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A3D9-138E-41B4-B11B-D1FC8F95A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DDEF-6B18-466C-9805-C0B6951C0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4892-001A-49F8-9B24-85BD278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B1A6-2574-49D4-9FCC-71B60E8B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5E39-1759-4C44-B55D-A39EC491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CDB0-1F17-4091-B6FD-A88B4743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BE044-270A-49D8-A904-4D55F5D55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7747-9D2E-47F3-A3C8-074A4BF4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EDA2-69DD-41ED-90F9-92E28FF3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1F14-2682-4F3E-93DF-A6F2463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FFF6C-F416-4355-9B65-47DABE7D8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5B01E-82DA-4B89-AFCD-25EDF0F4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2977-5F53-4339-86E2-A869C87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9BCA-AF86-4E50-916C-15FDD740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3D34-E8E4-476A-BE52-1819EC6B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633F-E927-4D24-B8B6-146D5EB9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38F7-7B67-4A12-B48F-FBFA9F2E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75BB-270F-489D-BCC7-D086D1E4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3875-13E0-4E11-8067-39A7A718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9E94-E942-4047-B343-2D45F6F5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26C6-29AF-43DF-9B41-68CA3E7D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C036-C3F5-4BAF-B23D-49AB7FD4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A448-6661-4749-9126-09C8F984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553-B817-4F8D-8FB9-3A6F630A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21AF-E3C8-459F-8536-E93109F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0834-AB8B-4AA5-9B22-89992BF8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6DD1-8C66-431C-AEC5-DFF02C588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92EF-6A8A-4B57-B1D8-937622D7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0BE44-49FF-4B83-8952-443C9C2C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6A89-1C52-4F5F-B7E9-DE7F92AE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FFBC-AC16-4629-9161-95047615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1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ECBF-9DD5-43F3-905F-DC00CA6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604E3-31C9-4216-AC76-9EEAE6E3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10071-D8F9-44F8-9CA8-46768C17F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86DD-C030-44EB-80D9-12D83E06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CCFD1-6F8C-4970-8D1E-473816ACD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27BC9-8C16-41CC-8664-E0D48D92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1A9C5-952B-496F-9C30-AD82BAB3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D5734-2BC7-49B1-96FA-2CB21873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8035-6769-4CE9-9559-8F3E0B58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36B39-4D63-4DDA-9246-1AFE183F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E11E-C3CF-4B86-9A8A-B24D6E32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AD08-2947-4F4D-93BE-43C31AE6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26AFA-EB56-486B-8F47-9FB38568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C1C1B-7E81-481D-9E07-5C24E8BF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D750F-4F7F-40FD-ADAD-375915C2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619C-5B78-47CD-ADCB-0519A419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B3F3-C84E-4772-8AC3-D63F5B3C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8F85B-3FC7-41BA-84F0-204D655F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FBE67-DFF0-48E5-B1E1-DFB6E260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061C-12F3-4CC6-A961-EACB8B14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6D9D-AD29-4874-83D5-27C0315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3D3C-20D0-4CF5-B3B6-5DD21270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40185-9D2C-467A-92C6-6870EEB96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041E4-4682-4A80-BDFE-3C1C05D41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C38EB-0EF5-4D0E-BA5F-020ECBFB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78E2B-C686-4641-A55A-2D38F3E6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328BA-033A-42F6-8168-F460517D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78CA4-DFC0-4BBA-9E71-E5C27ED9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A301-5F50-473D-BDEB-E43D530A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C1E5-F567-43B3-AB07-BF535BAD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2E1A-7ED7-457E-BA11-791E66089A4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FCFCE-0001-4D47-9289-DF9A115C3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F2A5-545D-4F6C-8187-3EB83DD3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873F-D7B5-406E-9E9A-C581D3E3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D45A-0BEF-4F21-ADCA-98BBEAE0D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Simulation for Black Hole Decay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FA348-955D-4FAA-84E3-91C25A729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Jonah Saidian</a:t>
            </a:r>
          </a:p>
        </p:txBody>
      </p:sp>
    </p:spTree>
    <p:extLst>
      <p:ext uri="{BB962C8B-B14F-4D97-AF65-F5344CB8AC3E}">
        <p14:creationId xmlns:p14="http://schemas.microsoft.com/office/powerpoint/2010/main" val="73526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237E-F876-461A-A2C3-5C5C9B33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My simulation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6618-971C-4EBE-BB65-B9B09B46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4" y="1066800"/>
            <a:ext cx="12011025" cy="5619749"/>
          </a:xfrm>
        </p:spPr>
        <p:txBody>
          <a:bodyPr numCol="3">
            <a:normAutofit fontScale="55000" lnSpcReduction="20000"/>
          </a:bodyPr>
          <a:lstStyle/>
          <a:p>
            <a:r>
              <a:rPr lang="en-US" dirty="0"/>
              <a:t>%a black hole of mass ~500,000 Kg has lifetime of order 10 s</a:t>
            </a:r>
          </a:p>
          <a:p>
            <a:r>
              <a:rPr lang="en-US" dirty="0"/>
              <a:t>m=1e6; %units of kg</a:t>
            </a:r>
          </a:p>
          <a:p>
            <a:r>
              <a:rPr lang="en-US" dirty="0"/>
              <a:t>m0=m;</a:t>
            </a:r>
          </a:p>
          <a:p>
            <a:r>
              <a:rPr lang="en-US" dirty="0"/>
              <a:t>c=3e+8; %units of m/s</a:t>
            </a:r>
          </a:p>
          <a:p>
            <a:r>
              <a:rPr lang="en-US" dirty="0"/>
              <a:t>G=6.67e-11; %units of N (m/kg)^2</a:t>
            </a:r>
          </a:p>
          <a:p>
            <a:r>
              <a:rPr lang="en-US" dirty="0"/>
              <a:t>R=2*G*m/c/c*10^(24); %units of </a:t>
            </a:r>
            <a:r>
              <a:rPr lang="en-US" dirty="0" err="1"/>
              <a:t>yocto</a:t>
            </a:r>
            <a:r>
              <a:rPr lang="en-US" dirty="0"/>
              <a:t> meters</a:t>
            </a:r>
          </a:p>
          <a:p>
            <a:r>
              <a:rPr lang="en-US" dirty="0"/>
              <a:t>R0=R;</a:t>
            </a:r>
          </a:p>
          <a:p>
            <a:r>
              <a:rPr lang="en-US" dirty="0" err="1"/>
              <a:t>m_loss</a:t>
            </a:r>
            <a:r>
              <a:rPr lang="en-US" dirty="0"/>
              <a:t>=1e2; %lost mass per particle</a:t>
            </a:r>
          </a:p>
          <a:p>
            <a:r>
              <a:rPr lang="pt-BR" dirty="0"/>
              <a:t>N=ceil(1400 *(R0/741)^(-2) ); </a:t>
            </a:r>
          </a:p>
          <a:p>
            <a:r>
              <a:rPr lang="en-US" dirty="0"/>
              <a:t>%number of particle interaction per second calibrated with m=5e5kg with</a:t>
            </a:r>
          </a:p>
          <a:p>
            <a:r>
              <a:rPr lang="en-US" dirty="0"/>
              <a:t>%l=11s and scaling with the changing radius</a:t>
            </a:r>
          </a:p>
          <a:p>
            <a:r>
              <a:rPr lang="en-US" dirty="0"/>
              <a:t>S=100; %number of seconds to simulate</a:t>
            </a:r>
          </a:p>
          <a:p>
            <a:r>
              <a:rPr lang="en-US" dirty="0" err="1"/>
              <a:t>mvec</a:t>
            </a:r>
            <a:r>
              <a:rPr lang="en-US" dirty="0"/>
              <a:t>=zeros(S,1);</a:t>
            </a:r>
          </a:p>
          <a:p>
            <a:r>
              <a:rPr lang="en-US" dirty="0"/>
              <a:t>for t=1:S</a:t>
            </a:r>
          </a:p>
          <a:p>
            <a:r>
              <a:rPr lang="en-US" dirty="0"/>
              <a:t>    </a:t>
            </a:r>
            <a:r>
              <a:rPr lang="en-US" dirty="0" err="1"/>
              <a:t>mvec</a:t>
            </a:r>
            <a:r>
              <a:rPr lang="en-US" dirty="0"/>
              <a:t>(t)=m;</a:t>
            </a:r>
          </a:p>
          <a:p>
            <a:r>
              <a:rPr lang="en-US" dirty="0"/>
              <a:t>    p=[];</a:t>
            </a:r>
          </a:p>
          <a:p>
            <a:pPr marL="0" indent="0">
              <a:buNone/>
            </a:pPr>
            <a:r>
              <a:rPr lang="pt-BR" dirty="0"/>
              <a:t>    p=[3*R0*(rand(N,1).^2+rand(N,1).^2+rand(N,1).^2).^(1/2),rand(N,1)]; </a:t>
            </a:r>
          </a:p>
          <a:p>
            <a:r>
              <a:rPr lang="en-US" dirty="0"/>
              <a:t>    % the location of each collision and its acceptance probability    </a:t>
            </a:r>
          </a:p>
          <a:p>
            <a:r>
              <a:rPr lang="en-US" dirty="0"/>
              <a:t>    count=0;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=1:N</a:t>
            </a:r>
          </a:p>
          <a:p>
            <a:r>
              <a:rPr lang="pt-BR" dirty="0"/>
              <a:t>        if p(i,1)&gt;R &amp;&amp; p(i,1)^3 &lt; (1/p(i,2)*R^3)</a:t>
            </a:r>
          </a:p>
          <a:p>
            <a:r>
              <a:rPr lang="en-US" dirty="0"/>
              <a:t>            count=count+1;</a:t>
            </a:r>
          </a:p>
          <a:p>
            <a:r>
              <a:rPr lang="pt-BR" dirty="0"/>
              <a:t>        elseif p(i,1)&gt;R &amp;&amp; R/R0&lt; p(i,2)</a:t>
            </a:r>
          </a:p>
          <a:p>
            <a:r>
              <a:rPr lang="en-US" dirty="0"/>
              <a:t>            count=count+1;</a:t>
            </a:r>
          </a:p>
          <a:p>
            <a:r>
              <a:rPr lang="en-US" dirty="0"/>
              <a:t>        end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m=max(m-</a:t>
            </a:r>
            <a:r>
              <a:rPr lang="en-US" dirty="0" err="1"/>
              <a:t>m_loss</a:t>
            </a:r>
            <a:r>
              <a:rPr lang="en-US" dirty="0"/>
              <a:t>*count,0);</a:t>
            </a:r>
          </a:p>
          <a:p>
            <a:r>
              <a:rPr lang="pt-BR" dirty="0"/>
              <a:t>    R=2*G*m/c/c *10^(24);</a:t>
            </a:r>
            <a:endParaRPr lang="en-US" dirty="0"/>
          </a:p>
          <a:p>
            <a:r>
              <a:rPr lang="en-US" dirty="0"/>
              <a:t>    if m&lt;10</a:t>
            </a:r>
          </a:p>
          <a:p>
            <a:r>
              <a:rPr lang="en-US" dirty="0"/>
              <a:t>        l=t;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T=0:S-1;</a:t>
            </a:r>
          </a:p>
          <a:p>
            <a:r>
              <a:rPr lang="en-US" dirty="0"/>
              <a:t>plot(T,</a:t>
            </a:r>
            <a:r>
              <a:rPr lang="en-US" dirty="0" err="1"/>
              <a:t>mvec</a:t>
            </a:r>
            <a:r>
              <a:rPr lang="en-US" dirty="0"/>
              <a:t>,'red')</a:t>
            </a:r>
          </a:p>
          <a:p>
            <a:r>
              <a:rPr lang="en-US" dirty="0"/>
              <a:t>hold on</a:t>
            </a:r>
          </a:p>
          <a:p>
            <a:r>
              <a:rPr lang="en-US" dirty="0"/>
              <a:t>%analytic solution</a:t>
            </a:r>
          </a:p>
          <a:p>
            <a:r>
              <a:rPr lang="en-US" dirty="0"/>
              <a:t>v=1/(15360*pi);</a:t>
            </a:r>
          </a:p>
          <a:p>
            <a:r>
              <a:rPr lang="en-US" dirty="0" err="1"/>
              <a:t>hb</a:t>
            </a:r>
            <a:r>
              <a:rPr lang="en-US" dirty="0"/>
              <a:t>=1.05e-34;</a:t>
            </a:r>
          </a:p>
          <a:p>
            <a:r>
              <a:rPr lang="pt-BR" dirty="0"/>
              <a:t>a_l=ceil(8.407e-17*m0^3);</a:t>
            </a:r>
          </a:p>
          <a:p>
            <a:r>
              <a:rPr lang="en-US" dirty="0"/>
              <a:t>X=0:a_l;</a:t>
            </a:r>
          </a:p>
          <a:p>
            <a:r>
              <a:rPr lang="pt-BR" dirty="0"/>
              <a:t>mx=zeros(a_l,1);</a:t>
            </a:r>
          </a:p>
          <a:p>
            <a:r>
              <a:rPr lang="nn-NO" dirty="0"/>
              <a:t>for i=1:a_l+1</a:t>
            </a:r>
          </a:p>
          <a:p>
            <a:r>
              <a:rPr lang="en-US" dirty="0"/>
              <a:t>    mx(</a:t>
            </a:r>
            <a:r>
              <a:rPr lang="en-US" dirty="0" err="1"/>
              <a:t>i</a:t>
            </a:r>
            <a:r>
              <a:rPr lang="en-US" dirty="0"/>
              <a:t>)=(1/(8.4e-17)*(</a:t>
            </a:r>
            <a:r>
              <a:rPr lang="en-US" dirty="0" err="1"/>
              <a:t>a_l</a:t>
            </a:r>
            <a:r>
              <a:rPr lang="en-US" dirty="0"/>
              <a:t>-X(</a:t>
            </a:r>
            <a:r>
              <a:rPr lang="en-US" dirty="0" err="1"/>
              <a:t>i</a:t>
            </a:r>
            <a:r>
              <a:rPr lang="en-US" dirty="0"/>
              <a:t>)))^(1/3);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plot(</a:t>
            </a:r>
            <a:r>
              <a:rPr lang="en-US" dirty="0" err="1"/>
              <a:t>X,mx</a:t>
            </a:r>
            <a:r>
              <a:rPr lang="en-US" dirty="0"/>
              <a:t>)</a:t>
            </a:r>
          </a:p>
          <a:p>
            <a:r>
              <a:rPr lang="en-US" dirty="0" err="1"/>
              <a:t>xlabel</a:t>
            </a:r>
            <a:r>
              <a:rPr lang="en-US" dirty="0"/>
              <a:t>('time in s')</a:t>
            </a:r>
          </a:p>
          <a:p>
            <a:r>
              <a:rPr lang="en-US" dirty="0" err="1"/>
              <a:t>ylabel</a:t>
            </a:r>
            <a:r>
              <a:rPr lang="en-US" dirty="0"/>
              <a:t>('Mass in Kg')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8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AF31-54DD-45DB-93C8-B7F3765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6A38-55D0-4113-9012-48938D0F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Formulas and Theory from </a:t>
            </a:r>
            <a:r>
              <a:rPr lang="en-US" u="sng" dirty="0"/>
              <a:t>Gravity: An Introduction to Einstein’s General Relativity</a:t>
            </a:r>
            <a:r>
              <a:rPr lang="en-US" dirty="0"/>
              <a:t>, by </a:t>
            </a:r>
            <a:r>
              <a:rPr lang="en-US" dirty="0" err="1"/>
              <a:t>Hartle</a:t>
            </a:r>
            <a:endParaRPr lang="en-US" dirty="0"/>
          </a:p>
          <a:p>
            <a:r>
              <a:rPr lang="en-US" dirty="0"/>
              <a:t>Image from http://minerva.union.edu/diiorios/physics123/moreinfohawkingrad.html</a:t>
            </a:r>
          </a:p>
          <a:p>
            <a:r>
              <a:rPr lang="en-US" dirty="0"/>
              <a:t>Useful </a:t>
            </a:r>
            <a:r>
              <a:rPr lang="en-US" dirty="0" err="1"/>
              <a:t>gui</a:t>
            </a:r>
            <a:r>
              <a:rPr lang="en-US" dirty="0"/>
              <a:t> for mass and lifetime comparisons on http://xaonon.dyndns.org/hawking/</a:t>
            </a:r>
          </a:p>
        </p:txBody>
      </p:sp>
    </p:spTree>
    <p:extLst>
      <p:ext uri="{BB962C8B-B14F-4D97-AF65-F5344CB8AC3E}">
        <p14:creationId xmlns:p14="http://schemas.microsoft.com/office/powerpoint/2010/main" val="319872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F656-788A-40B7-A8BC-8089B4BC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7842-9F73-44EA-B543-318E8212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Discussion of Hawking radiation both theoretically and through calculation</a:t>
            </a:r>
          </a:p>
          <a:p>
            <a:endParaRPr lang="en-US" sz="4000" dirty="0"/>
          </a:p>
          <a:p>
            <a:r>
              <a:rPr lang="en-US" sz="4000" dirty="0"/>
              <a:t>Introduction of my simulation and relevant results</a:t>
            </a:r>
          </a:p>
          <a:p>
            <a:endParaRPr lang="en-US" dirty="0"/>
          </a:p>
          <a:p>
            <a:r>
              <a:rPr lang="en-US" sz="4000" dirty="0"/>
              <a:t>Next steps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43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8106-4FF8-4074-9381-1077A49A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Hawking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FCC7-0714-4AC6-AE8A-6B844B85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4962525" cy="5010150"/>
          </a:xfrm>
        </p:spPr>
        <p:txBody>
          <a:bodyPr>
            <a:normAutofit/>
          </a:bodyPr>
          <a:lstStyle/>
          <a:p>
            <a:r>
              <a:rPr lang="en-US" dirty="0"/>
              <a:t>Black holes are predicted to have some temperature inversely related to their mass </a:t>
            </a:r>
          </a:p>
          <a:p>
            <a:r>
              <a:rPr lang="en-US" dirty="0"/>
              <a:t>As a massive object with temperature &gt;0 we expect some amount of blackbody radiation and this can be calculated </a:t>
            </a:r>
          </a:p>
          <a:p>
            <a:r>
              <a:rPr lang="en-US" dirty="0"/>
              <a:t>Hawking radiation is particularly intense for small and hot black holes of order &lt;10^20 Kg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7CC2D-AB5D-480D-AE95-27FB0F4A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58" y="1690687"/>
            <a:ext cx="5253879" cy="14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393A-6E38-445A-9030-D3E7E1E1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Implications of Hawking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ED8E-4318-4FFA-A717-DFBCDC93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Hartle</a:t>
            </a:r>
            <a:r>
              <a:rPr lang="en-US" dirty="0"/>
              <a:t> has an in depth analysis of the mathematics behind Hawking Radiation in chapter 13.3</a:t>
            </a:r>
          </a:p>
          <a:p>
            <a:r>
              <a:rPr lang="en-US" dirty="0"/>
              <a:t>One crucial consequence is that small enough black holes will have a lifetime and will actually decay in a time proportional to the cube of its initial mass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6C401-460D-42F6-9404-7F550FE0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4195763"/>
            <a:ext cx="5248275" cy="1981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BD4236-D334-45CE-9259-FD2EA97A48D8}"/>
                  </a:ext>
                </a:extLst>
              </p:cNvPr>
              <p:cNvSpPr txBox="1"/>
              <p:nvPr/>
            </p:nvSpPr>
            <p:spPr>
              <a:xfrm>
                <a:off x="6962775" y="4195763"/>
                <a:ext cx="4391025" cy="511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BD4236-D334-45CE-9259-FD2EA97A4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75" y="4195763"/>
                <a:ext cx="4391025" cy="511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30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D9B3-39B7-4BFB-8D4A-19672A59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actually going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0549-4746-4E71-B918-63AFB215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5133975" cy="4927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Theory behind what is happening is closely related to quantum mechanics</a:t>
            </a:r>
          </a:p>
          <a:p>
            <a:r>
              <a:rPr lang="en-US" dirty="0"/>
              <a:t>A pair of virtual particles is created near enough to the black hole in which one particle falls into the black hole and the other escapes</a:t>
            </a:r>
          </a:p>
          <a:p>
            <a:r>
              <a:rPr lang="en-US" dirty="0" err="1"/>
              <a:t>Hartle</a:t>
            </a:r>
            <a:r>
              <a:rPr lang="en-US" dirty="0"/>
              <a:t> goes in depth about the math behind this and how this results in mass loss for the Black Hole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069C8-22F7-44A0-9555-038FFCCDF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1520825"/>
            <a:ext cx="4714875" cy="4609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17F23-FC53-4C23-99F0-49E75982C6B2}"/>
              </a:ext>
            </a:extLst>
          </p:cNvPr>
          <p:cNvSpPr txBox="1"/>
          <p:nvPr/>
        </p:nvSpPr>
        <p:spPr>
          <a:xfrm>
            <a:off x="6362699" y="6211669"/>
            <a:ext cx="519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http://minerva.union.edu/diiorios/physics123/moreinfohawkingrad.html</a:t>
            </a:r>
          </a:p>
        </p:txBody>
      </p:sp>
    </p:spTree>
    <p:extLst>
      <p:ext uri="{BB962C8B-B14F-4D97-AF65-F5344CB8AC3E}">
        <p14:creationId xmlns:p14="http://schemas.microsoft.com/office/powerpoint/2010/main" val="398068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BBB7-8401-45C5-8A70-13C6B78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simulate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503A-8037-47F1-8C30-ECDBD999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decided to write a simulation which would operate using the basic idea that particles created near enough to the black hole Schwarzschild Radius would cause the black hole to lose mass</a:t>
            </a:r>
          </a:p>
          <a:p>
            <a:r>
              <a:rPr lang="en-US" dirty="0"/>
              <a:t>The idea is to compare my simulation to the analytically obtained equations for Black Hole lifetimes through thermodynamics </a:t>
            </a:r>
          </a:p>
          <a:p>
            <a:r>
              <a:rPr lang="en-US" dirty="0"/>
              <a:t>I focus on Black Holes of mass order 10^5 Kg as these black holes have lifetimes of seconds and calibrate my simulation with a black hole of mass 5*10^5 Kg</a:t>
            </a:r>
          </a:p>
        </p:txBody>
      </p:sp>
    </p:spTree>
    <p:extLst>
      <p:ext uri="{BB962C8B-B14F-4D97-AF65-F5344CB8AC3E}">
        <p14:creationId xmlns:p14="http://schemas.microsoft.com/office/powerpoint/2010/main" val="64345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A0A8-F2B6-4A21-9A2D-5D395B4C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relevant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DC05-D08F-4A5C-81AC-835EEAA0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690688"/>
            <a:ext cx="4781550" cy="4351338"/>
          </a:xfrm>
        </p:spPr>
        <p:txBody>
          <a:bodyPr/>
          <a:lstStyle/>
          <a:p>
            <a:r>
              <a:rPr lang="en-US" dirty="0"/>
              <a:t>The simulation agrees very well with the predicted analytic results</a:t>
            </a:r>
          </a:p>
          <a:p>
            <a:r>
              <a:rPr lang="en-US" dirty="0"/>
              <a:t>A </a:t>
            </a:r>
            <a:r>
              <a:rPr lang="el-GR" dirty="0"/>
              <a:t>χ</a:t>
            </a:r>
            <a:r>
              <a:rPr lang="en-US" dirty="0"/>
              <a:t>^2 analysis for one run of the simulation using 15 different masses yields an average </a:t>
            </a:r>
            <a:r>
              <a:rPr lang="el-GR" dirty="0"/>
              <a:t>χ</a:t>
            </a:r>
            <a:r>
              <a:rPr lang="en-US" dirty="0"/>
              <a:t>^2 of .08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89BAF-2736-4049-9C97-54CC7B3B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2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C51A-ADC1-4727-BA6D-EDCDBE20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Individual simulation break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40C9-691E-419C-AEA4-7B25FBC9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762500" cy="4948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simulation performs the lifetime analysis of a given mass black hole which can also be compared to mass function of a black hole over time</a:t>
            </a:r>
          </a:p>
          <a:p>
            <a:r>
              <a:rPr lang="en-US" dirty="0"/>
              <a:t>These results agree fairly well but are not as robust as the aggregate results due to the random nature of the simulation as well as imperfections in the simulation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498C4-062B-4EC4-B702-3E7F1816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9" y="1690688"/>
            <a:ext cx="6076949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CC23-A52F-48F5-9DA5-6C608EA1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5E2D-3056-476F-B9C2-2807373E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include the effects of CMB absorption into my simulation to make it a more accurate representation of what would actually happen</a:t>
            </a:r>
          </a:p>
          <a:p>
            <a:r>
              <a:rPr lang="en-US" dirty="0"/>
              <a:t>I was hoping to make an animation of the lifecycle of the black as it decays but unfortunately did not have the time to make it</a:t>
            </a:r>
          </a:p>
          <a:p>
            <a:r>
              <a:rPr lang="en-US" dirty="0"/>
              <a:t>I would like to improve the results of the individual simulation to line up more closely with the analytic results of the mass function</a:t>
            </a:r>
          </a:p>
        </p:txBody>
      </p:sp>
    </p:spTree>
    <p:extLst>
      <p:ext uri="{BB962C8B-B14F-4D97-AF65-F5344CB8AC3E}">
        <p14:creationId xmlns:p14="http://schemas.microsoft.com/office/powerpoint/2010/main" val="228021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959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 Simulation for Black Hole Decay</vt:lpstr>
      <vt:lpstr>Outline </vt:lpstr>
      <vt:lpstr>What is Hawking Radiation</vt:lpstr>
      <vt:lpstr>Implications of Hawking radiation</vt:lpstr>
      <vt:lpstr>What is actually going on </vt:lpstr>
      <vt:lpstr>Why simulate this?</vt:lpstr>
      <vt:lpstr>Some relevant Results</vt:lpstr>
      <vt:lpstr>Individual simulation break down</vt:lpstr>
      <vt:lpstr>Next steps</vt:lpstr>
      <vt:lpstr>My simulation code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Simulation for Black Hole Decay</dc:title>
  <dc:creator>jonah saidian</dc:creator>
  <cp:lastModifiedBy>jonah saidian</cp:lastModifiedBy>
  <cp:revision>13</cp:revision>
  <dcterms:created xsi:type="dcterms:W3CDTF">2017-06-14T15:42:38Z</dcterms:created>
  <dcterms:modified xsi:type="dcterms:W3CDTF">2017-06-14T17:11:58Z</dcterms:modified>
</cp:coreProperties>
</file>