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6" r:id="rId5"/>
    <p:sldId id="283" r:id="rId6"/>
    <p:sldId id="262" r:id="rId7"/>
    <p:sldId id="263" r:id="rId8"/>
    <p:sldId id="271" r:id="rId9"/>
    <p:sldId id="284" r:id="rId10"/>
    <p:sldId id="288" r:id="rId11"/>
    <p:sldId id="264" r:id="rId12"/>
    <p:sldId id="275" r:id="rId13"/>
    <p:sldId id="285" r:id="rId14"/>
    <p:sldId id="280" r:id="rId15"/>
    <p:sldId id="279" r:id="rId16"/>
    <p:sldId id="278" r:id="rId17"/>
    <p:sldId id="281" r:id="rId18"/>
    <p:sldId id="282" r:id="rId19"/>
    <p:sldId id="286" r:id="rId20"/>
    <p:sldId id="290" r:id="rId21"/>
    <p:sldId id="287" r:id="rId22"/>
    <p:sldId id="289" r:id="rId23"/>
    <p:sldId id="291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4476A-7ECA-D94B-B928-95CCDAE3ECB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D5D8C-9F5F-9E43-9567-900C693A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3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7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 big time lag between when we measure the “cause” and the “effect.” Plus, the cause doesn’t have to be direct. Maybe it works through other factors.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9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Factors that influence</a:t>
            </a:r>
            <a:r>
              <a:rPr lang="en-US" baseline="0" dirty="0" smtClean="0"/>
              <a:t> both non-cognitive and the other thing:</a:t>
            </a:r>
          </a:p>
          <a:p>
            <a:r>
              <a:rPr lang="en-US" baseline="0" dirty="0" smtClean="0"/>
              <a:t>	- “intelligence”</a:t>
            </a:r>
          </a:p>
          <a:p>
            <a:r>
              <a:rPr lang="en-US" baseline="0" dirty="0" smtClean="0"/>
              <a:t>		- you are not as intelligent, so you act out in class because it’s too challenging (low, bad non-cognitive traits)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9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The self-reported information is not very reliable for several reasons…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They could be lying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They could have forgotten (it was, after all, several years ago)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There was a lot of </a:t>
            </a:r>
            <a:r>
              <a:rPr lang="en-US" baseline="0" dirty="0" err="1" smtClean="0"/>
              <a:t>missingness</a:t>
            </a:r>
            <a:r>
              <a:rPr lang="en-US" baseline="0" dirty="0" smtClean="0"/>
              <a:t> -&gt; hard to establish relationship in the data -&gt; a lot of variation because of multiple imputation.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9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7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2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7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0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2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2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2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PSID</a:t>
            </a:r>
            <a:r>
              <a:rPr lang="en-US" baseline="0" dirty="0" smtClean="0"/>
              <a:t> started in 1968, follows families to see how economic opportunity is transmitted through generations.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23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5D8C-9F5F-9E43-9567-900C693A86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5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10F4-77E0-0840-AB91-392F7D98A53D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AF8D-E216-4546-B8A9-FD71E2A3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3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10F4-77E0-0840-AB91-392F7D98A53D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AF8D-E216-4546-B8A9-FD71E2A3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10F4-77E0-0840-AB91-392F7D98A53D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AF8D-E216-4546-B8A9-FD71E2A3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10F4-77E0-0840-AB91-392F7D98A53D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AF8D-E216-4546-B8A9-FD71E2A3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10F4-77E0-0840-AB91-392F7D98A53D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AF8D-E216-4546-B8A9-FD71E2A3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10F4-77E0-0840-AB91-392F7D98A53D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AF8D-E216-4546-B8A9-FD71E2A3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7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10F4-77E0-0840-AB91-392F7D98A53D}" type="datetimeFigureOut">
              <a:rPr lang="en-US" smtClean="0"/>
              <a:t>4/23/14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AF8D-E216-4546-B8A9-FD71E2A3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10F4-77E0-0840-AB91-392F7D98A53D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AF8D-E216-4546-B8A9-FD71E2A3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7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10F4-77E0-0840-AB91-392F7D98A53D}" type="datetimeFigureOut">
              <a:rPr lang="en-US" smtClean="0"/>
              <a:t>4/23/14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AF8D-E216-4546-B8A9-FD71E2A3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10F4-77E0-0840-AB91-392F7D98A53D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AF8D-E216-4546-B8A9-FD71E2A3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9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10F4-77E0-0840-AB91-392F7D98A53D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AF8D-E216-4546-B8A9-FD71E2A3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7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10F4-77E0-0840-AB91-392F7D98A53D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AF8D-E216-4546-B8A9-FD71E2A3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264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 Neue Thin"/>
                <a:cs typeface="Helvetica Neue Thin"/>
              </a:rPr>
              <a:t>(Non)cogs in the Wheel</a:t>
            </a:r>
            <a:br>
              <a:rPr lang="en-US" dirty="0" smtClean="0">
                <a:latin typeface="Helvetica Neue Thin"/>
                <a:cs typeface="Helvetica Neue Thin"/>
              </a:rPr>
            </a:br>
            <a:r>
              <a:rPr lang="en-US" sz="2800" dirty="0" smtClean="0">
                <a:latin typeface="Helvetica Neue Thin"/>
                <a:cs typeface="Helvetica Neue Thin"/>
              </a:rPr>
              <a:t>Early Non-Cognitive Traits and High School Graduation</a:t>
            </a:r>
            <a:endParaRPr lang="en-US" sz="2800" dirty="0">
              <a:latin typeface="Helvetica Neue Thin"/>
              <a:cs typeface="Helvetica Neue Thin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6002866"/>
            <a:ext cx="9144000" cy="643467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Jonah Smith				April 2014</a:t>
            </a:r>
          </a:p>
        </p:txBody>
      </p:sp>
    </p:spTree>
    <p:extLst>
      <p:ext uri="{BB962C8B-B14F-4D97-AF65-F5344CB8AC3E}">
        <p14:creationId xmlns:p14="http://schemas.microsoft.com/office/powerpoint/2010/main" val="117477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924"/>
            <a:ext cx="8229600" cy="509053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Compute ‘non-cognitive’ construct</a:t>
            </a:r>
          </a:p>
          <a:p>
            <a:pPr lvl="1"/>
            <a:r>
              <a:rPr lang="en-US" dirty="0" smtClean="0"/>
              <a:t>One-factor solution to 20 item evaluation</a:t>
            </a:r>
          </a:p>
          <a:p>
            <a:pPr lvl="1"/>
            <a:r>
              <a:rPr lang="en-US" dirty="0" smtClean="0"/>
              <a:t>Procrustean rotation to maximally align between-imputation loading matrices</a:t>
            </a:r>
          </a:p>
          <a:p>
            <a:endParaRPr lang="en-US" dirty="0" smtClean="0"/>
          </a:p>
          <a:p>
            <a:r>
              <a:rPr lang="en-US" dirty="0" smtClean="0"/>
              <a:t>Simple model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 smtClean="0">
                <a:latin typeface="Times New Roman"/>
                <a:cs typeface="Times New Roman"/>
              </a:rPr>
              <a:t>π</a:t>
            </a:r>
            <a:r>
              <a:rPr lang="en-US" dirty="0" smtClean="0"/>
              <a:t> is probability of graduation,</a:t>
            </a:r>
          </a:p>
          <a:p>
            <a:pPr lvl="2"/>
            <a:r>
              <a:rPr lang="en-US" dirty="0" smtClean="0"/>
              <a:t>and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is the variable of interest (i.e. non-cognitive traits</a:t>
            </a:r>
            <a:r>
              <a:rPr lang="en-US" dirty="0" smtClean="0"/>
              <a:t>).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Controlled model</a:t>
            </a:r>
          </a:p>
          <a:p>
            <a:endParaRPr lang="en-US" dirty="0"/>
          </a:p>
          <a:p>
            <a:endParaRPr lang="en-US" dirty="0" smtClean="0"/>
          </a:p>
          <a:p>
            <a:pPr lvl="2"/>
            <a:r>
              <a:rPr lang="en-US" dirty="0"/>
              <a:t>where π is probability of </a:t>
            </a:r>
            <a:r>
              <a:rPr lang="en-US" dirty="0" smtClean="0"/>
              <a:t>graduation,</a:t>
            </a:r>
          </a:p>
          <a:p>
            <a:pPr lvl="2"/>
            <a:r>
              <a:rPr lang="en-US" b="1" dirty="0" err="1"/>
              <a:t>X</a:t>
            </a:r>
            <a:r>
              <a:rPr lang="en-US" b="1" baseline="-25000" dirty="0" err="1"/>
              <a:t>c</a:t>
            </a:r>
            <a:r>
              <a:rPr lang="en-US" b="1" dirty="0"/>
              <a:t> </a:t>
            </a:r>
            <a:r>
              <a:rPr lang="en-US" dirty="0"/>
              <a:t>is a vector of demographic control variables (race, gender, size-adjusted </a:t>
            </a:r>
            <a:r>
              <a:rPr lang="en-US" dirty="0" smtClean="0"/>
              <a:t>household</a:t>
            </a:r>
            <a:r>
              <a:rPr lang="en-US" dirty="0" smtClean="0"/>
              <a:t> </a:t>
            </a:r>
            <a:r>
              <a:rPr lang="en-US" dirty="0"/>
              <a:t>income</a:t>
            </a:r>
            <a:r>
              <a:rPr lang="en-US" dirty="0" smtClean="0"/>
              <a:t>, household </a:t>
            </a:r>
            <a:r>
              <a:rPr lang="en-US" dirty="0"/>
              <a:t>structure</a:t>
            </a:r>
            <a:r>
              <a:rPr lang="en-US" dirty="0" smtClean="0"/>
              <a:t>),</a:t>
            </a:r>
          </a:p>
          <a:p>
            <a:pPr lvl="2"/>
            <a:r>
              <a:rPr lang="en-US" dirty="0" smtClean="0"/>
              <a:t>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is the variable of interest.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07" y="3304511"/>
            <a:ext cx="2649989" cy="29984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24" y="4904605"/>
            <a:ext cx="3402761" cy="27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8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find?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200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What is the</a:t>
            </a:r>
            <a:r>
              <a:rPr lang="en-US" b="1" dirty="0" smtClean="0">
                <a:latin typeface="Helvetica Neue"/>
                <a:cs typeface="Helvetica Neue"/>
              </a:rPr>
              <a:t> relationship </a:t>
            </a:r>
            <a:r>
              <a:rPr lang="en-US" dirty="0" smtClean="0">
                <a:latin typeface="Helvetica Neue Light"/>
                <a:cs typeface="Helvetica Neue Light"/>
              </a:rPr>
              <a:t>between early non-cognitive traits and high school graduation?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461"/>
              </p:ext>
            </p:extLst>
          </p:nvPr>
        </p:nvGraphicFramePr>
        <p:xfrm>
          <a:off x="399546" y="2335134"/>
          <a:ext cx="8307481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4438"/>
                <a:gridCol w="2628253"/>
                <a:gridCol w="297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 Neue"/>
                          <a:cs typeface="Helvetica Neue"/>
                        </a:rPr>
                        <a:t>One standard deviation increase</a:t>
                      </a:r>
                      <a:endParaRPr lang="en-US" b="1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 Neue"/>
                          <a:cs typeface="Helvetica Neue"/>
                        </a:rPr>
                        <a:t>Not</a:t>
                      </a:r>
                      <a:r>
                        <a:rPr lang="en-US" b="1" baseline="0" dirty="0" smtClean="0">
                          <a:latin typeface="Helvetica Neue"/>
                          <a:cs typeface="Helvetica Neue"/>
                        </a:rPr>
                        <a:t> controlling for background</a:t>
                      </a:r>
                      <a:endParaRPr lang="en-US" b="1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 Neue"/>
                          <a:cs typeface="Helvetica Neue"/>
                        </a:rPr>
                        <a:t>Controlling for background</a:t>
                      </a:r>
                      <a:endParaRPr lang="en-US" b="1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non-cognitive traits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 Neue"/>
                          <a:cs typeface="Helvetica Neue"/>
                        </a:rPr>
                        <a:t>61% </a:t>
                      </a:r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increase in odds of graduation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 Neue"/>
                          <a:cs typeface="Helvetica Neue"/>
                        </a:rPr>
                        <a:t>40%</a:t>
                      </a:r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 increase in odds of graduation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cognitive skill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 Neue"/>
                          <a:cs typeface="Helvetica Neue"/>
                        </a:rPr>
                        <a:t>64%</a:t>
                      </a:r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 increase in odds of graduation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(not significant)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size-adjusted </a:t>
                      </a:r>
                    </a:p>
                    <a:p>
                      <a:r>
                        <a:rPr lang="en-US" baseline="0" dirty="0" smtClean="0">
                          <a:latin typeface="Helvetica Neue"/>
                          <a:cs typeface="Helvetica Neue"/>
                        </a:rPr>
                        <a:t>household income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 Neue"/>
                          <a:cs typeface="Helvetica Neue"/>
                        </a:rPr>
                        <a:t>338% </a:t>
                      </a:r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increase in odds of graduation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48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find?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200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What is the</a:t>
            </a:r>
            <a:r>
              <a:rPr lang="en-US" b="1" dirty="0" smtClean="0">
                <a:latin typeface="Helvetica Neue"/>
                <a:cs typeface="Helvetica Neue"/>
              </a:rPr>
              <a:t> relationship </a:t>
            </a:r>
            <a:r>
              <a:rPr lang="en-US" dirty="0" smtClean="0">
                <a:latin typeface="Helvetica Neue Light"/>
                <a:cs typeface="Helvetica Neue Light"/>
              </a:rPr>
              <a:t>between early non-cognitive traits and high school graduation?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87" y="2048172"/>
            <a:ext cx="8794080" cy="395982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If… </a:t>
            </a:r>
          </a:p>
          <a:p>
            <a:pPr lvl="1"/>
            <a:r>
              <a:rPr lang="en-US" dirty="0" smtClean="0"/>
              <a:t>their families all make average income</a:t>
            </a:r>
          </a:p>
          <a:p>
            <a:pPr lvl="1"/>
            <a:r>
              <a:rPr lang="en-US" dirty="0" smtClean="0"/>
              <a:t>they are all male</a:t>
            </a:r>
          </a:p>
          <a:p>
            <a:pPr lvl="1"/>
            <a:r>
              <a:rPr lang="en-US" dirty="0" smtClean="0"/>
              <a:t>they are all white</a:t>
            </a:r>
          </a:p>
          <a:p>
            <a:pPr lvl="1"/>
            <a:r>
              <a:rPr lang="en-US" dirty="0" smtClean="0"/>
              <a:t>they all live with both parents</a:t>
            </a:r>
          </a:p>
          <a:p>
            <a:pPr lvl="1"/>
            <a:endParaRPr lang="en-US" dirty="0" smtClean="0"/>
          </a:p>
          <a:p>
            <a:pPr lvl="1"/>
            <a:r>
              <a:rPr lang="en-US" dirty="0">
                <a:solidFill>
                  <a:srgbClr val="008000"/>
                </a:solidFill>
              </a:rPr>
              <a:t>Student A</a:t>
            </a:r>
            <a:r>
              <a:rPr lang="en-US" dirty="0"/>
              <a:t> has an </a:t>
            </a:r>
            <a:r>
              <a:rPr lang="en-US" b="1" dirty="0" smtClean="0"/>
              <a:t>90% </a:t>
            </a:r>
            <a:r>
              <a:rPr lang="en-US" dirty="0"/>
              <a:t>chance of </a:t>
            </a:r>
            <a:r>
              <a:rPr lang="en-US" dirty="0" smtClean="0"/>
              <a:t>graduating.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Student B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has a </a:t>
            </a:r>
            <a:r>
              <a:rPr lang="en-US" b="1" dirty="0" smtClean="0"/>
              <a:t>86% </a:t>
            </a:r>
            <a:r>
              <a:rPr lang="en-US" dirty="0" smtClean="0"/>
              <a:t>chance of </a:t>
            </a:r>
            <a:r>
              <a:rPr lang="en-US" dirty="0" smtClean="0"/>
              <a:t>graduating.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Student C</a:t>
            </a:r>
            <a:r>
              <a:rPr lang="en-US" dirty="0" smtClean="0"/>
              <a:t> has a </a:t>
            </a:r>
            <a:r>
              <a:rPr lang="en-US" b="1" dirty="0"/>
              <a:t>8</a:t>
            </a:r>
            <a:r>
              <a:rPr lang="en-US" b="1" dirty="0" smtClean="0"/>
              <a:t>2% </a:t>
            </a:r>
            <a:r>
              <a:rPr lang="en-US" dirty="0" smtClean="0"/>
              <a:t>chance of </a:t>
            </a:r>
            <a:r>
              <a:rPr lang="en-US" dirty="0" smtClean="0"/>
              <a:t>graduating.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And… it doesn’t matter how academically </a:t>
            </a:r>
            <a:r>
              <a:rPr lang="en-US" dirty="0" smtClean="0"/>
              <a:t>talented </a:t>
            </a:r>
            <a:r>
              <a:rPr lang="en-US" dirty="0" smtClean="0"/>
              <a:t>they 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7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want to know?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54" y="2130776"/>
            <a:ext cx="9007445" cy="34713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the </a:t>
            </a:r>
            <a:r>
              <a:rPr lang="en-US" sz="2800" b="1" dirty="0" smtClean="0"/>
              <a:t>relationship</a:t>
            </a:r>
            <a:r>
              <a:rPr lang="en-US" sz="2800" dirty="0" smtClean="0"/>
              <a:t> between early levels of non-cognitive traits and later high school graduation?</a:t>
            </a:r>
          </a:p>
          <a:p>
            <a:endParaRPr lang="en-US" sz="2800" dirty="0"/>
          </a:p>
          <a:p>
            <a:r>
              <a:rPr lang="en-US" sz="2800" dirty="0" smtClean="0"/>
              <a:t>What factors </a:t>
            </a:r>
            <a:r>
              <a:rPr lang="en-US" sz="2800" b="1" dirty="0" smtClean="0"/>
              <a:t>mediate</a:t>
            </a:r>
            <a:r>
              <a:rPr lang="en-US" sz="2800" dirty="0" smtClean="0"/>
              <a:t> this relationship?</a:t>
            </a:r>
          </a:p>
          <a:p>
            <a:endParaRPr lang="en-US" sz="2800" dirty="0"/>
          </a:p>
          <a:p>
            <a:r>
              <a:rPr lang="en-US" sz="2800" dirty="0" smtClean="0"/>
              <a:t>How does the relationship </a:t>
            </a:r>
            <a:r>
              <a:rPr lang="en-US" sz="2800" b="1" dirty="0" smtClean="0"/>
              <a:t>differ</a:t>
            </a:r>
            <a:r>
              <a:rPr lang="en-US" sz="2800" dirty="0" smtClean="0"/>
              <a:t> between groups?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63864" y="3263480"/>
            <a:ext cx="8889668" cy="1228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6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find?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200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What factors </a:t>
            </a:r>
            <a:r>
              <a:rPr lang="en-US" b="1" dirty="0">
                <a:latin typeface="Helvetica Neue"/>
                <a:cs typeface="Helvetica Neue"/>
              </a:rPr>
              <a:t>mediate</a:t>
            </a:r>
            <a:r>
              <a:rPr lang="en-US" dirty="0">
                <a:latin typeface="Helvetica Neue"/>
                <a:cs typeface="Helvetica Neue"/>
              </a:rPr>
              <a:t> this relationship?</a:t>
            </a:r>
          </a:p>
          <a:p>
            <a:pPr algn="ctr"/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777" y="4961178"/>
            <a:ext cx="16796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Non-cognitive traits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0562" y="4961178"/>
            <a:ext cx="16796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High School Graduation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3718" y="4030716"/>
            <a:ext cx="942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?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18257" y="5420894"/>
            <a:ext cx="24852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95357" y="4471604"/>
            <a:ext cx="983197" cy="648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06702" y="4471604"/>
            <a:ext cx="996838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/>
          <p:cNvSpPr txBox="1">
            <a:spLocks/>
          </p:cNvSpPr>
          <p:nvPr/>
        </p:nvSpPr>
        <p:spPr>
          <a:xfrm>
            <a:off x="457200" y="2064471"/>
            <a:ext cx="8229600" cy="98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We measure early non-cognitive traits and high school graduation… but what happens in-between?</a:t>
            </a:r>
          </a:p>
        </p:txBody>
      </p:sp>
    </p:spTree>
    <p:extLst>
      <p:ext uri="{BB962C8B-B14F-4D97-AF65-F5344CB8AC3E}">
        <p14:creationId xmlns:p14="http://schemas.microsoft.com/office/powerpoint/2010/main" val="365318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find?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200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What factors </a:t>
            </a:r>
            <a:r>
              <a:rPr lang="en-US" b="1" dirty="0">
                <a:latin typeface="Helvetica Neue"/>
                <a:cs typeface="Helvetica Neue"/>
              </a:rPr>
              <a:t>mediate</a:t>
            </a:r>
            <a:r>
              <a:rPr lang="en-US" dirty="0">
                <a:latin typeface="Helvetica Neue"/>
                <a:cs typeface="Helvetica Neue"/>
              </a:rPr>
              <a:t> this relationship?</a:t>
            </a:r>
          </a:p>
          <a:p>
            <a:pPr algn="ctr"/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05025"/>
            <a:ext cx="8229600" cy="199094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Academic performance</a:t>
            </a:r>
          </a:p>
          <a:p>
            <a:pPr lvl="1"/>
            <a:r>
              <a:rPr lang="en-US" dirty="0" smtClean="0"/>
              <a:t>high </a:t>
            </a:r>
            <a:r>
              <a:rPr lang="en-US" dirty="0" smtClean="0"/>
              <a:t>school GPA (linear regression)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Troublesome behavior</a:t>
            </a:r>
          </a:p>
          <a:p>
            <a:pPr lvl="1"/>
            <a:r>
              <a:rPr lang="en-US" dirty="0" smtClean="0"/>
              <a:t>counts </a:t>
            </a:r>
            <a:r>
              <a:rPr lang="en-US" dirty="0" smtClean="0"/>
              <a:t>of problem behaviors over last 6 months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oisson regression)</a:t>
            </a:r>
          </a:p>
          <a:p>
            <a:pPr lvl="2"/>
            <a:r>
              <a:rPr lang="en-US" dirty="0" smtClean="0"/>
              <a:t>Intentionally damaged school property</a:t>
            </a:r>
          </a:p>
          <a:p>
            <a:pPr lvl="2"/>
            <a:r>
              <a:rPr lang="en-US" dirty="0" smtClean="0"/>
              <a:t>Skipping school (without permission)</a:t>
            </a:r>
          </a:p>
          <a:p>
            <a:pPr lvl="2"/>
            <a:r>
              <a:rPr lang="en-US" dirty="0" smtClean="0"/>
              <a:t>Parents called into school because of misbehavior</a:t>
            </a:r>
          </a:p>
          <a:p>
            <a:pPr lvl="3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4777" y="4961178"/>
            <a:ext cx="16796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Non-cognitive traits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0562" y="4961178"/>
            <a:ext cx="16796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High School Graduation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3718" y="4030716"/>
            <a:ext cx="942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?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18257" y="5420894"/>
            <a:ext cx="24852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95357" y="4471604"/>
            <a:ext cx="983197" cy="648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06702" y="4471604"/>
            <a:ext cx="996838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3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find?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200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What factors </a:t>
            </a:r>
            <a:r>
              <a:rPr lang="en-US" b="1" dirty="0">
                <a:latin typeface="Helvetica Neue"/>
                <a:cs typeface="Helvetica Neue"/>
              </a:rPr>
              <a:t>mediate</a:t>
            </a:r>
            <a:r>
              <a:rPr lang="en-US" dirty="0">
                <a:latin typeface="Helvetica Neue"/>
                <a:cs typeface="Helvetica Neue"/>
              </a:rPr>
              <a:t> this relationship?</a:t>
            </a:r>
          </a:p>
          <a:p>
            <a:pPr algn="ctr"/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05025"/>
            <a:ext cx="8229600" cy="199094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Academic performance</a:t>
            </a:r>
          </a:p>
          <a:p>
            <a:pPr lvl="1"/>
            <a:r>
              <a:rPr lang="en-US" dirty="0" smtClean="0"/>
              <a:t>high </a:t>
            </a:r>
            <a:r>
              <a:rPr lang="en-US" dirty="0" smtClean="0"/>
              <a:t>school GPA (linear regression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Troublesome behavior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ounts </a:t>
            </a:r>
            <a:r>
              <a:rPr lang="en-US" dirty="0" smtClean="0"/>
              <a:t>of problem behaviors over last 6 months (Poisson regression)</a:t>
            </a:r>
          </a:p>
          <a:p>
            <a:pPr lvl="2"/>
            <a:r>
              <a:rPr lang="en-US" dirty="0" smtClean="0"/>
              <a:t>Intentionally damaged school </a:t>
            </a:r>
            <a:r>
              <a:rPr lang="en-US" dirty="0" smtClean="0"/>
              <a:t>property</a:t>
            </a:r>
            <a:endParaRPr lang="en-US" dirty="0" smtClean="0"/>
          </a:p>
          <a:p>
            <a:pPr lvl="2"/>
            <a:r>
              <a:rPr lang="en-US" dirty="0" smtClean="0"/>
              <a:t>Skipping school (without permission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Parents called into school because of </a:t>
            </a:r>
            <a:r>
              <a:rPr lang="en-US" dirty="0" smtClean="0"/>
              <a:t>misbehavior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4777" y="4961178"/>
            <a:ext cx="16796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Non-cognitive traits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0562" y="4961178"/>
            <a:ext cx="16796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High School Graduation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3718" y="4030716"/>
            <a:ext cx="942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?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18257" y="5420894"/>
            <a:ext cx="24852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95357" y="4471604"/>
            <a:ext cx="983197" cy="648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06702" y="4471604"/>
            <a:ext cx="996838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75201" y="4109207"/>
            <a:ext cx="99684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(controls)</a:t>
            </a:r>
            <a:endParaRPr lang="en-US" sz="1400" dirty="0">
              <a:latin typeface="Helvetica Neue"/>
              <a:cs typeface="Helvetica Neue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73624" y="4471604"/>
            <a:ext cx="0" cy="3757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85879" y="4255319"/>
            <a:ext cx="837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0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find?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200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What factors </a:t>
            </a:r>
            <a:r>
              <a:rPr lang="en-US" b="1" dirty="0">
                <a:latin typeface="Helvetica Neue"/>
                <a:cs typeface="Helvetica Neue"/>
              </a:rPr>
              <a:t>mediate</a:t>
            </a:r>
            <a:r>
              <a:rPr lang="en-US" dirty="0">
                <a:latin typeface="Helvetica Neue"/>
                <a:cs typeface="Helvetica Neue"/>
              </a:rPr>
              <a:t> this relationship?</a:t>
            </a:r>
          </a:p>
          <a:p>
            <a:pPr algn="ctr"/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05025"/>
            <a:ext cx="8229600" cy="1676885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My analysis was unable to uncover any variable that fits in the box with the below model at a statistically significant level.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There might be no </a:t>
            </a:r>
            <a:r>
              <a:rPr lang="en-US" dirty="0" smtClean="0"/>
              <a:t>relationship.</a:t>
            </a:r>
            <a:endParaRPr lang="en-US" dirty="0" smtClean="0"/>
          </a:p>
          <a:p>
            <a:pPr lvl="1"/>
            <a:r>
              <a:rPr lang="en-US" dirty="0" smtClean="0"/>
              <a:t>It could be the data </a:t>
            </a:r>
            <a:r>
              <a:rPr lang="en-US" dirty="0" smtClean="0"/>
              <a:t>quality.</a:t>
            </a:r>
            <a:endParaRPr lang="en-US" dirty="0" smtClean="0"/>
          </a:p>
          <a:p>
            <a:pPr lvl="1"/>
            <a:r>
              <a:rPr lang="en-US" dirty="0" smtClean="0"/>
              <a:t>It could be the </a:t>
            </a:r>
            <a:r>
              <a:rPr lang="en-US" dirty="0" smtClean="0"/>
              <a:t>model.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4777" y="4961178"/>
            <a:ext cx="16796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Non-cognitive traits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0562" y="4961178"/>
            <a:ext cx="16796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High School Graduation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3718" y="4030716"/>
            <a:ext cx="942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?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18257" y="5420894"/>
            <a:ext cx="24852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95357" y="4471604"/>
            <a:ext cx="983197" cy="648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06702" y="4471604"/>
            <a:ext cx="996838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75201" y="4109207"/>
            <a:ext cx="99684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(controls)</a:t>
            </a:r>
            <a:endParaRPr lang="en-US" sz="1400" dirty="0">
              <a:latin typeface="Helvetica Neue"/>
              <a:cs typeface="Helvetica Neue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73624" y="4471604"/>
            <a:ext cx="0" cy="3757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85879" y="4255319"/>
            <a:ext cx="837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9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9395" y="27682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dirty="0" smtClean="0"/>
              <a:t>What do we find?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" y="122227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What factors </a:t>
            </a:r>
            <a:r>
              <a:rPr lang="en-US" b="1" dirty="0">
                <a:latin typeface="Helvetica Neue"/>
                <a:cs typeface="Helvetica Neue"/>
              </a:rPr>
              <a:t>mediate</a:t>
            </a:r>
            <a:r>
              <a:rPr lang="en-US" dirty="0">
                <a:latin typeface="Helvetica Neue"/>
                <a:cs typeface="Helvetica Neue"/>
              </a:rPr>
              <a:t> this relationship?</a:t>
            </a:r>
          </a:p>
          <a:p>
            <a:pPr algn="ctr"/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38"/>
            <a:ext cx="8229600" cy="36457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dirty="0" smtClean="0">
                <a:solidFill>
                  <a:srgbClr val="008000"/>
                </a:solidFill>
              </a:rPr>
              <a:t>Student 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Student B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Student C</a:t>
            </a:r>
            <a:r>
              <a:rPr lang="en-US" dirty="0" smtClean="0"/>
              <a:t> drop out…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 smtClean="0"/>
              <a:t>is </a:t>
            </a:r>
            <a:r>
              <a:rPr lang="en-US" i="1" dirty="0" smtClean="0"/>
              <a:t>not</a:t>
            </a:r>
            <a:r>
              <a:rPr lang="en-US" dirty="0" smtClean="0"/>
              <a:t> because their non-cognitive traits led them to get bad grades, nor because their non-cognitive traits led them to act out.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seems to be just the general day-to-day experience associated with non-cognitive </a:t>
            </a:r>
            <a:r>
              <a:rPr lang="en-US" dirty="0" smtClean="0"/>
              <a:t>traits.</a:t>
            </a:r>
            <a:endParaRPr lang="en-US" dirty="0" smtClean="0"/>
          </a:p>
          <a:p>
            <a:pPr lvl="2"/>
            <a:r>
              <a:rPr lang="en-US" dirty="0" smtClean="0"/>
              <a:t>lack </a:t>
            </a:r>
            <a:r>
              <a:rPr lang="en-US" dirty="0" smtClean="0"/>
              <a:t>of attention</a:t>
            </a:r>
          </a:p>
          <a:p>
            <a:pPr lvl="2"/>
            <a:r>
              <a:rPr lang="en-US" dirty="0" smtClean="0"/>
              <a:t>lack </a:t>
            </a:r>
            <a:r>
              <a:rPr lang="en-US" dirty="0" smtClean="0"/>
              <a:t>of ambition</a:t>
            </a:r>
          </a:p>
          <a:p>
            <a:pPr lvl="2"/>
            <a:r>
              <a:rPr lang="en-US" dirty="0" smtClean="0"/>
              <a:t>short</a:t>
            </a:r>
            <a:r>
              <a:rPr lang="en-US" dirty="0" smtClean="0"/>
              <a:t>-term orientation</a:t>
            </a:r>
          </a:p>
          <a:p>
            <a:pPr lvl="2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280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want to know?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54" y="2130776"/>
            <a:ext cx="9007445" cy="34713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the </a:t>
            </a:r>
            <a:r>
              <a:rPr lang="en-US" sz="2800" b="1" dirty="0" smtClean="0"/>
              <a:t>relationship</a:t>
            </a:r>
            <a:r>
              <a:rPr lang="en-US" sz="2800" dirty="0" smtClean="0"/>
              <a:t> between early levels of non-cognitive traits and later high school graduation?</a:t>
            </a:r>
          </a:p>
          <a:p>
            <a:endParaRPr lang="en-US" sz="2800" dirty="0"/>
          </a:p>
          <a:p>
            <a:r>
              <a:rPr lang="en-US" sz="2800" dirty="0" smtClean="0"/>
              <a:t>What factors </a:t>
            </a:r>
            <a:r>
              <a:rPr lang="en-US" sz="2800" b="1" dirty="0" smtClean="0"/>
              <a:t>mediate</a:t>
            </a:r>
            <a:r>
              <a:rPr lang="en-US" sz="2800" dirty="0" smtClean="0"/>
              <a:t> this relationship?</a:t>
            </a:r>
          </a:p>
          <a:p>
            <a:endParaRPr lang="en-US" sz="2800" dirty="0"/>
          </a:p>
          <a:p>
            <a:r>
              <a:rPr lang="en-US" sz="2800" dirty="0" smtClean="0"/>
              <a:t>How does the relationship </a:t>
            </a:r>
            <a:r>
              <a:rPr lang="en-US" sz="2800" b="1" dirty="0" smtClean="0"/>
              <a:t>differ</a:t>
            </a:r>
            <a:r>
              <a:rPr lang="en-US" sz="2800" dirty="0" smtClean="0"/>
              <a:t> between groups?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63864" y="4328570"/>
            <a:ext cx="8889668" cy="1228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1078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do we know?</a:t>
            </a:r>
            <a:br>
              <a:rPr lang="en-US" sz="3200" dirty="0" smtClean="0"/>
            </a:br>
            <a:r>
              <a:rPr lang="en-US" sz="1400" dirty="0" smtClean="0">
                <a:latin typeface="Helvetica Neue Light"/>
                <a:cs typeface="Helvetica Neue Light"/>
              </a:rPr>
              <a:t>Does high school graduation matter?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633"/>
            <a:ext cx="8229600" cy="456547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High school graduation is important</a:t>
            </a:r>
          </a:p>
          <a:p>
            <a:pPr lvl="1"/>
            <a:r>
              <a:rPr lang="en-US" sz="2000" dirty="0" smtClean="0"/>
              <a:t>Economically</a:t>
            </a:r>
          </a:p>
          <a:p>
            <a:pPr lvl="2"/>
            <a:r>
              <a:rPr lang="en-US" sz="1800" dirty="0" smtClean="0"/>
              <a:t>Secondary schooling was important for </a:t>
            </a:r>
            <a:r>
              <a:rPr lang="en-US" sz="1800" dirty="0"/>
              <a:t>economic growth of </a:t>
            </a:r>
            <a:r>
              <a:rPr lang="en-US" sz="1800" dirty="0" smtClean="0"/>
              <a:t>the United States in the twentieth century </a:t>
            </a:r>
            <a:r>
              <a:rPr lang="en-US" sz="1800" dirty="0"/>
              <a:t>(Aaronson and Sullivan, </a:t>
            </a:r>
            <a:r>
              <a:rPr lang="en-US" sz="1800" dirty="0" smtClean="0"/>
              <a:t>2001; Delong</a:t>
            </a:r>
            <a:r>
              <a:rPr lang="en-US" sz="1800" dirty="0"/>
              <a:t>, Katz, and </a:t>
            </a:r>
            <a:r>
              <a:rPr lang="en-US" sz="1800" dirty="0" err="1"/>
              <a:t>Goldin</a:t>
            </a:r>
            <a:r>
              <a:rPr lang="en-US" sz="1800" dirty="0"/>
              <a:t>, </a:t>
            </a:r>
            <a:r>
              <a:rPr lang="en-US" sz="1800" dirty="0" smtClean="0"/>
              <a:t>2003).</a:t>
            </a:r>
          </a:p>
          <a:p>
            <a:pPr lvl="2"/>
            <a:r>
              <a:rPr lang="en-US" sz="1800" dirty="0" smtClean="0"/>
              <a:t>The wage advantage for completing high school operates through opening up opportunities for further education </a:t>
            </a:r>
            <a:r>
              <a:rPr lang="en-US" sz="1800" dirty="0"/>
              <a:t>(Heckman, </a:t>
            </a:r>
            <a:r>
              <a:rPr lang="en-US" sz="1800" dirty="0" err="1"/>
              <a:t>Lochner</a:t>
            </a:r>
            <a:r>
              <a:rPr lang="en-US" sz="1800" dirty="0"/>
              <a:t>, and Todd 2008</a:t>
            </a:r>
            <a:r>
              <a:rPr lang="en-US" sz="1800" dirty="0" smtClean="0"/>
              <a:t>).</a:t>
            </a:r>
          </a:p>
          <a:p>
            <a:pPr lvl="2"/>
            <a:endParaRPr lang="en-US" sz="1800" dirty="0" smtClean="0"/>
          </a:p>
          <a:p>
            <a:pPr lvl="1"/>
            <a:r>
              <a:rPr lang="en-US" sz="2000" dirty="0" smtClean="0"/>
              <a:t>Socially</a:t>
            </a:r>
          </a:p>
          <a:p>
            <a:pPr lvl="2"/>
            <a:r>
              <a:rPr lang="en-US" sz="1800" dirty="0" smtClean="0"/>
              <a:t>High school dropouts are more likely to… </a:t>
            </a:r>
          </a:p>
          <a:p>
            <a:pPr lvl="3"/>
            <a:r>
              <a:rPr lang="en-US" sz="1400" dirty="0" smtClean="0"/>
              <a:t>suffer adverse </a:t>
            </a:r>
            <a:r>
              <a:rPr lang="en-US" sz="1400" dirty="0"/>
              <a:t>health </a:t>
            </a:r>
            <a:r>
              <a:rPr lang="en-US" sz="1400" dirty="0" smtClean="0"/>
              <a:t>outcomes.</a:t>
            </a:r>
            <a:endParaRPr lang="en-US" sz="1400" dirty="0" smtClean="0"/>
          </a:p>
          <a:p>
            <a:pPr lvl="3"/>
            <a:r>
              <a:rPr lang="en-US" sz="1400" dirty="0" smtClean="0"/>
              <a:t>participate in </a:t>
            </a:r>
            <a:r>
              <a:rPr lang="en-US" sz="1400" dirty="0"/>
              <a:t>criminal </a:t>
            </a:r>
            <a:r>
              <a:rPr lang="en-US" sz="1400" dirty="0" smtClean="0"/>
              <a:t>activity.</a:t>
            </a:r>
            <a:endParaRPr lang="en-US" sz="1400" dirty="0" smtClean="0"/>
          </a:p>
          <a:p>
            <a:pPr lvl="3"/>
            <a:r>
              <a:rPr lang="en-US" sz="1400" dirty="0" smtClean="0"/>
              <a:t>be civically </a:t>
            </a:r>
            <a:r>
              <a:rPr lang="en-US" sz="1400" dirty="0" smtClean="0"/>
              <a:t>disengaged.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32965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90533"/>
          </a:xfrm>
        </p:spPr>
        <p:txBody>
          <a:bodyPr>
            <a:normAutofit/>
          </a:bodyPr>
          <a:lstStyle/>
          <a:p>
            <a:r>
              <a:rPr lang="en-US" dirty="0" smtClean="0"/>
              <a:t>Model for interactions</a:t>
            </a:r>
          </a:p>
          <a:p>
            <a:endParaRPr lang="en-US" dirty="0"/>
          </a:p>
          <a:p>
            <a:endParaRPr lang="en-US" dirty="0" smtClean="0"/>
          </a:p>
          <a:p>
            <a:pPr lvl="2"/>
            <a:r>
              <a:rPr lang="en-US" dirty="0"/>
              <a:t>where </a:t>
            </a:r>
            <a:r>
              <a:rPr lang="en-US" dirty="0">
                <a:latin typeface="Times New Roman"/>
                <a:cs typeface="Times New Roman"/>
              </a:rPr>
              <a:t>π</a:t>
            </a:r>
            <a:r>
              <a:rPr lang="en-US" dirty="0"/>
              <a:t> is probability of </a:t>
            </a:r>
            <a:r>
              <a:rPr lang="en-US" dirty="0" smtClean="0"/>
              <a:t>graduation,</a:t>
            </a:r>
          </a:p>
          <a:p>
            <a:pPr lvl="2"/>
            <a:r>
              <a:rPr lang="en-US" b="1" dirty="0" err="1" smtClean="0"/>
              <a:t>X</a:t>
            </a:r>
            <a:r>
              <a:rPr lang="en-US" b="1" baseline="-25000" dirty="0" err="1" smtClean="0"/>
              <a:t>c</a:t>
            </a:r>
            <a:r>
              <a:rPr lang="en-US" b="1" dirty="0" smtClean="0"/>
              <a:t> </a:t>
            </a:r>
            <a:r>
              <a:rPr lang="en-US" dirty="0" smtClean="0"/>
              <a:t>is a vector of demographic control variables </a:t>
            </a:r>
            <a:r>
              <a:rPr lang="en-US" sz="1600" dirty="0"/>
              <a:t>(race, gender, size-adjusted household income, household structure)</a:t>
            </a:r>
            <a:r>
              <a:rPr lang="en-US" sz="1600" dirty="0" smtClean="0"/>
              <a:t>,</a:t>
            </a:r>
          </a:p>
          <a:p>
            <a:pPr lvl="2"/>
            <a:r>
              <a:rPr lang="en-US" dirty="0" err="1" smtClean="0"/>
              <a:t>X</a:t>
            </a:r>
            <a:r>
              <a:rPr lang="en-US" baseline="-25000" dirty="0" err="1" smtClean="0"/>
              <a:t>noncog</a:t>
            </a:r>
            <a:r>
              <a:rPr lang="en-US" dirty="0" smtClean="0"/>
              <a:t> is the non-cognitive score,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is the variable of interest (among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c</a:t>
            </a:r>
            <a:r>
              <a:rPr lang="en-US" dirty="0" smtClean="0"/>
              <a:t>).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(we’re interested in the significance and direction of </a:t>
            </a:r>
            <a:r>
              <a:rPr lang="en-US" sz="2000" i="1" dirty="0" smtClean="0"/>
              <a:t>β</a:t>
            </a:r>
            <a:r>
              <a:rPr lang="en-US" sz="2000" i="1" baseline="-25000" dirty="0" smtClean="0"/>
              <a:t>n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74" y="2591118"/>
            <a:ext cx="6699692" cy="3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4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9395" y="27682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dirty="0" smtClean="0"/>
              <a:t>What do we find?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" y="122227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How does the relationship </a:t>
            </a:r>
            <a:r>
              <a:rPr lang="en-US" b="1" dirty="0">
                <a:latin typeface="Helvetica Neue"/>
                <a:cs typeface="Helvetica Neue"/>
              </a:rPr>
              <a:t>differ</a:t>
            </a:r>
            <a:r>
              <a:rPr lang="en-US" dirty="0">
                <a:latin typeface="Helvetica Neue"/>
                <a:cs typeface="Helvetica Neue"/>
              </a:rPr>
              <a:t> between groups</a:t>
            </a:r>
            <a:r>
              <a:rPr lang="en-US" dirty="0" smtClean="0">
                <a:latin typeface="Helvetica Neue"/>
                <a:cs typeface="Helvetica Neue"/>
              </a:rPr>
              <a:t>?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395" y="1859637"/>
            <a:ext cx="8229600" cy="4312222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 smtClean="0"/>
              <a:t>No evidence that the importance differs by…</a:t>
            </a:r>
          </a:p>
          <a:p>
            <a:pPr lvl="1"/>
            <a:r>
              <a:rPr lang="en-US" dirty="0" smtClean="0"/>
              <a:t>Race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Household </a:t>
            </a:r>
            <a:r>
              <a:rPr lang="en-US" dirty="0" smtClean="0"/>
              <a:t>income</a:t>
            </a:r>
          </a:p>
          <a:p>
            <a:endParaRPr lang="en-US" dirty="0" smtClean="0"/>
          </a:p>
          <a:p>
            <a:r>
              <a:rPr lang="en-US" dirty="0" smtClean="0"/>
              <a:t>But remember…</a:t>
            </a:r>
          </a:p>
          <a:p>
            <a:pPr lvl="1"/>
            <a:r>
              <a:rPr lang="en-US" dirty="0" smtClean="0"/>
              <a:t>All of these factors are closely </a:t>
            </a:r>
            <a:r>
              <a:rPr lang="en-US" i="1" dirty="0" smtClean="0"/>
              <a:t>related</a:t>
            </a:r>
            <a:r>
              <a:rPr lang="en-US" dirty="0" smtClean="0"/>
              <a:t> to levels of non-cognitive traits.</a:t>
            </a:r>
          </a:p>
          <a:p>
            <a:pPr lvl="1"/>
            <a:r>
              <a:rPr lang="en-US" dirty="0" smtClean="0"/>
              <a:t>Some groups are systematically disadvantaged in acquiring these traits.</a:t>
            </a:r>
          </a:p>
          <a:p>
            <a:pPr lvl="1"/>
            <a:r>
              <a:rPr lang="en-US" dirty="0" smtClean="0"/>
              <a:t>Improving anyone’s score will have the same results, but because males (for example) have lower scores on average, they have the most room for improvement.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There is no </a:t>
            </a:r>
            <a:r>
              <a:rPr lang="en-US" dirty="0" smtClean="0"/>
              <a:t>relationship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The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0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Even early measures of non-cognitive traits are highly predictive of eventual high school </a:t>
            </a:r>
            <a:r>
              <a:rPr lang="en-US" dirty="0" smtClean="0"/>
              <a:t>graduation.</a:t>
            </a:r>
            <a:endParaRPr lang="en-US" dirty="0" smtClean="0"/>
          </a:p>
          <a:p>
            <a:pPr lvl="1"/>
            <a:r>
              <a:rPr lang="en-US" dirty="0" smtClean="0"/>
              <a:t>More predictive than cognitive aptitude when controlling for demographic </a:t>
            </a:r>
            <a:r>
              <a:rPr lang="en-US" dirty="0" smtClean="0"/>
              <a:t>background.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Students whose non-cognitive traits lead them to drop out do not drop out because of poor grades or behavioral </a:t>
            </a:r>
            <a:r>
              <a:rPr lang="en-US" dirty="0" smtClean="0"/>
              <a:t>problems.</a:t>
            </a:r>
            <a:endParaRPr lang="en-US" dirty="0" smtClean="0"/>
          </a:p>
          <a:p>
            <a:pPr lvl="1"/>
            <a:r>
              <a:rPr lang="en-US" dirty="0" smtClean="0"/>
              <a:t>The culprit is not clear, but it seems to be the ‘day-to-day </a:t>
            </a:r>
            <a:r>
              <a:rPr lang="en-US" dirty="0" smtClean="0"/>
              <a:t>experience.’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Non-cognitive traits seem to be equally predictive of outcomes for all students, regardless of </a:t>
            </a:r>
            <a:r>
              <a:rPr lang="en-US" dirty="0" smtClean="0"/>
              <a:t>background.</a:t>
            </a:r>
          </a:p>
          <a:p>
            <a:pPr lvl="1"/>
            <a:r>
              <a:rPr lang="en-US" dirty="0" smtClean="0"/>
              <a:t>But certain backgrounds remain disadvantaged in the distribution</a:t>
            </a:r>
            <a:r>
              <a:rPr lang="en-US" dirty="0"/>
              <a:t> </a:t>
            </a:r>
            <a:r>
              <a:rPr lang="en-US" dirty="0" smtClean="0"/>
              <a:t>of non-cognitive traits.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83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Research</a:t>
            </a:r>
          </a:p>
          <a:p>
            <a:pPr lvl="1"/>
            <a:r>
              <a:rPr lang="en-US" sz="2000" dirty="0" smtClean="0"/>
              <a:t>What are the pathways through which early non-cognitive traits influence outcomes?</a:t>
            </a:r>
          </a:p>
          <a:p>
            <a:pPr lvl="1"/>
            <a:r>
              <a:rPr lang="en-US" sz="2000" dirty="0" smtClean="0"/>
              <a:t>What non-cognitive traits, specifically, are most predictive at this early stage? Behavioral? Attitudinal?</a:t>
            </a:r>
          </a:p>
          <a:p>
            <a:endParaRPr lang="en-US" sz="2400" dirty="0" smtClean="0"/>
          </a:p>
          <a:p>
            <a:r>
              <a:rPr lang="en-US" sz="2400" dirty="0" smtClean="0"/>
              <a:t>Policy</a:t>
            </a:r>
          </a:p>
          <a:p>
            <a:pPr lvl="1"/>
            <a:r>
              <a:rPr lang="en-US" sz="2000" dirty="0" smtClean="0"/>
              <a:t>Non-cognitive traits are important, even at an early </a:t>
            </a:r>
            <a:r>
              <a:rPr lang="en-US" sz="2000" dirty="0" smtClean="0"/>
              <a:t>age.</a:t>
            </a:r>
            <a:endParaRPr lang="en-US" sz="2000" dirty="0" smtClean="0"/>
          </a:p>
          <a:p>
            <a:pPr lvl="1"/>
            <a:r>
              <a:rPr lang="en-US" sz="2000" dirty="0" smtClean="0"/>
              <a:t>Rhetorical and policy focus on improving test scores (cognitive skills) should be </a:t>
            </a:r>
            <a:r>
              <a:rPr lang="en-US" sz="2000" dirty="0" smtClean="0"/>
              <a:t>reevaluated.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203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439" y="3015508"/>
            <a:ext cx="6213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Helvetica Neue Thin"/>
                <a:cs typeface="Helvetica Neue Thin"/>
              </a:rPr>
              <a:t>Thanks!</a:t>
            </a:r>
            <a:endParaRPr lang="en-US" sz="4000" dirty="0"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346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10" y="486299"/>
            <a:ext cx="8229600" cy="114300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200" dirty="0" smtClean="0">
                <a:latin typeface="Helvetica Neue"/>
                <a:cs typeface="Helvetica Neue"/>
              </a:rPr>
              <a:t>What do we know?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600" dirty="0" smtClean="0">
                <a:latin typeface="Helvetica Neue Light"/>
                <a:cs typeface="Helvetica Neue Light"/>
              </a:rPr>
              <a:t>What do non-cognitive traits have to do with it?</a:t>
            </a:r>
            <a:br>
              <a:rPr lang="en-US" sz="1600" dirty="0" smtClean="0">
                <a:latin typeface="Helvetica Neue Light"/>
                <a:cs typeface="Helvetica Neue Light"/>
              </a:rPr>
            </a:b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2402"/>
            <a:ext cx="8229600" cy="432376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Studied in many disciplines</a:t>
            </a:r>
          </a:p>
          <a:p>
            <a:pPr lvl="1"/>
            <a:r>
              <a:rPr lang="en-US" dirty="0" smtClean="0"/>
              <a:t>Psychology</a:t>
            </a:r>
          </a:p>
          <a:p>
            <a:pPr lvl="2"/>
            <a:r>
              <a:rPr lang="en-US" dirty="0" smtClean="0"/>
              <a:t>“Cognitive self-regulation” (or: discipline; executive function)</a:t>
            </a:r>
          </a:p>
          <a:p>
            <a:pPr lvl="2"/>
            <a:r>
              <a:rPr lang="en-US" dirty="0" smtClean="0"/>
              <a:t>“Emotional self-regulation”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Economics</a:t>
            </a:r>
          </a:p>
          <a:p>
            <a:pPr lvl="2"/>
            <a:r>
              <a:rPr lang="en-US" dirty="0" smtClean="0"/>
              <a:t>“Non-cognitive” skills</a:t>
            </a:r>
          </a:p>
          <a:p>
            <a:pPr lvl="3"/>
            <a:r>
              <a:rPr lang="en-US" dirty="0" smtClean="0"/>
              <a:t>Distinguishes </a:t>
            </a:r>
            <a:r>
              <a:rPr lang="en-US" dirty="0" smtClean="0"/>
              <a:t>from cognitive skills emphasized in early </a:t>
            </a:r>
            <a:r>
              <a:rPr lang="en-US" dirty="0" smtClean="0"/>
              <a:t>literature.</a:t>
            </a:r>
            <a:endParaRPr lang="en-US" dirty="0" smtClean="0"/>
          </a:p>
          <a:p>
            <a:pPr lvl="2"/>
            <a:r>
              <a:rPr lang="en-US" dirty="0" smtClean="0"/>
              <a:t>Personality traits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Sociology</a:t>
            </a:r>
          </a:p>
          <a:p>
            <a:pPr lvl="2"/>
            <a:r>
              <a:rPr lang="en-US" dirty="0" smtClean="0"/>
              <a:t>Use terms above</a:t>
            </a:r>
          </a:p>
          <a:p>
            <a:pPr lvl="2"/>
            <a:r>
              <a:rPr lang="en-US" dirty="0" smtClean="0"/>
              <a:t>Another notable term: “social and behavioral skills”</a:t>
            </a:r>
          </a:p>
          <a:p>
            <a:pPr lvl="1"/>
            <a:endParaRPr lang="en-US" dirty="0"/>
          </a:p>
          <a:p>
            <a:r>
              <a:rPr lang="en-US" b="1" dirty="0" smtClean="0"/>
              <a:t>The bottom line:</a:t>
            </a:r>
            <a:r>
              <a:rPr lang="en-US" dirty="0" smtClean="0"/>
              <a:t> factors other than “book smarts” are important predictors of many outcomes.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9662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2375" y="4862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lvl="1" algn="ctr" defTabSz="457200" rtl="0">
              <a:spcBef>
                <a:spcPct val="0"/>
              </a:spcBef>
            </a:pPr>
            <a:r>
              <a:rPr lang="en-US" sz="3200" dirty="0" smtClean="0">
                <a:latin typeface="Helvetica Neue"/>
                <a:cs typeface="Helvetica Neue"/>
              </a:rPr>
              <a:t>What do we know?</a:t>
            </a:r>
            <a:r>
              <a:rPr lang="en-US" sz="3600" dirty="0" smtClean="0">
                <a:latin typeface="Helvetica Neue"/>
                <a:cs typeface="Helvetica Neue"/>
              </a:rPr>
              <a:t/>
            </a:r>
            <a:br>
              <a:rPr lang="en-US" sz="3600" dirty="0" smtClean="0">
                <a:latin typeface="Helvetica Neue"/>
                <a:cs typeface="Helvetica Neue"/>
              </a:rPr>
            </a:br>
            <a:r>
              <a:rPr lang="en-US" sz="1600" dirty="0" smtClean="0">
                <a:latin typeface="Helvetica Neue Light"/>
                <a:cs typeface="Helvetica Neue Light"/>
              </a:rPr>
              <a:t>What do non-cognitive traits have to do with it?</a:t>
            </a:r>
            <a:br>
              <a:rPr lang="en-US" sz="1600" dirty="0" smtClean="0">
                <a:latin typeface="Helvetica Neue Light"/>
                <a:cs typeface="Helvetica Neue Light"/>
              </a:rPr>
            </a:br>
            <a:endParaRPr lang="en-US" sz="1600" dirty="0">
              <a:latin typeface="Helvetica Neue Light"/>
              <a:cs typeface="Helvetica Neue Light"/>
            </a:endParaRPr>
          </a:p>
        </p:txBody>
      </p:sp>
      <p:pic>
        <p:nvPicPr>
          <p:cNvPr id="6" name="Picture 5" descr="Farkas - 2003 - Cognitive Skills and Noncognitive Traits and Behaviors in Stratification Processes cop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08" y="1629299"/>
            <a:ext cx="6287820" cy="4378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933" y="5967041"/>
            <a:ext cx="206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Source: </a:t>
            </a:r>
            <a:r>
              <a:rPr lang="en-US" sz="1200" dirty="0" err="1" smtClean="0">
                <a:latin typeface="Helvetica"/>
                <a:cs typeface="Helvetica"/>
              </a:rPr>
              <a:t>Farkas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(2003)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8507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9760"/>
            <a:ext cx="8229600" cy="412844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relationship between non-cognitive traits and educational outcomes is </a:t>
            </a:r>
            <a:r>
              <a:rPr lang="en-US" sz="2800" i="1" dirty="0" smtClean="0"/>
              <a:t>very</a:t>
            </a:r>
            <a:r>
              <a:rPr lang="en-US" sz="2800" dirty="0" smtClean="0"/>
              <a:t> well </a:t>
            </a:r>
            <a:r>
              <a:rPr lang="en-US" sz="2800" dirty="0"/>
              <a:t>established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Largely unexplored: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Predictive power of early measures</a:t>
            </a:r>
          </a:p>
          <a:p>
            <a:pPr lvl="2"/>
            <a:r>
              <a:rPr lang="en-US" sz="2000" dirty="0" smtClean="0"/>
              <a:t>Dropout as </a:t>
            </a:r>
            <a:r>
              <a:rPr lang="en-US" sz="2000" dirty="0"/>
              <a:t>a </a:t>
            </a:r>
            <a:r>
              <a:rPr lang="en-US" sz="2000" i="1" dirty="0" smtClean="0"/>
              <a:t>process</a:t>
            </a:r>
            <a:r>
              <a:rPr lang="en-US" sz="2000" dirty="0" smtClean="0"/>
              <a:t>, not an </a:t>
            </a:r>
            <a:r>
              <a:rPr lang="en-US" sz="2000" i="1" dirty="0" smtClean="0"/>
              <a:t>event.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National-level data</a:t>
            </a:r>
          </a:p>
          <a:p>
            <a:pPr lvl="2"/>
            <a:r>
              <a:rPr lang="en-US" sz="2000" dirty="0" smtClean="0"/>
              <a:t>Usually district- or city- </a:t>
            </a:r>
            <a:r>
              <a:rPr lang="en-US" sz="2000" dirty="0" smtClean="0"/>
              <a:t>level.</a:t>
            </a:r>
            <a:endParaRPr lang="en-US" sz="28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2375" y="4862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lvl="1" algn="ctr" defTabSz="457200" rtl="0">
              <a:spcBef>
                <a:spcPct val="0"/>
              </a:spcBef>
            </a:pPr>
            <a:r>
              <a:rPr lang="en-US" sz="3200" dirty="0" smtClean="0">
                <a:latin typeface="Helvetica Neue"/>
                <a:cs typeface="Helvetica Neue"/>
              </a:rPr>
              <a:t>What do we know?</a:t>
            </a:r>
            <a:r>
              <a:rPr lang="en-US" sz="3600" dirty="0" smtClean="0">
                <a:latin typeface="Helvetica Neue"/>
                <a:cs typeface="Helvetica Neue"/>
              </a:rPr>
              <a:t/>
            </a:r>
            <a:br>
              <a:rPr lang="en-US" sz="3600" dirty="0" smtClean="0">
                <a:latin typeface="Helvetica Neue"/>
                <a:cs typeface="Helvetica Neue"/>
              </a:rPr>
            </a:br>
            <a:r>
              <a:rPr lang="en-US" sz="1600" dirty="0" smtClean="0">
                <a:latin typeface="Helvetica Neue Light"/>
                <a:cs typeface="Helvetica Neue Light"/>
              </a:rPr>
              <a:t>What do non-cognitive traits have to do with it?</a:t>
            </a:r>
            <a:br>
              <a:rPr lang="en-US" sz="1600" dirty="0" smtClean="0">
                <a:latin typeface="Helvetica Neue Light"/>
                <a:cs typeface="Helvetica Neue Light"/>
              </a:rPr>
            </a:br>
            <a:endParaRPr lang="en-US" sz="16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892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want to know?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54" y="2130776"/>
            <a:ext cx="9007445" cy="34713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the </a:t>
            </a:r>
            <a:r>
              <a:rPr lang="en-US" sz="2800" b="1" dirty="0" smtClean="0"/>
              <a:t>relationship</a:t>
            </a:r>
            <a:r>
              <a:rPr lang="en-US" sz="2800" dirty="0" smtClean="0"/>
              <a:t> between early levels of non-cognitive traits and later high school graduation?</a:t>
            </a:r>
          </a:p>
          <a:p>
            <a:endParaRPr lang="en-US" sz="2800" dirty="0"/>
          </a:p>
          <a:p>
            <a:r>
              <a:rPr lang="en-US" sz="2800" dirty="0" smtClean="0"/>
              <a:t>What factors </a:t>
            </a:r>
            <a:r>
              <a:rPr lang="en-US" sz="2800" b="1" dirty="0" smtClean="0"/>
              <a:t>mediate</a:t>
            </a:r>
            <a:r>
              <a:rPr lang="en-US" sz="2800" dirty="0" smtClean="0"/>
              <a:t> this relationship?</a:t>
            </a:r>
          </a:p>
          <a:p>
            <a:endParaRPr lang="en-US" sz="2800" dirty="0"/>
          </a:p>
          <a:p>
            <a:r>
              <a:rPr lang="en-US" sz="2800" dirty="0" smtClean="0"/>
              <a:t>How does the relationship </a:t>
            </a:r>
            <a:r>
              <a:rPr lang="en-US" sz="2800" b="1" dirty="0" smtClean="0"/>
              <a:t>differ</a:t>
            </a:r>
            <a:r>
              <a:rPr lang="en-US" sz="2800" dirty="0" smtClean="0"/>
              <a:t> between groups?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130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will we study this?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6117"/>
            <a:ext cx="8229600" cy="455497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Panel Study of Income Dynamics (PSID)</a:t>
            </a:r>
            <a:endParaRPr lang="en-US" sz="2400" dirty="0" smtClean="0"/>
          </a:p>
          <a:p>
            <a:pPr lvl="1"/>
            <a:r>
              <a:rPr lang="en-US" sz="2400" dirty="0" smtClean="0"/>
              <a:t>Demographic and family background information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Child Development Supplement (grades 1-6 in 1997)</a:t>
            </a:r>
          </a:p>
          <a:p>
            <a:pPr lvl="2"/>
            <a:r>
              <a:rPr lang="en-US" sz="2000" dirty="0" smtClean="0"/>
              <a:t>Teacher questionnaires evaluating student behavior (first use for evaluating </a:t>
            </a:r>
            <a:r>
              <a:rPr lang="en-US" sz="2000" dirty="0" err="1" smtClean="0"/>
              <a:t>noncognitive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Standardized reasoning assessments (language and logical)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Transition to Adulthood (after 18, left high school)</a:t>
            </a:r>
          </a:p>
          <a:p>
            <a:pPr lvl="2"/>
            <a:r>
              <a:rPr lang="en-US" sz="2000" dirty="0" smtClean="0"/>
              <a:t>Information about graduation status</a:t>
            </a:r>
          </a:p>
          <a:p>
            <a:pPr lvl="2"/>
            <a:r>
              <a:rPr lang="en-US" sz="2000" dirty="0"/>
              <a:t>Information about behavior and performance in high </a:t>
            </a:r>
            <a:r>
              <a:rPr lang="en-US" sz="2000" dirty="0" smtClean="0"/>
              <a:t>school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Summarizing a many-dimensional characteristic</a:t>
            </a:r>
          </a:p>
          <a:p>
            <a:pPr lvl="2"/>
            <a:r>
              <a:rPr lang="en-US" dirty="0" smtClean="0"/>
              <a:t>Approach: factor analysis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Substantial </a:t>
            </a:r>
            <a:r>
              <a:rPr lang="en-US" dirty="0" err="1" smtClean="0"/>
              <a:t>missingness</a:t>
            </a:r>
            <a:endParaRPr lang="en-US" dirty="0"/>
          </a:p>
          <a:p>
            <a:pPr lvl="2"/>
            <a:r>
              <a:rPr lang="en-US" dirty="0" smtClean="0"/>
              <a:t>Approach: multiple imputation (funded by Columbia)</a:t>
            </a:r>
          </a:p>
          <a:p>
            <a:endParaRPr lang="en-US" dirty="0" smtClean="0"/>
          </a:p>
          <a:p>
            <a:r>
              <a:rPr lang="en-US" dirty="0" smtClean="0"/>
              <a:t>Apparently first study to…</a:t>
            </a:r>
          </a:p>
          <a:p>
            <a:pPr lvl="1"/>
            <a:r>
              <a:rPr lang="en-US" dirty="0" smtClean="0"/>
              <a:t>use these non-cognitive measures</a:t>
            </a:r>
          </a:p>
          <a:p>
            <a:pPr lvl="1"/>
            <a:r>
              <a:rPr lang="en-US" dirty="0" smtClean="0"/>
              <a:t>use the PSID to study non-cognitive traits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7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9452" y="323436"/>
            <a:ext cx="8602905" cy="60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Meet the students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2071"/>
              </p:ext>
            </p:extLst>
          </p:nvPr>
        </p:nvGraphicFramePr>
        <p:xfrm>
          <a:off x="259452" y="1750549"/>
          <a:ext cx="4178554" cy="4650740"/>
        </p:xfrm>
        <a:graphic>
          <a:graphicData uri="http://schemas.openxmlformats.org/drawingml/2006/table">
            <a:tbl>
              <a:tblPr/>
              <a:tblGrid>
                <a:gridCol w="1697600"/>
                <a:gridCol w="848800"/>
                <a:gridCol w="853796"/>
                <a:gridCol w="778358"/>
              </a:tblGrid>
              <a:tr h="17798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</a:t>
                      </a:r>
                    </a:p>
                    <a:p>
                      <a:pPr algn="ctr" fontAlgn="b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Percentile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B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Percentile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C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Percentile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Sudden mood swings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strung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Cheats/tells lies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Argues too much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Difficulty concentrating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Bullies or is mean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Disobedient at school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Doesn't feel sorry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Trouble getting along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Acts without thinking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Restless/over-active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Stubborn or irritable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 temper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Breaks things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Clings to adults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Cries too much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Demands attention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Hangs around with trouble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Makes excessive demands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Academic underachiever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Goes through the motions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17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Acts up in class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8649" y="1381217"/>
            <a:ext cx="16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Externalizing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465473"/>
              </p:ext>
            </p:extLst>
          </p:nvPr>
        </p:nvGraphicFramePr>
        <p:xfrm>
          <a:off x="4696420" y="2712606"/>
          <a:ext cx="4229100" cy="2890520"/>
        </p:xfrm>
        <a:graphic>
          <a:graphicData uri="http://schemas.openxmlformats.org/drawingml/2006/table">
            <a:tbl>
              <a:tblPr/>
              <a:tblGrid>
                <a:gridCol w="17526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</a:t>
                      </a:r>
                    </a:p>
                    <a:p>
                      <a:pPr algn="ctr" fontAlgn="b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Percentile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 B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Percentile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 C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r>
                        <a:rPr lang="en-US" sz="1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Percentile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Feels no love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Fearful/anxious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Easily confused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Feels inferior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liked by others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 obsessions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Unhappy/sad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Withdrawn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Dependent on others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Feels paranoid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Secretive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Worries too much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Withdrawn from activities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01333" y="2264467"/>
            <a:ext cx="16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Internalizing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187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want to know?</a:t>
            </a:r>
            <a:endParaRPr lang="en-US" sz="4000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54" y="2130776"/>
            <a:ext cx="9007445" cy="34713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the </a:t>
            </a:r>
            <a:r>
              <a:rPr lang="en-US" sz="2800" b="1" dirty="0" smtClean="0"/>
              <a:t>relationship</a:t>
            </a:r>
            <a:r>
              <a:rPr lang="en-US" sz="2800" dirty="0" smtClean="0"/>
              <a:t> between early levels of non-cognitive traits and later high school graduation?</a:t>
            </a:r>
          </a:p>
          <a:p>
            <a:endParaRPr lang="en-US" sz="2800" dirty="0"/>
          </a:p>
          <a:p>
            <a:r>
              <a:rPr lang="en-US" sz="2800" dirty="0" smtClean="0"/>
              <a:t>What factors </a:t>
            </a:r>
            <a:r>
              <a:rPr lang="en-US" sz="2800" b="1" dirty="0" smtClean="0"/>
              <a:t>mediate</a:t>
            </a:r>
            <a:r>
              <a:rPr lang="en-US" sz="2800" dirty="0" smtClean="0"/>
              <a:t> this relationship?</a:t>
            </a:r>
          </a:p>
          <a:p>
            <a:endParaRPr lang="en-US" sz="2800" dirty="0"/>
          </a:p>
          <a:p>
            <a:r>
              <a:rPr lang="en-US" sz="2800" dirty="0" smtClean="0"/>
              <a:t>How does the relationship </a:t>
            </a:r>
            <a:r>
              <a:rPr lang="en-US" sz="2800" b="1" dirty="0" smtClean="0"/>
              <a:t>differ</a:t>
            </a:r>
            <a:r>
              <a:rPr lang="en-US" sz="2800" dirty="0" smtClean="0"/>
              <a:t> between groups?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63864" y="2007220"/>
            <a:ext cx="8889668" cy="1228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6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1782</Words>
  <Application>Microsoft Macintosh PowerPoint</Application>
  <PresentationFormat>On-screen Show (4:3)</PresentationFormat>
  <Paragraphs>415</Paragraphs>
  <Slides>24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(Non)cogs in the Wheel Early Non-Cognitive Traits and High School Graduation</vt:lpstr>
      <vt:lpstr>What do we know? Does high school graduation matter?</vt:lpstr>
      <vt:lpstr>What do we know? What do non-cognitive traits have to do with it? </vt:lpstr>
      <vt:lpstr>PowerPoint Presentation</vt:lpstr>
      <vt:lpstr>PowerPoint Presentation</vt:lpstr>
      <vt:lpstr>What do we want to know?</vt:lpstr>
      <vt:lpstr>How will we study this?</vt:lpstr>
      <vt:lpstr>PowerPoint Presentation</vt:lpstr>
      <vt:lpstr>What do we want to know?</vt:lpstr>
      <vt:lpstr>Method</vt:lpstr>
      <vt:lpstr>What do we find?</vt:lpstr>
      <vt:lpstr>What do we find?</vt:lpstr>
      <vt:lpstr>What do we want to know?</vt:lpstr>
      <vt:lpstr>What do we find?</vt:lpstr>
      <vt:lpstr>What do we find?</vt:lpstr>
      <vt:lpstr>What do we find?</vt:lpstr>
      <vt:lpstr>What do we find?</vt:lpstr>
      <vt:lpstr>PowerPoint Presentation</vt:lpstr>
      <vt:lpstr>What do we want to know?</vt:lpstr>
      <vt:lpstr>Method</vt:lpstr>
      <vt:lpstr>PowerPoint Presentation</vt:lpstr>
      <vt:lpstr>Conclusions</vt:lpstr>
      <vt:lpstr>Where do we go from here?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Non-Cognitive Skills  and High School Graduation</dc:title>
  <dc:creator>Jonah Smith</dc:creator>
  <cp:lastModifiedBy>Jonah Smith</cp:lastModifiedBy>
  <cp:revision>186</cp:revision>
  <dcterms:created xsi:type="dcterms:W3CDTF">2014-02-25T17:51:42Z</dcterms:created>
  <dcterms:modified xsi:type="dcterms:W3CDTF">2014-04-24T19:26:08Z</dcterms:modified>
</cp:coreProperties>
</file>