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9144000" cy="5143500" type="screen16x9"/>
  <p:notesSz cx="6797675" cy="9926638"/>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401638" y="4025900"/>
            <a:ext cx="5994400" cy="51562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2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163"/>
            <a:ext cx="2946400" cy="4968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401638" y="4025900"/>
            <a:ext cx="5994400" cy="51562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36" name="Google Shape;136;p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ea8eb2d38_0_506: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ea8eb2d38_0_506: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99" name="Google Shape;199;g4ea8eb2d38_0_506: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713152945_0_13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713152945_0_13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06" name="Google Shape;206;g4713152945_0_13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txBox="1">
            <a:spLocks noGrp="1"/>
          </p:cNvSpPr>
          <p:nvPr>
            <p:ph type="body" idx="1"/>
          </p:nvPr>
        </p:nvSpPr>
        <p:spPr>
          <a:xfrm>
            <a:off x="401638" y="4025900"/>
            <a:ext cx="5994400" cy="51562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26" name="Google Shape;226;p1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ea7c445b6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ea7c445b6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42" name="Google Shape;242;g4ea7c445b6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ea8eb2d38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ea8eb2d38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52" name="Google Shape;252;g4ea8eb2d38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eb75f7747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eb75f7747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66" name="Google Shape;266;g4eb75f7747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5bef91935_1_2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5bef91935_1_2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73" name="Google Shape;273;g45bef91935_1_2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5bef91935_1_28: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5bef91935_1_28: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80" name="Google Shape;280;g45bef91935_1_28: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dce71664b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dce71664b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87" name="Google Shape;287;g4dce71664b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5bef91935_1_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45bef91935_1_7: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94" name="Google Shape;294;g45bef91935_1_7: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43" name="Google Shape;143;p3: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eb75f7747_0_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eb75f7747_0_7: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01" name="Google Shape;301;g4eb75f7747_0_7: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e38729054_0_6: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e38729054_0_6: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08" name="Google Shape;308;g4e38729054_0_6: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d864f8e86_0_2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d864f8e86_0_2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15" name="Google Shape;315;g4d864f8e86_0_2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7fe59489f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7fe59489f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23" name="Google Shape;323;g47fe59489f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46f0df6153_0_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46f0df6153_0_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30" name="Google Shape;330;g46f0df6153_0_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e17080119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e17080119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37" name="Google Shape;337;g4e17080119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0:notes"/>
          <p:cNvSpPr txBox="1">
            <a:spLocks noGrp="1"/>
          </p:cNvSpPr>
          <p:nvPr>
            <p:ph type="body" idx="1"/>
          </p:nvPr>
        </p:nvSpPr>
        <p:spPr>
          <a:xfrm>
            <a:off x="401638" y="4025900"/>
            <a:ext cx="5994400" cy="51562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44" name="Google Shape;344;p2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713152945_0_24: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713152945_0_24: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50" name="Google Shape;150;g4713152945_0_24: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d858ad338_0_59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d858ad338_0_59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57" name="Google Shape;157;g4d858ad338_0_59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a8eb2d38_0_49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a8eb2d38_0_49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64" name="Google Shape;164;g4ea8eb2d38_0_49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d858ad338_0_57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d858ad338_0_57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71" name="Google Shape;171;g4d858ad338_0_57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ea8eb2d38_0_49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ea8eb2d38_0_497: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78" name="Google Shape;178;g4ea8eb2d38_0_497: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d858ad338_0_57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d858ad338_0_577: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85" name="Google Shape;185;g4d858ad338_0_577: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d858ad338_0_583: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d858ad338_0_583: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92" name="Google Shape;192;g4d858ad338_0_583: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490"/>
            <a:ext cx="5153705" cy="5134399"/>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1" name="Google Shape;21;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22" name="Google Shape;2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4406400" y="0"/>
            <a:ext cx="4737600" cy="5143065"/>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1" name="Google Shape;13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4406400" y="0"/>
            <a:ext cx="4737600" cy="5143065"/>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381001"/>
            <a:ext cx="1037850" cy="1016287"/>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9" name="Google Shape;5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381001"/>
            <a:ext cx="1037850" cy="1016287"/>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2" name="Google Shape;7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4406400" y="0"/>
            <a:ext cx="4737600" cy="5143500"/>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4" name="Google Shape;9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381001"/>
            <a:ext cx="1037850" cy="1016287"/>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0" name="Google Shape;100;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01" name="Google Shape;101;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4128572"/>
            <a:ext cx="698925" cy="684657"/>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ctrTitle"/>
          </p:nvPr>
        </p:nvSpPr>
        <p:spPr>
          <a:xfrm>
            <a:off x="3537150" y="1578400"/>
            <a:ext cx="5017500" cy="157890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None/>
            </a:pPr>
            <a:r>
              <a:rPr lang="en-AU" dirty="0"/>
              <a:t>Interactive Programming with PyQt5</a:t>
            </a:r>
            <a:endParaRPr dirty="0"/>
          </a:p>
        </p:txBody>
      </p:sp>
      <p:sp>
        <p:nvSpPr>
          <p:cNvPr id="139" name="Google Shape;139;p13"/>
          <p:cNvSpPr txBox="1">
            <a:spLocks noGrp="1"/>
          </p:cNvSpPr>
          <p:nvPr>
            <p:ph type="subTitle" idx="1"/>
          </p:nvPr>
        </p:nvSpPr>
        <p:spPr>
          <a:xfrm>
            <a:off x="5083950" y="3924925"/>
            <a:ext cx="3470700" cy="50610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None/>
            </a:pPr>
            <a:r>
              <a:rPr lang="en-AU" dirty="0" smtClean="0"/>
              <a:t>GA GIS CoP</a:t>
            </a:r>
            <a:endParaRPr dirty="0"/>
          </a:p>
          <a:p>
            <a:pPr marL="0" lvl="0" indent="0" algn="l" rtl="0">
              <a:spcBef>
                <a:spcPts val="0"/>
              </a:spcBef>
              <a:spcAft>
                <a:spcPts val="0"/>
              </a:spcAft>
              <a:buNone/>
            </a:pPr>
            <a:r>
              <a:rPr lang="en-AU" dirty="0" smtClean="0"/>
              <a:t>October </a:t>
            </a:r>
            <a:r>
              <a:rPr lang="en-AU" dirty="0"/>
              <a:t>2019</a:t>
            </a:r>
            <a:endParaRPr dirty="0"/>
          </a:p>
        </p:txBody>
      </p:sp>
      <p:pic>
        <p:nvPicPr>
          <p:cNvPr id="140" name="Google Shape;140;p13"/>
          <p:cNvPicPr preferRelativeResize="0"/>
          <p:nvPr/>
        </p:nvPicPr>
        <p:blipFill>
          <a:blip r:embed="rId3">
            <a:alphaModFix/>
          </a:blip>
          <a:stretch>
            <a:fillRect/>
          </a:stretch>
        </p:blipFill>
        <p:spPr>
          <a:xfrm>
            <a:off x="5083950" y="4431025"/>
            <a:ext cx="838200" cy="29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 Python Bindings</a:t>
            </a:r>
            <a:endParaRPr/>
          </a:p>
        </p:txBody>
      </p:sp>
      <p:sp>
        <p:nvSpPr>
          <p:cNvPr id="202" name="Google Shape;20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b="1"/>
              <a:t>PyQt</a:t>
            </a:r>
            <a:r>
              <a:rPr lang="en-AU" sz="1800"/>
              <a:t> is python bindings developed by the British firm Riverbank Computing using the SIP binding generator</a:t>
            </a:r>
            <a:endParaRPr sz="1800"/>
          </a:p>
          <a:p>
            <a:pPr marL="0" lvl="0" indent="0" algn="l" rtl="0">
              <a:spcBef>
                <a:spcPts val="1600"/>
              </a:spcBef>
              <a:spcAft>
                <a:spcPts val="0"/>
              </a:spcAft>
              <a:buNone/>
            </a:pPr>
            <a:r>
              <a:rPr lang="en-AU" sz="1800" b="1"/>
              <a:t>PySide</a:t>
            </a:r>
            <a:r>
              <a:rPr lang="en-AU" sz="1800"/>
              <a:t> is python bindings developed by Finnish firm The Qt Company using the shiboken binding generator</a:t>
            </a:r>
            <a:endParaRPr sz="1800"/>
          </a:p>
          <a:p>
            <a:pPr marL="0" lvl="0" indent="0" algn="l" rtl="0">
              <a:spcBef>
                <a:spcPts val="1600"/>
              </a:spcBef>
              <a:spcAft>
                <a:spcPts val="0"/>
              </a:spcAft>
              <a:buNone/>
            </a:pPr>
            <a:r>
              <a:rPr lang="en-AU" sz="1800" b="1"/>
              <a:t>Similar </a:t>
            </a:r>
            <a:r>
              <a:rPr lang="en-AU" sz="1800"/>
              <a:t>functionality</a:t>
            </a:r>
            <a:endParaRPr sz="1800"/>
          </a:p>
          <a:p>
            <a:pPr marL="0" lvl="0" indent="0" algn="l" rtl="0">
              <a:spcBef>
                <a:spcPts val="1600"/>
              </a:spcBef>
              <a:spcAft>
                <a:spcPts val="1600"/>
              </a:spcAft>
              <a:buNone/>
            </a:pPr>
            <a:r>
              <a:rPr lang="en-AU" sz="1800" b="1"/>
              <a:t>Different</a:t>
            </a:r>
            <a:r>
              <a:rPr lang="en-AU" sz="1800"/>
              <a:t> developers, licensing terms, documentation, platforms, binding generators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Installing Qt (14GB installed)</a:t>
            </a:r>
            <a:endParaRPr/>
          </a:p>
        </p:txBody>
      </p:sp>
      <p:sp>
        <p:nvSpPr>
          <p:cNvPr id="209" name="Google Shape;20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dirty="0"/>
              <a:t>Windows:</a:t>
            </a:r>
            <a:endParaRPr sz="1800" dirty="0"/>
          </a:p>
          <a:p>
            <a:pPr marL="0" lvl="0" indent="0" algn="l" rtl="0">
              <a:spcBef>
                <a:spcPts val="1600"/>
              </a:spcBef>
              <a:spcAft>
                <a:spcPts val="0"/>
              </a:spcAft>
              <a:buNone/>
            </a:pPr>
            <a:r>
              <a:rPr lang="en-AU" sz="1800" dirty="0"/>
              <a:t>online or offline installers: https://www.qt.io/download-qt-installer</a:t>
            </a:r>
            <a:endParaRPr sz="1800" dirty="0"/>
          </a:p>
          <a:p>
            <a:pPr marL="0" lvl="0" indent="0" algn="l" rtl="0">
              <a:spcBef>
                <a:spcPts val="1600"/>
              </a:spcBef>
              <a:spcAft>
                <a:spcPts val="0"/>
              </a:spcAft>
              <a:buNone/>
            </a:pPr>
            <a:r>
              <a:rPr lang="en-AU" sz="1800" dirty="0"/>
              <a:t>Ubuntu:</a:t>
            </a:r>
            <a:endParaRPr sz="1800" dirty="0"/>
          </a:p>
          <a:p>
            <a:pPr marL="0" lvl="0" indent="0" algn="l" rtl="0">
              <a:spcBef>
                <a:spcPts val="1600"/>
              </a:spcBef>
              <a:spcAft>
                <a:spcPts val="0"/>
              </a:spcAft>
              <a:buNone/>
            </a:pPr>
            <a:r>
              <a:rPr lang="en-AU" sz="1800" dirty="0" err="1"/>
              <a:t>sudo</a:t>
            </a:r>
            <a:r>
              <a:rPr lang="en-AU" sz="1800" dirty="0"/>
              <a:t> apt install build-essential, </a:t>
            </a:r>
            <a:r>
              <a:rPr lang="en-AU" sz="1800" dirty="0" err="1"/>
              <a:t>qtcreator</a:t>
            </a:r>
            <a:r>
              <a:rPr lang="en-AU" sz="1800" dirty="0"/>
              <a:t>, qt5-default, pyqt5-dev-tools, </a:t>
            </a:r>
            <a:r>
              <a:rPr lang="en-AU" sz="1800" dirty="0" smtClean="0"/>
              <a:t>qttools5-dev-tools</a:t>
            </a:r>
          </a:p>
          <a:p>
            <a:pPr marL="0" lvl="0" indent="0" algn="l" rtl="0">
              <a:spcBef>
                <a:spcPts val="1600"/>
              </a:spcBef>
              <a:spcAft>
                <a:spcPts val="0"/>
              </a:spcAft>
              <a:buNone/>
            </a:pPr>
            <a:r>
              <a:rPr lang="en-AU" sz="1800" dirty="0" smtClean="0"/>
              <a:t>At GA:</a:t>
            </a:r>
          </a:p>
          <a:p>
            <a:pPr marL="0" lvl="0" indent="0" algn="l" rtl="0">
              <a:spcBef>
                <a:spcPts val="1600"/>
              </a:spcBef>
              <a:spcAft>
                <a:spcPts val="0"/>
              </a:spcAft>
              <a:buNone/>
            </a:pPr>
            <a:r>
              <a:rPr lang="en-AU" sz="1800" dirty="0" smtClean="0"/>
              <a:t>Installed with QGIS</a:t>
            </a:r>
            <a:endParaRPr sz="1800" dirty="0"/>
          </a:p>
          <a:p>
            <a:pPr marL="0" lvl="0" indent="0" algn="l" rtl="0">
              <a:spcBef>
                <a:spcPts val="1600"/>
              </a:spcBef>
              <a:spcAft>
                <a:spcPts val="1600"/>
              </a:spcAft>
              <a:buNone/>
            </a:pP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GUI Design: Qt Designer</a:t>
            </a:r>
            <a:endParaRPr/>
          </a:p>
        </p:txBody>
      </p:sp>
      <p:pic>
        <p:nvPicPr>
          <p:cNvPr id="229" name="Google Shape;229;p26"/>
          <p:cNvPicPr preferRelativeResize="0">
            <a:picLocks noGrp="1"/>
          </p:cNvPicPr>
          <p:nvPr>
            <p:ph type="body" idx="1"/>
          </p:nvPr>
        </p:nvPicPr>
        <p:blipFill rotWithShape="1">
          <a:blip r:embed="rId3">
            <a:alphaModFix/>
          </a:blip>
          <a:srcRect/>
          <a:stretch/>
        </p:blipFill>
        <p:spPr>
          <a:xfrm>
            <a:off x="1297500" y="1567550"/>
            <a:ext cx="7038900" cy="2911200"/>
          </a:xfrm>
          <a:prstGeom prst="rect">
            <a:avLst/>
          </a:prstGeom>
          <a:noFill/>
          <a:ln>
            <a:noFill/>
          </a:ln>
        </p:spPr>
      </p:pic>
      <p:sp>
        <p:nvSpPr>
          <p:cNvPr id="230" name="Google Shape;230;p26"/>
          <p:cNvSpPr/>
          <p:nvPr/>
        </p:nvSpPr>
        <p:spPr>
          <a:xfrm>
            <a:off x="525900" y="1398000"/>
            <a:ext cx="2334600" cy="3745500"/>
          </a:xfrm>
          <a:prstGeom prst="ellipse">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AU" b="1">
                <a:solidFill>
                  <a:srgbClr val="FFFFFF"/>
                </a:solidFill>
                <a:highlight>
                  <a:srgbClr val="000000"/>
                </a:highlight>
              </a:rPr>
              <a:t>Drag elements onto the form</a:t>
            </a:r>
            <a:endParaRPr b="1">
              <a:solidFill>
                <a:srgbClr val="FFFFFF"/>
              </a:solidFill>
              <a:highlight>
                <a:srgbClr val="000000"/>
              </a:highlight>
            </a:endParaRPr>
          </a:p>
        </p:txBody>
      </p:sp>
      <p:sp>
        <p:nvSpPr>
          <p:cNvPr id="231" name="Google Shape;231;p26"/>
          <p:cNvSpPr/>
          <p:nvPr/>
        </p:nvSpPr>
        <p:spPr>
          <a:xfrm>
            <a:off x="5446150" y="1145253"/>
            <a:ext cx="3360300" cy="1647900"/>
          </a:xfrm>
          <a:prstGeom prst="ellipse">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AU" b="1">
                <a:solidFill>
                  <a:srgbClr val="FFFFFF"/>
                </a:solidFill>
                <a:highlight>
                  <a:srgbClr val="000000"/>
                </a:highlight>
              </a:rPr>
              <a:t>Element Name</a:t>
            </a:r>
            <a:endParaRPr b="1">
              <a:solidFill>
                <a:srgbClr val="FFFFFF"/>
              </a:solidFill>
              <a:highlight>
                <a:srgbClr val="0000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GUI Design: Layouts</a:t>
            </a:r>
            <a:endParaRPr/>
          </a:p>
        </p:txBody>
      </p:sp>
      <p:sp>
        <p:nvSpPr>
          <p:cNvPr id="245" name="Google Shape;245;p28"/>
          <p:cNvSpPr txBox="1">
            <a:spLocks noGrp="1"/>
          </p:cNvSpPr>
          <p:nvPr>
            <p:ph type="body" idx="1"/>
          </p:nvPr>
        </p:nvSpPr>
        <p:spPr>
          <a:xfrm>
            <a:off x="1297500" y="1567550"/>
            <a:ext cx="53964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Automatically position elements on your form</a:t>
            </a:r>
            <a:endParaRPr sz="1800"/>
          </a:p>
          <a:p>
            <a:pPr marL="457200" lvl="0" indent="-342900" algn="l" rtl="0">
              <a:spcBef>
                <a:spcPts val="1600"/>
              </a:spcBef>
              <a:spcAft>
                <a:spcPts val="0"/>
              </a:spcAft>
              <a:buSzPts val="1800"/>
              <a:buChar char="●"/>
            </a:pPr>
            <a:r>
              <a:rPr lang="en-AU" sz="1800"/>
              <a:t>QVBoxLayout - 1 Vertical column</a:t>
            </a:r>
            <a:endParaRPr sz="1800"/>
          </a:p>
          <a:p>
            <a:pPr marL="457200" lvl="0" indent="-342900" algn="l" rtl="0">
              <a:spcBef>
                <a:spcPts val="0"/>
              </a:spcBef>
              <a:spcAft>
                <a:spcPts val="0"/>
              </a:spcAft>
              <a:buSzPts val="1800"/>
              <a:buChar char="●"/>
            </a:pPr>
            <a:r>
              <a:rPr lang="en-AU" sz="1800"/>
              <a:t>QHBoxLayout - 1 Horizontal row</a:t>
            </a:r>
            <a:endParaRPr sz="1800"/>
          </a:p>
          <a:p>
            <a:pPr marL="457200" lvl="0" indent="-342900" algn="l" rtl="0">
              <a:spcBef>
                <a:spcPts val="0"/>
              </a:spcBef>
              <a:spcAft>
                <a:spcPts val="0"/>
              </a:spcAft>
              <a:buSzPts val="1800"/>
              <a:buChar char="●"/>
            </a:pPr>
            <a:r>
              <a:rPr lang="en-AU" sz="1800"/>
              <a:t>QGridLayout - rows and columns with grid reference system</a:t>
            </a:r>
            <a:endParaRPr sz="1800"/>
          </a:p>
          <a:p>
            <a:pPr marL="457200" lvl="0" indent="-342900" algn="l" rtl="0">
              <a:spcBef>
                <a:spcPts val="0"/>
              </a:spcBef>
              <a:spcAft>
                <a:spcPts val="0"/>
              </a:spcAft>
              <a:buSzPts val="1800"/>
              <a:buChar char="●"/>
            </a:pPr>
            <a:r>
              <a:rPr lang="en-AU" sz="1800"/>
              <a:t>QFormLayout - 2 columns (label, then input widget)</a:t>
            </a:r>
            <a:endParaRPr sz="1800"/>
          </a:p>
          <a:p>
            <a:pPr marL="0" lvl="0" indent="0" algn="l" rtl="0">
              <a:spcBef>
                <a:spcPts val="1600"/>
              </a:spcBef>
              <a:spcAft>
                <a:spcPts val="1600"/>
              </a:spcAft>
              <a:buNone/>
            </a:pPr>
            <a:endParaRPr sz="1800"/>
          </a:p>
        </p:txBody>
      </p:sp>
      <p:pic>
        <p:nvPicPr>
          <p:cNvPr id="246" name="Google Shape;246;p28"/>
          <p:cNvPicPr preferRelativeResize="0"/>
          <p:nvPr/>
        </p:nvPicPr>
        <p:blipFill>
          <a:blip r:embed="rId3">
            <a:alphaModFix/>
          </a:blip>
          <a:stretch>
            <a:fillRect/>
          </a:stretch>
        </p:blipFill>
        <p:spPr>
          <a:xfrm>
            <a:off x="7870363" y="1307850"/>
            <a:ext cx="923925" cy="1838325"/>
          </a:xfrm>
          <a:prstGeom prst="rect">
            <a:avLst/>
          </a:prstGeom>
          <a:noFill/>
          <a:ln>
            <a:noFill/>
          </a:ln>
        </p:spPr>
      </p:pic>
      <p:pic>
        <p:nvPicPr>
          <p:cNvPr id="247" name="Google Shape;247;p28"/>
          <p:cNvPicPr preferRelativeResize="0"/>
          <p:nvPr/>
        </p:nvPicPr>
        <p:blipFill>
          <a:blip r:embed="rId4">
            <a:alphaModFix/>
          </a:blip>
          <a:stretch>
            <a:fillRect/>
          </a:stretch>
        </p:blipFill>
        <p:spPr>
          <a:xfrm>
            <a:off x="1462200" y="4162650"/>
            <a:ext cx="4162425" cy="419100"/>
          </a:xfrm>
          <a:prstGeom prst="rect">
            <a:avLst/>
          </a:prstGeom>
          <a:noFill/>
          <a:ln>
            <a:noFill/>
          </a:ln>
        </p:spPr>
      </p:pic>
      <p:pic>
        <p:nvPicPr>
          <p:cNvPr id="248" name="Google Shape;248;p28"/>
          <p:cNvPicPr preferRelativeResize="0"/>
          <p:nvPr/>
        </p:nvPicPr>
        <p:blipFill>
          <a:blip r:embed="rId5">
            <a:alphaModFix/>
          </a:blip>
          <a:stretch>
            <a:fillRect/>
          </a:stretch>
        </p:blipFill>
        <p:spPr>
          <a:xfrm>
            <a:off x="6693900" y="3442000"/>
            <a:ext cx="2100397" cy="113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GUI Design:</a:t>
            </a:r>
            <a:endParaRPr/>
          </a:p>
          <a:p>
            <a:pPr marL="0" lvl="0" indent="0" algn="l" rtl="0">
              <a:spcBef>
                <a:spcPts val="0"/>
              </a:spcBef>
              <a:spcAft>
                <a:spcPts val="0"/>
              </a:spcAft>
              <a:buNone/>
            </a:pPr>
            <a:r>
              <a:rPr lang="en-AU"/>
              <a:t>Styles</a:t>
            </a:r>
            <a:endParaRPr/>
          </a:p>
        </p:txBody>
      </p:sp>
      <p:pic>
        <p:nvPicPr>
          <p:cNvPr id="255" name="Google Shape;255;p29"/>
          <p:cNvPicPr preferRelativeResize="0"/>
          <p:nvPr/>
        </p:nvPicPr>
        <p:blipFill>
          <a:blip r:embed="rId3">
            <a:alphaModFix/>
          </a:blip>
          <a:stretch>
            <a:fillRect/>
          </a:stretch>
        </p:blipFill>
        <p:spPr>
          <a:xfrm>
            <a:off x="4814098" y="1492974"/>
            <a:ext cx="2176750" cy="1520904"/>
          </a:xfrm>
          <a:prstGeom prst="rect">
            <a:avLst/>
          </a:prstGeom>
          <a:noFill/>
          <a:ln>
            <a:noFill/>
          </a:ln>
        </p:spPr>
      </p:pic>
      <p:grpSp>
        <p:nvGrpSpPr>
          <p:cNvPr id="256" name="Google Shape;256;p29"/>
          <p:cNvGrpSpPr/>
          <p:nvPr/>
        </p:nvGrpSpPr>
        <p:grpSpPr>
          <a:xfrm>
            <a:off x="2331938" y="1493028"/>
            <a:ext cx="2646863" cy="2290597"/>
            <a:chOff x="2531463" y="1492980"/>
            <a:chExt cx="2447400" cy="1933646"/>
          </a:xfrm>
        </p:grpSpPr>
        <p:pic>
          <p:nvPicPr>
            <p:cNvPr id="257" name="Google Shape;257;p29"/>
            <p:cNvPicPr preferRelativeResize="0"/>
            <p:nvPr/>
          </p:nvPicPr>
          <p:blipFill>
            <a:blip r:embed="rId4">
              <a:alphaModFix/>
            </a:blip>
            <a:stretch>
              <a:fillRect/>
            </a:stretch>
          </p:blipFill>
          <p:spPr>
            <a:xfrm>
              <a:off x="2696229" y="1492980"/>
              <a:ext cx="2117884" cy="1364081"/>
            </a:xfrm>
            <a:prstGeom prst="rect">
              <a:avLst/>
            </a:prstGeom>
            <a:noFill/>
            <a:ln>
              <a:noFill/>
            </a:ln>
          </p:spPr>
        </p:pic>
        <p:sp>
          <p:nvSpPr>
            <p:cNvPr id="258" name="Google Shape;258;p29"/>
            <p:cNvSpPr txBox="1"/>
            <p:nvPr/>
          </p:nvSpPr>
          <p:spPr>
            <a:xfrm>
              <a:off x="2531463" y="2776826"/>
              <a:ext cx="24474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a:solidFill>
                    <a:srgbClr val="FFFFFF"/>
                  </a:solidFill>
                  <a:latin typeface="Lato"/>
                  <a:ea typeface="Lato"/>
                  <a:cs typeface="Lato"/>
                  <a:sym typeface="Lato"/>
                </a:rPr>
                <a:t>QWindowsVistaStyle</a:t>
              </a:r>
              <a:endParaRPr>
                <a:solidFill>
                  <a:srgbClr val="FFFFFF"/>
                </a:solidFill>
                <a:latin typeface="Lato"/>
                <a:ea typeface="Lato"/>
                <a:cs typeface="Lato"/>
                <a:sym typeface="Lato"/>
              </a:endParaRPr>
            </a:p>
          </p:txBody>
        </p:sp>
      </p:grpSp>
      <p:grpSp>
        <p:nvGrpSpPr>
          <p:cNvPr id="259" name="Google Shape;259;p29"/>
          <p:cNvGrpSpPr/>
          <p:nvPr/>
        </p:nvGrpSpPr>
        <p:grpSpPr>
          <a:xfrm>
            <a:off x="6812650" y="1488950"/>
            <a:ext cx="2447400" cy="2174725"/>
            <a:chOff x="6660250" y="1488950"/>
            <a:chExt cx="2447400" cy="2174725"/>
          </a:xfrm>
        </p:grpSpPr>
        <p:pic>
          <p:nvPicPr>
            <p:cNvPr id="260" name="Google Shape;260;p29"/>
            <p:cNvPicPr preferRelativeResize="0"/>
            <p:nvPr/>
          </p:nvPicPr>
          <p:blipFill>
            <a:blip r:embed="rId5">
              <a:alphaModFix/>
            </a:blip>
            <a:stretch>
              <a:fillRect/>
            </a:stretch>
          </p:blipFill>
          <p:spPr>
            <a:xfrm>
              <a:off x="6900614" y="1488950"/>
              <a:ext cx="1966686" cy="1520900"/>
            </a:xfrm>
            <a:prstGeom prst="rect">
              <a:avLst/>
            </a:prstGeom>
            <a:noFill/>
            <a:ln>
              <a:noFill/>
            </a:ln>
          </p:spPr>
        </p:pic>
        <p:sp>
          <p:nvSpPr>
            <p:cNvPr id="261" name="Google Shape;261;p29"/>
            <p:cNvSpPr txBox="1"/>
            <p:nvPr/>
          </p:nvSpPr>
          <p:spPr>
            <a:xfrm>
              <a:off x="6660250" y="3013875"/>
              <a:ext cx="24474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a:solidFill>
                    <a:srgbClr val="FFFFFF"/>
                  </a:solidFill>
                  <a:latin typeface="Lato"/>
                  <a:ea typeface="Lato"/>
                  <a:cs typeface="Lato"/>
                  <a:sym typeface="Lato"/>
                </a:rPr>
                <a:t>QMacStyle</a:t>
              </a:r>
              <a:endParaRPr>
                <a:solidFill>
                  <a:srgbClr val="FFFFFF"/>
                </a:solidFill>
                <a:latin typeface="Lato"/>
                <a:ea typeface="Lato"/>
                <a:cs typeface="Lato"/>
                <a:sym typeface="Lato"/>
              </a:endParaRPr>
            </a:p>
          </p:txBody>
        </p:sp>
      </p:grpSp>
      <p:sp>
        <p:nvSpPr>
          <p:cNvPr id="262" name="Google Shape;262;p29"/>
          <p:cNvSpPr txBox="1"/>
          <p:nvPr/>
        </p:nvSpPr>
        <p:spPr>
          <a:xfrm>
            <a:off x="4678763" y="3013875"/>
            <a:ext cx="24474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a:solidFill>
                  <a:srgbClr val="FFFFFF"/>
                </a:solidFill>
                <a:latin typeface="Lato"/>
                <a:ea typeface="Lato"/>
                <a:cs typeface="Lato"/>
                <a:sym typeface="Lato"/>
              </a:rPr>
              <a:t>QFusionStyle</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The QApplication</a:t>
            </a:r>
            <a:endParaRPr/>
          </a:p>
        </p:txBody>
      </p:sp>
      <p:sp>
        <p:nvSpPr>
          <p:cNvPr id="269" name="Google Shape;269;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There can be only one QApplication, it manages:</a:t>
            </a:r>
            <a:endParaRPr sz="1800"/>
          </a:p>
          <a:p>
            <a:pPr marL="457200" lvl="0" indent="-342900" algn="l" rtl="0">
              <a:spcBef>
                <a:spcPts val="1600"/>
              </a:spcBef>
              <a:spcAft>
                <a:spcPts val="0"/>
              </a:spcAft>
              <a:buSzPts val="1800"/>
              <a:buChar char="●"/>
            </a:pPr>
            <a:r>
              <a:rPr lang="en-AU" sz="1800"/>
              <a:t>user desktop settings (fonts, doubleclick interval)</a:t>
            </a:r>
            <a:endParaRPr sz="1800"/>
          </a:p>
          <a:p>
            <a:pPr marL="457200" lvl="0" indent="-342900" algn="l" rtl="0">
              <a:spcBef>
                <a:spcPts val="0"/>
              </a:spcBef>
              <a:spcAft>
                <a:spcPts val="0"/>
              </a:spcAft>
              <a:buSzPts val="1800"/>
              <a:buChar char="●"/>
            </a:pPr>
            <a:r>
              <a:rPr lang="en-AU" sz="1800"/>
              <a:t>event handling from underlying window system</a:t>
            </a:r>
            <a:endParaRPr sz="1800"/>
          </a:p>
          <a:p>
            <a:pPr marL="457200" lvl="0" indent="-342900" algn="l" rtl="0">
              <a:spcBef>
                <a:spcPts val="0"/>
              </a:spcBef>
              <a:spcAft>
                <a:spcPts val="0"/>
              </a:spcAft>
              <a:buSzPts val="1800"/>
              <a:buChar char="●"/>
            </a:pPr>
            <a:r>
              <a:rPr lang="en-AU" sz="1800"/>
              <a:t>parse command line arguments (style, debugging)</a:t>
            </a:r>
            <a:endParaRPr sz="1800"/>
          </a:p>
          <a:p>
            <a:pPr marL="457200" lvl="0" indent="-342900" algn="l" rtl="0">
              <a:spcBef>
                <a:spcPts val="0"/>
              </a:spcBef>
              <a:spcAft>
                <a:spcPts val="0"/>
              </a:spcAft>
              <a:buSzPts val="1800"/>
              <a:buChar char="●"/>
            </a:pPr>
            <a:r>
              <a:rPr lang="en-AU" sz="1800"/>
              <a:t>defines look and feel (style)</a:t>
            </a:r>
            <a:endParaRPr sz="1800"/>
          </a:p>
          <a:p>
            <a:pPr marL="457200" lvl="0" indent="-342900" algn="l" rtl="0">
              <a:spcBef>
                <a:spcPts val="0"/>
              </a:spcBef>
              <a:spcAft>
                <a:spcPts val="0"/>
              </a:spcAft>
              <a:buSzPts val="1800"/>
              <a:buChar char="●"/>
            </a:pPr>
            <a:r>
              <a:rPr lang="en-AU" sz="1800"/>
              <a:t>localisation (translation)</a:t>
            </a:r>
            <a:endParaRPr sz="1800"/>
          </a:p>
          <a:p>
            <a:pPr marL="457200" lvl="0" indent="-342900" algn="l" rtl="0">
              <a:spcBef>
                <a:spcPts val="0"/>
              </a:spcBef>
              <a:spcAft>
                <a:spcPts val="0"/>
              </a:spcAft>
              <a:buSzPts val="1800"/>
              <a:buChar char="●"/>
            </a:pPr>
            <a:r>
              <a:rPr lang="en-AU" sz="1800"/>
              <a:t>clipboard</a:t>
            </a:r>
            <a:endParaRPr sz="1800"/>
          </a:p>
          <a:p>
            <a:pPr marL="457200" lvl="0" indent="-342900" algn="l" rtl="0">
              <a:spcBef>
                <a:spcPts val="0"/>
              </a:spcBef>
              <a:spcAft>
                <a:spcPts val="0"/>
              </a:spcAft>
              <a:buSzPts val="1800"/>
              <a:buChar char="●"/>
            </a:pPr>
            <a:r>
              <a:rPr lang="en-AU" sz="1800"/>
              <a:t>mouse cursor</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Querying Widgets: getting information</a:t>
            </a:r>
            <a:endParaRPr/>
          </a:p>
        </p:txBody>
      </p:sp>
      <p:sp>
        <p:nvSpPr>
          <p:cNvPr id="276" name="Google Shape;276;p31"/>
          <p:cNvSpPr txBox="1">
            <a:spLocks noGrp="1"/>
          </p:cNvSpPr>
          <p:nvPr>
            <p:ph type="body" idx="1"/>
          </p:nvPr>
        </p:nvSpPr>
        <p:spPr>
          <a:xfrm>
            <a:off x="1297500" y="906450"/>
            <a:ext cx="7038900" cy="42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Importing the QT Designer ui file as a class. </a:t>
            </a:r>
            <a:endParaRPr/>
          </a:p>
          <a:p>
            <a:pPr marL="0" lvl="0" indent="0" algn="l" rtl="0">
              <a:lnSpc>
                <a:spcPct val="100000"/>
              </a:lnSpc>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import the dialog form as a class</a:t>
            </a:r>
            <a:endParaRPr sz="1800">
              <a:solidFill>
                <a:srgbClr val="808080"/>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CC7832"/>
                </a:solidFill>
                <a:latin typeface="Arial"/>
                <a:ea typeface="Arial"/>
                <a:cs typeface="Arial"/>
                <a:sym typeface="Arial"/>
              </a:rPr>
              <a:t>from </a:t>
            </a:r>
            <a:r>
              <a:rPr lang="en-AU" sz="1800">
                <a:solidFill>
                  <a:srgbClr val="A9B7C6"/>
                </a:solidFill>
                <a:latin typeface="Arial"/>
                <a:ea typeface="Arial"/>
                <a:cs typeface="Arial"/>
                <a:sym typeface="Arial"/>
              </a:rPr>
              <a:t>dialogScript </a:t>
            </a:r>
            <a:r>
              <a:rPr lang="en-AU" sz="1800">
                <a:solidFill>
                  <a:srgbClr val="CC7832"/>
                </a:solidFill>
                <a:latin typeface="Arial"/>
                <a:ea typeface="Arial"/>
                <a:cs typeface="Arial"/>
                <a:sym typeface="Arial"/>
              </a:rPr>
              <a:t>import </a:t>
            </a:r>
            <a:r>
              <a:rPr lang="en-AU" sz="1800">
                <a:solidFill>
                  <a:srgbClr val="A9B7C6"/>
                </a:solidFill>
                <a:latin typeface="Arial"/>
                <a:ea typeface="Arial"/>
                <a:cs typeface="Arial"/>
                <a:sym typeface="Arial"/>
              </a:rPr>
              <a:t>DialogClass</a:t>
            </a:r>
            <a:endParaRPr sz="1800">
              <a:solidFill>
                <a:srgbClr val="A9B7C6"/>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instantiate the dialog form class</a:t>
            </a:r>
            <a:endParaRPr sz="1800">
              <a:solidFill>
                <a:srgbClr val="808080"/>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CC7832"/>
                </a:solidFill>
                <a:latin typeface="Arial"/>
                <a:ea typeface="Arial"/>
                <a:cs typeface="Arial"/>
                <a:sym typeface="Arial"/>
              </a:rPr>
              <a:t>def </a:t>
            </a:r>
            <a:r>
              <a:rPr lang="en-AU" sz="1800">
                <a:solidFill>
                  <a:srgbClr val="B200B2"/>
                </a:solidFill>
                <a:latin typeface="Arial"/>
                <a:ea typeface="Arial"/>
                <a:cs typeface="Arial"/>
                <a:sym typeface="Arial"/>
              </a:rPr>
              <a:t>__init__</a:t>
            </a:r>
            <a:r>
              <a:rPr lang="en-AU" sz="1800">
                <a:solidFill>
                  <a:srgbClr val="A9B7C6"/>
                </a:solidFill>
                <a:latin typeface="Arial"/>
                <a:ea typeface="Arial"/>
                <a:cs typeface="Arial"/>
                <a:sym typeface="Arial"/>
              </a:rPr>
              <a:t>(self):</a:t>
            </a:r>
            <a:endParaRPr sz="1800">
              <a:solidFill>
                <a:srgbClr val="A9B7C6"/>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   self.dialog = DialogClass()</a:t>
            </a:r>
            <a:endParaRPr sz="1800">
              <a:solidFill>
                <a:srgbClr val="A9B7C6"/>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self.dialog.show()</a:t>
            </a:r>
            <a:endParaRPr sz="1800">
              <a:solidFill>
                <a:srgbClr val="A9B7C6"/>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query the dialog class radioButton element’s status</a:t>
            </a:r>
            <a:endParaRPr sz="1800">
              <a:solidFill>
                <a:srgbClr val="808080"/>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self.dialog.radioButton.isChecked()</a:t>
            </a:r>
            <a:endParaRPr sz="1800">
              <a:solidFill>
                <a:srgbClr val="A9B7C6"/>
              </a:solidFill>
              <a:latin typeface="Arial"/>
              <a:ea typeface="Arial"/>
              <a:cs typeface="Arial"/>
              <a:sym typeface="Arial"/>
            </a:endParaRPr>
          </a:p>
          <a:p>
            <a:pPr marL="0" lvl="0" indent="0" algn="l" rtl="0">
              <a:lnSpc>
                <a:spcPct val="100000"/>
              </a:lnSpc>
              <a:spcBef>
                <a:spcPts val="1600"/>
              </a:spcBef>
              <a:spcAft>
                <a:spcPts val="1600"/>
              </a:spcAft>
              <a:buNone/>
            </a:pPr>
            <a:endParaRPr sz="1400">
              <a:solidFill>
                <a:srgbClr val="999999"/>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Querying Widgets: setting </a:t>
            </a:r>
            <a:r>
              <a:rPr lang="en-AU">
                <a:solidFill>
                  <a:schemeClr val="dk2"/>
                </a:solidFill>
              </a:rPr>
              <a:t>information</a:t>
            </a:r>
            <a:endParaRPr/>
          </a:p>
        </p:txBody>
      </p:sp>
      <p:sp>
        <p:nvSpPr>
          <p:cNvPr id="283" name="Google Shape;283;p32"/>
          <p:cNvSpPr txBox="1">
            <a:spLocks noGrp="1"/>
          </p:cNvSpPr>
          <p:nvPr>
            <p:ph type="body" idx="1"/>
          </p:nvPr>
        </p:nvSpPr>
        <p:spPr>
          <a:xfrm>
            <a:off x="1297500" y="952000"/>
            <a:ext cx="7038900" cy="3526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AU" sz="1800">
                <a:solidFill>
                  <a:srgbClr val="808080"/>
                </a:solidFill>
                <a:latin typeface="Arial"/>
                <a:ea typeface="Arial"/>
                <a:cs typeface="Arial"/>
                <a:sym typeface="Arial"/>
              </a:rPr>
              <a:t># populate a comboBox element with sequential values</a:t>
            </a:r>
            <a:endParaRPr sz="1200">
              <a:solidFill>
                <a:srgbClr val="999999"/>
              </a:solidFill>
              <a:latin typeface="Courier New"/>
              <a:ea typeface="Courier New"/>
              <a:cs typeface="Courier New"/>
              <a:sym typeface="Courier New"/>
            </a:endParaRPr>
          </a:p>
          <a:p>
            <a:pPr marL="0" lvl="0" indent="0" algn="l" rtl="0">
              <a:spcBef>
                <a:spcPts val="1600"/>
              </a:spcBef>
              <a:spcAft>
                <a:spcPts val="0"/>
              </a:spcAft>
              <a:buClr>
                <a:srgbClr val="000000"/>
              </a:buClr>
              <a:buSzPts val="1100"/>
              <a:buFont typeface="Arial"/>
              <a:buNone/>
            </a:pPr>
            <a:r>
              <a:rPr lang="en-AU" sz="1800">
                <a:solidFill>
                  <a:srgbClr val="CC7832"/>
                </a:solidFill>
                <a:latin typeface="Arial"/>
                <a:ea typeface="Arial"/>
                <a:cs typeface="Arial"/>
                <a:sym typeface="Arial"/>
              </a:rPr>
              <a:t>for </a:t>
            </a:r>
            <a:r>
              <a:rPr lang="en-AU" sz="1800">
                <a:solidFill>
                  <a:srgbClr val="A9B7C6"/>
                </a:solidFill>
                <a:latin typeface="Arial"/>
                <a:ea typeface="Arial"/>
                <a:cs typeface="Arial"/>
                <a:sym typeface="Arial"/>
              </a:rPr>
              <a:t>i </a:t>
            </a:r>
            <a:r>
              <a:rPr lang="en-AU" sz="1800">
                <a:solidFill>
                  <a:srgbClr val="CC7832"/>
                </a:solidFill>
                <a:latin typeface="Arial"/>
                <a:ea typeface="Arial"/>
                <a:cs typeface="Arial"/>
                <a:sym typeface="Arial"/>
              </a:rPr>
              <a:t>in </a:t>
            </a:r>
            <a:r>
              <a:rPr lang="en-AU" sz="1800">
                <a:solidFill>
                  <a:srgbClr val="8888C6"/>
                </a:solidFill>
                <a:latin typeface="Arial"/>
                <a:ea typeface="Arial"/>
                <a:cs typeface="Arial"/>
                <a:sym typeface="Arial"/>
              </a:rPr>
              <a:t>range</a:t>
            </a:r>
            <a:r>
              <a:rPr lang="en-AU" sz="1800">
                <a:solidFill>
                  <a:srgbClr val="A9B7C6"/>
                </a:solidFill>
                <a:latin typeface="Arial"/>
                <a:ea typeface="Arial"/>
                <a:cs typeface="Arial"/>
                <a:sym typeface="Arial"/>
              </a:rPr>
              <a:t>(</a:t>
            </a:r>
            <a:r>
              <a:rPr lang="en-AU" sz="1800">
                <a:solidFill>
                  <a:srgbClr val="6897BB"/>
                </a:solidFill>
                <a:latin typeface="Arial"/>
                <a:ea typeface="Arial"/>
                <a:cs typeface="Arial"/>
                <a:sym typeface="Arial"/>
              </a:rPr>
              <a:t>10</a:t>
            </a:r>
            <a:r>
              <a:rPr lang="en-AU" sz="1800">
                <a:solidFill>
                  <a:srgbClr val="A9B7C6"/>
                </a:solidFill>
                <a:latin typeface="Arial"/>
                <a:ea typeface="Arial"/>
                <a:cs typeface="Arial"/>
                <a:sym typeface="Arial"/>
              </a:rPr>
              <a:t>):</a:t>
            </a:r>
            <a:endParaRPr sz="1800">
              <a:solidFill>
                <a:srgbClr val="A9B7C6"/>
              </a:solidFill>
              <a:latin typeface="Arial"/>
              <a:ea typeface="Arial"/>
              <a:cs typeface="Arial"/>
              <a:sym typeface="Arial"/>
            </a:endParaRPr>
          </a:p>
          <a:p>
            <a:pPr marL="0" lvl="0" indent="0" algn="l" rtl="0">
              <a:spcBef>
                <a:spcPts val="1600"/>
              </a:spcBef>
              <a:spcAft>
                <a:spcPts val="0"/>
              </a:spcAft>
              <a:buNone/>
            </a:pPr>
            <a:r>
              <a:rPr lang="en-AU" sz="1200">
                <a:solidFill>
                  <a:srgbClr val="000000"/>
                </a:solidFill>
                <a:latin typeface="Courier New"/>
                <a:ea typeface="Courier New"/>
                <a:cs typeface="Courier New"/>
                <a:sym typeface="Courier New"/>
              </a:rPr>
              <a:t>    </a:t>
            </a:r>
            <a:r>
              <a:rPr lang="en-AU" sz="1800">
                <a:solidFill>
                  <a:srgbClr val="A9B7C6"/>
                </a:solidFill>
                <a:latin typeface="Arial"/>
                <a:ea typeface="Arial"/>
                <a:cs typeface="Arial"/>
                <a:sym typeface="Arial"/>
              </a:rPr>
              <a:t>self.dialog.comboBox.addItem(</a:t>
            </a:r>
            <a:r>
              <a:rPr lang="en-AU" sz="1800">
                <a:solidFill>
                  <a:srgbClr val="8888C6"/>
                </a:solidFill>
                <a:latin typeface="Arial"/>
                <a:ea typeface="Arial"/>
                <a:cs typeface="Arial"/>
                <a:sym typeface="Arial"/>
              </a:rPr>
              <a:t>str</a:t>
            </a:r>
            <a:r>
              <a:rPr lang="en-AU" sz="1800">
                <a:solidFill>
                  <a:srgbClr val="A9B7C6"/>
                </a:solidFill>
                <a:latin typeface="Arial"/>
                <a:ea typeface="Arial"/>
                <a:cs typeface="Arial"/>
                <a:sym typeface="Arial"/>
              </a:rPr>
              <a:t>(i))</a:t>
            </a:r>
            <a:endParaRPr sz="1800">
              <a:solidFill>
                <a:srgbClr val="A9B7C6"/>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set a checkBox to checked</a:t>
            </a:r>
            <a:endParaRPr sz="1800">
              <a:solidFill>
                <a:srgbClr val="80808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self.dialog.checkBox.setChecked(</a:t>
            </a:r>
            <a:r>
              <a:rPr lang="en-AU" sz="1800">
                <a:solidFill>
                  <a:srgbClr val="CC7832"/>
                </a:solidFill>
                <a:latin typeface="Arial"/>
                <a:ea typeface="Arial"/>
                <a:cs typeface="Arial"/>
                <a:sym typeface="Arial"/>
              </a:rPr>
              <a:t>True</a:t>
            </a:r>
            <a:r>
              <a:rPr lang="en-AU" sz="1800">
                <a:solidFill>
                  <a:srgbClr val="A9B7C6"/>
                </a:solidFill>
                <a:latin typeface="Arial"/>
                <a:ea typeface="Arial"/>
                <a:cs typeface="Arial"/>
                <a:sym typeface="Arial"/>
              </a:rPr>
              <a:t>)</a:t>
            </a:r>
            <a:endParaRPr sz="1800">
              <a:solidFill>
                <a:srgbClr val="A9B7C6"/>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set the text for a textLabel</a:t>
            </a:r>
            <a:endParaRPr sz="1800">
              <a:solidFill>
                <a:srgbClr val="80808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self.dialog.textLabel.setText(“sample text”)</a:t>
            </a:r>
            <a:endParaRPr sz="1800">
              <a:solidFill>
                <a:srgbClr val="A9B7C6"/>
              </a:solidFill>
              <a:latin typeface="Arial"/>
              <a:ea typeface="Arial"/>
              <a:cs typeface="Arial"/>
              <a:sym typeface="Arial"/>
            </a:endParaRPr>
          </a:p>
          <a:p>
            <a:pPr marL="0" lvl="0" indent="0" algn="l" rtl="0">
              <a:spcBef>
                <a:spcPts val="1600"/>
              </a:spcBef>
              <a:spcAft>
                <a:spcPts val="0"/>
              </a:spcAft>
              <a:buNone/>
            </a:pPr>
            <a:endParaRPr sz="1200">
              <a:solidFill>
                <a:srgbClr val="999999"/>
              </a:solidFill>
              <a:latin typeface="Courier New"/>
              <a:ea typeface="Courier New"/>
              <a:cs typeface="Courier New"/>
              <a:sym typeface="Courier New"/>
            </a:endParaRPr>
          </a:p>
          <a:p>
            <a:pPr marL="0" lvl="0" indent="0" algn="l" rtl="0">
              <a:spcBef>
                <a:spcPts val="1600"/>
              </a:spcBef>
              <a:spcAft>
                <a:spcPts val="160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Event Loops are Dead</a:t>
            </a:r>
            <a:endParaRPr/>
          </a:p>
        </p:txBody>
      </p:sp>
      <p:sp>
        <p:nvSpPr>
          <p:cNvPr id="290" name="Google Shape;290;p33"/>
          <p:cNvSpPr txBox="1">
            <a:spLocks noGrp="1"/>
          </p:cNvSpPr>
          <p:nvPr>
            <p:ph type="body" idx="1"/>
          </p:nvPr>
        </p:nvSpPr>
        <p:spPr>
          <a:xfrm>
            <a:off x="1297500" y="12627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latin typeface="Courier New"/>
                <a:ea typeface="Courier New"/>
                <a:cs typeface="Courier New"/>
                <a:sym typeface="Courier New"/>
              </a:rPr>
              <a:t>Game event loop pseudo-code:</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while not ExitCondition:</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check for user input</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run AI</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move enemies</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resolve collisions</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draw graphics</a:t>
            </a:r>
            <a:endParaRPr>
              <a:latin typeface="Courier New"/>
              <a:ea typeface="Courier New"/>
              <a:cs typeface="Courier New"/>
              <a:sym typeface="Courier New"/>
            </a:endParaRPr>
          </a:p>
          <a:p>
            <a:pPr marL="0" lvl="0" indent="0" algn="l" rtl="0">
              <a:spcBef>
                <a:spcPts val="1600"/>
              </a:spcBef>
              <a:spcAft>
                <a:spcPts val="1600"/>
              </a:spcAft>
              <a:buNone/>
            </a:pPr>
            <a:r>
              <a:rPr lang="en-AU">
                <a:latin typeface="Courier New"/>
                <a:ea typeface="Courier New"/>
                <a:cs typeface="Courier New"/>
                <a:sym typeface="Courier New"/>
              </a:rPr>
              <a:t>    play sounds</a:t>
            </a:r>
            <a:endParaRPr>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Event Loops are Dead</a:t>
            </a:r>
            <a:endParaRPr/>
          </a:p>
        </p:txBody>
      </p:sp>
      <p:sp>
        <p:nvSpPr>
          <p:cNvPr id="297" name="Google Shape;297;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Event Loops block until an event has arrived</a:t>
            </a:r>
            <a:endParaRPr sz="1800"/>
          </a:p>
          <a:p>
            <a:pPr marL="0" lvl="0" indent="0" algn="l" rtl="0">
              <a:spcBef>
                <a:spcPts val="1600"/>
              </a:spcBef>
              <a:spcAft>
                <a:spcPts val="0"/>
              </a:spcAft>
              <a:buNone/>
            </a:pPr>
            <a:r>
              <a:rPr lang="en-AU" sz="1800"/>
              <a:t>This is bad.</a:t>
            </a:r>
            <a:endParaRPr sz="1800"/>
          </a:p>
          <a:p>
            <a:pPr marL="0" lvl="0" indent="0" algn="l" rtl="0">
              <a:spcBef>
                <a:spcPts val="1600"/>
              </a:spcBef>
              <a:spcAft>
                <a:spcPts val="1600"/>
              </a:spcAft>
              <a:buNone/>
            </a:pPr>
            <a:r>
              <a:rPr lang="en-AU" sz="1800"/>
              <a:t>Asynchronous signal handlers are much better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AU"/>
              <a:t>Outline</a:t>
            </a:r>
            <a:endParaRPr/>
          </a:p>
        </p:txBody>
      </p:sp>
      <p:sp>
        <p:nvSpPr>
          <p:cNvPr id="146" name="Google Shape;146;p14"/>
          <p:cNvSpPr txBox="1">
            <a:spLocks noGrp="1"/>
          </p:cNvSpPr>
          <p:nvPr>
            <p:ph type="body" idx="1"/>
          </p:nvPr>
        </p:nvSpPr>
        <p:spPr>
          <a:xfrm>
            <a:off x="1297500" y="957950"/>
            <a:ext cx="7038900" cy="29112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SzPts val="1800"/>
              <a:buChar char="●"/>
            </a:pPr>
            <a:r>
              <a:rPr lang="en-AU" sz="1800" dirty="0" err="1"/>
              <a:t>Qt</a:t>
            </a:r>
            <a:r>
              <a:rPr lang="en-AU" sz="1800" dirty="0"/>
              <a:t> Background</a:t>
            </a:r>
            <a:endParaRPr sz="1800" dirty="0"/>
          </a:p>
          <a:p>
            <a:pPr marL="457200" lvl="0" indent="-342900" algn="l" rtl="0">
              <a:lnSpc>
                <a:spcPct val="100000"/>
              </a:lnSpc>
              <a:spcBef>
                <a:spcPts val="1600"/>
              </a:spcBef>
              <a:spcAft>
                <a:spcPts val="0"/>
              </a:spcAft>
              <a:buSzPts val="1800"/>
              <a:buChar char="●"/>
            </a:pPr>
            <a:r>
              <a:rPr lang="en-AU" sz="1800" dirty="0"/>
              <a:t>Installing </a:t>
            </a:r>
            <a:r>
              <a:rPr lang="en-AU" sz="1800" dirty="0" err="1"/>
              <a:t>Qt</a:t>
            </a:r>
            <a:r>
              <a:rPr lang="en-AU" sz="1800" dirty="0"/>
              <a:t> and PyQt5</a:t>
            </a:r>
            <a:endParaRPr sz="1800" dirty="0"/>
          </a:p>
          <a:p>
            <a:pPr marL="457200" lvl="0" indent="-342900" algn="l" rtl="0">
              <a:lnSpc>
                <a:spcPct val="100000"/>
              </a:lnSpc>
              <a:spcBef>
                <a:spcPts val="1600"/>
              </a:spcBef>
              <a:spcAft>
                <a:spcPts val="0"/>
              </a:spcAft>
              <a:buSzPts val="1800"/>
              <a:buChar char="●"/>
            </a:pPr>
            <a:r>
              <a:rPr lang="en-AU" sz="1800" dirty="0" smtClean="0"/>
              <a:t>GUI </a:t>
            </a:r>
            <a:r>
              <a:rPr lang="en-AU" sz="1800" dirty="0"/>
              <a:t>Design</a:t>
            </a:r>
            <a:endParaRPr sz="1800" dirty="0"/>
          </a:p>
          <a:p>
            <a:pPr marL="457200" lvl="0" indent="-342900" algn="l" rtl="0">
              <a:lnSpc>
                <a:spcPct val="100000"/>
              </a:lnSpc>
              <a:spcBef>
                <a:spcPts val="1600"/>
              </a:spcBef>
              <a:spcAft>
                <a:spcPts val="0"/>
              </a:spcAft>
              <a:buSzPts val="1800"/>
              <a:buChar char="●"/>
            </a:pPr>
            <a:r>
              <a:rPr lang="en-AU" sz="1800" dirty="0"/>
              <a:t>Interacting with Widgets</a:t>
            </a:r>
            <a:endParaRPr sz="1800" dirty="0"/>
          </a:p>
          <a:p>
            <a:pPr marL="457200" lvl="0" indent="-342900" algn="l" rtl="0">
              <a:lnSpc>
                <a:spcPct val="100000"/>
              </a:lnSpc>
              <a:spcBef>
                <a:spcPts val="1600"/>
              </a:spcBef>
              <a:spcAft>
                <a:spcPts val="0"/>
              </a:spcAft>
              <a:buSzPts val="1800"/>
              <a:buChar char="●"/>
            </a:pPr>
            <a:r>
              <a:rPr lang="en-AU" sz="1800" dirty="0"/>
              <a:t>Signals and Slots</a:t>
            </a:r>
            <a:endParaRPr sz="1800" dirty="0"/>
          </a:p>
          <a:p>
            <a:pPr marL="457200" lvl="0" indent="-342900" algn="l" rtl="0">
              <a:lnSpc>
                <a:spcPct val="100000"/>
              </a:lnSpc>
              <a:spcBef>
                <a:spcPts val="1600"/>
              </a:spcBef>
              <a:spcAft>
                <a:spcPts val="1600"/>
              </a:spcAft>
              <a:buSzPts val="1800"/>
              <a:buChar char="●"/>
            </a:pPr>
            <a:r>
              <a:rPr lang="en-AU" sz="1800" dirty="0"/>
              <a:t>Demonstration</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AU"/>
              <a:t>Event Loops are (not) DEAD</a:t>
            </a:r>
            <a:endParaRPr/>
          </a:p>
        </p:txBody>
      </p:sp>
      <p:sp>
        <p:nvSpPr>
          <p:cNvPr id="304" name="Google Shape;304;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QApplication.exec() ???</a:t>
            </a:r>
            <a:endParaRPr sz="1800"/>
          </a:p>
          <a:p>
            <a:pPr marL="0" lvl="0" indent="0" algn="l" rtl="0">
              <a:spcBef>
                <a:spcPts val="1600"/>
              </a:spcBef>
              <a:spcAft>
                <a:spcPts val="0"/>
              </a:spcAft>
              <a:buNone/>
            </a:pPr>
            <a:r>
              <a:rPr lang="en-AU" sz="1800"/>
              <a:t>This command enters the main event loop to start event handling (user interaction)</a:t>
            </a:r>
            <a:endParaRPr sz="1800"/>
          </a:p>
          <a:p>
            <a:pPr marL="0" lvl="0" indent="0" algn="l" rtl="0">
              <a:spcBef>
                <a:spcPts val="1600"/>
              </a:spcBef>
              <a:spcAft>
                <a:spcPts val="1600"/>
              </a:spcAft>
              <a:buNone/>
            </a:pPr>
            <a:r>
              <a:rPr lang="en-AU" sz="1800"/>
              <a:t>When a signal calls a slot it is executed immediately, independent of the GUI event loop.</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Signals and Slots (user interaction)</a:t>
            </a:r>
            <a:endParaRPr/>
          </a:p>
        </p:txBody>
      </p:sp>
      <p:sp>
        <p:nvSpPr>
          <p:cNvPr id="311" name="Google Shape;311;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Interactive Programming relies on signals:</a:t>
            </a:r>
            <a:endParaRPr sz="1800"/>
          </a:p>
          <a:p>
            <a:pPr marL="0" lvl="0" indent="0" algn="l" rtl="0">
              <a:spcBef>
                <a:spcPts val="1600"/>
              </a:spcBef>
              <a:spcAft>
                <a:spcPts val="1600"/>
              </a:spcAft>
              <a:buNone/>
            </a:pPr>
            <a:r>
              <a:rPr lang="en-AU" sz="1800"/>
              <a:t>A signal is emitted when something of potential interest happens. A slot is a Python callable. If a signal is connected to a slot then the slot is called when the signal is emitted. If a signal isn’t connected then nothing happens. The code (or component) that emits the signal does not know or care if the signal is being used.</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PyQt5 Signals and Slots</a:t>
            </a:r>
            <a:endParaRPr/>
          </a:p>
        </p:txBody>
      </p:sp>
      <p:sp>
        <p:nvSpPr>
          <p:cNvPr id="318" name="Google Shape;318;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solidFill>
                  <a:srgbClr val="808080"/>
                </a:solidFill>
                <a:latin typeface="Arial"/>
                <a:ea typeface="Arial"/>
                <a:cs typeface="Arial"/>
                <a:sym typeface="Arial"/>
              </a:rPr>
              <a:t># slot - executes an action</a:t>
            </a:r>
            <a:endParaRPr sz="1800">
              <a:solidFill>
                <a:srgbClr val="808080"/>
              </a:solidFill>
              <a:latin typeface="Arial"/>
              <a:ea typeface="Arial"/>
              <a:cs typeface="Arial"/>
              <a:sym typeface="Arial"/>
            </a:endParaRPr>
          </a:p>
          <a:p>
            <a:pPr marL="0" lvl="0" indent="0" algn="l" rtl="0">
              <a:spcBef>
                <a:spcPts val="1600"/>
              </a:spcBef>
              <a:spcAft>
                <a:spcPts val="0"/>
              </a:spcAft>
              <a:buNone/>
            </a:pPr>
            <a:r>
              <a:rPr lang="en-AU" sz="1800">
                <a:solidFill>
                  <a:srgbClr val="CC7832"/>
                </a:solidFill>
                <a:latin typeface="Arial"/>
                <a:ea typeface="Arial"/>
                <a:cs typeface="Arial"/>
                <a:sym typeface="Arial"/>
              </a:rPr>
              <a:t>def </a:t>
            </a:r>
            <a:r>
              <a:rPr lang="en-AU" sz="1800">
                <a:solidFill>
                  <a:srgbClr val="FFC66D"/>
                </a:solidFill>
                <a:latin typeface="Arial"/>
                <a:ea typeface="Arial"/>
                <a:cs typeface="Arial"/>
                <a:sym typeface="Arial"/>
              </a:rPr>
              <a:t>printValue</a:t>
            </a:r>
            <a:r>
              <a:rPr lang="en-AU" sz="1800">
                <a:solidFill>
                  <a:srgbClr val="A9B7C6"/>
                </a:solidFill>
                <a:latin typeface="Arial"/>
                <a:ea typeface="Arial"/>
                <a:cs typeface="Arial"/>
                <a:sym typeface="Arial"/>
              </a:rPr>
              <a:t>():</a:t>
            </a:r>
            <a:endParaRPr sz="1800">
              <a:solidFill>
                <a:srgbClr val="A9B7C6"/>
              </a:solidFill>
              <a:latin typeface="Arial"/>
              <a:ea typeface="Arial"/>
              <a:cs typeface="Arial"/>
              <a:sym typeface="Arial"/>
            </a:endParaRPr>
          </a:p>
          <a:p>
            <a:pPr marL="0" lvl="0" indent="0" algn="l" rtl="0">
              <a:spcBef>
                <a:spcPts val="1600"/>
              </a:spcBef>
              <a:spcAft>
                <a:spcPts val="0"/>
              </a:spcAft>
              <a:buNone/>
            </a:pPr>
            <a:r>
              <a:rPr lang="en-AU" sz="1800">
                <a:solidFill>
                  <a:srgbClr val="A9B7C6"/>
                </a:solidFill>
                <a:latin typeface="Arial"/>
                <a:ea typeface="Arial"/>
                <a:cs typeface="Arial"/>
                <a:sym typeface="Arial"/>
              </a:rPr>
              <a:t>   </a:t>
            </a:r>
            <a:r>
              <a:rPr lang="en-AU" sz="1800">
                <a:solidFill>
                  <a:srgbClr val="8888C6"/>
                </a:solidFill>
                <a:latin typeface="Arial"/>
                <a:ea typeface="Arial"/>
                <a:cs typeface="Arial"/>
                <a:sym typeface="Arial"/>
              </a:rPr>
              <a:t>print</a:t>
            </a:r>
            <a:r>
              <a:rPr lang="en-AU" sz="1800">
                <a:solidFill>
                  <a:srgbClr val="A9B7C6"/>
                </a:solidFill>
                <a:latin typeface="Arial"/>
                <a:ea typeface="Arial"/>
                <a:cs typeface="Arial"/>
                <a:sym typeface="Arial"/>
              </a:rPr>
              <a:t>(self.textToPrint)</a:t>
            </a:r>
            <a:endParaRPr sz="1800">
              <a:solidFill>
                <a:srgbClr val="A9B7C6"/>
              </a:solidFill>
              <a:latin typeface="Arial"/>
              <a:ea typeface="Arial"/>
              <a:cs typeface="Arial"/>
              <a:sym typeface="Arial"/>
            </a:endParaRPr>
          </a:p>
          <a:p>
            <a:pPr marL="0" lvl="0" indent="0" algn="l" rtl="0">
              <a:spcBef>
                <a:spcPts val="1600"/>
              </a:spcBef>
              <a:spcAft>
                <a:spcPts val="0"/>
              </a:spcAft>
              <a:buNone/>
            </a:pPr>
            <a:r>
              <a:rPr lang="en-AU" sz="1800">
                <a:solidFill>
                  <a:srgbClr val="808080"/>
                </a:solidFill>
                <a:latin typeface="Arial"/>
                <a:ea typeface="Arial"/>
                <a:cs typeface="Arial"/>
                <a:sym typeface="Arial"/>
              </a:rPr>
              <a:t># signal - initiates an action</a:t>
            </a:r>
            <a:endParaRPr sz="1800">
              <a:solidFill>
                <a:srgbClr val="808080"/>
              </a:solidFill>
              <a:latin typeface="Arial"/>
              <a:ea typeface="Arial"/>
              <a:cs typeface="Arial"/>
              <a:sym typeface="Arial"/>
            </a:endParaRPr>
          </a:p>
          <a:p>
            <a:pPr marL="0" lvl="0" indent="0" algn="l" rtl="0">
              <a:spcBef>
                <a:spcPts val="1600"/>
              </a:spcBef>
              <a:spcAft>
                <a:spcPts val="0"/>
              </a:spcAft>
              <a:buNone/>
            </a:pPr>
            <a:r>
              <a:rPr lang="en-AU" sz="1800">
                <a:solidFill>
                  <a:srgbClr val="A9B7C6"/>
                </a:solidFill>
                <a:latin typeface="Arial"/>
                <a:ea typeface="Arial"/>
                <a:cs typeface="Arial"/>
                <a:sym typeface="Arial"/>
              </a:rPr>
              <a:t>self.dialog.spinBox.</a:t>
            </a:r>
            <a:r>
              <a:rPr lang="en-AU" sz="1800" b="1">
                <a:solidFill>
                  <a:srgbClr val="A9B7C6"/>
                </a:solidFill>
                <a:latin typeface="Arial"/>
                <a:ea typeface="Arial"/>
                <a:cs typeface="Arial"/>
                <a:sym typeface="Arial"/>
              </a:rPr>
              <a:t>valueChanged</a:t>
            </a:r>
            <a:r>
              <a:rPr lang="en-AU" sz="1800">
                <a:solidFill>
                  <a:srgbClr val="A9B7C6"/>
                </a:solidFill>
                <a:latin typeface="Arial"/>
                <a:ea typeface="Arial"/>
                <a:cs typeface="Arial"/>
                <a:sym typeface="Arial"/>
              </a:rPr>
              <a:t>.connect(printValue)</a:t>
            </a:r>
            <a:endParaRPr sz="1800">
              <a:solidFill>
                <a:srgbClr val="A9B7C6"/>
              </a:solidFill>
              <a:latin typeface="Arial"/>
              <a:ea typeface="Arial"/>
              <a:cs typeface="Arial"/>
              <a:sym typeface="Arial"/>
            </a:endParaRPr>
          </a:p>
          <a:p>
            <a:pPr marL="0" lvl="0" indent="0" algn="l" rtl="0">
              <a:spcBef>
                <a:spcPts val="1600"/>
              </a:spcBef>
              <a:spcAft>
                <a:spcPts val="1600"/>
              </a:spcAft>
              <a:buNone/>
            </a:pPr>
            <a:endParaRPr sz="1400">
              <a:solidFill>
                <a:srgbClr val="CC0000"/>
              </a:solidFill>
              <a:latin typeface="Courier New"/>
              <a:ea typeface="Courier New"/>
              <a:cs typeface="Courier New"/>
              <a:sym typeface="Courier New"/>
            </a:endParaRPr>
          </a:p>
        </p:txBody>
      </p:sp>
      <p:sp>
        <p:nvSpPr>
          <p:cNvPr id="319" name="Google Shape;319;p37"/>
          <p:cNvSpPr/>
          <p:nvPr/>
        </p:nvSpPr>
        <p:spPr>
          <a:xfrm>
            <a:off x="5790750" y="2267425"/>
            <a:ext cx="2087700" cy="1203000"/>
          </a:xfrm>
          <a:prstGeom prst="wedgeEllipseCallout">
            <a:avLst>
              <a:gd name="adj1" fmla="val -20833"/>
              <a:gd name="adj2" fmla="val 62500"/>
            </a:avLst>
          </a:prstGeom>
          <a:noFill/>
          <a:ln w="9525" cap="flat" cmpd="sng">
            <a:solidFill>
              <a:srgbClr val="A9B7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AU">
                <a:solidFill>
                  <a:schemeClr val="lt1"/>
                </a:solidFill>
              </a:rPr>
              <a:t>Notice there are no arguments passed?</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Demonstration: Hello, World!</a:t>
            </a:r>
            <a:endParaRPr i="1"/>
          </a:p>
        </p:txBody>
      </p:sp>
      <p:sp>
        <p:nvSpPr>
          <p:cNvPr id="326" name="Google Shape;326;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0" lvl="0" indent="-342900" algn="l" rtl="0">
              <a:spcBef>
                <a:spcPts val="0"/>
              </a:spcBef>
              <a:spcAft>
                <a:spcPts val="0"/>
              </a:spcAft>
              <a:buSzPts val="1800"/>
              <a:buChar char="●"/>
            </a:pPr>
            <a:r>
              <a:rPr lang="en-AU" sz="1800" b="1" dirty="0" smtClean="0"/>
              <a:t>Hello </a:t>
            </a:r>
            <a:r>
              <a:rPr lang="en-AU" sz="1800" b="1" dirty="0"/>
              <a:t>World!</a:t>
            </a:r>
            <a:r>
              <a:rPr lang="en-AU" sz="1800" dirty="0"/>
              <a:t>, first step in interactive python</a:t>
            </a:r>
            <a:endParaRPr sz="1800" dirty="0"/>
          </a:p>
          <a:p>
            <a:pPr marL="0" marR="0" lvl="0" indent="0" algn="l" rtl="0">
              <a:spcBef>
                <a:spcPts val="1600"/>
              </a:spcBef>
              <a:spcAft>
                <a:spcPts val="1600"/>
              </a:spcAft>
              <a:buNone/>
            </a:pPr>
            <a:r>
              <a:rPr lang="en-AU" sz="1800" dirty="0"/>
              <a:t>A </a:t>
            </a:r>
            <a:r>
              <a:rPr lang="en-AU" sz="1800" dirty="0" smtClean="0"/>
              <a:t>window with a label that says “Hello World!”</a:t>
            </a:r>
            <a:endParaRPr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Topics not covered in this presentation</a:t>
            </a:r>
            <a:endParaRPr/>
          </a:p>
        </p:txBody>
      </p:sp>
      <p:sp>
        <p:nvSpPr>
          <p:cNvPr id="333" name="Google Shape;333;p39"/>
          <p:cNvSpPr txBox="1">
            <a:spLocks noGrp="1"/>
          </p:cNvSpPr>
          <p:nvPr>
            <p:ph type="body" idx="1"/>
          </p:nvPr>
        </p:nvSpPr>
        <p:spPr>
          <a:xfrm>
            <a:off x="1297500" y="1186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AU" sz="1800"/>
              <a:t>Internationalisation (translations)</a:t>
            </a:r>
            <a:endParaRPr sz="1800"/>
          </a:p>
          <a:p>
            <a:pPr marL="457200" lvl="0" indent="-342900" algn="l" rtl="0">
              <a:spcBef>
                <a:spcPts val="0"/>
              </a:spcBef>
              <a:spcAft>
                <a:spcPts val="0"/>
              </a:spcAft>
              <a:buSzPts val="1800"/>
              <a:buChar char="●"/>
            </a:pPr>
            <a:r>
              <a:rPr lang="en-AU" sz="1800"/>
              <a:t>Documentation (sphinx: HTML, LaTeX, epub, man, QtHelp)</a:t>
            </a:r>
            <a:endParaRPr sz="1800"/>
          </a:p>
          <a:p>
            <a:pPr marL="457200" lvl="0" indent="-342900" algn="l" rtl="0">
              <a:spcBef>
                <a:spcPts val="0"/>
              </a:spcBef>
              <a:spcAft>
                <a:spcPts val="0"/>
              </a:spcAft>
              <a:buSzPts val="1800"/>
              <a:buChar char="●"/>
            </a:pPr>
            <a:r>
              <a:rPr lang="en-AU" sz="1800"/>
              <a:t>Testing </a:t>
            </a:r>
            <a:endParaRPr sz="1800"/>
          </a:p>
          <a:p>
            <a:pPr marL="914400" lvl="1" indent="-342900" algn="l" rtl="0">
              <a:spcBef>
                <a:spcPts val="0"/>
              </a:spcBef>
              <a:spcAft>
                <a:spcPts val="0"/>
              </a:spcAft>
              <a:buSzPts val="1800"/>
              <a:buChar char="○"/>
            </a:pPr>
            <a:r>
              <a:rPr lang="en-AU" sz="1800"/>
              <a:t>unit testing</a:t>
            </a:r>
            <a:endParaRPr sz="1800"/>
          </a:p>
          <a:p>
            <a:pPr marL="914400" lvl="1" indent="-342900" algn="l" rtl="0">
              <a:spcBef>
                <a:spcPts val="0"/>
              </a:spcBef>
              <a:spcAft>
                <a:spcPts val="0"/>
              </a:spcAft>
              <a:buSzPts val="1800"/>
              <a:buChar char="○"/>
            </a:pPr>
            <a:r>
              <a:rPr lang="en-AU" sz="1800"/>
              <a:t>assertions</a:t>
            </a:r>
            <a:endParaRPr sz="1800"/>
          </a:p>
          <a:p>
            <a:pPr marL="914400" lvl="1" indent="-342900" algn="l" rtl="0">
              <a:spcBef>
                <a:spcPts val="0"/>
              </a:spcBef>
              <a:spcAft>
                <a:spcPts val="0"/>
              </a:spcAft>
              <a:buSzPts val="1800"/>
              <a:buChar char="○"/>
            </a:pPr>
            <a:r>
              <a:rPr lang="en-AU" sz="1800"/>
              <a:t>doctest</a:t>
            </a:r>
            <a:endParaRPr sz="1800"/>
          </a:p>
          <a:p>
            <a:pPr marL="914400" lvl="1" indent="-342900" algn="l" rtl="0">
              <a:spcBef>
                <a:spcPts val="0"/>
              </a:spcBef>
              <a:spcAft>
                <a:spcPts val="0"/>
              </a:spcAft>
              <a:buSzPts val="1800"/>
              <a:buChar char="○"/>
            </a:pPr>
            <a:r>
              <a:rPr lang="en-AU" sz="1800"/>
              <a:t>property-based testing</a:t>
            </a:r>
            <a:endParaRPr sz="1800"/>
          </a:p>
          <a:p>
            <a:pPr marL="914400" lvl="1" indent="-342900" algn="l" rtl="0">
              <a:spcBef>
                <a:spcPts val="0"/>
              </a:spcBef>
              <a:spcAft>
                <a:spcPts val="0"/>
              </a:spcAft>
              <a:buSzPts val="1800"/>
              <a:buChar char="○"/>
            </a:pPr>
            <a:r>
              <a:rPr lang="en-AU" sz="1800"/>
              <a:t>code profiling</a:t>
            </a:r>
            <a:endParaRPr sz="1800"/>
          </a:p>
          <a:p>
            <a:pPr marL="457200" lvl="0" indent="-342900" algn="l" rtl="0">
              <a:spcBef>
                <a:spcPts val="0"/>
              </a:spcBef>
              <a:spcAft>
                <a:spcPts val="0"/>
              </a:spcAft>
              <a:buSzPts val="1800"/>
              <a:buChar char="●"/>
            </a:pPr>
            <a:r>
              <a:rPr lang="en-AU" sz="1800"/>
              <a:t>Remote debugging</a:t>
            </a:r>
            <a:endParaRPr sz="1800"/>
          </a:p>
          <a:p>
            <a:pPr marL="457200" lvl="0" indent="-342900" algn="l" rtl="0">
              <a:spcBef>
                <a:spcPts val="0"/>
              </a:spcBef>
              <a:spcAft>
                <a:spcPts val="0"/>
              </a:spcAft>
              <a:buSzPts val="1800"/>
              <a:buChar char="●"/>
            </a:pPr>
            <a:r>
              <a:rPr lang="en-AU" sz="1800"/>
              <a:t>Security (sql injection, user input sanitation, web security)</a:t>
            </a:r>
            <a:endParaRPr sz="1800"/>
          </a:p>
          <a:p>
            <a:pPr marL="457200" lvl="0" indent="-342900" algn="l" rtl="0">
              <a:spcBef>
                <a:spcPts val="0"/>
              </a:spcBef>
              <a:spcAft>
                <a:spcPts val="0"/>
              </a:spcAft>
              <a:buSzPts val="1800"/>
              <a:buChar char="●"/>
            </a:pPr>
            <a:r>
              <a:rPr lang="en-AU" sz="1800"/>
              <a:t>Compiling an executable or installer</a:t>
            </a:r>
            <a:endParaRPr sz="1800"/>
          </a:p>
          <a:p>
            <a:pPr marL="457200" lvl="0" indent="-342900" algn="l" rtl="0">
              <a:spcBef>
                <a:spcPts val="0"/>
              </a:spcBef>
              <a:spcAft>
                <a:spcPts val="0"/>
              </a:spcAft>
              <a:buSzPts val="1800"/>
              <a:buChar char="●"/>
            </a:pPr>
            <a:r>
              <a:rPr lang="en-AU" sz="1800"/>
              <a:t>PySide</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Topics not covered in this presentation</a:t>
            </a:r>
            <a:endParaRPr/>
          </a:p>
        </p:txBody>
      </p:sp>
      <p:sp>
        <p:nvSpPr>
          <p:cNvPr id="340" name="Google Shape;340;p40"/>
          <p:cNvSpPr txBox="1">
            <a:spLocks noGrp="1"/>
          </p:cNvSpPr>
          <p:nvPr>
            <p:ph type="body" idx="1"/>
          </p:nvPr>
        </p:nvSpPr>
        <p:spPr>
          <a:xfrm>
            <a:off x="1297500" y="1186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AU" sz="1800"/>
              <a:t>UI Design</a:t>
            </a:r>
            <a:endParaRPr sz="1800"/>
          </a:p>
        </p:txBody>
      </p:sp>
      <p:pic>
        <p:nvPicPr>
          <p:cNvPr id="341" name="Google Shape;341;p40"/>
          <p:cNvPicPr preferRelativeResize="0"/>
          <p:nvPr/>
        </p:nvPicPr>
        <p:blipFill>
          <a:blip r:embed="rId3">
            <a:alphaModFix/>
          </a:blip>
          <a:stretch>
            <a:fillRect/>
          </a:stretch>
        </p:blipFill>
        <p:spPr>
          <a:xfrm>
            <a:off x="3050050" y="960175"/>
            <a:ext cx="3757842" cy="4183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1"/>
          <p:cNvSpPr txBox="1">
            <a:spLocks noGrp="1"/>
          </p:cNvSpPr>
          <p:nvPr>
            <p:ph type="body" idx="4294967295"/>
          </p:nvPr>
        </p:nvSpPr>
        <p:spPr>
          <a:xfrm>
            <a:off x="1297500" y="906425"/>
            <a:ext cx="7038900" cy="2911200"/>
          </a:xfrm>
          <a:prstGeom prst="rect">
            <a:avLst/>
          </a:prstGeom>
          <a:noFill/>
          <a:ln>
            <a:noFill/>
          </a:ln>
        </p:spPr>
        <p:txBody>
          <a:bodyPr spcFirstLastPara="1" wrap="square" lIns="91425" tIns="45700" rIns="91425" bIns="45700" anchor="t" anchorCtr="0">
            <a:noAutofit/>
          </a:bodyPr>
          <a:lstStyle/>
          <a:p>
            <a:pPr marL="0" lvl="0" indent="0" algn="l" rtl="0">
              <a:spcBef>
                <a:spcPts val="900"/>
              </a:spcBef>
              <a:spcAft>
                <a:spcPts val="0"/>
              </a:spcAft>
              <a:buClr>
                <a:srgbClr val="000000"/>
              </a:buClr>
              <a:buSzPts val="1100"/>
              <a:buFont typeface="Arial"/>
              <a:buNone/>
            </a:pPr>
            <a:r>
              <a:rPr lang="en-AU" sz="1800" b="1">
                <a:solidFill>
                  <a:srgbClr val="FFFFFF"/>
                </a:solidFill>
              </a:rPr>
              <a:t>Jonah Sullivan,</a:t>
            </a:r>
            <a:endParaRPr sz="1800">
              <a:solidFill>
                <a:srgbClr val="FFFFFF"/>
              </a:solidFill>
            </a:endParaRPr>
          </a:p>
          <a:p>
            <a:pPr marL="0" lvl="0" indent="0" algn="l" rtl="0">
              <a:spcBef>
                <a:spcPts val="900"/>
              </a:spcBef>
              <a:spcAft>
                <a:spcPts val="0"/>
              </a:spcAft>
              <a:buClr>
                <a:srgbClr val="000000"/>
              </a:buClr>
              <a:buSzPts val="1100"/>
              <a:buFont typeface="Arial"/>
              <a:buNone/>
            </a:pPr>
            <a:r>
              <a:rPr lang="en-AU" sz="1800" b="1">
                <a:solidFill>
                  <a:srgbClr val="FFFFFF"/>
                </a:solidFill>
              </a:rPr>
              <a:t>e</a:t>
            </a:r>
            <a:r>
              <a:rPr lang="en-AU" sz="1800">
                <a:solidFill>
                  <a:srgbClr val="FFFFFF"/>
                </a:solidFill>
              </a:rPr>
              <a:t> jonah.sullivan@ga.gov.au</a:t>
            </a:r>
            <a:endParaRPr sz="1800">
              <a:solidFill>
                <a:srgbClr val="FFFFFF"/>
              </a:solidFill>
            </a:endParaRPr>
          </a:p>
          <a:p>
            <a:pPr marL="0" lvl="0" indent="0" algn="l" rtl="0">
              <a:spcBef>
                <a:spcPts val="900"/>
              </a:spcBef>
              <a:spcAft>
                <a:spcPts val="0"/>
              </a:spcAft>
              <a:buClr>
                <a:srgbClr val="000000"/>
              </a:buClr>
              <a:buSzPts val="1100"/>
              <a:buFont typeface="Arial"/>
              <a:buNone/>
            </a:pPr>
            <a:r>
              <a:rPr lang="en-AU" sz="1800" b="1">
                <a:solidFill>
                  <a:srgbClr val="FFFFFF"/>
                </a:solidFill>
              </a:rPr>
              <a:t>t</a:t>
            </a:r>
            <a:r>
              <a:rPr lang="en-AU" sz="1800">
                <a:solidFill>
                  <a:srgbClr val="FFFFFF"/>
                </a:solidFill>
              </a:rPr>
              <a:t> +61 (0) 2 6249 9516</a:t>
            </a:r>
            <a:endParaRPr sz="1800">
              <a:solidFill>
                <a:srgbClr val="FFFFFF"/>
              </a:solidFill>
            </a:endParaRPr>
          </a:p>
        </p:txBody>
      </p:sp>
      <p:sp>
        <p:nvSpPr>
          <p:cNvPr id="347" name="Google Shape;347;p41"/>
          <p:cNvSpPr txBox="1">
            <a:spLocks noGrp="1"/>
          </p:cNvSpPr>
          <p:nvPr>
            <p:ph type="title"/>
          </p:nvPr>
        </p:nvSpPr>
        <p:spPr>
          <a:xfrm>
            <a:off x="1297500" y="2832150"/>
            <a:ext cx="7038900" cy="91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sz="1800"/>
              <a:t>License: CC BY 4.0 </a:t>
            </a:r>
            <a:endParaRPr sz="1800"/>
          </a:p>
        </p:txBody>
      </p:sp>
      <p:pic>
        <p:nvPicPr>
          <p:cNvPr id="348" name="Google Shape;348;p41"/>
          <p:cNvPicPr preferRelativeResize="0"/>
          <p:nvPr/>
        </p:nvPicPr>
        <p:blipFill>
          <a:blip r:embed="rId3">
            <a:alphaModFix/>
          </a:blip>
          <a:stretch>
            <a:fillRect/>
          </a:stretch>
        </p:blipFill>
        <p:spPr>
          <a:xfrm>
            <a:off x="3733800" y="2832150"/>
            <a:ext cx="838200" cy="29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solidFill>
                  <a:schemeClr val="dk2"/>
                </a:solidFill>
              </a:rPr>
              <a:t>Qt Background</a:t>
            </a:r>
            <a:endParaRPr/>
          </a:p>
        </p:txBody>
      </p:sp>
      <p:sp>
        <p:nvSpPr>
          <p:cNvPr id="153" name="Google Shape;153;p15"/>
          <p:cNvSpPr txBox="1">
            <a:spLocks noGrp="1"/>
          </p:cNvSpPr>
          <p:nvPr>
            <p:ph type="body" idx="1"/>
          </p:nvPr>
        </p:nvSpPr>
        <p:spPr>
          <a:xfrm>
            <a:off x="1297500" y="1186975"/>
            <a:ext cx="7038900" cy="3655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AU" sz="1800"/>
              <a:t>Qt is a set of C++ libraries and development tools that includes platform independent abstractions for graphical user interfaces, networking, threads, regular expressions, SQL databases, SVG, OpenGL, XML, user and application settings, positioning and location services, short range communications (NFC and Bluetooth), web browsing, 3D animation, charts, 3D data visualisation and interfacing with app stores. PyQt5 implements over 1000 of these classes as a set of Python modules.</a:t>
            </a:r>
            <a:endParaRPr sz="1800"/>
          </a:p>
          <a:p>
            <a:pPr marL="0" lvl="0" indent="0" algn="l" rtl="0">
              <a:spcBef>
                <a:spcPts val="1600"/>
              </a:spcBef>
              <a:spcAft>
                <a:spcPts val="0"/>
              </a:spcAft>
              <a:buNone/>
            </a:pPr>
            <a:r>
              <a:rPr lang="en-AU" sz="1800"/>
              <a:t>Called Qt because the letter Q looked appealing in Emacs typeface, and "t" was inspired by Xt, the X toolkit.</a:t>
            </a:r>
            <a:endParaRPr sz="1800"/>
          </a:p>
          <a:p>
            <a:pPr marL="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a:t>
            </a:r>
            <a:endParaRPr/>
          </a:p>
        </p:txBody>
      </p:sp>
      <p:sp>
        <p:nvSpPr>
          <p:cNvPr id="160" name="Google Shape;160;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Qt was originally developed by Haavard Nord and Eirik Chambe-Eng at TrollTech in Finland in 1990, with an open source version for X11/Unix and a proprietary version for Windows.</a:t>
            </a:r>
            <a:endParaRPr sz="1800"/>
          </a:p>
          <a:p>
            <a:pPr marL="0" lvl="0" indent="0" algn="l" rtl="0">
              <a:spcBef>
                <a:spcPts val="1600"/>
              </a:spcBef>
              <a:spcAft>
                <a:spcPts val="1600"/>
              </a:spcAft>
              <a:buNone/>
            </a:pPr>
            <a:r>
              <a:rPr lang="en-AU" sz="1800"/>
              <a:t>In 2000, Qt/X11 2.2 was released under the GPL v2 and for Windows under the GPL in June 2005</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a:t>
            </a:r>
            <a:endParaRPr/>
          </a:p>
        </p:txBody>
      </p:sp>
      <p:sp>
        <p:nvSpPr>
          <p:cNvPr id="167" name="Google Shape;167;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Nokia acquired TrollTech in 2008 and focused resources into their Symbian mobile OS with Qt as the main development platform.</a:t>
            </a:r>
            <a:endParaRPr sz="1800"/>
          </a:p>
          <a:p>
            <a:pPr marL="0" lvl="0" indent="0" algn="l" rtl="0">
              <a:spcBef>
                <a:spcPts val="1600"/>
              </a:spcBef>
              <a:spcAft>
                <a:spcPts val="1600"/>
              </a:spcAft>
              <a:buNone/>
            </a:pPr>
            <a:r>
              <a:rPr lang="en-AU" sz="1800"/>
              <a:t>In 2011 Nokia dropped Qt in favour of Windows Phone. This had made many people very angry and has been widely regarded as a bad move. They sold Qt to Digia, who carved it off into the Qt Company in 2014.</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a:t>
            </a:r>
            <a:endParaRPr/>
          </a:p>
        </p:txBody>
      </p:sp>
      <p:sp>
        <p:nvSpPr>
          <p:cNvPr id="174" name="Google Shape;17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AU" sz="1800"/>
              <a:t>Qt is currently being developed by The Qt Company, a publicly listed company, and the Qt Project under open-source governance, involving individual developers and organizations working to advance Qt. Qt is available under both commercial licenses and open source GPL 2.0, GPL 3.0, and LGPL 3.0 licenses.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 Examples</a:t>
            </a:r>
            <a:endParaRPr/>
          </a:p>
        </p:txBody>
      </p:sp>
      <p:sp>
        <p:nvSpPr>
          <p:cNvPr id="181" name="Google Shape;181;p19"/>
          <p:cNvSpPr txBox="1">
            <a:spLocks noGrp="1"/>
          </p:cNvSpPr>
          <p:nvPr>
            <p:ph type="body" idx="1"/>
          </p:nvPr>
        </p:nvSpPr>
        <p:spPr>
          <a:xfrm>
            <a:off x="1297500" y="11103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dirty="0" err="1"/>
              <a:t>Qt</a:t>
            </a:r>
            <a:r>
              <a:rPr lang="en-AU" sz="1800" dirty="0"/>
              <a:t> in the wild: </a:t>
            </a:r>
            <a:endParaRPr sz="1800" dirty="0"/>
          </a:p>
          <a:p>
            <a:pPr marL="457200" lvl="0" indent="-342900" algn="l" rtl="0">
              <a:spcBef>
                <a:spcPts val="1600"/>
              </a:spcBef>
              <a:spcAft>
                <a:spcPts val="0"/>
              </a:spcAft>
              <a:buSzPts val="1800"/>
              <a:buChar char="●"/>
            </a:pPr>
            <a:r>
              <a:rPr lang="en-AU" sz="1800" dirty="0"/>
              <a:t>Google Earth</a:t>
            </a:r>
            <a:endParaRPr sz="1800" dirty="0"/>
          </a:p>
          <a:p>
            <a:pPr indent="-342900">
              <a:buSzPts val="1800"/>
            </a:pPr>
            <a:r>
              <a:rPr lang="en-AU" sz="1800" dirty="0"/>
              <a:t>VLC Media Player</a:t>
            </a:r>
          </a:p>
          <a:p>
            <a:pPr marL="457200" lvl="0" indent="-342900" algn="l" rtl="0">
              <a:spcBef>
                <a:spcPts val="0"/>
              </a:spcBef>
              <a:spcAft>
                <a:spcPts val="0"/>
              </a:spcAft>
              <a:buSzPts val="1800"/>
              <a:buChar char="●"/>
            </a:pPr>
            <a:r>
              <a:rPr lang="en-AU" sz="1800" dirty="0" smtClean="0"/>
              <a:t>KDE </a:t>
            </a:r>
            <a:r>
              <a:rPr lang="en-AU" sz="1800" dirty="0"/>
              <a:t>Plasma</a:t>
            </a:r>
            <a:endParaRPr sz="1800" dirty="0"/>
          </a:p>
          <a:p>
            <a:pPr marL="457200" lvl="0" indent="-342900" algn="l" rtl="0">
              <a:spcBef>
                <a:spcPts val="0"/>
              </a:spcBef>
              <a:spcAft>
                <a:spcPts val="0"/>
              </a:spcAft>
              <a:buSzPts val="1800"/>
              <a:buChar char="●"/>
            </a:pPr>
            <a:r>
              <a:rPr lang="en-AU" sz="1800" dirty="0"/>
              <a:t>Tesla Model S in-car UI</a:t>
            </a:r>
            <a:endParaRPr sz="1800" dirty="0"/>
          </a:p>
          <a:p>
            <a:pPr marL="457200" lvl="0" indent="-342900" algn="l" rtl="0">
              <a:spcBef>
                <a:spcPts val="0"/>
              </a:spcBef>
              <a:spcAft>
                <a:spcPts val="0"/>
              </a:spcAft>
              <a:buSzPts val="1800"/>
              <a:buChar char="●"/>
            </a:pPr>
            <a:r>
              <a:rPr lang="en-AU" sz="1800" dirty="0"/>
              <a:t>Mathematica</a:t>
            </a:r>
            <a:endParaRPr sz="1800" dirty="0"/>
          </a:p>
          <a:p>
            <a:pPr marL="457200" lvl="0" indent="-342900" algn="l" rtl="0">
              <a:spcBef>
                <a:spcPts val="0"/>
              </a:spcBef>
              <a:spcAft>
                <a:spcPts val="0"/>
              </a:spcAft>
              <a:buSzPts val="1800"/>
              <a:buChar char="●"/>
            </a:pPr>
            <a:r>
              <a:rPr lang="en-AU" sz="1800" dirty="0" smtClean="0"/>
              <a:t>Blizzard </a:t>
            </a:r>
            <a:r>
              <a:rPr lang="en-AU" sz="1800" dirty="0"/>
              <a:t>Entertainment.</a:t>
            </a:r>
            <a:endParaRPr sz="1800" dirty="0"/>
          </a:p>
          <a:p>
            <a:pPr lvl="0" indent="-342900">
              <a:buSzPts val="1800"/>
            </a:pPr>
            <a:r>
              <a:rPr lang="en-AU" sz="1800" dirty="0" smtClean="0"/>
              <a:t>TeamViewer</a:t>
            </a:r>
          </a:p>
          <a:p>
            <a:pPr lvl="0" indent="-342900">
              <a:buSzPts val="1800"/>
            </a:pPr>
            <a:r>
              <a:rPr lang="en-AU" sz="1800" dirty="0" err="1" smtClean="0"/>
              <a:t>Dreamworks</a:t>
            </a:r>
            <a:endParaRPr sz="1800" dirty="0"/>
          </a:p>
          <a:p>
            <a:pPr marL="457200" lvl="0" indent="-342900" algn="l" rtl="0">
              <a:spcBef>
                <a:spcPts val="0"/>
              </a:spcBef>
              <a:spcAft>
                <a:spcPts val="0"/>
              </a:spcAft>
              <a:buSzPts val="1800"/>
              <a:buChar char="●"/>
            </a:pPr>
            <a:r>
              <a:rPr lang="en-AU" sz="1800" dirty="0" err="1"/>
              <a:t>Lucasfilm</a:t>
            </a:r>
            <a:endParaRPr sz="1800" dirty="0"/>
          </a:p>
          <a:p>
            <a:pPr marL="457200" lvl="0" indent="-342900" algn="l" rtl="0">
              <a:spcBef>
                <a:spcPts val="0"/>
              </a:spcBef>
              <a:spcAft>
                <a:spcPts val="0"/>
              </a:spcAft>
              <a:buSzPts val="1800"/>
              <a:buChar char="●"/>
            </a:pPr>
            <a:r>
              <a:rPr lang="en-AU" sz="1800" dirty="0"/>
              <a:t>Valve Corporation</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solidFill>
                  <a:schemeClr val="dk2"/>
                </a:solidFill>
              </a:rPr>
              <a:t>Qt Background: Platforms</a:t>
            </a:r>
            <a:endParaRPr/>
          </a:p>
        </p:txBody>
      </p:sp>
      <p:sp>
        <p:nvSpPr>
          <p:cNvPr id="188" name="Google Shape;188;p20"/>
          <p:cNvSpPr txBox="1">
            <a:spLocks noGrp="1"/>
          </p:cNvSpPr>
          <p:nvPr>
            <p:ph type="body" idx="1"/>
          </p:nvPr>
        </p:nvSpPr>
        <p:spPr>
          <a:xfrm>
            <a:off x="1297500" y="1051900"/>
            <a:ext cx="7038900" cy="3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Qt Platforms:</a:t>
            </a:r>
            <a:endParaRPr sz="1800"/>
          </a:p>
          <a:p>
            <a:pPr marL="0" lvl="0" indent="0" algn="l" rtl="0">
              <a:spcBef>
                <a:spcPts val="1600"/>
              </a:spcBef>
              <a:spcAft>
                <a:spcPts val="0"/>
              </a:spcAft>
              <a:buNone/>
            </a:pPr>
            <a:r>
              <a:rPr lang="en-AU" sz="1800"/>
              <a:t>Linux</a:t>
            </a:r>
            <a:endParaRPr sz="1800"/>
          </a:p>
          <a:p>
            <a:pPr marL="457200" lvl="0" indent="-342900" algn="l" rtl="0">
              <a:spcBef>
                <a:spcPts val="1600"/>
              </a:spcBef>
              <a:spcAft>
                <a:spcPts val="0"/>
              </a:spcAft>
              <a:buSzPts val="1800"/>
              <a:buChar char="●"/>
            </a:pPr>
            <a:r>
              <a:rPr lang="en-AU" sz="1800"/>
              <a:t>X11, Android, Wayland</a:t>
            </a:r>
            <a:endParaRPr sz="1800"/>
          </a:p>
          <a:p>
            <a:pPr marL="0" lvl="0" indent="0" algn="l" rtl="0">
              <a:spcBef>
                <a:spcPts val="1600"/>
              </a:spcBef>
              <a:spcAft>
                <a:spcPts val="0"/>
              </a:spcAft>
              <a:buNone/>
            </a:pPr>
            <a:r>
              <a:rPr lang="en-AU" sz="1800"/>
              <a:t>Microsoft</a:t>
            </a:r>
            <a:endParaRPr sz="1800"/>
          </a:p>
          <a:p>
            <a:pPr marL="457200" lvl="0" indent="-342900" algn="l" rtl="0">
              <a:spcBef>
                <a:spcPts val="1600"/>
              </a:spcBef>
              <a:spcAft>
                <a:spcPts val="0"/>
              </a:spcAft>
              <a:buSzPts val="1800"/>
              <a:buChar char="●"/>
            </a:pPr>
            <a:r>
              <a:rPr lang="en-AU" sz="1800"/>
              <a:t>Windows (XP, Vista, 7, 8, 10)</a:t>
            </a:r>
            <a:endParaRPr sz="1800"/>
          </a:p>
          <a:p>
            <a:pPr marL="0" lvl="0" indent="0" algn="l" rtl="0">
              <a:spcBef>
                <a:spcPts val="1600"/>
              </a:spcBef>
              <a:spcAft>
                <a:spcPts val="0"/>
              </a:spcAft>
              <a:buNone/>
            </a:pPr>
            <a:r>
              <a:rPr lang="en-AU" sz="1800"/>
              <a:t>Apple</a:t>
            </a:r>
            <a:endParaRPr sz="1800"/>
          </a:p>
          <a:p>
            <a:pPr marL="457200" lvl="0" indent="-342900" algn="l" rtl="0">
              <a:spcBef>
                <a:spcPts val="1600"/>
              </a:spcBef>
              <a:spcAft>
                <a:spcPts val="0"/>
              </a:spcAft>
              <a:buSzPts val="1800"/>
              <a:buChar char="●"/>
            </a:pPr>
            <a:r>
              <a:rPr lang="en-AU" sz="1800"/>
              <a:t>iOS, MacOS (via Cocoa API)</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 Languages</a:t>
            </a:r>
            <a:endParaRPr/>
          </a:p>
        </p:txBody>
      </p:sp>
      <p:sp>
        <p:nvSpPr>
          <p:cNvPr id="195" name="Google Shape;195;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400"/>
              <a:t>Language bindings</a:t>
            </a:r>
            <a:endParaRPr sz="1400"/>
          </a:p>
          <a:p>
            <a:pPr marL="457200" lvl="0" indent="-317500" algn="l" rtl="0">
              <a:spcBef>
                <a:spcPts val="1600"/>
              </a:spcBef>
              <a:spcAft>
                <a:spcPts val="0"/>
              </a:spcAft>
              <a:buSzPts val="1400"/>
              <a:buChar char="●"/>
            </a:pPr>
            <a:r>
              <a:rPr lang="en-AU" sz="1400"/>
              <a:t>C++</a:t>
            </a:r>
            <a:endParaRPr sz="1400"/>
          </a:p>
          <a:p>
            <a:pPr marL="457200" lvl="0" indent="-317500" algn="l" rtl="0">
              <a:spcBef>
                <a:spcPts val="0"/>
              </a:spcBef>
              <a:spcAft>
                <a:spcPts val="0"/>
              </a:spcAft>
              <a:buSzPts val="1400"/>
              <a:buChar char="●"/>
            </a:pPr>
            <a:r>
              <a:rPr lang="en-AU" sz="1400"/>
              <a:t>C#</a:t>
            </a:r>
            <a:endParaRPr sz="1400"/>
          </a:p>
          <a:p>
            <a:pPr marL="457200" lvl="0" indent="-317500" algn="l" rtl="0">
              <a:spcBef>
                <a:spcPts val="0"/>
              </a:spcBef>
              <a:spcAft>
                <a:spcPts val="0"/>
              </a:spcAft>
              <a:buSzPts val="1400"/>
              <a:buChar char="●"/>
            </a:pPr>
            <a:r>
              <a:rPr lang="en-AU" sz="1400"/>
              <a:t>Go</a:t>
            </a:r>
            <a:endParaRPr sz="1400"/>
          </a:p>
          <a:p>
            <a:pPr marL="457200" lvl="0" indent="-317500" algn="l" rtl="0">
              <a:spcBef>
                <a:spcPts val="0"/>
              </a:spcBef>
              <a:spcAft>
                <a:spcPts val="0"/>
              </a:spcAft>
              <a:buSzPts val="1400"/>
              <a:buChar char="●"/>
            </a:pPr>
            <a:r>
              <a:rPr lang="en-AU" sz="1400"/>
              <a:t>Haskell</a:t>
            </a:r>
            <a:endParaRPr sz="1400"/>
          </a:p>
          <a:p>
            <a:pPr marL="457200" lvl="0" indent="-317500" algn="l" rtl="0">
              <a:spcBef>
                <a:spcPts val="0"/>
              </a:spcBef>
              <a:spcAft>
                <a:spcPts val="0"/>
              </a:spcAft>
              <a:buSzPts val="1400"/>
              <a:buChar char="●"/>
            </a:pPr>
            <a:r>
              <a:rPr lang="en-AU" sz="1400"/>
              <a:t>JavaScript</a:t>
            </a:r>
            <a:endParaRPr sz="1400"/>
          </a:p>
          <a:p>
            <a:pPr marL="457200" lvl="0" indent="-317500" algn="l" rtl="0">
              <a:spcBef>
                <a:spcPts val="0"/>
              </a:spcBef>
              <a:spcAft>
                <a:spcPts val="0"/>
              </a:spcAft>
              <a:buSzPts val="1400"/>
              <a:buChar char="●"/>
            </a:pPr>
            <a:r>
              <a:rPr lang="en-AU" sz="1400"/>
              <a:t>Java</a:t>
            </a:r>
            <a:endParaRPr sz="1400"/>
          </a:p>
          <a:p>
            <a:pPr marL="457200" lvl="0" indent="-317500" algn="l" rtl="0">
              <a:spcBef>
                <a:spcPts val="0"/>
              </a:spcBef>
              <a:spcAft>
                <a:spcPts val="0"/>
              </a:spcAft>
              <a:buSzPts val="1400"/>
              <a:buChar char="●"/>
            </a:pPr>
            <a:r>
              <a:rPr lang="en-AU" sz="1400"/>
              <a:t>Pascal</a:t>
            </a:r>
            <a:endParaRPr sz="1400"/>
          </a:p>
          <a:p>
            <a:pPr marL="457200" lvl="0" indent="-317500" algn="l" rtl="0">
              <a:spcBef>
                <a:spcPts val="0"/>
              </a:spcBef>
              <a:spcAft>
                <a:spcPts val="0"/>
              </a:spcAft>
              <a:buSzPts val="1400"/>
              <a:buChar char="●"/>
            </a:pPr>
            <a:r>
              <a:rPr lang="en-AU" sz="1400" b="1"/>
              <a:t>PYTHON</a:t>
            </a:r>
            <a:endParaRPr sz="1400" b="1"/>
          </a:p>
          <a:p>
            <a:pPr marL="457200" lvl="0" indent="-317500" algn="l" rtl="0">
              <a:spcBef>
                <a:spcPts val="0"/>
              </a:spcBef>
              <a:spcAft>
                <a:spcPts val="0"/>
              </a:spcAft>
              <a:buSzPts val="1400"/>
              <a:buChar char="●"/>
            </a:pPr>
            <a:r>
              <a:rPr lang="en-AU" sz="1400"/>
              <a:t>Ruby</a:t>
            </a:r>
            <a:endParaRPr sz="1400"/>
          </a:p>
          <a:p>
            <a:pPr marL="457200" lvl="0" indent="-317500" algn="l" rtl="0">
              <a:spcBef>
                <a:spcPts val="0"/>
              </a:spcBef>
              <a:spcAft>
                <a:spcPts val="0"/>
              </a:spcAft>
              <a:buSzPts val="1400"/>
              <a:buChar char="●"/>
            </a:pPr>
            <a:r>
              <a:rPr lang="en-AU" sz="1400"/>
              <a:t>Rust</a:t>
            </a:r>
            <a:endParaRPr sz="14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1028</Words>
  <Application>Microsoft Office PowerPoint</Application>
  <PresentationFormat>On-screen Show (16:9)</PresentationFormat>
  <Paragraphs>177</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Courier New</vt:lpstr>
      <vt:lpstr>Arial</vt:lpstr>
      <vt:lpstr>Montserrat</vt:lpstr>
      <vt:lpstr>Lato</vt:lpstr>
      <vt:lpstr>Focus</vt:lpstr>
      <vt:lpstr>Interactive Programming with PyQt5</vt:lpstr>
      <vt:lpstr>Outline</vt:lpstr>
      <vt:lpstr>Qt Background</vt:lpstr>
      <vt:lpstr>Qt Background</vt:lpstr>
      <vt:lpstr>Qt Background</vt:lpstr>
      <vt:lpstr>Qt Background</vt:lpstr>
      <vt:lpstr>Qt Background: Examples</vt:lpstr>
      <vt:lpstr>Qt Background: Platforms</vt:lpstr>
      <vt:lpstr>Qt Background: Languages</vt:lpstr>
      <vt:lpstr>Qt Background: Python Bindings</vt:lpstr>
      <vt:lpstr>Installing Qt (14GB installed)</vt:lpstr>
      <vt:lpstr>GUI Design: Qt Designer</vt:lpstr>
      <vt:lpstr>GUI Design: Layouts</vt:lpstr>
      <vt:lpstr>GUI Design: Styles</vt:lpstr>
      <vt:lpstr>The QApplication</vt:lpstr>
      <vt:lpstr>Querying Widgets: getting information</vt:lpstr>
      <vt:lpstr>Querying Widgets: setting information</vt:lpstr>
      <vt:lpstr>Event Loops are Dead</vt:lpstr>
      <vt:lpstr>Event Loops are Dead</vt:lpstr>
      <vt:lpstr>Event Loops are (not) DEAD</vt:lpstr>
      <vt:lpstr>Signals and Slots (user interaction)</vt:lpstr>
      <vt:lpstr>PyQt5 Signals and Slots</vt:lpstr>
      <vt:lpstr>Demonstration: Hello, World!</vt:lpstr>
      <vt:lpstr>Topics not covered in this presentation</vt:lpstr>
      <vt:lpstr>Topics not covered in this presentation</vt:lpstr>
      <vt:lpstr>License: CC BY 4.0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Programming with PyQt5</dc:title>
  <dc:creator>Sullivan Jonah</dc:creator>
  <cp:lastModifiedBy>Sullivan Jonah</cp:lastModifiedBy>
  <cp:revision>3</cp:revision>
  <dcterms:modified xsi:type="dcterms:W3CDTF">2019-10-14T22:18:38Z</dcterms:modified>
</cp:coreProperties>
</file>