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5"/>
  </p:notesMasterIdLst>
  <p:sldIdLst>
    <p:sldId id="256" r:id="rId5"/>
    <p:sldId id="279" r:id="rId6"/>
    <p:sldId id="277" r:id="rId7"/>
    <p:sldId id="280" r:id="rId8"/>
    <p:sldId id="283" r:id="rId9"/>
    <p:sldId id="281" r:id="rId10"/>
    <p:sldId id="282" r:id="rId11"/>
    <p:sldId id="284" r:id="rId12"/>
    <p:sldId id="285" r:id="rId13"/>
    <p:sldId id="286" r:id="rId14"/>
    <p:sldId id="304" r:id="rId15"/>
    <p:sldId id="288" r:id="rId16"/>
    <p:sldId id="289" r:id="rId17"/>
    <p:sldId id="291" r:id="rId18"/>
    <p:sldId id="292" r:id="rId19"/>
    <p:sldId id="293" r:id="rId20"/>
    <p:sldId id="294" r:id="rId21"/>
    <p:sldId id="311" r:id="rId22"/>
    <p:sldId id="312" r:id="rId23"/>
    <p:sldId id="313" r:id="rId24"/>
    <p:sldId id="314" r:id="rId25"/>
    <p:sldId id="315" r:id="rId26"/>
    <p:sldId id="316" r:id="rId27"/>
    <p:sldId id="303" r:id="rId28"/>
    <p:sldId id="305" r:id="rId29"/>
    <p:sldId id="306" r:id="rId30"/>
    <p:sldId id="307" r:id="rId31"/>
    <p:sldId id="308" r:id="rId32"/>
    <p:sldId id="309" r:id="rId33"/>
    <p:sldId id="31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6341"/>
  </p:normalViewPr>
  <p:slideViewPr>
    <p:cSldViewPr snapToGrid="0">
      <p:cViewPr>
        <p:scale>
          <a:sx n="100" d="100"/>
          <a:sy n="100" d="100"/>
        </p:scale>
        <p:origin x="1408" y="792"/>
      </p:cViewPr>
      <p:guideLst/>
    </p:cSldViewPr>
  </p:slideViewPr>
  <p:outlineViewPr>
    <p:cViewPr>
      <p:scale>
        <a:sx n="33" d="100"/>
        <a:sy n="33" d="100"/>
      </p:scale>
      <p:origin x="0" y="-40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10/13/21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10/13/21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analyticsvidhya.com/blog/2017/06/which-algorithm-takes-the-crown-light-gbm-vs-xgboost/" TargetMode="External"/><Relationship Id="rId3" Type="http://schemas.openxmlformats.org/officeDocument/2006/relationships/hyperlink" Target="http://auai.org/uai2015/proceedings/papers/72.pdf" TargetMode="External"/><Relationship Id="rId7" Type="http://schemas.openxmlformats.org/officeDocument/2006/relationships/hyperlink" Target="https://matterhorn.dce.harvard.edu/engage/player/watch.html?id=c22cbde8-94dd-42ad-86ef-091448ad02e4" TargetMode="External"/><Relationship Id="rId2" Type="http://schemas.openxmlformats.org/officeDocument/2006/relationships/hyperlink" Target="https://data.cms.gov/provider-data/topics/nursing-homes/technical-details#health-inspections" TargetMode="External"/><Relationship Id="rId1" Type="http://schemas.openxmlformats.org/officeDocument/2006/relationships/slideLayout" Target="../slideLayouts/slideLayout2.xml"/><Relationship Id="rId6" Type="http://schemas.openxmlformats.org/officeDocument/2006/relationships/hyperlink" Target="https://doi.org/10.1016/B978-0-12-374970-3.00006-8" TargetMode="External"/><Relationship Id="rId11" Type="http://schemas.openxmlformats.org/officeDocument/2006/relationships/hyperlink" Target="https://doi.org/10.1016/B978-0-08-044894-7.01720-6" TargetMode="External"/><Relationship Id="rId5" Type="http://schemas.openxmlformats.org/officeDocument/2006/relationships/hyperlink" Target="https://arxiv.org/abs/1707.08120" TargetMode="External"/><Relationship Id="rId10" Type="http://schemas.openxmlformats.org/officeDocument/2006/relationships/hyperlink" Target="https://www.nytimes.com/2021/03/13/business/nursing-homes-ratings-medicare-covid.html" TargetMode="External"/><Relationship Id="rId4" Type="http://schemas.openxmlformats.org/officeDocument/2006/relationships/hyperlink" Target="http://uc-r.github.io/regularized_regression#lasso" TargetMode="External"/><Relationship Id="rId9" Type="http://schemas.openxmlformats.org/officeDocument/2006/relationships/hyperlink" Target="http://arxiv-export-lb.library.cornell.edu/pdf/1807.0838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CAUSAL ANALYSIS: HOME NURSES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Jonah Winninghoff</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7" name="Picture 6">
            <a:extLst>
              <a:ext uri="{FF2B5EF4-FFF2-40B4-BE49-F238E27FC236}">
                <a16:creationId xmlns:a16="http://schemas.microsoft.com/office/drawing/2014/main" id="{7D3CE93C-326F-8543-B2B4-BD982CD5DFCA}"/>
              </a:ext>
            </a:extLst>
          </p:cNvPr>
          <p:cNvPicPr>
            <a:picLocks noChangeAspect="1"/>
          </p:cNvPicPr>
          <p:nvPr/>
        </p:nvPicPr>
        <p:blipFill>
          <a:blip r:embed="rId2"/>
          <a:stretch>
            <a:fillRect/>
          </a:stretch>
        </p:blipFill>
        <p:spPr>
          <a:xfrm>
            <a:off x="2270339" y="1705585"/>
            <a:ext cx="7728623" cy="5152415"/>
          </a:xfrm>
          <a:prstGeom prst="rect">
            <a:avLst/>
          </a:prstGeom>
        </p:spPr>
      </p:pic>
    </p:spTree>
    <p:extLst>
      <p:ext uri="{BB962C8B-B14F-4D97-AF65-F5344CB8AC3E}">
        <p14:creationId xmlns:p14="http://schemas.microsoft.com/office/powerpoint/2010/main" val="824161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7" name="Picture 6">
            <a:extLst>
              <a:ext uri="{FF2B5EF4-FFF2-40B4-BE49-F238E27FC236}">
                <a16:creationId xmlns:a16="http://schemas.microsoft.com/office/drawing/2014/main" id="{7D3CE93C-326F-8543-B2B4-BD982CD5DFCA}"/>
              </a:ext>
            </a:extLst>
          </p:cNvPr>
          <p:cNvPicPr>
            <a:picLocks noChangeAspect="1"/>
          </p:cNvPicPr>
          <p:nvPr/>
        </p:nvPicPr>
        <p:blipFill>
          <a:blip r:embed="rId2"/>
          <a:stretch>
            <a:fillRect/>
          </a:stretch>
        </p:blipFill>
        <p:spPr>
          <a:xfrm>
            <a:off x="2270339" y="1705585"/>
            <a:ext cx="7728623" cy="5152415"/>
          </a:xfrm>
          <a:prstGeom prst="rect">
            <a:avLst/>
          </a:prstGeom>
        </p:spPr>
      </p:pic>
      <p:sp>
        <p:nvSpPr>
          <p:cNvPr id="4" name="Rectangle 3">
            <a:extLst>
              <a:ext uri="{FF2B5EF4-FFF2-40B4-BE49-F238E27FC236}">
                <a16:creationId xmlns:a16="http://schemas.microsoft.com/office/drawing/2014/main" id="{E4D32A4F-EAEB-9646-BA06-678818FF3AC9}"/>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6CAFAFDC-45C4-0E46-BF55-2B63979B0FB3}"/>
              </a:ext>
            </a:extLst>
          </p:cNvPr>
          <p:cNvGrpSpPr/>
          <p:nvPr/>
        </p:nvGrpSpPr>
        <p:grpSpPr>
          <a:xfrm>
            <a:off x="6095998" y="-1"/>
            <a:ext cx="6096000" cy="6858000"/>
            <a:chOff x="6096000" y="0"/>
            <a:chExt cx="6096000" cy="6858000"/>
          </a:xfrm>
        </p:grpSpPr>
        <p:sp>
          <p:nvSpPr>
            <p:cNvPr id="6" name="Rectangle 5">
              <a:extLst>
                <a:ext uri="{FF2B5EF4-FFF2-40B4-BE49-F238E27FC236}">
                  <a16:creationId xmlns:a16="http://schemas.microsoft.com/office/drawing/2014/main" id="{13255B69-386C-DA4D-B664-D0C38AED453F}"/>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4EB3252C-5DBC-1D48-AD0D-D0F69479DE98}"/>
                </a:ext>
              </a:extLst>
            </p:cNvPr>
            <p:cNvSpPr txBox="1"/>
            <p:nvPr/>
          </p:nvSpPr>
          <p:spPr>
            <a:xfrm>
              <a:off x="6173302" y="889843"/>
              <a:ext cx="5699759" cy="5078313"/>
            </a:xfrm>
            <a:prstGeom prst="rect">
              <a:avLst/>
            </a:prstGeom>
            <a:noFill/>
          </p:spPr>
          <p:txBody>
            <a:bodyPr wrap="square" rtlCol="0">
              <a:spAutoFit/>
            </a:bodyPr>
            <a:lstStyle/>
            <a:p>
              <a:pPr lvl="1" algn="just"/>
              <a:r>
                <a:rPr lang="en-US" b="1" dirty="0">
                  <a:solidFill>
                    <a:prstClr val="white"/>
                  </a:solidFill>
                </a:rPr>
                <a:t>Permutation Test:</a:t>
              </a:r>
              <a:endParaRPr lang="en-US" dirty="0">
                <a:solidFill>
                  <a:prstClr val="white"/>
                </a:solidFill>
              </a:endParaRPr>
            </a:p>
            <a:p>
              <a:pPr lvl="1" algn="just"/>
              <a:r>
                <a:rPr lang="en-US" dirty="0">
                  <a:solidFill>
                    <a:prstClr val="white"/>
                  </a:solidFill>
                </a:rPr>
                <a:t>H</a:t>
              </a:r>
              <a:r>
                <a:rPr lang="en-US" baseline="-25000" dirty="0">
                  <a:solidFill>
                    <a:prstClr val="white"/>
                  </a:solidFill>
                </a:rPr>
                <a:t>0</a:t>
              </a:r>
              <a:r>
                <a:rPr lang="en-US" dirty="0">
                  <a:solidFill>
                    <a:prstClr val="white"/>
                  </a:solidFill>
                </a:rPr>
                <a:t>: two groups are with the same distribution </a:t>
              </a:r>
            </a:p>
            <a:p>
              <a:pPr lvl="1" algn="just"/>
              <a:r>
                <a:rPr lang="en-US" dirty="0">
                  <a:solidFill>
                    <a:prstClr val="white"/>
                  </a:solidFill>
                </a:rPr>
                <a:t>H</a:t>
              </a:r>
              <a:r>
                <a:rPr lang="en-US" baseline="-25000" dirty="0">
                  <a:solidFill>
                    <a:prstClr val="white"/>
                  </a:solidFill>
                </a:rPr>
                <a:t>a</a:t>
              </a:r>
              <a:r>
                <a:rPr lang="en-US" dirty="0">
                  <a:solidFill>
                    <a:prstClr val="white"/>
                  </a:solidFill>
                </a:rPr>
                <a:t>: two groups are NOT with the same distribution </a:t>
              </a:r>
            </a:p>
            <a:p>
              <a:pPr lvl="1" algn="just"/>
              <a:endParaRPr lang="en-US" dirty="0">
                <a:solidFill>
                  <a:prstClr val="white"/>
                </a:solidFill>
              </a:endParaRPr>
            </a:p>
            <a:p>
              <a:pPr lvl="1" algn="just"/>
              <a:endParaRPr lang="en-US" dirty="0">
                <a:solidFill>
                  <a:prstClr val="white"/>
                </a:solidFill>
              </a:endParaRPr>
            </a:p>
            <a:p>
              <a:pPr lvl="1" algn="just"/>
              <a:r>
                <a:rPr lang="en-US" dirty="0">
                  <a:solidFill>
                    <a:prstClr val="white"/>
                  </a:solidFill>
                </a:rPr>
                <a:t>The hypothesis testing is against 13 different measures codes, so the alpha level with Bonferroni correction is 0.38%. The purpose of this correction is to minimize the chance of Type I Error.</a:t>
              </a:r>
            </a:p>
            <a:p>
              <a:pPr lvl="1" algn="just"/>
              <a:endParaRPr lang="en-US" dirty="0">
                <a:solidFill>
                  <a:prstClr val="white"/>
                </a:solidFill>
              </a:endParaRPr>
            </a:p>
            <a:p>
              <a:pPr lvl="1" algn="just"/>
              <a:r>
                <a:rPr lang="en-US" dirty="0">
                  <a:solidFill>
                    <a:prstClr val="white"/>
                  </a:solidFill>
                </a:rPr>
                <a:t>The 99% confidence interval is difficult to see due to small standard error.</a:t>
              </a:r>
            </a:p>
            <a:p>
              <a:pPr lvl="1" algn="just"/>
              <a:endParaRPr lang="en-US" dirty="0">
                <a:solidFill>
                  <a:prstClr val="white"/>
                </a:solidFill>
              </a:endParaRPr>
            </a:p>
            <a:p>
              <a:pPr lvl="1" algn="just"/>
              <a:r>
                <a:rPr lang="en-US" dirty="0">
                  <a:solidFill>
                    <a:prstClr val="white"/>
                  </a:solidFill>
                </a:rPr>
                <a:t> The expected difference for catheter-related measure code is below -40 while the expected for difference for depressive-related measure is higher than 60. But this analysis is not established with a causal relationship due to self-report bias (CMS, 2021).</a:t>
              </a:r>
              <a:endParaRPr lang="en-US" dirty="0"/>
            </a:p>
          </p:txBody>
        </p:sp>
      </p:grpSp>
    </p:spTree>
    <p:extLst>
      <p:ext uri="{BB962C8B-B14F-4D97-AF65-F5344CB8AC3E}">
        <p14:creationId xmlns:p14="http://schemas.microsoft.com/office/powerpoint/2010/main" val="3024038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 presetClass="entr" presetSubtype="2" accel="50000" decel="5000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1000" fill="hold"/>
                                        <p:tgtEl>
                                          <p:spTgt spid="5"/>
                                        </p:tgtEl>
                                        <p:attrNameLst>
                                          <p:attrName>ppt_x</p:attrName>
                                        </p:attrNameLst>
                                      </p:cBhvr>
                                      <p:tavLst>
                                        <p:tav tm="0">
                                          <p:val>
                                            <p:strVal val="1+#ppt_w/2"/>
                                          </p:val>
                                        </p:tav>
                                        <p:tav tm="100000">
                                          <p:val>
                                            <p:strVal val="#ppt_x"/>
                                          </p:val>
                                        </p:tav>
                                      </p:tavLst>
                                    </p:anim>
                                    <p:anim calcmode="lin" valueType="num">
                                      <p:cBhvr additive="base">
                                        <p:cTn id="11"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PROVIDER INFORMATION DATA: WRANGLING</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The provider information dataset has over 80 features but some are redundant (some are perfectly correlated). Some have leakages.</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LEAKAGE REFERS TO WHICH THE FEATURES IN THE TRAINING PROCESS DO NOT EXIST WHEN INTEGRATING THE PRODUCTION, IN TURN, CAUSES THE PREDICTIVE SCORE TO OVERESTIMATE.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923330"/>
          </a:xfrm>
          <a:prstGeom prst="rect">
            <a:avLst/>
          </a:prstGeom>
        </p:spPr>
        <p:txBody>
          <a:bodyPr wrap="square">
            <a:spAutoFit/>
          </a:bodyPr>
          <a:lstStyle/>
          <a:p>
            <a:pPr lvl="0" algn="just">
              <a:lnSpc>
                <a:spcPct val="100000"/>
              </a:lnSpc>
              <a:defRPr cap="all"/>
            </a:pPr>
            <a:r>
              <a:rPr lang="en-US" dirty="0"/>
              <a:t>For example, the overall rating predicting the health inspection rating is a form of leakage. 30 leaked features are found and all of them are removed.</a:t>
            </a:r>
          </a:p>
        </p:txBody>
      </p:sp>
      <p:pic>
        <p:nvPicPr>
          <p:cNvPr id="4" name="Graphic 3" descr="Bug">
            <a:extLst>
              <a:ext uri="{FF2B5EF4-FFF2-40B4-BE49-F238E27FC236}">
                <a16:creationId xmlns:a16="http://schemas.microsoft.com/office/drawing/2014/main" id="{84F0DE00-109F-7C46-B884-B7F5E56B6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54" y="2402297"/>
            <a:ext cx="781256" cy="781256"/>
          </a:xfrm>
          <a:prstGeom prst="rect">
            <a:avLst/>
          </a:prstGeom>
        </p:spPr>
      </p:pic>
      <p:pic>
        <p:nvPicPr>
          <p:cNvPr id="7" name="Graphic 6" descr="Books">
            <a:extLst>
              <a:ext uri="{FF2B5EF4-FFF2-40B4-BE49-F238E27FC236}">
                <a16:creationId xmlns:a16="http://schemas.microsoft.com/office/drawing/2014/main" id="{63FFEE82-D633-974D-A4A2-C656365DE1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1089" y="3787975"/>
            <a:ext cx="780756" cy="780756"/>
          </a:xfrm>
          <a:prstGeom prst="rect">
            <a:avLst/>
          </a:prstGeom>
        </p:spPr>
      </p:pic>
      <p:pic>
        <p:nvPicPr>
          <p:cNvPr id="9" name="Graphic 8" descr="Eye">
            <a:extLst>
              <a:ext uri="{FF2B5EF4-FFF2-40B4-BE49-F238E27FC236}">
                <a16:creationId xmlns:a16="http://schemas.microsoft.com/office/drawing/2014/main" id="{A4BDA8CB-2685-FF45-B984-AEE6D1384D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Tree>
    <p:extLst>
      <p:ext uri="{BB962C8B-B14F-4D97-AF65-F5344CB8AC3E}">
        <p14:creationId xmlns:p14="http://schemas.microsoft.com/office/powerpoint/2010/main" val="1245349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Tree>
    <p:extLst>
      <p:ext uri="{BB962C8B-B14F-4D97-AF65-F5344CB8AC3E}">
        <p14:creationId xmlns:p14="http://schemas.microsoft.com/office/powerpoint/2010/main" val="2725805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17852"/>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3AF658-FEA8-BF4E-B5A9-813FD3996B81}"/>
              </a:ext>
            </a:extLst>
          </p:cNvPr>
          <p:cNvSpPr/>
          <p:nvPr/>
        </p:nvSpPr>
        <p:spPr>
          <a:xfrm>
            <a:off x="6132488" y="17852"/>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1" name="TextBox 20">
            <a:extLst>
              <a:ext uri="{FF2B5EF4-FFF2-40B4-BE49-F238E27FC236}">
                <a16:creationId xmlns:a16="http://schemas.microsoft.com/office/drawing/2014/main" id="{9D0E1E51-34E0-0948-B7E1-ECBF935FC614}"/>
              </a:ext>
            </a:extLst>
          </p:cNvPr>
          <p:cNvSpPr txBox="1"/>
          <p:nvPr/>
        </p:nvSpPr>
        <p:spPr>
          <a:xfrm>
            <a:off x="6248739" y="335845"/>
            <a:ext cx="5699759" cy="6186309"/>
          </a:xfrm>
          <a:prstGeom prst="rect">
            <a:avLst/>
          </a:prstGeom>
          <a:noFill/>
        </p:spPr>
        <p:txBody>
          <a:bodyPr wrap="square" rtlCol="0">
            <a:spAutoFit/>
          </a:bodyPr>
          <a:lstStyle/>
          <a:p>
            <a:pPr lvl="1" algn="just"/>
            <a:r>
              <a:rPr lang="en-US" b="1" dirty="0">
                <a:solidFill>
                  <a:prstClr val="white"/>
                </a:solidFill>
              </a:rPr>
              <a:t>Lasso regularization:</a:t>
            </a:r>
            <a:endParaRPr lang="en-US" dirty="0">
              <a:solidFill>
                <a:prstClr val="white"/>
              </a:solidFill>
            </a:endParaRPr>
          </a:p>
          <a:p>
            <a:pPr lvl="1" algn="just"/>
            <a:r>
              <a:rPr lang="en-US" dirty="0">
                <a:solidFill>
                  <a:prstClr val="white"/>
                </a:solidFill>
              </a:rPr>
              <a:t>This tool is popular in data science because this tool has the ability to identify unimportant predictors by setting predictors to zero. </a:t>
            </a:r>
          </a:p>
          <a:p>
            <a:pPr lvl="1" algn="just"/>
            <a:endParaRPr lang="en-US" dirty="0">
              <a:solidFill>
                <a:prstClr val="white"/>
              </a:solidFill>
            </a:endParaRPr>
          </a:p>
          <a:p>
            <a:pPr lvl="1" algn="just"/>
            <a:r>
              <a:rPr lang="en-US" b="1" dirty="0">
                <a:solidFill>
                  <a:prstClr val="white"/>
                </a:solidFill>
              </a:rPr>
              <a:t>Bayes optimal feature selection:</a:t>
            </a:r>
            <a:endParaRPr lang="en-US" dirty="0">
              <a:solidFill>
                <a:prstClr val="white"/>
              </a:solidFill>
            </a:endParaRPr>
          </a:p>
          <a:p>
            <a:pPr lvl="1" algn="just"/>
            <a:r>
              <a:rPr lang="en-US" dirty="0">
                <a:solidFill>
                  <a:prstClr val="white"/>
                </a:solidFill>
              </a:rPr>
              <a:t>The Bayes optimal feature selection is an iterative process by balancing its needs of exploration and exploitation using three functions, as following:</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Objective function: </a:t>
            </a:r>
            <a:r>
              <a:rPr lang="en-US" dirty="0">
                <a:solidFill>
                  <a:prstClr val="white"/>
                </a:solidFill>
              </a:rPr>
              <a:t>the true shape cannot be seen and it can only reveal some data points that can otherwise be expensive to compute.</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Surrogate function: </a:t>
            </a:r>
            <a:r>
              <a:rPr lang="en-US" dirty="0">
                <a:solidFill>
                  <a:prstClr val="white"/>
                </a:solidFill>
              </a:rPr>
              <a:t>the probabilistic model is being built to exploit what is known and it is altered in the light of new information using objective function.</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Acquisition function:</a:t>
            </a:r>
            <a:r>
              <a:rPr lang="en-US" dirty="0">
                <a:solidFill>
                  <a:prstClr val="white"/>
                </a:solidFill>
              </a:rPr>
              <a:t> this function is to calculate a vector of hyperparameters that make this search smarter using surrogate function. </a:t>
            </a:r>
            <a:endParaRPr lang="en-US" b="1" dirty="0">
              <a:solidFill>
                <a:prstClr val="white"/>
              </a:solidFill>
            </a:endParaRPr>
          </a:p>
          <a:p>
            <a:pPr marL="742950" lvl="1" indent="-285750" algn="just">
              <a:buFont typeface="Arial" panose="020B0604020202020204" pitchFamily="34" charset="0"/>
              <a:buChar char="•"/>
            </a:pPr>
            <a:endParaRPr lang="en-US" dirty="0">
              <a:solidFill>
                <a:prstClr val="white"/>
              </a:solidFill>
            </a:endParaRPr>
          </a:p>
        </p:txBody>
      </p:sp>
    </p:spTree>
    <p:extLst>
      <p:ext uri="{BB962C8B-B14F-4D97-AF65-F5344CB8AC3E}">
        <p14:creationId xmlns:p14="http://schemas.microsoft.com/office/powerpoint/2010/main" val="10817558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1000" fill="hold"/>
                                        <p:tgtEl>
                                          <p:spTgt spid="21"/>
                                        </p:tgtEl>
                                        <p:attrNameLst>
                                          <p:attrName>ppt_x</p:attrName>
                                        </p:attrNameLst>
                                      </p:cBhvr>
                                      <p:tavLst>
                                        <p:tav tm="0">
                                          <p:val>
                                            <p:strVal val="1+#ppt_w/2"/>
                                          </p:val>
                                        </p:tav>
                                        <p:tav tm="100000">
                                          <p:val>
                                            <p:strVal val="#ppt_x"/>
                                          </p:val>
                                        </p:tav>
                                      </p:tavLst>
                                    </p:anim>
                                    <p:anim calcmode="lin" valueType="num">
                                      <p:cBhvr additive="base">
                                        <p:cTn id="11" dur="1000" fill="hold"/>
                                        <p:tgtEl>
                                          <p:spTgt spid="21"/>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1000" fill="hold"/>
                                        <p:tgtEl>
                                          <p:spTgt spid="19"/>
                                        </p:tgtEl>
                                        <p:attrNameLst>
                                          <p:attrName>ppt_x</p:attrName>
                                        </p:attrNameLst>
                                      </p:cBhvr>
                                      <p:tavLst>
                                        <p:tav tm="0">
                                          <p:val>
                                            <p:strVal val="1+#ppt_w/2"/>
                                          </p:val>
                                        </p:tav>
                                        <p:tav tm="100000">
                                          <p:val>
                                            <p:strVal val="#ppt_x"/>
                                          </p:val>
                                        </p:tav>
                                      </p:tavLst>
                                    </p:anim>
                                    <p:anim calcmode="lin" valueType="num">
                                      <p:cBhvr additive="base">
                                        <p:cTn id="15"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A04530-AD73-5F4B-8F2F-12D88C14D553}"/>
              </a:ext>
            </a:extLst>
          </p:cNvPr>
          <p:cNvSpPr/>
          <p:nvPr/>
        </p:nvSpPr>
        <p:spPr>
          <a:xfrm>
            <a:off x="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3" name="TextBox 22">
            <a:extLst>
              <a:ext uri="{FF2B5EF4-FFF2-40B4-BE49-F238E27FC236}">
                <a16:creationId xmlns:a16="http://schemas.microsoft.com/office/drawing/2014/main" id="{FEF5EAE5-5674-DC42-917F-511A1C26318F}"/>
              </a:ext>
            </a:extLst>
          </p:cNvPr>
          <p:cNvSpPr txBox="1"/>
          <p:nvPr/>
        </p:nvSpPr>
        <p:spPr>
          <a:xfrm>
            <a:off x="143006" y="2077014"/>
            <a:ext cx="5439648" cy="2862322"/>
          </a:xfrm>
          <a:prstGeom prst="rect">
            <a:avLst/>
          </a:prstGeom>
          <a:noFill/>
        </p:spPr>
        <p:txBody>
          <a:bodyPr wrap="square" rtlCol="0">
            <a:spAutoFit/>
          </a:bodyPr>
          <a:lstStyle/>
          <a:p>
            <a:pPr lvl="1" algn="just"/>
            <a:r>
              <a:rPr lang="en-US" b="1" dirty="0">
                <a:solidFill>
                  <a:prstClr val="white"/>
                </a:solidFill>
              </a:rPr>
              <a:t>Lasso regularization:</a:t>
            </a:r>
            <a:endParaRPr lang="en-US" dirty="0">
              <a:solidFill>
                <a:prstClr val="white"/>
              </a:solidFill>
            </a:endParaRPr>
          </a:p>
          <a:p>
            <a:pPr marL="742950" lvl="1" indent="-285750" algn="just">
              <a:buFont typeface="Arial" panose="020B0604020202020204" pitchFamily="34" charset="0"/>
              <a:buChar char="•"/>
            </a:pPr>
            <a:r>
              <a:rPr lang="en-US" dirty="0">
                <a:solidFill>
                  <a:prstClr val="white"/>
                </a:solidFill>
              </a:rPr>
              <a:t>R-squared score is 32.19% for validation set.</a:t>
            </a:r>
          </a:p>
          <a:p>
            <a:pPr marL="742950" lvl="1" indent="-285750" algn="just">
              <a:buFont typeface="Arial" panose="020B0604020202020204" pitchFamily="34" charset="0"/>
              <a:buChar char="•"/>
            </a:pPr>
            <a:r>
              <a:rPr lang="en-US" dirty="0">
                <a:solidFill>
                  <a:prstClr val="white"/>
                </a:solidFill>
              </a:rPr>
              <a:t>Number of features in total is 16.</a:t>
            </a:r>
          </a:p>
          <a:p>
            <a:pPr marL="742950" lvl="1" indent="-285750" algn="just">
              <a:buFont typeface="Arial" panose="020B0604020202020204" pitchFamily="34" charset="0"/>
              <a:buChar char="•"/>
            </a:pPr>
            <a:endParaRPr lang="en-US" dirty="0">
              <a:solidFill>
                <a:prstClr val="white"/>
              </a:solidFill>
            </a:endParaRPr>
          </a:p>
          <a:p>
            <a:pPr lvl="1" algn="just"/>
            <a:r>
              <a:rPr lang="en-US" b="1" dirty="0">
                <a:solidFill>
                  <a:prstClr val="white"/>
                </a:solidFill>
              </a:rPr>
              <a:t>Bayes optimal feature selection:</a:t>
            </a:r>
          </a:p>
          <a:p>
            <a:pPr marL="742950" lvl="1" indent="-285750" algn="just">
              <a:buFont typeface="Arial" panose="020B0604020202020204" pitchFamily="34" charset="0"/>
              <a:buChar char="•"/>
            </a:pPr>
            <a:r>
              <a:rPr lang="en-US" dirty="0">
                <a:solidFill>
                  <a:prstClr val="white"/>
                </a:solidFill>
              </a:rPr>
              <a:t>R-squared score is 0.68% higher than lasso.</a:t>
            </a:r>
          </a:p>
          <a:p>
            <a:pPr marL="742950" lvl="1" indent="-285750" algn="just">
              <a:buFont typeface="Arial" panose="020B0604020202020204" pitchFamily="34" charset="0"/>
              <a:buChar char="•"/>
            </a:pPr>
            <a:r>
              <a:rPr lang="en-US" dirty="0">
                <a:solidFill>
                  <a:prstClr val="white"/>
                </a:solidFill>
              </a:rPr>
              <a:t>Number of features in total is 21.</a:t>
            </a:r>
          </a:p>
          <a:p>
            <a:pPr lvl="1" algn="just"/>
            <a:endParaRPr lang="en-US" dirty="0">
              <a:solidFill>
                <a:prstClr val="white"/>
              </a:solidFill>
            </a:endParaRPr>
          </a:p>
          <a:p>
            <a:pPr lvl="1" algn="just"/>
            <a:r>
              <a:rPr lang="en-US" dirty="0">
                <a:solidFill>
                  <a:prstClr val="white"/>
                </a:solidFill>
              </a:rPr>
              <a:t>For this analysis, the lasso regularization is best because the simpler model is less likely to overfit. </a:t>
            </a:r>
          </a:p>
        </p:txBody>
      </p:sp>
    </p:spTree>
    <p:extLst>
      <p:ext uri="{BB962C8B-B14F-4D97-AF65-F5344CB8AC3E}">
        <p14:creationId xmlns:p14="http://schemas.microsoft.com/office/powerpoint/2010/main" val="1367210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A04530-AD73-5F4B-8F2F-12D88C14D553}"/>
              </a:ext>
            </a:extLst>
          </p:cNvPr>
          <p:cNvSpPr/>
          <p:nvPr/>
        </p:nvSpPr>
        <p:spPr>
          <a:xfrm>
            <a:off x="6107429" y="-13816"/>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3" name="TextBox 22">
            <a:extLst>
              <a:ext uri="{FF2B5EF4-FFF2-40B4-BE49-F238E27FC236}">
                <a16:creationId xmlns:a16="http://schemas.microsoft.com/office/drawing/2014/main" id="{FEF5EAE5-5674-DC42-917F-511A1C26318F}"/>
              </a:ext>
            </a:extLst>
          </p:cNvPr>
          <p:cNvSpPr txBox="1"/>
          <p:nvPr/>
        </p:nvSpPr>
        <p:spPr>
          <a:xfrm>
            <a:off x="6305550" y="1862014"/>
            <a:ext cx="5699759" cy="2585323"/>
          </a:xfrm>
          <a:prstGeom prst="rect">
            <a:avLst/>
          </a:prstGeom>
          <a:noFill/>
        </p:spPr>
        <p:txBody>
          <a:bodyPr wrap="square" rtlCol="0">
            <a:spAutoFit/>
          </a:bodyPr>
          <a:lstStyle/>
          <a:p>
            <a:pPr lvl="1" algn="just"/>
            <a:r>
              <a:rPr lang="en-US" b="1" dirty="0">
                <a:solidFill>
                  <a:prstClr val="white"/>
                </a:solidFill>
              </a:rPr>
              <a:t>Light Gradient Boosting Model:</a:t>
            </a:r>
          </a:p>
          <a:p>
            <a:pPr marL="742950" lvl="1" indent="-285750" algn="just">
              <a:buFont typeface="Arial" panose="020B0604020202020204" pitchFamily="34" charset="0"/>
              <a:buChar char="•"/>
            </a:pPr>
            <a:r>
              <a:rPr lang="en-US" dirty="0">
                <a:solidFill>
                  <a:prstClr val="white"/>
                </a:solidFill>
              </a:rPr>
              <a:t>This model is optimized by Bayesian search theory.</a:t>
            </a:r>
          </a:p>
          <a:p>
            <a:pPr marL="742950" lvl="1" indent="-285750" algn="just">
              <a:buFont typeface="Arial" panose="020B0604020202020204" pitchFamily="34" charset="0"/>
              <a:buChar char="•"/>
            </a:pPr>
            <a:r>
              <a:rPr lang="en-US" dirty="0">
                <a:solidFill>
                  <a:prstClr val="white"/>
                </a:solidFill>
              </a:rPr>
              <a:t>R-squared score is 43.47% for validation set.</a:t>
            </a:r>
          </a:p>
          <a:p>
            <a:pPr marL="742950" lvl="1" indent="-285750" algn="just">
              <a:buFont typeface="Arial" panose="020B0604020202020204" pitchFamily="34" charset="0"/>
              <a:buChar char="•"/>
            </a:pPr>
            <a:r>
              <a:rPr lang="en-US" dirty="0">
                <a:solidFill>
                  <a:prstClr val="white"/>
                </a:solidFill>
              </a:rPr>
              <a:t>R-squared score is 41.92% for testing set.</a:t>
            </a:r>
          </a:p>
          <a:p>
            <a:pPr marL="742950" lvl="1" indent="-285750" algn="just">
              <a:buFont typeface="Arial" panose="020B0604020202020204" pitchFamily="34" charset="0"/>
              <a:buChar char="•"/>
            </a:pPr>
            <a:r>
              <a:rPr lang="en-US" dirty="0">
                <a:solidFill>
                  <a:prstClr val="white"/>
                </a:solidFill>
              </a:rPr>
              <a:t>Root mean square error score is 0.97.</a:t>
            </a:r>
          </a:p>
          <a:p>
            <a:pPr lvl="1" algn="just"/>
            <a:endParaRPr lang="en-US" dirty="0">
              <a:solidFill>
                <a:prstClr val="white"/>
              </a:solidFill>
            </a:endParaRPr>
          </a:p>
          <a:p>
            <a:pPr lvl="1" algn="just"/>
            <a:r>
              <a:rPr lang="en-US" dirty="0">
                <a:solidFill>
                  <a:prstClr val="white"/>
                </a:solidFill>
              </a:rPr>
              <a:t>If this model predicts the health inspection rating equal to 3.5, the actual score may fall somewhere between 2.53 and 4.47. This shows how large the error is.</a:t>
            </a:r>
          </a:p>
        </p:txBody>
      </p:sp>
    </p:spTree>
    <p:extLst>
      <p:ext uri="{BB962C8B-B14F-4D97-AF65-F5344CB8AC3E}">
        <p14:creationId xmlns:p14="http://schemas.microsoft.com/office/powerpoint/2010/main" val="3529009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Tree>
    <p:extLst>
      <p:ext uri="{BB962C8B-B14F-4D97-AF65-F5344CB8AC3E}">
        <p14:creationId xmlns:p14="http://schemas.microsoft.com/office/powerpoint/2010/main" val="2036328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1B344773-4166-274A-834A-BCEDACD52BC7}"/>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1F9B168-9130-F848-AD96-0ACEA628F789}"/>
              </a:ext>
            </a:extLst>
          </p:cNvPr>
          <p:cNvSpPr/>
          <p:nvPr/>
        </p:nvSpPr>
        <p:spPr>
          <a:xfrm>
            <a:off x="6095998"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8411F8F9-CC40-004E-8217-E4F54821047B}"/>
              </a:ext>
            </a:extLst>
          </p:cNvPr>
          <p:cNvSpPr txBox="1"/>
          <p:nvPr/>
        </p:nvSpPr>
        <p:spPr>
          <a:xfrm>
            <a:off x="6173300" y="889842"/>
            <a:ext cx="5699759" cy="4247317"/>
          </a:xfrm>
          <a:prstGeom prst="rect">
            <a:avLst/>
          </a:prstGeom>
          <a:noFill/>
        </p:spPr>
        <p:txBody>
          <a:bodyPr wrap="square" rtlCol="0">
            <a:spAutoFit/>
          </a:bodyPr>
          <a:lstStyle/>
          <a:p>
            <a:pPr lvl="1" algn="just"/>
            <a:r>
              <a:rPr lang="en-US" b="1" dirty="0">
                <a:solidFill>
                  <a:prstClr val="white"/>
                </a:solidFill>
              </a:rPr>
              <a:t>Gauss Markov assumptions:</a:t>
            </a:r>
          </a:p>
          <a:p>
            <a:pPr lvl="1" algn="just"/>
            <a:endParaRPr lang="en-US" b="1" dirty="0">
              <a:solidFill>
                <a:prstClr val="white"/>
              </a:solidFill>
            </a:endParaRPr>
          </a:p>
          <a:p>
            <a:pPr lvl="2" algn="just"/>
            <a:r>
              <a:rPr lang="en-US" b="1" dirty="0">
                <a:solidFill>
                  <a:prstClr val="white"/>
                </a:solidFill>
              </a:rPr>
              <a:t>A1: </a:t>
            </a:r>
            <a:r>
              <a:rPr lang="en-US" dirty="0">
                <a:solidFill>
                  <a:prstClr val="white"/>
                </a:solidFill>
              </a:rPr>
              <a:t>linearity in parameters</a:t>
            </a:r>
          </a:p>
          <a:p>
            <a:pPr lvl="2" algn="just"/>
            <a:r>
              <a:rPr lang="en-US" b="1" dirty="0">
                <a:solidFill>
                  <a:prstClr val="white"/>
                </a:solidFill>
              </a:rPr>
              <a:t>A2: </a:t>
            </a:r>
            <a:r>
              <a:rPr lang="en-US" dirty="0">
                <a:solidFill>
                  <a:prstClr val="white"/>
                </a:solidFill>
              </a:rPr>
              <a:t>no perfect collinearity</a:t>
            </a:r>
          </a:p>
          <a:p>
            <a:pPr lvl="2" algn="just"/>
            <a:r>
              <a:rPr lang="en-US" b="1" dirty="0">
                <a:solidFill>
                  <a:prstClr val="white"/>
                </a:solidFill>
              </a:rPr>
              <a:t>A3:</a:t>
            </a:r>
            <a:r>
              <a:rPr lang="en-US" dirty="0">
                <a:solidFill>
                  <a:prstClr val="white"/>
                </a:solidFill>
              </a:rPr>
              <a:t> zero conditional mean error</a:t>
            </a:r>
          </a:p>
          <a:p>
            <a:pPr lvl="2" algn="just"/>
            <a:r>
              <a:rPr lang="en-US" b="1" dirty="0">
                <a:solidFill>
                  <a:prstClr val="white"/>
                </a:solidFill>
              </a:rPr>
              <a:t>A4:</a:t>
            </a:r>
            <a:r>
              <a:rPr lang="en-US" dirty="0">
                <a:solidFill>
                  <a:prstClr val="white"/>
                </a:solidFill>
              </a:rPr>
              <a:t> homoskedasticity and no serial correlation</a:t>
            </a:r>
          </a:p>
          <a:p>
            <a:pPr lvl="2" algn="just"/>
            <a:r>
              <a:rPr lang="en-US" b="1" dirty="0">
                <a:solidFill>
                  <a:prstClr val="white"/>
                </a:solidFill>
              </a:rPr>
              <a:t>A5:</a:t>
            </a:r>
            <a:r>
              <a:rPr lang="en-US" dirty="0">
                <a:solidFill>
                  <a:prstClr val="white"/>
                </a:solidFill>
              </a:rPr>
              <a:t> normality of the error</a:t>
            </a:r>
          </a:p>
          <a:p>
            <a:pPr lvl="1" algn="just"/>
            <a:endParaRPr lang="en-US" b="1" dirty="0">
              <a:solidFill>
                <a:prstClr val="white"/>
              </a:solidFill>
            </a:endParaRPr>
          </a:p>
          <a:p>
            <a:pPr lvl="1" algn="just"/>
            <a:r>
              <a:rPr lang="en-US" dirty="0">
                <a:solidFill>
                  <a:prstClr val="white"/>
                </a:solidFill>
              </a:rPr>
              <a:t>This causal model does not follow A1 and A4 assumptions because, firstly, the endogenous variable is Limited Dependent Variable (LDV). Secondly, the Breusch-Pagan test confirms that the error variances are all equal is rejected at the significance level. Finally, this model follows contemporaneous exogeneity; a weaker version of strict exogeneity.</a:t>
            </a:r>
          </a:p>
        </p:txBody>
      </p:sp>
    </p:spTree>
    <p:extLst>
      <p:ext uri="{BB962C8B-B14F-4D97-AF65-F5344CB8AC3E}">
        <p14:creationId xmlns:p14="http://schemas.microsoft.com/office/powerpoint/2010/main" val="2863798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1+#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1+#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AD7CD39A-BB79-0345-9CA7-2115D2864865}"/>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CD0805-6356-CB4A-BB4F-F7B4A5E6DC0C}"/>
              </a:ext>
            </a:extLst>
          </p:cNvPr>
          <p:cNvSpPr/>
          <p:nvPr/>
        </p:nvSpPr>
        <p:spPr>
          <a:xfrm>
            <a:off x="-39423"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4EA7594-5522-794D-9F89-73011ACC3E98}"/>
                  </a:ext>
                </a:extLst>
              </p:cNvPr>
              <p:cNvSpPr txBox="1"/>
              <p:nvPr/>
            </p:nvSpPr>
            <p:spPr>
              <a:xfrm>
                <a:off x="184405" y="926634"/>
                <a:ext cx="5422311" cy="5355312"/>
              </a:xfrm>
              <a:prstGeom prst="rect">
                <a:avLst/>
              </a:prstGeom>
              <a:noFill/>
            </p:spPr>
            <p:txBody>
              <a:bodyPr wrap="square" rtlCol="0">
                <a:spAutoFit/>
              </a:bodyPr>
              <a:lstStyle/>
              <a:p>
                <a:pPr lvl="1" algn="just"/>
                <a:r>
                  <a:rPr lang="en-US" b="1" dirty="0">
                    <a:solidFill>
                      <a:prstClr val="white"/>
                    </a:solidFill>
                  </a:rPr>
                  <a:t>Why not logarithmic transformation?</a:t>
                </a:r>
              </a:p>
              <a:p>
                <a:pPr marL="742950" lvl="1" indent="-285750" algn="just">
                  <a:buFont typeface="Arial" panose="020B0604020202020204" pitchFamily="34" charset="0"/>
                  <a:buChar char="•"/>
                </a:pPr>
                <a:r>
                  <a:rPr lang="en-US" dirty="0">
                    <a:solidFill>
                      <a:prstClr val="white"/>
                    </a:solidFill>
                  </a:rPr>
                  <a:t>The popular solution is logarithmic transformation without Monte Carlo simulation in order to preserve A1 assumption. </a:t>
                </a:r>
              </a:p>
              <a:p>
                <a:pPr marL="742950" lvl="1" indent="-285750" algn="just">
                  <a:buFont typeface="Arial" panose="020B0604020202020204" pitchFamily="34" charset="0"/>
                  <a:buChar char="•"/>
                </a:pPr>
                <a:r>
                  <a:rPr lang="en-US" dirty="0">
                    <a:solidFill>
                      <a:prstClr val="white"/>
                    </a:solidFill>
                  </a:rPr>
                  <a:t>This transformation is, unfortunately, incorrect. The model misspecification is called Duan’s Smear where error term is equal to 1, not 0.</a:t>
                </a:r>
              </a:p>
              <a:p>
                <a:pPr marL="742950" lvl="1" indent="-285750" algn="just">
                  <a:buFont typeface="Arial" panose="020B0604020202020204" pitchFamily="34" charset="0"/>
                  <a:buChar char="•"/>
                </a:pPr>
                <a:r>
                  <a:rPr lang="en-US" dirty="0">
                    <a:solidFill>
                      <a:prstClr val="white"/>
                    </a:solidFill>
                  </a:rPr>
                  <a:t>Example: </a:t>
                </a:r>
                <a14:m>
                  <m:oMath xmlns:m="http://schemas.openxmlformats.org/officeDocument/2006/math">
                    <m:sSup>
                      <m:sSupPr>
                        <m:ctrlPr>
                          <a:rPr lang="en-US" b="0" i="1" smtClean="0">
                            <a:solidFill>
                              <a:prstClr val="white"/>
                            </a:solidFill>
                            <a:latin typeface="Cambria Math" panose="02040503050406030204" pitchFamily="18" charset="0"/>
                          </a:rPr>
                        </m:ctrlPr>
                      </m:sSupPr>
                      <m:e>
                        <m:r>
                          <a:rPr lang="en-US" b="0" i="1" smtClean="0">
                            <a:solidFill>
                              <a:prstClr val="white"/>
                            </a:solidFill>
                            <a:latin typeface="Cambria Math" panose="02040503050406030204" pitchFamily="18" charset="0"/>
                          </a:rPr>
                          <m:t>𝑒</m:t>
                        </m:r>
                      </m:e>
                      <m:sup>
                        <m:sSub>
                          <m:sSubPr>
                            <m:ctrlPr>
                              <a:rPr lang="en-US" b="0" i="1" smtClean="0">
                                <a:solidFill>
                                  <a:prstClr val="white"/>
                                </a:solidFill>
                                <a:latin typeface="Cambria Math" panose="02040503050406030204" pitchFamily="18" charset="0"/>
                              </a:rPr>
                            </m:ctrlPr>
                          </m:sSubPr>
                          <m:e>
                            <m:r>
                              <a:rPr lang="en-US" b="0" i="1" smtClean="0">
                                <a:solidFill>
                                  <a:prstClr val="white"/>
                                </a:solidFill>
                                <a:latin typeface="Cambria Math" panose="02040503050406030204" pitchFamily="18" charset="0"/>
                              </a:rPr>
                              <m:t>𝑢</m:t>
                            </m:r>
                          </m:e>
                          <m:sub>
                            <m:r>
                              <a:rPr lang="en-US" b="0" i="1" smtClean="0">
                                <a:solidFill>
                                  <a:prstClr val="white"/>
                                </a:solidFill>
                                <a:latin typeface="Cambria Math" panose="02040503050406030204" pitchFamily="18" charset="0"/>
                              </a:rPr>
                              <m:t>𝑖</m:t>
                            </m:r>
                          </m:sub>
                        </m:sSub>
                      </m:sup>
                    </m:sSup>
                    <m:r>
                      <a:rPr lang="en-US" b="0" i="1" smtClean="0">
                        <a:solidFill>
                          <a:prstClr val="white"/>
                        </a:solidFill>
                        <a:latin typeface="Cambria Math" panose="02040503050406030204" pitchFamily="18" charset="0"/>
                      </a:rPr>
                      <m:t>=</m:t>
                    </m:r>
                    <m:sSup>
                      <m:sSupPr>
                        <m:ctrlPr>
                          <a:rPr lang="en-US" b="0" i="1" smtClean="0">
                            <a:solidFill>
                              <a:prstClr val="white"/>
                            </a:solidFill>
                            <a:latin typeface="Cambria Math" panose="02040503050406030204" pitchFamily="18" charset="0"/>
                          </a:rPr>
                        </m:ctrlPr>
                      </m:sSupPr>
                      <m:e>
                        <m:r>
                          <a:rPr lang="en-US" b="0" i="1" smtClean="0">
                            <a:solidFill>
                              <a:prstClr val="white"/>
                            </a:solidFill>
                            <a:latin typeface="Cambria Math" panose="02040503050406030204" pitchFamily="18" charset="0"/>
                          </a:rPr>
                          <m:t>𝑒</m:t>
                        </m:r>
                      </m:e>
                      <m:sup>
                        <m:r>
                          <a:rPr lang="en-US" b="0" i="1" smtClean="0">
                            <a:solidFill>
                              <a:prstClr val="white"/>
                            </a:solidFill>
                            <a:latin typeface="Cambria Math" panose="02040503050406030204" pitchFamily="18" charset="0"/>
                          </a:rPr>
                          <m:t>0</m:t>
                        </m:r>
                      </m:sup>
                    </m:sSup>
                    <m:r>
                      <a:rPr lang="en-US" b="0" i="1" smtClean="0">
                        <a:solidFill>
                          <a:prstClr val="white"/>
                        </a:solidFill>
                        <a:latin typeface="Cambria Math" panose="02040503050406030204" pitchFamily="18" charset="0"/>
                      </a:rPr>
                      <m:t>=1.</m:t>
                    </m:r>
                  </m:oMath>
                </a14:m>
                <a:endParaRPr lang="en-US" dirty="0">
                  <a:solidFill>
                    <a:prstClr val="white"/>
                  </a:solidFill>
                </a:endParaRPr>
              </a:p>
              <a:p>
                <a:pPr lvl="1" algn="just"/>
                <a:endParaRPr lang="en-US" b="1" dirty="0">
                  <a:solidFill>
                    <a:prstClr val="white"/>
                  </a:solidFill>
                </a:endParaRPr>
              </a:p>
              <a:p>
                <a:pPr lvl="1" algn="just"/>
                <a:r>
                  <a:rPr lang="en-US" b="1" dirty="0">
                    <a:solidFill>
                      <a:prstClr val="white"/>
                    </a:solidFill>
                  </a:rPr>
                  <a:t>Why Probit with Quasi-Maximum Likelihood Estimation (QMLE)?</a:t>
                </a:r>
              </a:p>
              <a:p>
                <a:pPr marL="742950" lvl="1" indent="-285750" algn="just">
                  <a:buFont typeface="Arial" panose="020B0604020202020204" pitchFamily="34" charset="0"/>
                  <a:buChar char="•"/>
                </a:pPr>
                <a:r>
                  <a:rPr lang="en-US" dirty="0">
                    <a:solidFill>
                      <a:prstClr val="white"/>
                    </a:solidFill>
                  </a:rPr>
                  <a:t>The Probit is more efficient to heteroskedasticity, which refers to the variance of residual term is not constant.</a:t>
                </a:r>
              </a:p>
              <a:p>
                <a:pPr marL="742950" lvl="1" indent="-285750" algn="just">
                  <a:buFont typeface="Arial" panose="020B0604020202020204" pitchFamily="34" charset="0"/>
                  <a:buChar char="•"/>
                </a:pPr>
                <a:r>
                  <a:rPr lang="en-US" dirty="0">
                    <a:solidFill>
                      <a:prstClr val="white"/>
                    </a:solidFill>
                  </a:rPr>
                  <a:t>QMLE is a weaker version of Conditional Maximum Likelihood Estimation but the condition for QMLE is consistent and asymptotically normal.</a:t>
                </a:r>
              </a:p>
              <a:p>
                <a:pPr marL="742950" lvl="1" indent="-285750" algn="just">
                  <a:buFont typeface="Arial" panose="020B0604020202020204" pitchFamily="34" charset="0"/>
                  <a:buChar char="•"/>
                </a:pPr>
                <a:r>
                  <a:rPr lang="en-US" dirty="0">
                    <a:solidFill>
                      <a:prstClr val="white"/>
                    </a:solidFill>
                  </a:rPr>
                  <a:t>QMLE condition may be little less efficient if the information loss is being minimized.</a:t>
                </a:r>
              </a:p>
            </p:txBody>
          </p:sp>
        </mc:Choice>
        <mc:Fallback>
          <p:sp>
            <p:nvSpPr>
              <p:cNvPr id="8" name="TextBox 7">
                <a:extLst>
                  <a:ext uri="{FF2B5EF4-FFF2-40B4-BE49-F238E27FC236}">
                    <a16:creationId xmlns:a16="http://schemas.microsoft.com/office/drawing/2014/main" id="{D4EA7594-5522-794D-9F89-73011ACC3E98}"/>
                  </a:ext>
                </a:extLst>
              </p:cNvPr>
              <p:cNvSpPr txBox="1">
                <a:spLocks noRot="1" noChangeAspect="1" noMove="1" noResize="1" noEditPoints="1" noAdjustHandles="1" noChangeArrowheads="1" noChangeShapeType="1" noTextEdit="1"/>
              </p:cNvSpPr>
              <p:nvPr/>
            </p:nvSpPr>
            <p:spPr>
              <a:xfrm>
                <a:off x="184405" y="926634"/>
                <a:ext cx="5422311" cy="5355312"/>
              </a:xfrm>
              <a:prstGeom prst="rect">
                <a:avLst/>
              </a:prstGeom>
              <a:blipFill>
                <a:blip r:embed="rId4"/>
                <a:stretch>
                  <a:fillRect t="-236" r="-935" b="-946"/>
                </a:stretch>
              </a:blipFill>
            </p:spPr>
            <p:txBody>
              <a:bodyPr/>
              <a:lstStyle/>
              <a:p>
                <a:r>
                  <a:rPr lang="en-US">
                    <a:noFill/>
                  </a:rPr>
                  <a:t> </a:t>
                </a:r>
              </a:p>
            </p:txBody>
          </p:sp>
        </mc:Fallback>
      </mc:AlternateContent>
    </p:spTree>
    <p:extLst>
      <p:ext uri="{BB962C8B-B14F-4D97-AF65-F5344CB8AC3E}">
        <p14:creationId xmlns:p14="http://schemas.microsoft.com/office/powerpoint/2010/main" val="121637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OVERVIEW</a:t>
            </a:r>
          </a:p>
        </p:txBody>
      </p:sp>
      <p:grpSp>
        <p:nvGrpSpPr>
          <p:cNvPr id="17" name="Group 16">
            <a:extLst>
              <a:ext uri="{FF2B5EF4-FFF2-40B4-BE49-F238E27FC236}">
                <a16:creationId xmlns:a16="http://schemas.microsoft.com/office/drawing/2014/main" id="{0A7617F7-2AE2-954B-AEAD-4374C8209B53}"/>
              </a:ext>
            </a:extLst>
          </p:cNvPr>
          <p:cNvGrpSpPr/>
          <p:nvPr/>
        </p:nvGrpSpPr>
        <p:grpSpPr>
          <a:xfrm>
            <a:off x="1400175" y="2319426"/>
            <a:ext cx="973749" cy="973749"/>
            <a:chOff x="1400175" y="2084832"/>
            <a:chExt cx="1208344" cy="1208344"/>
          </a:xfrm>
        </p:grpSpPr>
        <p:sp>
          <p:nvSpPr>
            <p:cNvPr id="6" name="Oval 5">
              <a:extLst>
                <a:ext uri="{FF2B5EF4-FFF2-40B4-BE49-F238E27FC236}">
                  <a16:creationId xmlns:a16="http://schemas.microsoft.com/office/drawing/2014/main" id="{7C2CB90C-26B8-094F-A153-82C9EA7A3653}"/>
                </a:ext>
              </a:extLst>
            </p:cNvPr>
            <p:cNvSpPr/>
            <p:nvPr/>
          </p:nvSpPr>
          <p:spPr>
            <a:xfrm>
              <a:off x="1400175" y="2084832"/>
              <a:ext cx="1208344" cy="1208344"/>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0" name="Graphic 9" descr="Stars">
              <a:extLst>
                <a:ext uri="{FF2B5EF4-FFF2-40B4-BE49-F238E27FC236}">
                  <a16:creationId xmlns:a16="http://schemas.microsoft.com/office/drawing/2014/main" id="{FAFBD350-D0CB-884F-B281-2153B4A022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3661" y="2148840"/>
              <a:ext cx="1061372" cy="1061372"/>
            </a:xfrm>
            <a:prstGeom prst="rect">
              <a:avLst/>
            </a:prstGeom>
          </p:spPr>
        </p:pic>
      </p:gr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star rating SYSTEM established in 2009 to help family members to decide which home nurse their senior Family members live in.</a:t>
            </a:r>
          </a:p>
        </p:txBody>
      </p:sp>
      <p:grpSp>
        <p:nvGrpSpPr>
          <p:cNvPr id="18" name="Group 17">
            <a:extLst>
              <a:ext uri="{FF2B5EF4-FFF2-40B4-BE49-F238E27FC236}">
                <a16:creationId xmlns:a16="http://schemas.microsoft.com/office/drawing/2014/main" id="{A295ED90-B864-7345-A05F-0E14D0DAEDAD}"/>
              </a:ext>
            </a:extLst>
          </p:cNvPr>
          <p:cNvGrpSpPr/>
          <p:nvPr/>
        </p:nvGrpSpPr>
        <p:grpSpPr>
          <a:xfrm>
            <a:off x="1400176" y="3691479"/>
            <a:ext cx="973748" cy="973748"/>
            <a:chOff x="1400175" y="4188620"/>
            <a:chExt cx="1208344" cy="1208344"/>
          </a:xfrm>
        </p:grpSpPr>
        <p:sp>
          <p:nvSpPr>
            <p:cNvPr id="13" name="Oval 12">
              <a:extLst>
                <a:ext uri="{FF2B5EF4-FFF2-40B4-BE49-F238E27FC236}">
                  <a16:creationId xmlns:a16="http://schemas.microsoft.com/office/drawing/2014/main" id="{8B94F09B-6B88-DE40-9309-5743C2DA8C87}"/>
                </a:ext>
              </a:extLst>
            </p:cNvPr>
            <p:cNvSpPr/>
            <p:nvPr/>
          </p:nvSpPr>
          <p:spPr>
            <a:xfrm>
              <a:off x="1400175" y="4188620"/>
              <a:ext cx="1208344" cy="1208344"/>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5" name="Graphic 14" descr="Needle">
              <a:extLst>
                <a:ext uri="{FF2B5EF4-FFF2-40B4-BE49-F238E27FC236}">
                  <a16:creationId xmlns:a16="http://schemas.microsoft.com/office/drawing/2014/main" id="{D45364DD-6EB6-1B49-8740-549C2DB190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7147" y="4335591"/>
              <a:ext cx="914400" cy="914400"/>
            </a:xfrm>
            <a:prstGeom prst="rect">
              <a:avLst/>
            </a:prstGeom>
          </p:spPr>
        </p:pic>
      </p:gr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hypothesis testing is unable to confirm that number of covid-19 deaths at five-star facilities are significantly different from one-star facilities.</a:t>
            </a:r>
          </a:p>
        </p:txBody>
      </p:sp>
      <p:grpSp>
        <p:nvGrpSpPr>
          <p:cNvPr id="23" name="Group 22">
            <a:extLst>
              <a:ext uri="{FF2B5EF4-FFF2-40B4-BE49-F238E27FC236}">
                <a16:creationId xmlns:a16="http://schemas.microsoft.com/office/drawing/2014/main" id="{166244EA-8FDD-4140-AF98-4D240B684D2E}"/>
              </a:ext>
            </a:extLst>
          </p:cNvPr>
          <p:cNvGrpSpPr/>
          <p:nvPr/>
        </p:nvGrpSpPr>
        <p:grpSpPr>
          <a:xfrm>
            <a:off x="1340957" y="5063531"/>
            <a:ext cx="973748" cy="973748"/>
            <a:chOff x="1340957" y="5063531"/>
            <a:chExt cx="973748" cy="973748"/>
          </a:xfrm>
        </p:grpSpPr>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22" name="Graphic 21" descr="Downward trend">
              <a:extLst>
                <a:ext uri="{FF2B5EF4-FFF2-40B4-BE49-F238E27FC236}">
                  <a16:creationId xmlns:a16="http://schemas.microsoft.com/office/drawing/2014/main" id="{72994B3D-FA1D-BB41-B4ED-51AC48253A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0305" y="5098701"/>
              <a:ext cx="855181" cy="855181"/>
            </a:xfrm>
            <a:prstGeom prst="rect">
              <a:avLst/>
            </a:prstGeom>
          </p:spPr>
        </p:pic>
      </p:gr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THE U.S. CENTERS FOR MEDICARE AND MEDICAID SERVICES (CMS) may face a massive decline in public trust.</a:t>
            </a:r>
          </a:p>
        </p:txBody>
      </p:sp>
    </p:spTree>
    <p:extLst>
      <p:ext uri="{BB962C8B-B14F-4D97-AF65-F5344CB8AC3E}">
        <p14:creationId xmlns:p14="http://schemas.microsoft.com/office/powerpoint/2010/main" val="20502358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8" name="Rectangle 7">
            <a:extLst>
              <a:ext uri="{FF2B5EF4-FFF2-40B4-BE49-F238E27FC236}">
                <a16:creationId xmlns:a16="http://schemas.microsoft.com/office/drawing/2014/main" id="{1E7E752F-D03F-4F41-9F58-2491E76DB604}"/>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5EAD23-9EE0-4F46-9D82-5FFE221E791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4A5F8B9-40BA-F74E-A639-43D9D6E69EFD}"/>
                  </a:ext>
                </a:extLst>
              </p:cNvPr>
              <p:cNvSpPr txBox="1"/>
              <p:nvPr/>
            </p:nvSpPr>
            <p:spPr>
              <a:xfrm>
                <a:off x="6346017" y="117693"/>
                <a:ext cx="5422311" cy="6463308"/>
              </a:xfrm>
              <a:prstGeom prst="rect">
                <a:avLst/>
              </a:prstGeom>
              <a:noFill/>
            </p:spPr>
            <p:txBody>
              <a:bodyPr wrap="square" rtlCol="0">
                <a:spAutoFit/>
              </a:bodyPr>
              <a:lstStyle/>
              <a:p>
                <a:pPr lvl="1" algn="just"/>
                <a:r>
                  <a:rPr lang="en-US" b="1" dirty="0">
                    <a:solidFill>
                      <a:prstClr val="white"/>
                    </a:solidFill>
                  </a:rPr>
                  <a:t>Causal Model:</a:t>
                </a:r>
              </a:p>
              <a:p>
                <a:pPr lvl="1" algn="just"/>
                <a14:m>
                  <m:oMathPara xmlns:m="http://schemas.openxmlformats.org/officeDocument/2006/math">
                    <m:oMathParaPr>
                      <m:jc m:val="centerGroup"/>
                    </m:oMathParaPr>
                    <m:oMath xmlns:m="http://schemas.openxmlformats.org/officeDocument/2006/math">
                      <m:sSub>
                        <m:sSubPr>
                          <m:ctrlPr>
                            <a:rPr lang="en-US" i="1" smtClean="0">
                              <a:solidFill>
                                <a:prstClr val="white"/>
                              </a:solidFill>
                              <a:latin typeface="Cambria Math" panose="02040503050406030204" pitchFamily="18" charset="0"/>
                            </a:rPr>
                          </m:ctrlPr>
                        </m:sSubPr>
                        <m:e>
                          <m:r>
                            <a:rPr lang="en-US" b="0" i="1" smtClean="0">
                              <a:solidFill>
                                <a:prstClr val="white"/>
                              </a:solidFill>
                              <a:latin typeface="Cambria Math" panose="02040503050406030204" pitchFamily="18" charset="0"/>
                            </a:rPr>
                            <m:t>𝑦</m:t>
                          </m:r>
                        </m:e>
                        <m:sub>
                          <m:r>
                            <a:rPr lang="en-US" b="0" i="1" smtClean="0">
                              <a:solidFill>
                                <a:prstClr val="white"/>
                              </a:solidFill>
                              <a:latin typeface="Cambria Math" panose="02040503050406030204" pitchFamily="18" charset="0"/>
                            </a:rPr>
                            <m:t>𝑖</m:t>
                          </m:r>
                        </m:sub>
                      </m:sSub>
                      <m:r>
                        <a:rPr lang="en-US" b="0" i="1" smtClean="0">
                          <a:solidFill>
                            <a:prstClr val="white"/>
                          </a:solidFill>
                          <a:latin typeface="Cambria Math" panose="02040503050406030204" pitchFamily="18" charset="0"/>
                        </a:rPr>
                        <m:t>=</m:t>
                      </m:r>
                      <m:r>
                        <a:rPr lang="en-US" b="0" i="1" smtClean="0">
                          <a:solidFill>
                            <a:prstClr val="white"/>
                          </a:solidFill>
                          <a:latin typeface="Cambria Math" panose="02040503050406030204" pitchFamily="18" charset="0"/>
                          <a:ea typeface="Cambria Math" panose="02040503050406030204" pitchFamily="18" charset="0"/>
                        </a:rPr>
                        <m:t>𝜙</m:t>
                      </m:r>
                      <m:d>
                        <m:dPr>
                          <m:ctrlPr>
                            <a:rPr lang="en-US" i="1" smtClean="0">
                              <a:solidFill>
                                <a:prstClr val="white"/>
                              </a:solidFill>
                              <a:latin typeface="Cambria Math" panose="02040503050406030204" pitchFamily="18" charset="0"/>
                              <a:ea typeface="Cambria Math" panose="02040503050406030204" pitchFamily="18" charset="0"/>
                            </a:rPr>
                          </m:ctrlPr>
                        </m:dPr>
                        <m:e>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0</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1</m:t>
                              </m:r>
                            </m:sub>
                          </m:sSub>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𝑏𝑒𝑑</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2</m:t>
                              </m:r>
                            </m:sub>
                          </m:sSub>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h𝑟</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𝑐𝑜𝑛𝑑</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𝛽</m:t>
                          </m:r>
                        </m:e>
                      </m:d>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𝑢</m:t>
                          </m:r>
                        </m:e>
                        <m:sub>
                          <m:r>
                            <a:rPr lang="en-US" b="0" i="1" smtClean="0">
                              <a:solidFill>
                                <a:prstClr val="white"/>
                              </a:solidFill>
                              <a:latin typeface="Cambria Math" panose="02040503050406030204" pitchFamily="18" charset="0"/>
                              <a:ea typeface="Cambria Math" panose="02040503050406030204" pitchFamily="18" charset="0"/>
                            </a:rPr>
                            <m:t>𝑖</m:t>
                          </m:r>
                        </m:sub>
                      </m:sSub>
                    </m:oMath>
                  </m:oMathPara>
                </a14:m>
                <a:endParaRPr lang="en-US" dirty="0">
                  <a:solidFill>
                    <a:prstClr val="white"/>
                  </a:solidFill>
                </a:endParaRPr>
              </a:p>
              <a:p>
                <a:pPr lvl="1" algn="just"/>
                <a:endParaRPr lang="en-US" b="1" dirty="0">
                  <a:solidFill>
                    <a:prstClr val="white"/>
                  </a:solidFill>
                </a:endParaRPr>
              </a:p>
              <a:p>
                <a:pPr marL="742950" lvl="1" indent="-285750" algn="just">
                  <a:buFont typeface="Arial" panose="020B0604020202020204" pitchFamily="34" charset="0"/>
                  <a:buChar char="•"/>
                </a:pPr>
                <a14:m>
                  <m:oMath xmlns:m="http://schemas.openxmlformats.org/officeDocument/2006/math">
                    <m:r>
                      <a:rPr lang="en-US" i="1">
                        <a:solidFill>
                          <a:prstClr val="white"/>
                        </a:solidFill>
                        <a:latin typeface="Cambria Math" panose="02040503050406030204" pitchFamily="18" charset="0"/>
                        <a:ea typeface="Cambria Math" panose="02040503050406030204" pitchFamily="18" charset="0"/>
                      </a:rPr>
                      <m:t>𝜙</m:t>
                    </m:r>
                    <m:d>
                      <m:dPr>
                        <m:ctrlPr>
                          <a:rPr lang="en-US" b="0" i="1" smtClean="0">
                            <a:solidFill>
                              <a:prstClr val="white"/>
                            </a:solidFill>
                            <a:latin typeface="Cambria Math" panose="02040503050406030204" pitchFamily="18" charset="0"/>
                            <a:ea typeface="Cambria Math" panose="02040503050406030204" pitchFamily="18" charset="0"/>
                          </a:rPr>
                        </m:ctrlPr>
                      </m:dPr>
                      <m:e>
                        <m:r>
                          <a:rPr lang="en-US" b="0" i="1" smtClean="0">
                            <a:solidFill>
                              <a:prstClr val="white"/>
                            </a:solidFill>
                            <a:latin typeface="Cambria Math" panose="02040503050406030204" pitchFamily="18" charset="0"/>
                            <a:ea typeface="Cambria Math" panose="02040503050406030204" pitchFamily="18" charset="0"/>
                          </a:rPr>
                          <m:t>.</m:t>
                        </m:r>
                      </m:e>
                    </m:d>
                  </m:oMath>
                </a14:m>
                <a:r>
                  <a:rPr lang="en-US" i="1" dirty="0">
                    <a:solidFill>
                      <a:prstClr val="white"/>
                    </a:solidFill>
                  </a:rPr>
                  <a:t> </a:t>
                </a:r>
                <a:r>
                  <a:rPr lang="en-US" dirty="0">
                    <a:solidFill>
                      <a:prstClr val="white"/>
                    </a:solidFill>
                  </a:rPr>
                  <a:t>is the Probit function.</a:t>
                </a:r>
                <a:endParaRPr lang="en-US" i="1" dirty="0">
                  <a:solidFill>
                    <a:prstClr val="white"/>
                  </a:solidFill>
                </a:endParaRPr>
              </a:p>
              <a:p>
                <a:pPr marL="742950" lvl="1" indent="-285750" algn="just">
                  <a:buFont typeface="Arial" panose="020B0604020202020204" pitchFamily="34" charset="0"/>
                  <a:buChar char="•"/>
                </a:pPr>
                <a:r>
                  <a:rPr lang="en-US" i="1" dirty="0">
                    <a:solidFill>
                      <a:prstClr val="white"/>
                    </a:solidFill>
                  </a:rPr>
                  <a:t>hr</a:t>
                </a:r>
                <a:r>
                  <a:rPr lang="en-US" i="1" baseline="-25000" dirty="0">
                    <a:solidFill>
                      <a:prstClr val="white"/>
                    </a:solidFill>
                  </a:rPr>
                  <a:t>i</a:t>
                </a:r>
                <a:r>
                  <a:rPr lang="en-US" i="1" dirty="0">
                    <a:solidFill>
                      <a:prstClr val="white"/>
                    </a:solidFill>
                  </a:rPr>
                  <a:t> </a:t>
                </a:r>
                <a:r>
                  <a:rPr lang="en-US" dirty="0">
                    <a:solidFill>
                      <a:prstClr val="white"/>
                    </a:solidFill>
                  </a:rPr>
                  <a:t>is the amount of hours spending with residents per day</a:t>
                </a:r>
              </a:p>
              <a:p>
                <a:pPr marL="742950" lvl="1" indent="-285750" algn="just">
                  <a:buFont typeface="Arial" panose="020B0604020202020204" pitchFamily="34" charset="0"/>
                  <a:buChar char="•"/>
                </a:pPr>
                <a:r>
                  <a:rPr lang="en-US" i="1" dirty="0">
                    <a:solidFill>
                      <a:prstClr val="white"/>
                    </a:solidFill>
                  </a:rPr>
                  <a:t>bed</a:t>
                </a:r>
                <a:r>
                  <a:rPr lang="en-US" i="1" baseline="-25000" dirty="0">
                    <a:solidFill>
                      <a:prstClr val="white"/>
                    </a:solidFill>
                  </a:rPr>
                  <a:t>i </a:t>
                </a:r>
                <a:r>
                  <a:rPr lang="en-US" dirty="0">
                    <a:solidFill>
                      <a:prstClr val="white"/>
                    </a:solidFill>
                  </a:rPr>
                  <a:t>is the number of certified beds</a:t>
                </a:r>
              </a:p>
              <a:p>
                <a:pPr marL="742950" lvl="1" indent="-285750" algn="just">
                  <a:buFont typeface="Arial" panose="020B0604020202020204" pitchFamily="34" charset="0"/>
                  <a:buChar char="•"/>
                </a:pPr>
                <a:r>
                  <a:rPr lang="en-US" i="1" dirty="0">
                    <a:solidFill>
                      <a:prstClr val="white"/>
                    </a:solidFill>
                  </a:rPr>
                  <a:t>cond</a:t>
                </a:r>
                <a:r>
                  <a:rPr lang="en-US" i="1" baseline="-25000" dirty="0">
                    <a:solidFill>
                      <a:prstClr val="white"/>
                    </a:solidFill>
                  </a:rPr>
                  <a:t>i</a:t>
                </a:r>
                <a:r>
                  <a:rPr lang="en-US" dirty="0">
                    <a:solidFill>
                      <a:prstClr val="white"/>
                    </a:solidFill>
                  </a:rPr>
                  <a:t> is a vector of conditions including the kind of quality care, competency, location area, environment, and residents’ vulnerability.</a:t>
                </a:r>
              </a:p>
              <a:p>
                <a:pPr lvl="1" algn="just"/>
                <a:endParaRPr lang="en-US" dirty="0">
                  <a:solidFill>
                    <a:prstClr val="white"/>
                  </a:solidFill>
                </a:endParaRPr>
              </a:p>
              <a:p>
                <a:pPr lvl="1" algn="just"/>
                <a:r>
                  <a:rPr lang="en-US" b="1" dirty="0">
                    <a:solidFill>
                      <a:schemeClr val="accent1">
                        <a:lumMod val="60000"/>
                        <a:lumOff val="40000"/>
                      </a:schemeClr>
                    </a:solidFill>
                  </a:rPr>
                  <a:t>Exogenous variables for </a:t>
                </a:r>
                <a:r>
                  <a:rPr lang="en-US" b="1" i="1" dirty="0">
                    <a:solidFill>
                      <a:schemeClr val="accent1">
                        <a:lumMod val="60000"/>
                        <a:lumOff val="40000"/>
                      </a:schemeClr>
                    </a:solidFill>
                  </a:rPr>
                  <a:t>cond</a:t>
                </a:r>
                <a:r>
                  <a:rPr lang="en-US" b="1" i="1" baseline="-25000" dirty="0">
                    <a:solidFill>
                      <a:schemeClr val="accent1">
                        <a:lumMod val="60000"/>
                        <a:lumOff val="40000"/>
                      </a:schemeClr>
                    </a:solidFill>
                  </a:rPr>
                  <a:t>i </a:t>
                </a:r>
                <a:r>
                  <a:rPr lang="en-US" b="1" dirty="0">
                    <a:solidFill>
                      <a:schemeClr val="accent1">
                        <a:lumMod val="60000"/>
                        <a:lumOff val="40000"/>
                      </a:schemeClr>
                    </a:solidFill>
                  </a:rPr>
                  <a:t>:</a:t>
                </a:r>
              </a:p>
              <a:p>
                <a:pPr marL="742950" lvl="1" indent="-285750" algn="just">
                  <a:buFont typeface="Arial" panose="020B0604020202020204" pitchFamily="34" charset="0"/>
                  <a:buChar char="•"/>
                </a:pPr>
                <a:r>
                  <a:rPr lang="en-US" dirty="0">
                    <a:solidFill>
                      <a:schemeClr val="accent1">
                        <a:lumMod val="60000"/>
                        <a:lumOff val="40000"/>
                      </a:schemeClr>
                    </a:solidFill>
                  </a:rPr>
                  <a:t>National Area Regional Code</a:t>
                </a:r>
              </a:p>
              <a:p>
                <a:pPr marL="742950" lvl="1" indent="-285750" algn="just">
                  <a:buFont typeface="Arial" panose="020B0604020202020204" pitchFamily="34" charset="0"/>
                  <a:buChar char="•"/>
                </a:pPr>
                <a:r>
                  <a:rPr lang="en-US" dirty="0">
                    <a:solidFill>
                      <a:schemeClr val="accent1">
                        <a:lumMod val="60000"/>
                        <a:lumOff val="40000"/>
                      </a:schemeClr>
                    </a:solidFill>
                  </a:rPr>
                  <a:t>Number of Substantiated Complaints</a:t>
                </a:r>
              </a:p>
              <a:p>
                <a:pPr marL="742950" lvl="1" indent="-285750" algn="just">
                  <a:buFont typeface="Arial" panose="020B0604020202020204" pitchFamily="34" charset="0"/>
                  <a:buChar char="•"/>
                </a:pPr>
                <a:r>
                  <a:rPr lang="en-US" dirty="0">
                    <a:solidFill>
                      <a:schemeClr val="accent1">
                        <a:lumMod val="60000"/>
                        <a:lumOff val="40000"/>
                      </a:schemeClr>
                    </a:solidFill>
                  </a:rPr>
                  <a:t>Number of Facility Incident Reports</a:t>
                </a:r>
              </a:p>
              <a:p>
                <a:pPr marL="742950" lvl="1" indent="-285750" algn="just">
                  <a:buFont typeface="Arial" panose="020B0604020202020204" pitchFamily="34" charset="0"/>
                  <a:buChar char="•"/>
                </a:pPr>
                <a:r>
                  <a:rPr lang="en-US" dirty="0">
                    <a:solidFill>
                      <a:schemeClr val="accent1">
                        <a:lumMod val="60000"/>
                        <a:lumOff val="40000"/>
                      </a:schemeClr>
                    </a:solidFill>
                  </a:rPr>
                  <a:t>Number of Fines</a:t>
                </a:r>
              </a:p>
              <a:p>
                <a:pPr marL="742950" lvl="1" indent="-285750" algn="just">
                  <a:buFont typeface="Arial" panose="020B0604020202020204" pitchFamily="34" charset="0"/>
                  <a:buChar char="•"/>
                </a:pPr>
                <a:r>
                  <a:rPr lang="en-US" dirty="0">
                    <a:solidFill>
                      <a:schemeClr val="accent1">
                        <a:lumMod val="60000"/>
                        <a:lumOff val="40000"/>
                      </a:schemeClr>
                    </a:solidFill>
                  </a:rPr>
                  <a:t>Amount of Fines in Total</a:t>
                </a:r>
              </a:p>
              <a:p>
                <a:pPr marL="742950" lvl="1" indent="-285750" algn="just">
                  <a:buFont typeface="Arial" panose="020B0604020202020204" pitchFamily="34" charset="0"/>
                  <a:buChar char="•"/>
                </a:pPr>
                <a:r>
                  <a:rPr lang="en-US" dirty="0">
                    <a:solidFill>
                      <a:schemeClr val="accent1">
                        <a:lumMod val="60000"/>
                        <a:lumOff val="40000"/>
                      </a:schemeClr>
                    </a:solidFill>
                  </a:rPr>
                  <a:t>Family on the Council (dummy)</a:t>
                </a:r>
              </a:p>
              <a:p>
                <a:pPr marL="742950" lvl="1" indent="-285750" algn="just">
                  <a:buFont typeface="Arial" panose="020B0604020202020204" pitchFamily="34" charset="0"/>
                  <a:buChar char="•"/>
                </a:pPr>
                <a:r>
                  <a:rPr lang="en-US" dirty="0">
                    <a:solidFill>
                      <a:schemeClr val="accent1">
                        <a:lumMod val="60000"/>
                        <a:lumOff val="40000"/>
                      </a:schemeClr>
                    </a:solidFill>
                  </a:rPr>
                  <a:t>Licensed Practical Nurses (dummy)</a:t>
                </a:r>
              </a:p>
              <a:p>
                <a:pPr marL="742950" lvl="1" indent="-285750" algn="just">
                  <a:buFont typeface="Arial" panose="020B0604020202020204" pitchFamily="34" charset="0"/>
                  <a:buChar char="•"/>
                </a:pPr>
                <a:r>
                  <a:rPr lang="en-US" dirty="0">
                    <a:solidFill>
                      <a:schemeClr val="accent1">
                        <a:lumMod val="60000"/>
                        <a:lumOff val="40000"/>
                      </a:schemeClr>
                    </a:solidFill>
                  </a:rPr>
                  <a:t>Registered Nurses (dummy)</a:t>
                </a:r>
              </a:p>
              <a:p>
                <a:pPr marL="742950" lvl="1" indent="-285750" algn="just">
                  <a:buFont typeface="Arial" panose="020B0604020202020204" pitchFamily="34" charset="0"/>
                  <a:buChar char="•"/>
                </a:pPr>
                <a:r>
                  <a:rPr lang="en-US" dirty="0">
                    <a:solidFill>
                      <a:schemeClr val="accent1">
                        <a:lumMod val="60000"/>
                        <a:lumOff val="40000"/>
                      </a:schemeClr>
                    </a:solidFill>
                  </a:rPr>
                  <a:t>Nurse Aides (dummy)</a:t>
                </a:r>
              </a:p>
              <a:p>
                <a:pPr marL="742950" lvl="1" indent="-285750" algn="just">
                  <a:buFont typeface="Arial" panose="020B0604020202020204" pitchFamily="34" charset="0"/>
                  <a:buChar char="•"/>
                </a:pPr>
                <a:r>
                  <a:rPr lang="en-US" dirty="0">
                    <a:solidFill>
                      <a:schemeClr val="accent1">
                        <a:lumMod val="60000"/>
                        <a:lumOff val="40000"/>
                      </a:schemeClr>
                    </a:solidFill>
                  </a:rPr>
                  <a:t>Abuse Icon (dummy)</a:t>
                </a:r>
              </a:p>
              <a:p>
                <a:pPr marL="742950" lvl="1" indent="-285750" algn="just">
                  <a:buFont typeface="Arial" panose="020B0604020202020204" pitchFamily="34" charset="0"/>
                  <a:buChar char="•"/>
                </a:pPr>
                <a:r>
                  <a:rPr lang="en-US" dirty="0">
                    <a:solidFill>
                      <a:schemeClr val="accent1">
                        <a:lumMod val="60000"/>
                        <a:lumOff val="40000"/>
                      </a:schemeClr>
                    </a:solidFill>
                  </a:rPr>
                  <a:t>Installed automatic sprinkler system (dummy)</a:t>
                </a:r>
              </a:p>
            </p:txBody>
          </p:sp>
        </mc:Choice>
        <mc:Fallback>
          <p:sp>
            <p:nvSpPr>
              <p:cNvPr id="10" name="TextBox 9">
                <a:extLst>
                  <a:ext uri="{FF2B5EF4-FFF2-40B4-BE49-F238E27FC236}">
                    <a16:creationId xmlns:a16="http://schemas.microsoft.com/office/drawing/2014/main" id="{14A5F8B9-40BA-F74E-A639-43D9D6E69EFD}"/>
                  </a:ext>
                </a:extLst>
              </p:cNvPr>
              <p:cNvSpPr txBox="1">
                <a:spLocks noRot="1" noChangeAspect="1" noMove="1" noResize="1" noEditPoints="1" noAdjustHandles="1" noChangeArrowheads="1" noChangeShapeType="1" noTextEdit="1"/>
              </p:cNvSpPr>
              <p:nvPr/>
            </p:nvSpPr>
            <p:spPr>
              <a:xfrm>
                <a:off x="6346017" y="117693"/>
                <a:ext cx="5422311" cy="6463308"/>
              </a:xfrm>
              <a:prstGeom prst="rect">
                <a:avLst/>
              </a:prstGeom>
              <a:blipFill>
                <a:blip r:embed="rId4"/>
                <a:stretch>
                  <a:fillRect t="-392" r="-935" b="-588"/>
                </a:stretch>
              </a:blipFill>
            </p:spPr>
            <p:txBody>
              <a:bodyPr/>
              <a:lstStyle/>
              <a:p>
                <a:r>
                  <a:rPr lang="en-US">
                    <a:noFill/>
                  </a:rPr>
                  <a:t> </a:t>
                </a:r>
              </a:p>
            </p:txBody>
          </p:sp>
        </mc:Fallback>
      </mc:AlternateContent>
    </p:spTree>
    <p:extLst>
      <p:ext uri="{BB962C8B-B14F-4D97-AF65-F5344CB8AC3E}">
        <p14:creationId xmlns:p14="http://schemas.microsoft.com/office/powerpoint/2010/main" val="22019911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A0C436FD-EDE6-7642-9AEC-0C0D4D3753F0}"/>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C01999A-7C67-DC40-A6AE-B2BE8DE579F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DFDA077-227E-FB4D-A1D0-C69B3D4C8436}"/>
                  </a:ext>
                </a:extLst>
              </p:cNvPr>
              <p:cNvSpPr txBox="1"/>
              <p:nvPr/>
            </p:nvSpPr>
            <p:spPr>
              <a:xfrm>
                <a:off x="6346017" y="117693"/>
                <a:ext cx="5422311" cy="6463308"/>
              </a:xfrm>
              <a:prstGeom prst="rect">
                <a:avLst/>
              </a:prstGeom>
              <a:noFill/>
            </p:spPr>
            <p:txBody>
              <a:bodyPr wrap="square" rtlCol="0">
                <a:spAutoFit/>
              </a:bodyPr>
              <a:lstStyle/>
              <a:p>
                <a:pPr lvl="1" algn="just"/>
                <a:r>
                  <a:rPr lang="en-US" b="1" dirty="0">
                    <a:solidFill>
                      <a:schemeClr val="accent1">
                        <a:lumMod val="60000"/>
                        <a:lumOff val="40000"/>
                      </a:schemeClr>
                    </a:solidFill>
                  </a:rPr>
                  <a:t>Causal Model:</a:t>
                </a:r>
              </a:p>
              <a:p>
                <a:pPr lvl="1" algn="just"/>
                <a14:m>
                  <m:oMathPara xmlns:m="http://schemas.openxmlformats.org/officeDocument/2006/math">
                    <m:oMathParaPr>
                      <m:jc m:val="centerGroup"/>
                    </m:oMathParaPr>
                    <m:oMath xmlns:m="http://schemas.openxmlformats.org/officeDocument/2006/math">
                      <m:sSub>
                        <m:sSubPr>
                          <m:ctrlPr>
                            <a:rPr lang="en-US" i="1" smtClean="0">
                              <a:solidFill>
                                <a:schemeClr val="accent1">
                                  <a:lumMod val="60000"/>
                                  <a:lumOff val="40000"/>
                                </a:schemeClr>
                              </a:solidFill>
                              <a:latin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rPr>
                            <m:t>𝑦</m:t>
                          </m:r>
                        </m:e>
                        <m:sub>
                          <m:r>
                            <a:rPr lang="en-US" b="0" i="1" smtClean="0">
                              <a:solidFill>
                                <a:schemeClr val="accent1">
                                  <a:lumMod val="60000"/>
                                  <a:lumOff val="40000"/>
                                </a:schemeClr>
                              </a:solidFill>
                              <a:latin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rPr>
                        <m:t>=</m:t>
                      </m:r>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𝜙</m:t>
                      </m:r>
                      <m:d>
                        <m:d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dPr>
                        <m:e>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0</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1</m:t>
                              </m:r>
                            </m:sub>
                          </m:sSub>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𝑏𝑒𝑑</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2</m:t>
                              </m:r>
                            </m:sub>
                          </m:sSub>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h𝑟</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𝑐𝑜𝑛𝑑</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d>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𝑢</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oMath>
                  </m:oMathPara>
                </a14:m>
                <a:endParaRPr lang="en-US" dirty="0">
                  <a:solidFill>
                    <a:schemeClr val="accent1">
                      <a:lumMod val="60000"/>
                      <a:lumOff val="40000"/>
                    </a:schemeClr>
                  </a:solidFill>
                </a:endParaRPr>
              </a:p>
              <a:p>
                <a:pPr lvl="1" algn="just"/>
                <a:endParaRPr lang="en-US" b="1" dirty="0">
                  <a:solidFill>
                    <a:schemeClr val="accent1">
                      <a:lumMod val="60000"/>
                      <a:lumOff val="40000"/>
                    </a:schemeClr>
                  </a:solidFill>
                </a:endParaRPr>
              </a:p>
              <a:p>
                <a:pPr marL="742950" lvl="1" indent="-285750" algn="just">
                  <a:buFont typeface="Arial" panose="020B0604020202020204" pitchFamily="34" charset="0"/>
                  <a:buChar char="•"/>
                </a:pPr>
                <a14:m>
                  <m:oMath xmlns:m="http://schemas.openxmlformats.org/officeDocument/2006/math">
                    <m:r>
                      <a:rPr lang="en-US" i="1">
                        <a:solidFill>
                          <a:schemeClr val="accent1">
                            <a:lumMod val="60000"/>
                            <a:lumOff val="40000"/>
                          </a:schemeClr>
                        </a:solidFill>
                        <a:latin typeface="Cambria Math" panose="02040503050406030204" pitchFamily="18" charset="0"/>
                        <a:ea typeface="Cambria Math" panose="02040503050406030204" pitchFamily="18" charset="0"/>
                      </a:rPr>
                      <m:t>𝜙</m:t>
                    </m:r>
                    <m:d>
                      <m:dPr>
                        <m:ctrlP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ctrlPr>
                      </m:d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e>
                    </m:d>
                  </m:oMath>
                </a14:m>
                <a:r>
                  <a:rPr lang="en-US" i="1" dirty="0">
                    <a:solidFill>
                      <a:schemeClr val="accent1">
                        <a:lumMod val="60000"/>
                        <a:lumOff val="40000"/>
                      </a:schemeClr>
                    </a:solidFill>
                  </a:rPr>
                  <a:t> </a:t>
                </a:r>
                <a:r>
                  <a:rPr lang="en-US" dirty="0">
                    <a:solidFill>
                      <a:schemeClr val="accent1">
                        <a:lumMod val="60000"/>
                        <a:lumOff val="40000"/>
                      </a:schemeClr>
                    </a:solidFill>
                  </a:rPr>
                  <a:t>is the Probit function.</a:t>
                </a:r>
                <a:endParaRPr lang="en-US" i="1" dirty="0">
                  <a:solidFill>
                    <a:schemeClr val="accent1">
                      <a:lumMod val="60000"/>
                      <a:lumOff val="40000"/>
                    </a:schemeClr>
                  </a:solidFill>
                </a:endParaRPr>
              </a:p>
              <a:p>
                <a:pPr marL="742950" lvl="1" indent="-285750" algn="just">
                  <a:buFont typeface="Arial" panose="020B0604020202020204" pitchFamily="34" charset="0"/>
                  <a:buChar char="•"/>
                </a:pPr>
                <a:r>
                  <a:rPr lang="en-US" i="1" dirty="0">
                    <a:solidFill>
                      <a:schemeClr val="accent1">
                        <a:lumMod val="60000"/>
                        <a:lumOff val="40000"/>
                      </a:schemeClr>
                    </a:solidFill>
                  </a:rPr>
                  <a:t>hr</a:t>
                </a:r>
                <a:r>
                  <a:rPr lang="en-US" i="1" baseline="-25000" dirty="0">
                    <a:solidFill>
                      <a:schemeClr val="accent1">
                        <a:lumMod val="60000"/>
                        <a:lumOff val="40000"/>
                      </a:schemeClr>
                    </a:solidFill>
                  </a:rPr>
                  <a:t>i</a:t>
                </a:r>
                <a:r>
                  <a:rPr lang="en-US" i="1" dirty="0">
                    <a:solidFill>
                      <a:schemeClr val="accent1">
                        <a:lumMod val="60000"/>
                        <a:lumOff val="40000"/>
                      </a:schemeClr>
                    </a:solidFill>
                  </a:rPr>
                  <a:t> </a:t>
                </a:r>
                <a:r>
                  <a:rPr lang="en-US" dirty="0">
                    <a:solidFill>
                      <a:schemeClr val="accent1">
                        <a:lumMod val="60000"/>
                        <a:lumOff val="40000"/>
                      </a:schemeClr>
                    </a:solidFill>
                  </a:rPr>
                  <a:t>is the amount of hours spending with residents per day</a:t>
                </a:r>
              </a:p>
              <a:p>
                <a:pPr marL="742950" lvl="1" indent="-285750" algn="just">
                  <a:buFont typeface="Arial" panose="020B0604020202020204" pitchFamily="34" charset="0"/>
                  <a:buChar char="•"/>
                </a:pPr>
                <a:r>
                  <a:rPr lang="en-US" i="1" dirty="0">
                    <a:solidFill>
                      <a:schemeClr val="accent1">
                        <a:lumMod val="60000"/>
                        <a:lumOff val="40000"/>
                      </a:schemeClr>
                    </a:solidFill>
                  </a:rPr>
                  <a:t>bed</a:t>
                </a:r>
                <a:r>
                  <a:rPr lang="en-US" i="1" baseline="-25000" dirty="0">
                    <a:solidFill>
                      <a:schemeClr val="accent1">
                        <a:lumMod val="60000"/>
                        <a:lumOff val="40000"/>
                      </a:schemeClr>
                    </a:solidFill>
                  </a:rPr>
                  <a:t>i </a:t>
                </a:r>
                <a:r>
                  <a:rPr lang="en-US" dirty="0">
                    <a:solidFill>
                      <a:schemeClr val="accent1">
                        <a:lumMod val="60000"/>
                        <a:lumOff val="40000"/>
                      </a:schemeClr>
                    </a:solidFill>
                  </a:rPr>
                  <a:t>is the number of certified beds</a:t>
                </a:r>
              </a:p>
              <a:p>
                <a:pPr marL="742950" lvl="1" indent="-285750" algn="just">
                  <a:buFont typeface="Arial" panose="020B0604020202020204" pitchFamily="34" charset="0"/>
                  <a:buChar char="•"/>
                </a:pPr>
                <a:r>
                  <a:rPr lang="en-US" i="1" dirty="0">
                    <a:solidFill>
                      <a:schemeClr val="accent1">
                        <a:lumMod val="60000"/>
                        <a:lumOff val="40000"/>
                      </a:schemeClr>
                    </a:solidFill>
                  </a:rPr>
                  <a:t>cond</a:t>
                </a:r>
                <a:r>
                  <a:rPr lang="en-US" i="1" baseline="-25000" dirty="0">
                    <a:solidFill>
                      <a:schemeClr val="accent1">
                        <a:lumMod val="60000"/>
                        <a:lumOff val="40000"/>
                      </a:schemeClr>
                    </a:solidFill>
                  </a:rPr>
                  <a:t>i</a:t>
                </a:r>
                <a:r>
                  <a:rPr lang="en-US" dirty="0">
                    <a:solidFill>
                      <a:schemeClr val="accent1">
                        <a:lumMod val="60000"/>
                        <a:lumOff val="40000"/>
                      </a:schemeClr>
                    </a:solidFill>
                  </a:rPr>
                  <a:t> is a vector of conditions including the kind of quality care, competency, location area, environment, and residents’ vulnerability.</a:t>
                </a:r>
              </a:p>
              <a:p>
                <a:pPr lvl="1" algn="just"/>
                <a:endParaRPr lang="en-US" dirty="0">
                  <a:solidFill>
                    <a:prstClr val="white"/>
                  </a:solidFill>
                </a:endParaRPr>
              </a:p>
              <a:p>
                <a:pPr lvl="1" algn="just"/>
                <a:r>
                  <a:rPr lang="en-US" b="1" dirty="0">
                    <a:solidFill>
                      <a:schemeClr val="bg1"/>
                    </a:solidFill>
                  </a:rPr>
                  <a:t>Exogenous variables for </a:t>
                </a:r>
                <a:r>
                  <a:rPr lang="en-US" b="1" i="1" dirty="0">
                    <a:solidFill>
                      <a:schemeClr val="bg1"/>
                    </a:solidFill>
                  </a:rPr>
                  <a:t>cond</a:t>
                </a:r>
                <a:r>
                  <a:rPr lang="en-US" b="1" i="1" baseline="-25000" dirty="0">
                    <a:solidFill>
                      <a:schemeClr val="bg1"/>
                    </a:solidFill>
                  </a:rPr>
                  <a:t>i </a:t>
                </a:r>
                <a:r>
                  <a:rPr lang="en-US" b="1" dirty="0">
                    <a:solidFill>
                      <a:schemeClr val="bg1"/>
                    </a:solidFill>
                  </a:rPr>
                  <a:t>:</a:t>
                </a:r>
              </a:p>
              <a:p>
                <a:pPr marL="742950" lvl="1" indent="-285750" algn="just">
                  <a:buFont typeface="Arial" panose="020B0604020202020204" pitchFamily="34" charset="0"/>
                  <a:buChar char="•"/>
                </a:pPr>
                <a:r>
                  <a:rPr lang="en-US" dirty="0">
                    <a:solidFill>
                      <a:schemeClr val="bg1"/>
                    </a:solidFill>
                  </a:rPr>
                  <a:t>National Area Regional Code</a:t>
                </a:r>
              </a:p>
              <a:p>
                <a:pPr marL="742950" lvl="1" indent="-285750" algn="just">
                  <a:buFont typeface="Arial" panose="020B0604020202020204" pitchFamily="34" charset="0"/>
                  <a:buChar char="•"/>
                </a:pPr>
                <a:r>
                  <a:rPr lang="en-US" dirty="0">
                    <a:solidFill>
                      <a:schemeClr val="bg1"/>
                    </a:solidFill>
                  </a:rPr>
                  <a:t>Number of Substantiated Complaints</a:t>
                </a:r>
              </a:p>
              <a:p>
                <a:pPr marL="742950" lvl="1" indent="-285750" algn="just">
                  <a:buFont typeface="Arial" panose="020B0604020202020204" pitchFamily="34" charset="0"/>
                  <a:buChar char="•"/>
                </a:pPr>
                <a:r>
                  <a:rPr lang="en-US" dirty="0">
                    <a:solidFill>
                      <a:schemeClr val="bg1"/>
                    </a:solidFill>
                  </a:rPr>
                  <a:t>Number of Facility Incident Reports</a:t>
                </a:r>
              </a:p>
              <a:p>
                <a:pPr marL="742950" lvl="1" indent="-285750" algn="just">
                  <a:buFont typeface="Arial" panose="020B0604020202020204" pitchFamily="34" charset="0"/>
                  <a:buChar char="•"/>
                </a:pPr>
                <a:r>
                  <a:rPr lang="en-US" dirty="0">
                    <a:solidFill>
                      <a:schemeClr val="bg1"/>
                    </a:solidFill>
                  </a:rPr>
                  <a:t>Number of Fines</a:t>
                </a:r>
              </a:p>
              <a:p>
                <a:pPr marL="742950" lvl="1" indent="-285750" algn="just">
                  <a:buFont typeface="Arial" panose="020B0604020202020204" pitchFamily="34" charset="0"/>
                  <a:buChar char="•"/>
                </a:pPr>
                <a:r>
                  <a:rPr lang="en-US" dirty="0">
                    <a:solidFill>
                      <a:schemeClr val="bg1"/>
                    </a:solidFill>
                  </a:rPr>
                  <a:t>Amount of Fines in Total</a:t>
                </a:r>
              </a:p>
              <a:p>
                <a:pPr marL="742950" lvl="1" indent="-285750" algn="just">
                  <a:buFont typeface="Arial" panose="020B0604020202020204" pitchFamily="34" charset="0"/>
                  <a:buChar char="•"/>
                </a:pPr>
                <a:r>
                  <a:rPr lang="en-US" dirty="0">
                    <a:solidFill>
                      <a:schemeClr val="bg1"/>
                    </a:solidFill>
                  </a:rPr>
                  <a:t>Family on the Council (dummy)</a:t>
                </a:r>
              </a:p>
              <a:p>
                <a:pPr marL="742950" lvl="1" indent="-285750" algn="just">
                  <a:buFont typeface="Arial" panose="020B0604020202020204" pitchFamily="34" charset="0"/>
                  <a:buChar char="•"/>
                </a:pPr>
                <a:r>
                  <a:rPr lang="en-US" dirty="0">
                    <a:solidFill>
                      <a:schemeClr val="bg1"/>
                    </a:solidFill>
                  </a:rPr>
                  <a:t>Licensed Practical Nurses (dummy)</a:t>
                </a:r>
              </a:p>
              <a:p>
                <a:pPr marL="742950" lvl="1" indent="-285750" algn="just">
                  <a:buFont typeface="Arial" panose="020B0604020202020204" pitchFamily="34" charset="0"/>
                  <a:buChar char="•"/>
                </a:pPr>
                <a:r>
                  <a:rPr lang="en-US" dirty="0">
                    <a:solidFill>
                      <a:schemeClr val="bg1"/>
                    </a:solidFill>
                  </a:rPr>
                  <a:t>Registered Nurses (dummy)</a:t>
                </a:r>
              </a:p>
              <a:p>
                <a:pPr marL="742950" lvl="1" indent="-285750" algn="just">
                  <a:buFont typeface="Arial" panose="020B0604020202020204" pitchFamily="34" charset="0"/>
                  <a:buChar char="•"/>
                </a:pPr>
                <a:r>
                  <a:rPr lang="en-US" dirty="0">
                    <a:solidFill>
                      <a:schemeClr val="bg1"/>
                    </a:solidFill>
                  </a:rPr>
                  <a:t>Nurse Aides (dummy)</a:t>
                </a:r>
              </a:p>
              <a:p>
                <a:pPr marL="742950" lvl="1" indent="-285750" algn="just">
                  <a:buFont typeface="Arial" panose="020B0604020202020204" pitchFamily="34" charset="0"/>
                  <a:buChar char="•"/>
                </a:pPr>
                <a:r>
                  <a:rPr lang="en-US" dirty="0">
                    <a:solidFill>
                      <a:schemeClr val="bg1"/>
                    </a:solidFill>
                  </a:rPr>
                  <a:t>Abuse Icon (dummy)</a:t>
                </a:r>
              </a:p>
              <a:p>
                <a:pPr marL="742950" lvl="1" indent="-285750" algn="just">
                  <a:buFont typeface="Arial" panose="020B0604020202020204" pitchFamily="34" charset="0"/>
                  <a:buChar char="•"/>
                </a:pPr>
                <a:r>
                  <a:rPr lang="en-US" dirty="0">
                    <a:solidFill>
                      <a:schemeClr val="bg1"/>
                    </a:solidFill>
                  </a:rPr>
                  <a:t>Installed automatic sprinkler system (dummy)</a:t>
                </a:r>
              </a:p>
            </p:txBody>
          </p:sp>
        </mc:Choice>
        <mc:Fallback>
          <p:sp>
            <p:nvSpPr>
              <p:cNvPr id="8" name="TextBox 7">
                <a:extLst>
                  <a:ext uri="{FF2B5EF4-FFF2-40B4-BE49-F238E27FC236}">
                    <a16:creationId xmlns:a16="http://schemas.microsoft.com/office/drawing/2014/main" id="{1DFDA077-227E-FB4D-A1D0-C69B3D4C8436}"/>
                  </a:ext>
                </a:extLst>
              </p:cNvPr>
              <p:cNvSpPr txBox="1">
                <a:spLocks noRot="1" noChangeAspect="1" noMove="1" noResize="1" noEditPoints="1" noAdjustHandles="1" noChangeArrowheads="1" noChangeShapeType="1" noTextEdit="1"/>
              </p:cNvSpPr>
              <p:nvPr/>
            </p:nvSpPr>
            <p:spPr>
              <a:xfrm>
                <a:off x="6346017" y="117693"/>
                <a:ext cx="5422311" cy="6463308"/>
              </a:xfrm>
              <a:prstGeom prst="rect">
                <a:avLst/>
              </a:prstGeom>
              <a:blipFill>
                <a:blip r:embed="rId4"/>
                <a:stretch>
                  <a:fillRect t="-392" r="-935" b="-588"/>
                </a:stretch>
              </a:blipFill>
            </p:spPr>
            <p:txBody>
              <a:bodyPr/>
              <a:lstStyle/>
              <a:p>
                <a:r>
                  <a:rPr lang="en-US">
                    <a:noFill/>
                  </a:rPr>
                  <a:t> </a:t>
                </a:r>
              </a:p>
            </p:txBody>
          </p:sp>
        </mc:Fallback>
      </mc:AlternateContent>
    </p:spTree>
    <p:extLst>
      <p:ext uri="{BB962C8B-B14F-4D97-AF65-F5344CB8AC3E}">
        <p14:creationId xmlns:p14="http://schemas.microsoft.com/office/powerpoint/2010/main" val="1842304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4C3176D5-7ACF-0443-85C4-3B8E51D4FCED}"/>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155CB0-F5F9-7C4C-ACE7-55CB0C64E348}"/>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FDDC0920-B264-FA4E-A3A1-8089A044CC6D}"/>
              </a:ext>
            </a:extLst>
          </p:cNvPr>
          <p:cNvSpPr txBox="1"/>
          <p:nvPr/>
        </p:nvSpPr>
        <p:spPr>
          <a:xfrm>
            <a:off x="6346017" y="117693"/>
            <a:ext cx="5422311" cy="6463308"/>
          </a:xfrm>
          <a:prstGeom prst="rect">
            <a:avLst/>
          </a:prstGeom>
          <a:noFill/>
        </p:spPr>
        <p:txBody>
          <a:bodyPr wrap="square" rtlCol="0">
            <a:spAutoFit/>
          </a:bodyPr>
          <a:lstStyle/>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b="1" dirty="0">
                <a:solidFill>
                  <a:prstClr val="white"/>
                </a:solidFill>
              </a:rPr>
              <a:t>Wald Test:</a:t>
            </a:r>
          </a:p>
          <a:p>
            <a:pPr lvl="1" algn="just"/>
            <a:r>
              <a:rPr lang="en-US" dirty="0">
                <a:solidFill>
                  <a:prstClr val="white"/>
                </a:solidFill>
              </a:rPr>
              <a:t>The result shows that the Abuse Icon and Installed automatic sprinkler system are not significantly different from zero.</a:t>
            </a:r>
          </a:p>
          <a:p>
            <a:pPr lvl="1" algn="just"/>
            <a:endParaRPr lang="en-US" dirty="0">
              <a:solidFill>
                <a:prstClr val="white"/>
              </a:solidFill>
            </a:endParaRPr>
          </a:p>
          <a:p>
            <a:pPr lvl="1" algn="just"/>
            <a:r>
              <a:rPr lang="en-US" b="1" dirty="0">
                <a:solidFill>
                  <a:schemeClr val="bg1"/>
                </a:solidFill>
              </a:rPr>
              <a:t>Exogenous variables for </a:t>
            </a:r>
            <a:r>
              <a:rPr lang="en-US" b="1" i="1" dirty="0">
                <a:solidFill>
                  <a:schemeClr val="bg1"/>
                </a:solidFill>
              </a:rPr>
              <a:t>cond</a:t>
            </a:r>
            <a:r>
              <a:rPr lang="en-US" b="1" i="1" baseline="-25000" dirty="0">
                <a:solidFill>
                  <a:schemeClr val="bg1"/>
                </a:solidFill>
              </a:rPr>
              <a:t>i </a:t>
            </a:r>
            <a:r>
              <a:rPr lang="en-US" b="1" dirty="0">
                <a:solidFill>
                  <a:schemeClr val="bg1"/>
                </a:solidFill>
              </a:rPr>
              <a:t>:</a:t>
            </a:r>
          </a:p>
          <a:p>
            <a:pPr marL="742950" lvl="1" indent="-285750" algn="just">
              <a:buFont typeface="Arial" panose="020B0604020202020204" pitchFamily="34" charset="0"/>
              <a:buChar char="•"/>
            </a:pPr>
            <a:r>
              <a:rPr lang="en-US" dirty="0">
                <a:solidFill>
                  <a:schemeClr val="bg1"/>
                </a:solidFill>
              </a:rPr>
              <a:t>National Area Regional Code</a:t>
            </a:r>
          </a:p>
          <a:p>
            <a:pPr marL="742950" lvl="1" indent="-285750" algn="just">
              <a:buFont typeface="Arial" panose="020B0604020202020204" pitchFamily="34" charset="0"/>
              <a:buChar char="•"/>
            </a:pPr>
            <a:r>
              <a:rPr lang="en-US" dirty="0">
                <a:solidFill>
                  <a:schemeClr val="bg1"/>
                </a:solidFill>
              </a:rPr>
              <a:t>Number of Substantiated Complaints</a:t>
            </a:r>
          </a:p>
          <a:p>
            <a:pPr marL="742950" lvl="1" indent="-285750" algn="just">
              <a:buFont typeface="Arial" panose="020B0604020202020204" pitchFamily="34" charset="0"/>
              <a:buChar char="•"/>
            </a:pPr>
            <a:r>
              <a:rPr lang="en-US" dirty="0">
                <a:solidFill>
                  <a:schemeClr val="bg1"/>
                </a:solidFill>
              </a:rPr>
              <a:t>Number of Facility Incident Reports</a:t>
            </a:r>
          </a:p>
          <a:p>
            <a:pPr marL="742950" lvl="1" indent="-285750" algn="just">
              <a:buFont typeface="Arial" panose="020B0604020202020204" pitchFamily="34" charset="0"/>
              <a:buChar char="•"/>
            </a:pPr>
            <a:r>
              <a:rPr lang="en-US" dirty="0">
                <a:solidFill>
                  <a:schemeClr val="bg1"/>
                </a:solidFill>
              </a:rPr>
              <a:t>Number of Fines</a:t>
            </a:r>
          </a:p>
          <a:p>
            <a:pPr marL="742950" lvl="1" indent="-285750" algn="just">
              <a:buFont typeface="Arial" panose="020B0604020202020204" pitchFamily="34" charset="0"/>
              <a:buChar char="•"/>
            </a:pPr>
            <a:r>
              <a:rPr lang="en-US" dirty="0">
                <a:solidFill>
                  <a:schemeClr val="bg1"/>
                </a:solidFill>
              </a:rPr>
              <a:t>Amount of Fines in Total</a:t>
            </a:r>
          </a:p>
          <a:p>
            <a:pPr marL="742950" lvl="1" indent="-285750" algn="just">
              <a:buFont typeface="Arial" panose="020B0604020202020204" pitchFamily="34" charset="0"/>
              <a:buChar char="•"/>
            </a:pPr>
            <a:r>
              <a:rPr lang="en-US" dirty="0">
                <a:solidFill>
                  <a:schemeClr val="bg1"/>
                </a:solidFill>
              </a:rPr>
              <a:t>Family on the Council (dummy)</a:t>
            </a:r>
          </a:p>
          <a:p>
            <a:pPr marL="742950" lvl="1" indent="-285750" algn="just">
              <a:buFont typeface="Arial" panose="020B0604020202020204" pitchFamily="34" charset="0"/>
              <a:buChar char="•"/>
            </a:pPr>
            <a:r>
              <a:rPr lang="en-US" dirty="0">
                <a:solidFill>
                  <a:schemeClr val="bg1"/>
                </a:solidFill>
              </a:rPr>
              <a:t>Licensed Practical Nurses (dummy)</a:t>
            </a:r>
          </a:p>
          <a:p>
            <a:pPr marL="742950" lvl="1" indent="-285750" algn="just">
              <a:buFont typeface="Arial" panose="020B0604020202020204" pitchFamily="34" charset="0"/>
              <a:buChar char="•"/>
            </a:pPr>
            <a:r>
              <a:rPr lang="en-US" dirty="0">
                <a:solidFill>
                  <a:schemeClr val="bg1"/>
                </a:solidFill>
              </a:rPr>
              <a:t>Registered Nurses (dummy)</a:t>
            </a:r>
          </a:p>
          <a:p>
            <a:pPr marL="742950" lvl="1" indent="-285750" algn="just">
              <a:buFont typeface="Arial" panose="020B0604020202020204" pitchFamily="34" charset="0"/>
              <a:buChar char="•"/>
            </a:pPr>
            <a:r>
              <a:rPr lang="en-US" dirty="0">
                <a:solidFill>
                  <a:schemeClr val="bg1"/>
                </a:solidFill>
              </a:rPr>
              <a:t>Nurse Aides (dummy)</a:t>
            </a:r>
          </a:p>
          <a:p>
            <a:pPr marL="742950" lvl="1" indent="-285750" algn="just">
              <a:buFont typeface="Arial" panose="020B0604020202020204" pitchFamily="34" charset="0"/>
              <a:buChar char="•"/>
            </a:pPr>
            <a:r>
              <a:rPr lang="en-US" strike="sngStrike" dirty="0">
                <a:solidFill>
                  <a:schemeClr val="bg1"/>
                </a:solidFill>
              </a:rPr>
              <a:t>Abuse Icon (dummy)</a:t>
            </a:r>
          </a:p>
          <a:p>
            <a:pPr marL="742950" lvl="1" indent="-285750" algn="just">
              <a:buFont typeface="Arial" panose="020B0604020202020204" pitchFamily="34" charset="0"/>
              <a:buChar char="•"/>
            </a:pPr>
            <a:r>
              <a:rPr lang="en-US" strike="sngStrike" dirty="0">
                <a:solidFill>
                  <a:schemeClr val="bg1"/>
                </a:solidFill>
              </a:rPr>
              <a:t>Installed automatic sprinkler system (dummy)</a:t>
            </a:r>
          </a:p>
        </p:txBody>
      </p:sp>
    </p:spTree>
    <p:extLst>
      <p:ext uri="{BB962C8B-B14F-4D97-AF65-F5344CB8AC3E}">
        <p14:creationId xmlns:p14="http://schemas.microsoft.com/office/powerpoint/2010/main" val="4060167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7C8CF998-0722-D247-A8CB-C2345EED4E2B}"/>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C5FD122-AB17-3F44-B7D5-D45D2ADBE12D}"/>
              </a:ext>
            </a:extLst>
          </p:cNvPr>
          <p:cNvSpPr/>
          <p:nvPr/>
        </p:nvSpPr>
        <p:spPr>
          <a:xfrm>
            <a:off x="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88B53A5F-0402-664A-BFAA-C059A18D44AF}"/>
              </a:ext>
            </a:extLst>
          </p:cNvPr>
          <p:cNvSpPr txBox="1"/>
          <p:nvPr/>
        </p:nvSpPr>
        <p:spPr>
          <a:xfrm>
            <a:off x="250017" y="117693"/>
            <a:ext cx="5422311" cy="3139321"/>
          </a:xfrm>
          <a:prstGeom prst="rect">
            <a:avLst/>
          </a:prstGeom>
          <a:noFill/>
        </p:spPr>
        <p:txBody>
          <a:bodyPr wrap="square" rtlCol="0">
            <a:spAutoFit/>
          </a:bodyPr>
          <a:lstStyle/>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b="1" dirty="0">
                <a:solidFill>
                  <a:prstClr val="white"/>
                </a:solidFill>
              </a:rPr>
              <a:t>Wald Test of Exogeneity:</a:t>
            </a:r>
          </a:p>
          <a:p>
            <a:pPr lvl="1" algn="just"/>
            <a:r>
              <a:rPr lang="en-US" dirty="0">
                <a:solidFill>
                  <a:prstClr val="white"/>
                </a:solidFill>
              </a:rPr>
              <a:t>The Abuse Icon is a dummy used for Wald test of exogeneity with IV Probit. As a result, the null hypothesis that the endogeneity does not is failed to reject at 5% alpha level. </a:t>
            </a:r>
          </a:p>
        </p:txBody>
      </p:sp>
    </p:spTree>
    <p:extLst>
      <p:ext uri="{BB962C8B-B14F-4D97-AF65-F5344CB8AC3E}">
        <p14:creationId xmlns:p14="http://schemas.microsoft.com/office/powerpoint/2010/main" val="3779988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Tree>
    <p:extLst>
      <p:ext uri="{BB962C8B-B14F-4D97-AF65-F5344CB8AC3E}">
        <p14:creationId xmlns:p14="http://schemas.microsoft.com/office/powerpoint/2010/main" val="136661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5998"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173300" y="889842"/>
            <a:ext cx="5699759" cy="3416320"/>
          </a:xfrm>
          <a:prstGeom prst="rect">
            <a:avLst/>
          </a:prstGeom>
          <a:noFill/>
        </p:spPr>
        <p:txBody>
          <a:bodyPr wrap="square" rtlCol="0">
            <a:spAutoFit/>
          </a:bodyPr>
          <a:lstStyle/>
          <a:p>
            <a:pPr lvl="1" algn="just"/>
            <a:r>
              <a:rPr lang="en-US" b="1" dirty="0">
                <a:solidFill>
                  <a:prstClr val="white"/>
                </a:solidFill>
              </a:rPr>
              <a:t>Key Results:</a:t>
            </a:r>
          </a:p>
          <a:p>
            <a:pPr marL="742950" lvl="1" indent="-285750" algn="just">
              <a:buFont typeface="Arial" panose="020B0604020202020204" pitchFamily="34" charset="0"/>
              <a:buChar char="•"/>
            </a:pPr>
            <a:r>
              <a:rPr lang="en-US" dirty="0">
                <a:solidFill>
                  <a:prstClr val="white"/>
                </a:solidFill>
              </a:rPr>
              <a:t>Except for intercept, each coefficient of exogenous variables is statistically different from zero at 5% using Huber-White (HCO covariance type) robust standard errors.</a:t>
            </a:r>
          </a:p>
          <a:p>
            <a:pPr marL="742950" lvl="1" indent="-285750" algn="just">
              <a:buFont typeface="Arial" panose="020B0604020202020204" pitchFamily="34" charset="0"/>
              <a:buChar char="•"/>
            </a:pPr>
            <a:r>
              <a:rPr lang="en-US" dirty="0">
                <a:solidFill>
                  <a:prstClr val="white"/>
                </a:solidFill>
              </a:rPr>
              <a:t>The pseudo-R-squared score is 32.54%, which is considerably high for social sciences.</a:t>
            </a:r>
          </a:p>
          <a:p>
            <a:pPr marL="742950" lvl="1" indent="-285750" algn="just">
              <a:buFont typeface="Arial" panose="020B0604020202020204" pitchFamily="34" charset="0"/>
              <a:buChar char="•"/>
            </a:pPr>
            <a:r>
              <a:rPr lang="en-US" dirty="0">
                <a:solidFill>
                  <a:prstClr val="white"/>
                </a:solidFill>
              </a:rPr>
              <a:t>The p-value for LLR is below 5%, rejecting the null hypothesis that the fit of the intercept-only model and causal model is equal.</a:t>
            </a:r>
          </a:p>
          <a:p>
            <a:pPr marL="742950" lvl="1" indent="-285750" algn="just">
              <a:buFont typeface="Arial" panose="020B0604020202020204" pitchFamily="34" charset="0"/>
              <a:buChar char="•"/>
            </a:pPr>
            <a:r>
              <a:rPr lang="en-US" dirty="0">
                <a:solidFill>
                  <a:prstClr val="white"/>
                </a:solidFill>
              </a:rPr>
              <a:t>The p-value for intercept is 0.881.</a:t>
            </a:r>
          </a:p>
          <a:p>
            <a:pPr marL="742950" lvl="1" indent="-285750" algn="just">
              <a:buFont typeface="Arial" panose="020B0604020202020204" pitchFamily="34" charset="0"/>
              <a:buChar char="•"/>
            </a:pPr>
            <a:endParaRPr lang="en-US" dirty="0">
              <a:solidFill>
                <a:prstClr val="white"/>
              </a:solidFill>
            </a:endParaRPr>
          </a:p>
        </p:txBody>
      </p:sp>
    </p:spTree>
    <p:extLst>
      <p:ext uri="{BB962C8B-B14F-4D97-AF65-F5344CB8AC3E}">
        <p14:creationId xmlns:p14="http://schemas.microsoft.com/office/powerpoint/2010/main" val="2476719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1+#ppt_w/2"/>
                                          </p:val>
                                        </p:tav>
                                        <p:tav tm="100000">
                                          <p:val>
                                            <p:strVal val="#ppt_x"/>
                                          </p:val>
                                        </p:tav>
                                      </p:tavLst>
                                    </p:anim>
                                    <p:anim calcmode="lin" valueType="num">
                                      <p:cBhvr additive="base">
                                        <p:cTn id="15"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77302" y="889842"/>
            <a:ext cx="5699759" cy="2862322"/>
          </a:xfrm>
          <a:prstGeom prst="rect">
            <a:avLst/>
          </a:prstGeom>
          <a:noFill/>
        </p:spPr>
        <p:txBody>
          <a:bodyPr wrap="square" rtlCol="0">
            <a:spAutoFit/>
          </a:bodyPr>
          <a:lstStyle/>
          <a:p>
            <a:pPr lvl="1" algn="just"/>
            <a:r>
              <a:rPr lang="en-US" b="1" dirty="0">
                <a:solidFill>
                  <a:prstClr val="white"/>
                </a:solidFill>
              </a:rPr>
              <a:t>Key insights:</a:t>
            </a:r>
          </a:p>
          <a:p>
            <a:pPr marL="742950" lvl="1" indent="-285750" algn="just">
              <a:buFont typeface="Arial" panose="020B0604020202020204" pitchFamily="34" charset="0"/>
              <a:buChar char="•"/>
            </a:pPr>
            <a:r>
              <a:rPr lang="en-US" dirty="0">
                <a:solidFill>
                  <a:prstClr val="white"/>
                </a:solidFill>
              </a:rPr>
              <a:t>When all variables are being controlled and the causal model is specified, the registered and license practical nurses have positive effects on health inspection rating as expected.</a:t>
            </a:r>
          </a:p>
          <a:p>
            <a:pPr marL="742950" lvl="1" indent="-285750" algn="just">
              <a:buFont typeface="Arial" panose="020B0604020202020204" pitchFamily="34" charset="0"/>
              <a:buChar char="•"/>
            </a:pPr>
            <a:r>
              <a:rPr lang="en-US" dirty="0">
                <a:solidFill>
                  <a:prstClr val="white"/>
                </a:solidFill>
              </a:rPr>
              <a:t>With the nurse aides being present in facilities, their positive effect on health inspection rating is relatively less.</a:t>
            </a:r>
          </a:p>
          <a:p>
            <a:pPr marL="742950" lvl="1" indent="-285750" algn="just">
              <a:buFont typeface="Arial" panose="020B0604020202020204" pitchFamily="34" charset="0"/>
              <a:buChar char="•"/>
            </a:pPr>
            <a:r>
              <a:rPr lang="en-US" dirty="0">
                <a:solidFill>
                  <a:prstClr val="white"/>
                </a:solidFill>
              </a:rPr>
              <a:t>When the interaction term is applied, things become more interesting.</a:t>
            </a:r>
          </a:p>
        </p:txBody>
      </p:sp>
    </p:spTree>
    <p:extLst>
      <p:ext uri="{BB962C8B-B14F-4D97-AF65-F5344CB8AC3E}">
        <p14:creationId xmlns:p14="http://schemas.microsoft.com/office/powerpoint/2010/main" val="500877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600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095998" y="-2"/>
            <a:ext cx="5699759" cy="6740307"/>
          </a:xfrm>
          <a:prstGeom prst="rect">
            <a:avLst/>
          </a:prstGeom>
          <a:noFill/>
        </p:spPr>
        <p:txBody>
          <a:bodyPr wrap="square" rtlCol="0">
            <a:spAutoFit/>
          </a:bodyPr>
          <a:lstStyle/>
          <a:p>
            <a:pPr lvl="1" algn="just"/>
            <a:r>
              <a:rPr lang="en-US" b="1" dirty="0">
                <a:solidFill>
                  <a:prstClr val="white"/>
                </a:solidFill>
              </a:rPr>
              <a:t>Interaction Terms:</a:t>
            </a:r>
          </a:p>
          <a:p>
            <a:pPr marL="742950" lvl="1" indent="-285750" algn="just">
              <a:buFont typeface="Arial" panose="020B0604020202020204" pitchFamily="34" charset="0"/>
              <a:buChar char="•"/>
            </a:pPr>
            <a:r>
              <a:rPr lang="en-US" dirty="0">
                <a:solidFill>
                  <a:schemeClr val="bg1"/>
                </a:solidFill>
                <a:latin typeface="-apple-system"/>
              </a:rPr>
              <a:t>When the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interacts with </a:t>
            </a:r>
            <a:r>
              <a:rPr lang="en-US" i="1" dirty="0">
                <a:solidFill>
                  <a:schemeClr val="bg1"/>
                </a:solidFill>
                <a:latin typeface="-apple-system"/>
              </a:rPr>
              <a:t>nur_aid</a:t>
            </a:r>
            <a:r>
              <a:rPr lang="en-US" i="1" baseline="-25000" dirty="0">
                <a:solidFill>
                  <a:schemeClr val="bg1"/>
                </a:solidFill>
                <a:latin typeface="-apple-system"/>
              </a:rPr>
              <a:t>i</a:t>
            </a:r>
            <a:r>
              <a:rPr lang="en-US" dirty="0">
                <a:solidFill>
                  <a:schemeClr val="bg1"/>
                </a:solidFill>
                <a:latin typeface="-apple-system"/>
              </a:rPr>
              <a:t>, the increase in number of hours that the nurse aides spend with residents each day has little to no impact on health inspection rating.</a:t>
            </a:r>
          </a:p>
          <a:p>
            <a:pPr lvl="1" algn="just"/>
            <a:endParaRPr lang="en-US" dirty="0">
              <a:solidFill>
                <a:schemeClr val="bg1"/>
              </a:solidFill>
              <a:latin typeface="-apple-system"/>
            </a:endParaRPr>
          </a:p>
          <a:p>
            <a:pPr marL="742950" lvl="1" indent="-285750" algn="just">
              <a:buFont typeface="Arial" panose="020B0604020202020204" pitchFamily="34" charset="0"/>
              <a:buChar char="•"/>
            </a:pPr>
            <a:r>
              <a:rPr lang="en-US" dirty="0">
                <a:solidFill>
                  <a:schemeClr val="bg1"/>
                </a:solidFill>
                <a:latin typeface="-apple-system"/>
              </a:rPr>
              <a:t>The registered nurses that interacts with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have a positive impact on this rating on the significance level.</a:t>
            </a:r>
          </a:p>
          <a:p>
            <a:pPr lvl="1" algn="just"/>
            <a:endParaRPr lang="en-US" dirty="0">
              <a:solidFill>
                <a:schemeClr val="bg1"/>
              </a:solidFill>
              <a:latin typeface="-apple-system"/>
            </a:endParaRPr>
          </a:p>
          <a:p>
            <a:pPr marL="742950" lvl="1" indent="-285750" algn="just">
              <a:buFont typeface="Arial" panose="020B0604020202020204" pitchFamily="34" charset="0"/>
              <a:buChar char="•"/>
            </a:pPr>
            <a:r>
              <a:rPr lang="en-US" dirty="0">
                <a:solidFill>
                  <a:schemeClr val="bg1"/>
                </a:solidFill>
                <a:latin typeface="-apple-system"/>
              </a:rPr>
              <a:t>More surprisingly, when the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interacts with </a:t>
            </a:r>
            <a:r>
              <a:rPr lang="en-US" i="1" dirty="0" err="1">
                <a:solidFill>
                  <a:schemeClr val="bg1"/>
                </a:solidFill>
                <a:latin typeface="-apple-system"/>
              </a:rPr>
              <a:t>lpn</a:t>
            </a:r>
            <a:r>
              <a:rPr lang="en-US" i="1" baseline="-25000" dirty="0" err="1">
                <a:solidFill>
                  <a:schemeClr val="bg1"/>
                </a:solidFill>
                <a:latin typeface="-apple-system"/>
              </a:rPr>
              <a:t>i</a:t>
            </a:r>
            <a:r>
              <a:rPr lang="en-US" dirty="0">
                <a:solidFill>
                  <a:schemeClr val="bg1"/>
                </a:solidFill>
                <a:latin typeface="-apple-system"/>
              </a:rPr>
              <a:t>, the coefficient is -0.0881 with margin of error equal 0.07, and that is, the incremental increase in the number of hours that license practical nurses spend has a negative impact on this rating on the significance level.</a:t>
            </a:r>
          </a:p>
          <a:p>
            <a:pPr lvl="1" algn="just"/>
            <a:endParaRPr lang="en-US" dirty="0">
              <a:solidFill>
                <a:schemeClr val="bg1"/>
              </a:solidFill>
              <a:latin typeface="-apple-system"/>
            </a:endParaRPr>
          </a:p>
          <a:p>
            <a:pPr lvl="1" algn="just"/>
            <a:r>
              <a:rPr lang="en-US" dirty="0">
                <a:solidFill>
                  <a:schemeClr val="accent1">
                    <a:lumMod val="60000"/>
                    <a:lumOff val="40000"/>
                  </a:schemeClr>
                </a:solidFill>
                <a:latin typeface="-apple-system"/>
              </a:rPr>
              <a:t>For example, the quality score for depressive-related code is higher while the score for catheter-related code is lower. There is potential linkage between the roles of nurses. The registered nurses administer medication and treatments while the license practical nurses comfort the residents and provide the basic care including the insertion of catheters.</a:t>
            </a:r>
          </a:p>
        </p:txBody>
      </p:sp>
    </p:spTree>
    <p:extLst>
      <p:ext uri="{BB962C8B-B14F-4D97-AF65-F5344CB8AC3E}">
        <p14:creationId xmlns:p14="http://schemas.microsoft.com/office/powerpoint/2010/main" val="333291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600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095998" y="-2"/>
            <a:ext cx="5699759" cy="6740307"/>
          </a:xfrm>
          <a:prstGeom prst="rect">
            <a:avLst/>
          </a:prstGeom>
          <a:noFill/>
        </p:spPr>
        <p:txBody>
          <a:bodyPr wrap="square" rtlCol="0">
            <a:spAutoFit/>
          </a:bodyPr>
          <a:lstStyle/>
          <a:p>
            <a:pPr lvl="1" algn="just"/>
            <a:r>
              <a:rPr lang="en-US" b="1" dirty="0">
                <a:solidFill>
                  <a:schemeClr val="accent1">
                    <a:lumMod val="60000"/>
                    <a:lumOff val="40000"/>
                  </a:schemeClr>
                </a:solidFill>
              </a:rPr>
              <a:t>Interaction Terms:</a:t>
            </a: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When the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interacts with </a:t>
            </a:r>
            <a:r>
              <a:rPr lang="en-US" i="1" dirty="0">
                <a:solidFill>
                  <a:schemeClr val="accent1">
                    <a:lumMod val="60000"/>
                    <a:lumOff val="40000"/>
                  </a:schemeClr>
                </a:solidFill>
                <a:latin typeface="-apple-system"/>
              </a:rPr>
              <a:t>nur_aid</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the increase in number of hours that the nurse aides spend with residents each day has little to no impact on health inspection rating.</a:t>
            </a:r>
          </a:p>
          <a:p>
            <a:pPr lvl="1" algn="just"/>
            <a:endParaRPr lang="en-US" dirty="0">
              <a:solidFill>
                <a:schemeClr val="accent1">
                  <a:lumMod val="60000"/>
                  <a:lumOff val="40000"/>
                </a:schemeClr>
              </a:solidFill>
              <a:latin typeface="-apple-system"/>
            </a:endParaRP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The registered nurses that interacts with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have a positive impact on this rating on the significance level.</a:t>
            </a:r>
          </a:p>
          <a:p>
            <a:pPr lvl="1" algn="just"/>
            <a:endParaRPr lang="en-US" dirty="0">
              <a:solidFill>
                <a:schemeClr val="accent1">
                  <a:lumMod val="60000"/>
                  <a:lumOff val="40000"/>
                </a:schemeClr>
              </a:solidFill>
              <a:latin typeface="-apple-system"/>
            </a:endParaRP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More surprisingly, when the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interacts with </a:t>
            </a:r>
            <a:r>
              <a:rPr lang="en-US" i="1" dirty="0" err="1">
                <a:solidFill>
                  <a:schemeClr val="accent1">
                    <a:lumMod val="60000"/>
                    <a:lumOff val="40000"/>
                  </a:schemeClr>
                </a:solidFill>
                <a:latin typeface="-apple-system"/>
              </a:rPr>
              <a:t>lpn</a:t>
            </a:r>
            <a:r>
              <a:rPr lang="en-US" i="1" baseline="-25000" dirty="0" err="1">
                <a:solidFill>
                  <a:schemeClr val="accent1">
                    <a:lumMod val="60000"/>
                    <a:lumOff val="40000"/>
                  </a:schemeClr>
                </a:solidFill>
                <a:latin typeface="-apple-system"/>
              </a:rPr>
              <a:t>i</a:t>
            </a:r>
            <a:r>
              <a:rPr lang="en-US" dirty="0">
                <a:solidFill>
                  <a:schemeClr val="accent1">
                    <a:lumMod val="60000"/>
                    <a:lumOff val="40000"/>
                  </a:schemeClr>
                </a:solidFill>
                <a:latin typeface="-apple-system"/>
              </a:rPr>
              <a:t>, the coefficient is -0.0881 with margin of error equal 0.07, and that is, the incremental increase in the number of hours that license practical nurses spend has a negative impact on this rating on the significance level.</a:t>
            </a:r>
          </a:p>
          <a:p>
            <a:pPr lvl="1" algn="just"/>
            <a:endParaRPr lang="en-US" dirty="0">
              <a:solidFill>
                <a:schemeClr val="bg1"/>
              </a:solidFill>
              <a:latin typeface="-apple-system"/>
            </a:endParaRPr>
          </a:p>
          <a:p>
            <a:pPr lvl="1" algn="just"/>
            <a:r>
              <a:rPr lang="en-US" dirty="0">
                <a:solidFill>
                  <a:schemeClr val="bg1"/>
                </a:solidFill>
                <a:latin typeface="-apple-system"/>
              </a:rPr>
              <a:t>For example, the quality score for depressive-related code is higher while the score for catheter-related code is lower. There is potential linkage between the roles of nurses. The registered nurses administer medication and treatments while the license practical nurses comfort the residents and provide the basic care including the insertion of catheters.</a:t>
            </a:r>
          </a:p>
        </p:txBody>
      </p:sp>
    </p:spTree>
    <p:extLst>
      <p:ext uri="{BB962C8B-B14F-4D97-AF65-F5344CB8AC3E}">
        <p14:creationId xmlns:p14="http://schemas.microsoft.com/office/powerpoint/2010/main" val="37169505"/>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FUTURE RESEARCH</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923330"/>
          </a:xfrm>
          <a:prstGeom prst="rect">
            <a:avLst/>
          </a:prstGeom>
        </p:spPr>
        <p:txBody>
          <a:bodyPr wrap="square">
            <a:spAutoFit/>
          </a:bodyPr>
          <a:lstStyle/>
          <a:p>
            <a:pPr lvl="0" algn="just">
              <a:lnSpc>
                <a:spcPct val="100000"/>
              </a:lnSpc>
              <a:defRPr cap="all"/>
            </a:pPr>
            <a:r>
              <a:rPr lang="en-US" dirty="0"/>
              <a:t>The CMS PILOT Program is established by providing financial aid for </a:t>
            </a:r>
            <a:r>
              <a:rPr lang="en-US" dirty="0" err="1"/>
              <a:t>lpn</a:t>
            </a:r>
            <a:r>
              <a:rPr lang="en-US" dirty="0"/>
              <a:t>-to-</a:t>
            </a:r>
            <a:r>
              <a:rPr lang="en-US" dirty="0" err="1"/>
              <a:t>rn</a:t>
            </a:r>
            <a:r>
              <a:rPr lang="en-US" dirty="0"/>
              <a:t> career pathway or promote awareness of existing programs. The </a:t>
            </a:r>
            <a:r>
              <a:rPr lang="en-US" dirty="0" err="1"/>
              <a:t>rct</a:t>
            </a:r>
            <a:r>
              <a:rPr lang="en-US" dirty="0"/>
              <a:t> should identify real impact of this program.</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direct solution is by training machine or deep learning to identify inflation in self-report data that helps to make rating system more credible only if data audit is undertaken and this data exists. </a:t>
            </a:r>
          </a:p>
        </p:txBody>
      </p:sp>
      <p:pic>
        <p:nvPicPr>
          <p:cNvPr id="4" name="Graphic 3" descr="Bar chart RTL">
            <a:extLst>
              <a:ext uri="{FF2B5EF4-FFF2-40B4-BE49-F238E27FC236}">
                <a16:creationId xmlns:a16="http://schemas.microsoft.com/office/drawing/2014/main" id="{1D8BA161-A218-8742-996D-906EB9E79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9849" y="2349101"/>
            <a:ext cx="914400" cy="914400"/>
          </a:xfrm>
          <a:prstGeom prst="rect">
            <a:avLst/>
          </a:prstGeom>
        </p:spPr>
      </p:pic>
      <p:pic>
        <p:nvPicPr>
          <p:cNvPr id="8" name="Graphic 7" descr="Robot">
            <a:extLst>
              <a:ext uri="{FF2B5EF4-FFF2-40B4-BE49-F238E27FC236}">
                <a16:creationId xmlns:a16="http://schemas.microsoft.com/office/drawing/2014/main" id="{A27C3794-B41E-6048-8318-891FC21D01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9849" y="3691479"/>
            <a:ext cx="914400" cy="914400"/>
          </a:xfrm>
          <a:prstGeom prst="rect">
            <a:avLst/>
          </a:prstGeom>
        </p:spPr>
      </p:pic>
    </p:spTree>
    <p:extLst>
      <p:ext uri="{BB962C8B-B14F-4D97-AF65-F5344CB8AC3E}">
        <p14:creationId xmlns:p14="http://schemas.microsoft.com/office/powerpoint/2010/main" val="1682641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TO DO?</a:t>
            </a:r>
          </a:p>
        </p:txBody>
      </p:sp>
      <p:sp>
        <p:nvSpPr>
          <p:cNvPr id="7" name="Oval 6">
            <a:extLst>
              <a:ext uri="{FF2B5EF4-FFF2-40B4-BE49-F238E27FC236}">
                <a16:creationId xmlns:a16="http://schemas.microsoft.com/office/drawing/2014/main" id="{60259543-2995-B144-8580-E86192B5547F}"/>
              </a:ext>
            </a:extLst>
          </p:cNvPr>
          <p:cNvSpPr/>
          <p:nvPr/>
        </p:nvSpPr>
        <p:spPr>
          <a:xfrm>
            <a:off x="50091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Key">
            <a:extLst>
              <a:ext uri="{FF2B5EF4-FFF2-40B4-BE49-F238E27FC236}">
                <a16:creationId xmlns:a16="http://schemas.microsoft.com/office/drawing/2014/main" id="{8954FDAC-05D0-994E-867F-12D5597ABE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12160" y="2656996"/>
            <a:ext cx="1544005" cy="1544005"/>
          </a:xfrm>
          <a:prstGeom prst="rect">
            <a:avLst/>
          </a:prstGeom>
        </p:spPr>
      </p:pic>
      <p:sp>
        <p:nvSpPr>
          <p:cNvPr id="10" name="Rectangle 9">
            <a:extLst>
              <a:ext uri="{FF2B5EF4-FFF2-40B4-BE49-F238E27FC236}">
                <a16:creationId xmlns:a16="http://schemas.microsoft.com/office/drawing/2014/main" id="{31B721B0-C7CC-834D-8C64-02B79EE7C703}"/>
              </a:ext>
            </a:extLst>
          </p:cNvPr>
          <p:cNvSpPr/>
          <p:nvPr/>
        </p:nvSpPr>
        <p:spPr>
          <a:xfrm>
            <a:off x="2702867" y="4942114"/>
            <a:ext cx="6786266" cy="369332"/>
          </a:xfrm>
          <a:prstGeom prst="rect">
            <a:avLst/>
          </a:prstGeom>
        </p:spPr>
        <p:txBody>
          <a:bodyPr wrap="square">
            <a:spAutoFit/>
          </a:bodyPr>
          <a:lstStyle/>
          <a:p>
            <a:pPr lvl="0" algn="just">
              <a:lnSpc>
                <a:spcPct val="100000"/>
              </a:lnSpc>
              <a:defRPr cap="all"/>
            </a:pPr>
            <a:r>
              <a:rPr lang="en-US" dirty="0"/>
              <a:t>The CAUSAL ANALYSIS IS A LINCHPIN IN ADDRESSING THIS PROBLEM.</a:t>
            </a:r>
          </a:p>
        </p:txBody>
      </p:sp>
    </p:spTree>
    <p:extLst>
      <p:ext uri="{BB962C8B-B14F-4D97-AF65-F5344CB8AC3E}">
        <p14:creationId xmlns:p14="http://schemas.microsoft.com/office/powerpoint/2010/main" val="1401741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refrences</a:t>
            </a:r>
            <a:endParaRPr lang="en-US" dirty="0"/>
          </a:p>
        </p:txBody>
      </p:sp>
      <p:sp>
        <p:nvSpPr>
          <p:cNvPr id="12" name="Rectangle 11">
            <a:extLst>
              <a:ext uri="{FF2B5EF4-FFF2-40B4-BE49-F238E27FC236}">
                <a16:creationId xmlns:a16="http://schemas.microsoft.com/office/drawing/2014/main" id="{5CDA1F56-55BB-FA46-8BED-72F8BDA1CEF2}"/>
              </a:ext>
            </a:extLst>
          </p:cNvPr>
          <p:cNvSpPr/>
          <p:nvPr/>
        </p:nvSpPr>
        <p:spPr>
          <a:xfrm>
            <a:off x="1024128" y="1933134"/>
            <a:ext cx="8438849" cy="4339650"/>
          </a:xfrm>
          <a:prstGeom prst="rect">
            <a:avLst/>
          </a:prstGeom>
        </p:spPr>
        <p:txBody>
          <a:bodyPr wrap="square">
            <a:spAutoFit/>
          </a:bodyPr>
          <a:lstStyle/>
          <a:p>
            <a:r>
              <a:rPr lang="en-US" sz="1200" dirty="0"/>
              <a:t>"Technical Details." </a:t>
            </a:r>
            <a:r>
              <a:rPr lang="en-US" sz="1200" i="1" dirty="0"/>
              <a:t>Nursing homes including rehab services</a:t>
            </a:r>
            <a:r>
              <a:rPr lang="en-US" sz="1200" dirty="0"/>
              <a:t>, the Centers for Medicare and Medicaid Services, Sep. 2021. </a:t>
            </a:r>
            <a:r>
              <a:rPr lang="en-US" sz="1200" dirty="0">
                <a:hlinkClick r:id="rId2"/>
              </a:rPr>
              <a:t>https://data.cms.gov/provider-data/topics/nursing-homes/technical-details#health-inspections</a:t>
            </a:r>
            <a:endParaRPr lang="en-US" sz="1200" dirty="0"/>
          </a:p>
          <a:p>
            <a:r>
              <a:rPr lang="en-US" sz="1200" dirty="0"/>
              <a:t>Ahmed, S., Narasimhan, H., and Agarwal, S. "Bayes Optimal Feature for Supervised Learning with General Performance Measures." </a:t>
            </a:r>
            <a:r>
              <a:rPr lang="en-US" sz="1200" dirty="0" err="1"/>
              <a:t>arXiv</a:t>
            </a:r>
            <a:r>
              <a:rPr lang="en-US" sz="1200" dirty="0"/>
              <a:t>, 2015. </a:t>
            </a:r>
            <a:r>
              <a:rPr lang="en-US" sz="1200" dirty="0">
                <a:hlinkClick r:id="rId3"/>
              </a:rPr>
              <a:t>http://auai.org/uai2015/proceedings/papers/72.pdf</a:t>
            </a:r>
            <a:endParaRPr lang="en-US" sz="1200" dirty="0"/>
          </a:p>
          <a:p>
            <a:r>
              <a:rPr lang="en-US" sz="1200" dirty="0"/>
              <a:t>Boehmke, B. “Regularized Regression.” </a:t>
            </a:r>
            <a:r>
              <a:rPr lang="en-US" sz="1200" i="1" dirty="0"/>
              <a:t>UC Business Analytics R Programming Guide</a:t>
            </a:r>
            <a:r>
              <a:rPr lang="en-US" sz="1200" dirty="0"/>
              <a:t>, University of Cincinnati, 2021. </a:t>
            </a:r>
            <a:r>
              <a:rPr lang="en-US" sz="1200" dirty="0">
                <a:hlinkClick r:id="rId4"/>
              </a:rPr>
              <a:t>http://uc-r.github.io/regularized_regression#lasso</a:t>
            </a:r>
            <a:endParaRPr lang="en-US" sz="1200" dirty="0"/>
          </a:p>
          <a:p>
            <a:r>
              <a:rPr lang="en-US" sz="1200" dirty="0"/>
              <a:t>Datta, A., </a:t>
            </a:r>
            <a:r>
              <a:rPr lang="en-US" sz="1200" dirty="0" err="1"/>
              <a:t>Fredrikson</a:t>
            </a:r>
            <a:r>
              <a:rPr lang="en-US" sz="1200" dirty="0"/>
              <a:t>, M., Ko, G., </a:t>
            </a:r>
            <a:r>
              <a:rPr lang="en-US" sz="1200" dirty="0" err="1"/>
              <a:t>Mardziel</a:t>
            </a:r>
            <a:r>
              <a:rPr lang="en-US" sz="1200" dirty="0"/>
              <a:t>, P., and Sen, S. "Proxy Discrimination in Data-Driven Systems." </a:t>
            </a:r>
            <a:r>
              <a:rPr lang="en-US" sz="1200" i="1" dirty="0"/>
              <a:t>Theory and Experiments with Learnt Programs</a:t>
            </a:r>
            <a:r>
              <a:rPr lang="en-US" sz="1200" dirty="0"/>
              <a:t>, </a:t>
            </a:r>
            <a:r>
              <a:rPr lang="en-US" sz="1200" dirty="0" err="1"/>
              <a:t>arXiv</a:t>
            </a:r>
            <a:r>
              <a:rPr lang="en-US" sz="1200" dirty="0"/>
              <a:t>, 25 Jul. 2017. </a:t>
            </a:r>
            <a:r>
              <a:rPr lang="en-US" sz="1200" dirty="0">
                <a:hlinkClick r:id="rId5"/>
              </a:rPr>
              <a:t>https://arxiv.org/abs/1707.08120</a:t>
            </a:r>
            <a:endParaRPr lang="en-US" sz="1200" dirty="0"/>
          </a:p>
          <a:p>
            <a:r>
              <a:rPr lang="en-US" sz="1200" dirty="0"/>
              <a:t>Freud, RJ., Wilson, WJ., and Mohr, DL. "Inferences for Two or More Means." </a:t>
            </a:r>
            <a:r>
              <a:rPr lang="en-US" sz="1200" i="1" dirty="0"/>
              <a:t>Statistical Methods, Third Edition</a:t>
            </a:r>
            <a:r>
              <a:rPr lang="en-US" sz="1200" dirty="0"/>
              <a:t>, Academic Press, 2010. </a:t>
            </a:r>
            <a:r>
              <a:rPr lang="en-US" sz="1200" dirty="0">
                <a:hlinkClick r:id="rId6"/>
              </a:rPr>
              <a:t>https://doi.org/10.1016/B978-0-12-374970-3.00006-8</a:t>
            </a:r>
            <a:endParaRPr lang="en-US" sz="1200" dirty="0"/>
          </a:p>
          <a:p>
            <a:r>
              <a:rPr lang="en-US" sz="1200" dirty="0"/>
              <a:t>Goldstein, Nathan. "Lecture 1. Foundations of Microeconometrics." </a:t>
            </a:r>
            <a:r>
              <a:rPr lang="en-US" sz="1200" i="1" dirty="0"/>
              <a:t>Microeconometrics</a:t>
            </a:r>
            <a:r>
              <a:rPr lang="en-US" sz="1200" dirty="0"/>
              <a:t>, Zanvyl Krieger School of Arts and Sciences Johns Hopkins University, 2021.</a:t>
            </a:r>
          </a:p>
          <a:p>
            <a:r>
              <a:rPr lang="en-US" sz="1200" dirty="0" err="1"/>
              <a:t>Kaynig-Fattkau</a:t>
            </a:r>
            <a:r>
              <a:rPr lang="en-US" sz="1200" dirty="0"/>
              <a:t>, V., Blitzstein, J., and Pfister, H. "CS109 - Data Science." </a:t>
            </a:r>
            <a:r>
              <a:rPr lang="en-US" sz="1200" i="1" dirty="0"/>
              <a:t>Decision Trees</a:t>
            </a:r>
            <a:r>
              <a:rPr lang="en-US" sz="1200" dirty="0"/>
              <a:t>, Harvard University, 2021. </a:t>
            </a:r>
            <a:r>
              <a:rPr lang="en-US" sz="1200" dirty="0">
                <a:hlinkClick r:id="rId7"/>
              </a:rPr>
              <a:t>https://matterhorn.dce.harvard.edu/engage/player/watch.html?id=c22cbde8-94dd-42ad-86ef-091448ad02e4</a:t>
            </a:r>
            <a:endParaRPr lang="en-US" sz="1200" dirty="0"/>
          </a:p>
          <a:p>
            <a:r>
              <a:rPr lang="en-US" sz="1200" dirty="0"/>
              <a:t>Khandelwal, P. "Which algorithm takes the crown: Light GBM vs XGBOOST?" Analytics </a:t>
            </a:r>
            <a:r>
              <a:rPr lang="en-US" sz="1200" dirty="0" err="1"/>
              <a:t>Vidhay</a:t>
            </a:r>
            <a:r>
              <a:rPr lang="en-US" sz="1200" dirty="0"/>
              <a:t>, 12 Jun 2017. </a:t>
            </a:r>
            <a:r>
              <a:rPr lang="en-US" sz="1200" dirty="0">
                <a:hlinkClick r:id="rId8"/>
              </a:rPr>
              <a:t>https://analyticsvidhya.com/blog/2017/06/which-algorithm-takes-the-crown-light-gbm-vs-xgboost/</a:t>
            </a:r>
            <a:endParaRPr lang="en-US" sz="1200" dirty="0"/>
          </a:p>
          <a:p>
            <a:r>
              <a:rPr lang="en-US" sz="1200" dirty="0"/>
              <a:t>Park, Y. and Ho JC. "</a:t>
            </a:r>
            <a:r>
              <a:rPr lang="en-US" sz="1200" dirty="0" err="1"/>
              <a:t>PaloBoost</a:t>
            </a:r>
            <a:r>
              <a:rPr lang="en-US" sz="1200" dirty="0"/>
              <a:t>." </a:t>
            </a:r>
            <a:r>
              <a:rPr lang="en-US" sz="1200" i="1" dirty="0"/>
              <a:t>An Overfitting-robust </a:t>
            </a:r>
            <a:r>
              <a:rPr lang="en-US" sz="1200" i="1" dirty="0" err="1"/>
              <a:t>TreeBoost</a:t>
            </a:r>
            <a:r>
              <a:rPr lang="en-US" sz="1200" i="1" dirty="0"/>
              <a:t> with Out-of-Bag Sample Regularization Techniques</a:t>
            </a:r>
            <a:r>
              <a:rPr lang="en-US" sz="1200" dirty="0"/>
              <a:t>, Emory University, 22 Jul 2018. </a:t>
            </a:r>
            <a:r>
              <a:rPr lang="en-US" sz="1200" dirty="0">
                <a:hlinkClick r:id="rId9"/>
              </a:rPr>
              <a:t>http://arxiv-export-lb.library.cornell.edu/pdf/1807.08383</a:t>
            </a:r>
            <a:endParaRPr lang="en-US" sz="1200" dirty="0"/>
          </a:p>
          <a:p>
            <a:r>
              <a:rPr lang="en-US" sz="1200" dirty="0"/>
              <a:t>Silver-Greenberg, Jessica, and Robert Gebeloff. “Maggots, Rape and Yet Five Stars: How U.S. Ratings of Nursing Homes Mislead the Public.” </a:t>
            </a:r>
            <a:r>
              <a:rPr lang="en-US" sz="1200" i="1" dirty="0"/>
              <a:t>How U.S. Ratings of Nursing Homes Mislead the Public</a:t>
            </a:r>
            <a:r>
              <a:rPr lang="en-US" sz="1200" dirty="0"/>
              <a:t>, New York Times, 13 Mar. 2021. </a:t>
            </a:r>
            <a:r>
              <a:rPr lang="en-US" sz="1200" dirty="0">
                <a:hlinkClick r:id="rId10"/>
              </a:rPr>
              <a:t>https://www.nytimes.com/2021/03/13/business/nursing-homes-ratings-medicare-covid.html</a:t>
            </a:r>
            <a:endParaRPr lang="en-US" sz="1200" dirty="0"/>
          </a:p>
          <a:p>
            <a:r>
              <a:rPr lang="en-US" sz="1200" dirty="0"/>
              <a:t>Sinharay, S. "</a:t>
            </a:r>
            <a:r>
              <a:rPr lang="en-US" sz="1200" dirty="0" err="1"/>
              <a:t>Coninuous</a:t>
            </a:r>
            <a:r>
              <a:rPr lang="en-US" sz="1200" dirty="0"/>
              <a:t> Probability Distributions." </a:t>
            </a:r>
            <a:r>
              <a:rPr lang="en-US" sz="1200" i="1" dirty="0"/>
              <a:t>The International Encyclopedia of Education</a:t>
            </a:r>
            <a:r>
              <a:rPr lang="en-US" sz="1200" dirty="0"/>
              <a:t>, Elsevier Science, 2010. </a:t>
            </a:r>
            <a:r>
              <a:rPr lang="en-US" sz="1200" dirty="0">
                <a:hlinkClick r:id="rId11"/>
              </a:rPr>
              <a:t>https://doi.org/10.1016/B978-0-08-044894-7.01720-6</a:t>
            </a:r>
            <a:endParaRPr lang="en-US" sz="1200" dirty="0"/>
          </a:p>
        </p:txBody>
      </p:sp>
    </p:spTree>
    <p:extLst>
      <p:ext uri="{BB962C8B-B14F-4D97-AF65-F5344CB8AC3E}">
        <p14:creationId xmlns:p14="http://schemas.microsoft.com/office/powerpoint/2010/main" val="3483219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METHODS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Statistics">
            <a:extLst>
              <a:ext uri="{FF2B5EF4-FFF2-40B4-BE49-F238E27FC236}">
                <a16:creationId xmlns:a16="http://schemas.microsoft.com/office/drawing/2014/main" id="{12232755-4699-B04F-8647-159017155E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3129594" y="4588501"/>
            <a:ext cx="1749937" cy="369332"/>
          </a:xfrm>
          <a:prstGeom prst="rect">
            <a:avLst/>
          </a:prstGeom>
        </p:spPr>
        <p:txBody>
          <a:bodyPr wrap="square">
            <a:spAutoFit/>
          </a:bodyPr>
          <a:lstStyle/>
          <a:p>
            <a:pPr lvl="0" algn="ctr">
              <a:lnSpc>
                <a:spcPct val="100000"/>
              </a:lnSpc>
              <a:defRPr cap="all"/>
            </a:pPr>
            <a:r>
              <a:rPr lang="en-US" dirty="0"/>
              <a:t>DATA SCIENCE</a:t>
            </a:r>
          </a:p>
        </p:txBody>
      </p:sp>
      <p:sp>
        <p:nvSpPr>
          <p:cNvPr id="13" name="Rectangle 12">
            <a:extLst>
              <a:ext uri="{FF2B5EF4-FFF2-40B4-BE49-F238E27FC236}">
                <a16:creationId xmlns:a16="http://schemas.microsoft.com/office/drawing/2014/main" id="{23305A0C-6A23-D14A-BF58-4C1AEDE710BD}"/>
              </a:ext>
            </a:extLst>
          </p:cNvPr>
          <p:cNvSpPr/>
          <p:nvPr/>
        </p:nvSpPr>
        <p:spPr>
          <a:xfrm>
            <a:off x="7312470" y="4618734"/>
            <a:ext cx="1749937" cy="369332"/>
          </a:xfrm>
          <a:prstGeom prst="rect">
            <a:avLst/>
          </a:prstGeom>
        </p:spPr>
        <p:txBody>
          <a:bodyPr wrap="square">
            <a:spAutoFit/>
          </a:bodyPr>
          <a:lstStyle/>
          <a:p>
            <a:pPr lvl="0" algn="ctr">
              <a:lnSpc>
                <a:spcPct val="100000"/>
              </a:lnSpc>
              <a:defRPr cap="all"/>
            </a:pPr>
            <a:r>
              <a:rPr lang="en-US" dirty="0"/>
              <a:t>econometrics</a:t>
            </a:r>
          </a:p>
        </p:txBody>
      </p:sp>
      <p:pic>
        <p:nvPicPr>
          <p:cNvPr id="14" name="Graphic 13" descr="Research">
            <a:extLst>
              <a:ext uri="{FF2B5EF4-FFF2-40B4-BE49-F238E27FC236}">
                <a16:creationId xmlns:a16="http://schemas.microsoft.com/office/drawing/2014/main" id="{C9B354CB-8DF7-9540-A990-4201F2CCF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6667" y="2762915"/>
            <a:ext cx="1332168" cy="1332168"/>
          </a:xfrm>
          <a:prstGeom prst="rect">
            <a:avLst/>
          </a:prstGeom>
        </p:spPr>
      </p:pic>
    </p:spTree>
    <p:extLst>
      <p:ext uri="{BB962C8B-B14F-4D97-AF65-F5344CB8AC3E}">
        <p14:creationId xmlns:p14="http://schemas.microsoft.com/office/powerpoint/2010/main" val="3465694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METHODS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Statistics">
            <a:extLst>
              <a:ext uri="{FF2B5EF4-FFF2-40B4-BE49-F238E27FC236}">
                <a16:creationId xmlns:a16="http://schemas.microsoft.com/office/drawing/2014/main" id="{12232755-4699-B04F-8647-159017155E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3129594" y="4588501"/>
            <a:ext cx="1749937" cy="369332"/>
          </a:xfrm>
          <a:prstGeom prst="rect">
            <a:avLst/>
          </a:prstGeom>
        </p:spPr>
        <p:txBody>
          <a:bodyPr wrap="square">
            <a:spAutoFit/>
          </a:bodyPr>
          <a:lstStyle/>
          <a:p>
            <a:pPr lvl="0" algn="ctr">
              <a:lnSpc>
                <a:spcPct val="100000"/>
              </a:lnSpc>
              <a:defRPr cap="all"/>
            </a:pPr>
            <a:r>
              <a:rPr lang="en-US" dirty="0"/>
              <a:t>DATA SCIENCE</a:t>
            </a:r>
          </a:p>
        </p:txBody>
      </p:sp>
      <p:sp>
        <p:nvSpPr>
          <p:cNvPr id="13" name="Rectangle 12">
            <a:extLst>
              <a:ext uri="{FF2B5EF4-FFF2-40B4-BE49-F238E27FC236}">
                <a16:creationId xmlns:a16="http://schemas.microsoft.com/office/drawing/2014/main" id="{23305A0C-6A23-D14A-BF58-4C1AEDE710BD}"/>
              </a:ext>
            </a:extLst>
          </p:cNvPr>
          <p:cNvSpPr/>
          <p:nvPr/>
        </p:nvSpPr>
        <p:spPr>
          <a:xfrm>
            <a:off x="7312470" y="4618734"/>
            <a:ext cx="1749937" cy="369332"/>
          </a:xfrm>
          <a:prstGeom prst="rect">
            <a:avLst/>
          </a:prstGeom>
        </p:spPr>
        <p:txBody>
          <a:bodyPr wrap="square">
            <a:spAutoFit/>
          </a:bodyPr>
          <a:lstStyle/>
          <a:p>
            <a:pPr lvl="0" algn="ctr">
              <a:lnSpc>
                <a:spcPct val="100000"/>
              </a:lnSpc>
              <a:defRPr cap="all"/>
            </a:pPr>
            <a:r>
              <a:rPr lang="en-US" dirty="0"/>
              <a:t>econometrics</a:t>
            </a:r>
          </a:p>
        </p:txBody>
      </p:sp>
      <p:pic>
        <p:nvPicPr>
          <p:cNvPr id="14" name="Graphic 13" descr="Research">
            <a:extLst>
              <a:ext uri="{FF2B5EF4-FFF2-40B4-BE49-F238E27FC236}">
                <a16:creationId xmlns:a16="http://schemas.microsoft.com/office/drawing/2014/main" id="{C9B354CB-8DF7-9540-A990-4201F2CCF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6667" y="2762915"/>
            <a:ext cx="1332168" cy="1332168"/>
          </a:xfrm>
          <a:prstGeom prst="rect">
            <a:avLst/>
          </a:prstGeom>
        </p:spPr>
      </p:pic>
      <p:sp>
        <p:nvSpPr>
          <p:cNvPr id="10" name="Rectangle 9">
            <a:extLst>
              <a:ext uri="{FF2B5EF4-FFF2-40B4-BE49-F238E27FC236}">
                <a16:creationId xmlns:a16="http://schemas.microsoft.com/office/drawing/2014/main" id="{00060B6E-8D15-4C44-ADE0-A3A78DE5CC32}"/>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2AAB2E-4A99-1B48-ACFC-49682BE64433}"/>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b="1" dirty="0"/>
              <a:t>Data Science: </a:t>
            </a:r>
          </a:p>
          <a:p>
            <a:r>
              <a:rPr lang="en-US" b="1" dirty="0"/>
              <a:t>	</a:t>
            </a:r>
            <a:r>
              <a:rPr lang="en-US" dirty="0"/>
              <a:t>Test the model against the data.</a:t>
            </a:r>
          </a:p>
          <a:p>
            <a:endParaRPr lang="en-US" dirty="0"/>
          </a:p>
          <a:p>
            <a:endParaRPr lang="en-US" dirty="0"/>
          </a:p>
          <a:p>
            <a:endParaRPr lang="en-US" dirty="0"/>
          </a:p>
          <a:p>
            <a:r>
              <a:rPr lang="en-US" dirty="0"/>
              <a:t>	</a:t>
            </a:r>
            <a:r>
              <a:rPr lang="en-US" b="1" dirty="0"/>
              <a:t>Econometrics: </a:t>
            </a:r>
          </a:p>
          <a:p>
            <a:r>
              <a:rPr lang="en-US" b="1" dirty="0"/>
              <a:t>	</a:t>
            </a:r>
            <a:r>
              <a:rPr lang="en-US" dirty="0"/>
              <a:t>Test the data against the model.</a:t>
            </a:r>
          </a:p>
        </p:txBody>
      </p:sp>
    </p:spTree>
    <p:extLst>
      <p:ext uri="{BB962C8B-B14F-4D97-AF65-F5344CB8AC3E}">
        <p14:creationId xmlns:p14="http://schemas.microsoft.com/office/powerpoint/2010/main" val="2237573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2" presetClass="entr" presetSubtype="2" decel="5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1+#ppt_w/2"/>
                                          </p:val>
                                        </p:tav>
                                        <p:tav tm="100000">
                                          <p:val>
                                            <p:strVal val="#ppt_x"/>
                                          </p:val>
                                        </p:tav>
                                      </p:tavLst>
                                    </p:anim>
                                    <p:anim calcmode="lin" valueType="num">
                                      <p:cBhvr additive="base">
                                        <p:cTn id="1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DATASETS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a:ln>
            <a:solidFill>
              <a:schemeClr val="accent1"/>
            </a:solidFill>
          </a:ln>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1" name="Graphic 10" descr="Database">
            <a:extLst>
              <a:ext uri="{FF2B5EF4-FFF2-40B4-BE49-F238E27FC236}">
                <a16:creationId xmlns:a16="http://schemas.microsoft.com/office/drawing/2014/main" id="{3946B658-E8A2-B545-BFCC-15A98A7D73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8479"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2868493" y="4450001"/>
            <a:ext cx="2272139" cy="646331"/>
          </a:xfrm>
          <a:prstGeom prst="rect">
            <a:avLst/>
          </a:prstGeom>
        </p:spPr>
        <p:txBody>
          <a:bodyPr wrap="square">
            <a:spAutoFit/>
          </a:bodyPr>
          <a:lstStyle/>
          <a:p>
            <a:pPr lvl="0" algn="ctr">
              <a:lnSpc>
                <a:spcPct val="100000"/>
              </a:lnSpc>
              <a:defRPr cap="all"/>
            </a:pPr>
            <a:r>
              <a:rPr lang="en-US" dirty="0"/>
              <a:t>minimum DATA SET QUALITY MEASURES </a:t>
            </a:r>
          </a:p>
        </p:txBody>
      </p:sp>
      <p:sp>
        <p:nvSpPr>
          <p:cNvPr id="13" name="Rectangle 12">
            <a:extLst>
              <a:ext uri="{FF2B5EF4-FFF2-40B4-BE49-F238E27FC236}">
                <a16:creationId xmlns:a16="http://schemas.microsoft.com/office/drawing/2014/main" id="{23305A0C-6A23-D14A-BF58-4C1AEDE710BD}"/>
              </a:ext>
            </a:extLst>
          </p:cNvPr>
          <p:cNvSpPr/>
          <p:nvPr/>
        </p:nvSpPr>
        <p:spPr>
          <a:xfrm>
            <a:off x="6882206" y="4450000"/>
            <a:ext cx="2610463" cy="369332"/>
          </a:xfrm>
          <a:prstGeom prst="rect">
            <a:avLst/>
          </a:prstGeom>
        </p:spPr>
        <p:txBody>
          <a:bodyPr wrap="square">
            <a:spAutoFit/>
          </a:bodyPr>
          <a:lstStyle/>
          <a:p>
            <a:pPr lvl="0" algn="ctr">
              <a:lnSpc>
                <a:spcPct val="100000"/>
              </a:lnSpc>
              <a:defRPr cap="all"/>
            </a:pPr>
            <a:r>
              <a:rPr lang="en-US" dirty="0"/>
              <a:t>Provider information</a:t>
            </a:r>
          </a:p>
        </p:txBody>
      </p:sp>
      <p:pic>
        <p:nvPicPr>
          <p:cNvPr id="14" name="Graphic 13" descr="Database">
            <a:extLst>
              <a:ext uri="{FF2B5EF4-FFF2-40B4-BE49-F238E27FC236}">
                <a16:creationId xmlns:a16="http://schemas.microsoft.com/office/drawing/2014/main" id="{9895A4FC-D61B-E342-8F6B-BD6976915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Tree>
    <p:extLst>
      <p:ext uri="{BB962C8B-B14F-4D97-AF65-F5344CB8AC3E}">
        <p14:creationId xmlns:p14="http://schemas.microsoft.com/office/powerpoint/2010/main" val="539840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DATASETS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1" name="Graphic 10" descr="Database">
            <a:extLst>
              <a:ext uri="{FF2B5EF4-FFF2-40B4-BE49-F238E27FC236}">
                <a16:creationId xmlns:a16="http://schemas.microsoft.com/office/drawing/2014/main" id="{3946B658-E8A2-B545-BFCC-15A98A7D73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8479"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2868493" y="4450001"/>
            <a:ext cx="2272139" cy="646331"/>
          </a:xfrm>
          <a:prstGeom prst="rect">
            <a:avLst/>
          </a:prstGeom>
        </p:spPr>
        <p:txBody>
          <a:bodyPr wrap="square">
            <a:spAutoFit/>
          </a:bodyPr>
          <a:lstStyle/>
          <a:p>
            <a:pPr lvl="0" algn="ctr">
              <a:lnSpc>
                <a:spcPct val="100000"/>
              </a:lnSpc>
              <a:defRPr cap="all"/>
            </a:pPr>
            <a:r>
              <a:rPr lang="en-US" dirty="0"/>
              <a:t>minimum DATA SET QUALITY MEASURES </a:t>
            </a:r>
          </a:p>
        </p:txBody>
      </p:sp>
      <p:sp>
        <p:nvSpPr>
          <p:cNvPr id="13" name="Rectangle 12">
            <a:extLst>
              <a:ext uri="{FF2B5EF4-FFF2-40B4-BE49-F238E27FC236}">
                <a16:creationId xmlns:a16="http://schemas.microsoft.com/office/drawing/2014/main" id="{23305A0C-6A23-D14A-BF58-4C1AEDE710BD}"/>
              </a:ext>
            </a:extLst>
          </p:cNvPr>
          <p:cNvSpPr/>
          <p:nvPr/>
        </p:nvSpPr>
        <p:spPr>
          <a:xfrm>
            <a:off x="6882206" y="4450000"/>
            <a:ext cx="2610463" cy="369332"/>
          </a:xfrm>
          <a:prstGeom prst="rect">
            <a:avLst/>
          </a:prstGeom>
        </p:spPr>
        <p:txBody>
          <a:bodyPr wrap="square">
            <a:spAutoFit/>
          </a:bodyPr>
          <a:lstStyle/>
          <a:p>
            <a:pPr lvl="0" algn="ctr">
              <a:lnSpc>
                <a:spcPct val="100000"/>
              </a:lnSpc>
              <a:defRPr cap="all"/>
            </a:pPr>
            <a:r>
              <a:rPr lang="en-US" dirty="0"/>
              <a:t>Provider information</a:t>
            </a:r>
          </a:p>
        </p:txBody>
      </p:sp>
      <p:pic>
        <p:nvPicPr>
          <p:cNvPr id="14" name="Graphic 13" descr="Database">
            <a:extLst>
              <a:ext uri="{FF2B5EF4-FFF2-40B4-BE49-F238E27FC236}">
                <a16:creationId xmlns:a16="http://schemas.microsoft.com/office/drawing/2014/main" id="{9895A4FC-D61B-E342-8F6B-BD6976915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3" name="Rectangle 2">
            <a:extLst>
              <a:ext uri="{FF2B5EF4-FFF2-40B4-BE49-F238E27FC236}">
                <a16:creationId xmlns:a16="http://schemas.microsoft.com/office/drawing/2014/main" id="{A47CFAE7-2F39-784F-909F-C1B385CEBEC8}"/>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6F89E9-B3C8-F242-A49F-367F4B63FFFA}"/>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b="1" dirty="0"/>
              <a:t>MDS Quality Measures dataset:</a:t>
            </a:r>
          </a:p>
          <a:p>
            <a:pPr marL="742950" lvl="1" indent="-285750" algn="just">
              <a:buFont typeface="Arial" panose="020B0604020202020204" pitchFamily="34" charset="0"/>
              <a:buChar char="•"/>
            </a:pPr>
            <a:r>
              <a:rPr lang="en-US" dirty="0"/>
              <a:t>Over 15,000 providers in US</a:t>
            </a:r>
          </a:p>
          <a:p>
            <a:pPr marL="742950" lvl="1" indent="-285750" algn="just">
              <a:buFont typeface="Arial" panose="020B0604020202020204" pitchFamily="34" charset="0"/>
              <a:buChar char="•"/>
            </a:pPr>
            <a:r>
              <a:rPr lang="en-US" dirty="0"/>
              <a:t>200,000 entities</a:t>
            </a:r>
          </a:p>
          <a:p>
            <a:pPr marL="742950" lvl="1" indent="-285750" algn="just">
              <a:buFont typeface="Arial" panose="020B0604020202020204" pitchFamily="34" charset="0"/>
              <a:buChar char="•"/>
            </a:pPr>
            <a:r>
              <a:rPr lang="en-US" dirty="0"/>
              <a:t>No predictive power	</a:t>
            </a:r>
          </a:p>
          <a:p>
            <a:pPr lvl="1" algn="just"/>
            <a:endParaRPr lang="en-US" dirty="0"/>
          </a:p>
          <a:p>
            <a:pPr lvl="1" algn="just"/>
            <a:endParaRPr lang="en-US" dirty="0"/>
          </a:p>
          <a:p>
            <a:pPr lvl="1" algn="just"/>
            <a:r>
              <a:rPr lang="en-US" b="1" dirty="0"/>
              <a:t>Provider Information dataset:</a:t>
            </a:r>
          </a:p>
          <a:p>
            <a:pPr marL="742950" lvl="1" indent="-285750" algn="just">
              <a:buFont typeface="Arial" panose="020B0604020202020204" pitchFamily="34" charset="0"/>
              <a:buChar char="•"/>
            </a:pPr>
            <a:r>
              <a:rPr lang="en-US" dirty="0"/>
              <a:t>Over 80 features</a:t>
            </a:r>
          </a:p>
          <a:p>
            <a:pPr marL="742950" lvl="1" indent="-285750" algn="just">
              <a:buFont typeface="Arial" panose="020B0604020202020204" pitchFamily="34" charset="0"/>
              <a:buChar char="•"/>
            </a:pPr>
            <a:r>
              <a:rPr lang="en-US" dirty="0"/>
              <a:t>15,000 entities</a:t>
            </a:r>
          </a:p>
          <a:p>
            <a:pPr marL="742950" lvl="1" indent="-285750" algn="just">
              <a:buFont typeface="Arial" panose="020B0604020202020204" pitchFamily="34" charset="0"/>
              <a:buChar char="•"/>
            </a:pPr>
            <a:r>
              <a:rPr lang="en-US" dirty="0"/>
              <a:t>At least 70 have predictive power	</a:t>
            </a:r>
          </a:p>
        </p:txBody>
      </p:sp>
    </p:spTree>
    <p:extLst>
      <p:ext uri="{BB962C8B-B14F-4D97-AF65-F5344CB8AC3E}">
        <p14:creationId xmlns:p14="http://schemas.microsoft.com/office/powerpoint/2010/main" val="32707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2" presetClass="entr" presetSubtype="2" decel="5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1+#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Tree>
    <p:extLst>
      <p:ext uri="{BB962C8B-B14F-4D97-AF65-F5344CB8AC3E}">
        <p14:creationId xmlns:p14="http://schemas.microsoft.com/office/powerpoint/2010/main" val="769609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
        <p:nvSpPr>
          <p:cNvPr id="4" name="Rectangle 3">
            <a:extLst>
              <a:ext uri="{FF2B5EF4-FFF2-40B4-BE49-F238E27FC236}">
                <a16:creationId xmlns:a16="http://schemas.microsoft.com/office/drawing/2014/main" id="{C7FF5217-F105-544D-AC46-ACAB944D4F33}"/>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EBE04B05-AA58-A74B-8885-25882DD9C58A}"/>
              </a:ext>
            </a:extLst>
          </p:cNvPr>
          <p:cNvGrpSpPr/>
          <p:nvPr/>
        </p:nvGrpSpPr>
        <p:grpSpPr>
          <a:xfrm>
            <a:off x="6096000" y="0"/>
            <a:ext cx="6096000" cy="6858000"/>
            <a:chOff x="6096000" y="0"/>
            <a:chExt cx="6096000" cy="6858000"/>
          </a:xfrm>
        </p:grpSpPr>
        <p:sp>
          <p:nvSpPr>
            <p:cNvPr id="5" name="Rectangle 4">
              <a:extLst>
                <a:ext uri="{FF2B5EF4-FFF2-40B4-BE49-F238E27FC236}">
                  <a16:creationId xmlns:a16="http://schemas.microsoft.com/office/drawing/2014/main" id="{31EBCB3B-8EC7-EB46-ABD5-9325BAD03D59}"/>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3" name="TextBox 2">
              <a:extLst>
                <a:ext uri="{FF2B5EF4-FFF2-40B4-BE49-F238E27FC236}">
                  <a16:creationId xmlns:a16="http://schemas.microsoft.com/office/drawing/2014/main" id="{DFC537CF-97EF-B540-B692-B6A481AC1FCF}"/>
                </a:ext>
              </a:extLst>
            </p:cNvPr>
            <p:cNvSpPr txBox="1"/>
            <p:nvPr/>
          </p:nvSpPr>
          <p:spPr>
            <a:xfrm>
              <a:off x="6096001" y="1614143"/>
              <a:ext cx="5699759" cy="3970318"/>
            </a:xfrm>
            <a:prstGeom prst="rect">
              <a:avLst/>
            </a:prstGeom>
            <a:noFill/>
          </p:spPr>
          <p:txBody>
            <a:bodyPr wrap="square" rtlCol="0">
              <a:spAutoFit/>
            </a:bodyPr>
            <a:lstStyle/>
            <a:p>
              <a:pPr lvl="1" algn="just"/>
              <a:r>
                <a:rPr lang="en-US" b="1" dirty="0">
                  <a:solidFill>
                    <a:prstClr val="white"/>
                  </a:solidFill>
                </a:rPr>
                <a:t>MDS Quality Measures Score:</a:t>
              </a:r>
            </a:p>
            <a:p>
              <a:pPr marL="742950" lvl="1" indent="-285750" algn="just">
                <a:buFont typeface="Arial" panose="020B0604020202020204" pitchFamily="34" charset="0"/>
                <a:buChar char="•"/>
              </a:pPr>
              <a:r>
                <a:rPr lang="en-US" dirty="0">
                  <a:solidFill>
                    <a:prstClr val="white"/>
                  </a:solidFill>
                </a:rPr>
                <a:t>Continuous</a:t>
              </a:r>
            </a:p>
            <a:p>
              <a:pPr marL="742950" lvl="1" indent="-285750" algn="just">
                <a:buFont typeface="Arial" panose="020B0604020202020204" pitchFamily="34" charset="0"/>
                <a:buChar char="•"/>
              </a:pPr>
              <a:r>
                <a:rPr lang="el-GR" dirty="0">
                  <a:solidFill>
                    <a:prstClr val="white"/>
                  </a:solidFill>
                </a:rPr>
                <a:t>ε(0,100)</a:t>
              </a:r>
              <a:endParaRPr lang="en-US" dirty="0">
                <a:solidFill>
                  <a:prstClr val="white"/>
                </a:solidFill>
              </a:endParaRPr>
            </a:p>
            <a:p>
              <a:pPr marL="742950" lvl="1" indent="-285750" algn="just">
                <a:buFont typeface="Arial" panose="020B0604020202020204" pitchFamily="34" charset="0"/>
                <a:buChar char="•"/>
              </a:pPr>
              <a:r>
                <a:rPr lang="en-US" dirty="0">
                  <a:solidFill>
                    <a:prstClr val="white"/>
                  </a:solidFill>
                </a:rPr>
                <a:t>Cross-sectional</a:t>
              </a:r>
            </a:p>
            <a:p>
              <a:pPr marL="742950" lvl="1" indent="-285750" algn="just">
                <a:buFont typeface="Arial" panose="020B0604020202020204" pitchFamily="34" charset="0"/>
                <a:buChar char="•"/>
              </a:pPr>
              <a:r>
                <a:rPr lang="en-US" dirty="0">
                  <a:solidFill>
                    <a:prstClr val="white"/>
                  </a:solidFill>
                </a:rPr>
                <a:t>Bimodally distributed</a:t>
              </a:r>
            </a:p>
            <a:p>
              <a:pPr marL="742950" lvl="1" indent="-285750" algn="just">
                <a:buFont typeface="Arial" panose="020B0604020202020204" pitchFamily="34" charset="0"/>
                <a:buChar char="•"/>
              </a:pPr>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dirty="0">
                  <a:solidFill>
                    <a:prstClr val="white"/>
                  </a:solidFill>
                </a:rPr>
                <a:t>This empirical distribution is compared with theoretical </a:t>
              </a:r>
              <a:r>
                <a:rPr lang="en-US" i="1" dirty="0">
                  <a:solidFill>
                    <a:prstClr val="white"/>
                  </a:solidFill>
                </a:rPr>
                <a:t>Beta</a:t>
              </a:r>
              <a:r>
                <a:rPr lang="en-US" dirty="0">
                  <a:solidFill>
                    <a:prstClr val="white"/>
                  </a:solidFill>
                </a:rPr>
                <a:t> distribution, a continuous version of binomial. This plot shows that this distribution is not consistent with theoretical one and this shape will not change due to law of large number. For this reason, the permutation test is in use.</a:t>
              </a:r>
              <a:endParaRPr lang="en-US" dirty="0"/>
            </a:p>
          </p:txBody>
        </p:sp>
      </p:grpSp>
    </p:spTree>
    <p:extLst>
      <p:ext uri="{BB962C8B-B14F-4D97-AF65-F5344CB8AC3E}">
        <p14:creationId xmlns:p14="http://schemas.microsoft.com/office/powerpoint/2010/main" val="3432637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 presetClass="entr" presetSubtype="2" accel="50000" decel="5000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1+#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1635</TotalTime>
  <Words>3122</Words>
  <Application>Microsoft Macintosh PowerPoint</Application>
  <PresentationFormat>Widescreen</PresentationFormat>
  <Paragraphs>274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Cambria Math</vt:lpstr>
      <vt:lpstr>Tw Cen MT</vt:lpstr>
      <vt:lpstr>Tw Cen MT Condensed</vt:lpstr>
      <vt:lpstr>Wingdings 3</vt:lpstr>
      <vt:lpstr>Integral</vt:lpstr>
      <vt:lpstr>CAUSAL ANALYSIS: HOME NURSES</vt:lpstr>
      <vt:lpstr>OVERVIEW</vt:lpstr>
      <vt:lpstr>WHAT TO DO?</vt:lpstr>
      <vt:lpstr>TWO METHODS</vt:lpstr>
      <vt:lpstr>TWO METHODS</vt:lpstr>
      <vt:lpstr>TWO DATASETS</vt:lpstr>
      <vt:lpstr>TWO DATASETS</vt:lpstr>
      <vt:lpstr>MDS Quality measure: Statistical descriptive</vt:lpstr>
      <vt:lpstr>MDS Quality measure: Statistical descriptive</vt:lpstr>
      <vt:lpstr>MDS Quality measure: Statistical descriptive</vt:lpstr>
      <vt:lpstr>MDS Quality measure: Statistical descriptive</vt:lpstr>
      <vt:lpstr>PROVIDER INFORMATION DATA: WRANGLING</vt:lpstr>
      <vt:lpstr>FEATURE SELECTION</vt:lpstr>
      <vt:lpstr>FEATURE SELECTION</vt:lpstr>
      <vt:lpstr>FEATURE SELECTION</vt:lpstr>
      <vt:lpstr>FEATURE SELECTION</vt:lpstr>
      <vt:lpstr>ECONOMETRIC METHOD</vt:lpstr>
      <vt:lpstr>ECONOMETRIC METHOD</vt:lpstr>
      <vt:lpstr>ECONOMETRIC METHOD</vt:lpstr>
      <vt:lpstr>ECONOMETRIC METHOD</vt:lpstr>
      <vt:lpstr>ECONOMETRIC METHOD</vt:lpstr>
      <vt:lpstr>ECONOMETRIC METHOD</vt:lpstr>
      <vt:lpstr>ECONOMETRIC METHOD</vt:lpstr>
      <vt:lpstr>ACTIONABLE INSIGHTS</vt:lpstr>
      <vt:lpstr>Actionable insights</vt:lpstr>
      <vt:lpstr>Actionable insights</vt:lpstr>
      <vt:lpstr>Actionable insights</vt:lpstr>
      <vt:lpstr>Actionable insights</vt:lpstr>
      <vt:lpstr>FUTURE RESEARCH</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ANALYSIS: HOME NURSES</dc:title>
  <dc:creator>Jonah Winninghoff</dc:creator>
  <cp:lastModifiedBy>Jonah Winninghoff</cp:lastModifiedBy>
  <cp:revision>19</cp:revision>
  <dcterms:created xsi:type="dcterms:W3CDTF">2021-10-13T22:53:26Z</dcterms:created>
  <dcterms:modified xsi:type="dcterms:W3CDTF">2021-10-15T02:08:55Z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