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64" r:id="rId6"/>
    <p:sldId id="267" r:id="rId7"/>
    <p:sldId id="268" r:id="rId8"/>
    <p:sldId id="270" r:id="rId9"/>
    <p:sldId id="269" r:id="rId10"/>
    <p:sldId id="271" r:id="rId11"/>
    <p:sldId id="285" r:id="rId12"/>
    <p:sldId id="275" r:id="rId13"/>
    <p:sldId id="276" r:id="rId14"/>
    <p:sldId id="277" r:id="rId15"/>
    <p:sldId id="278" r:id="rId16"/>
    <p:sldId id="282" r:id="rId17"/>
    <p:sldId id="258" r:id="rId18"/>
    <p:sldId id="261" r:id="rId19"/>
    <p:sldId id="260" r:id="rId20"/>
    <p:sldId id="259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000000"/>
    <a:srgbClr val="FFD966"/>
    <a:srgbClr val="CF9F02"/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F5D8-8CF9-694C-98AE-CA6043C6B73A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78129-A6AF-4B4B-B8C6-65FD7CD5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2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8129-A6AF-4B4B-B8C6-65FD7CD5DB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9148-4784-FA4F-90B4-619F55A3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2DAD-D878-D44E-B34D-B3F9788CA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5E3C-2B01-C04E-A70D-0C7F61D5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5392-0FC6-444E-89C0-5BB3302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1995-7322-3940-87F2-326BFA9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FE23-5EEA-8D43-B850-5B19711A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D965F-DE16-8446-8513-5DA29B9B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7ECF-6564-3A4F-9F23-970853C9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1974-1A43-B048-BFFC-5751B45E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22D0-1D88-4E49-89CD-3A9003BF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E7E97-8FF6-0E4B-8C94-72EAF7F6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B25F0-C423-8840-9E62-448E125C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CB3D-FC88-8847-909B-E05E995D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80A4-2CF9-654A-8349-A702B58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D3CA-B9C6-B943-AEA3-98A3EC2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6169-1D4A-5344-A93B-2F01C898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B6B7-A99D-B542-8EC1-052AA1F4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482F-0456-834B-9F22-037E7B6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74A2-770E-CE49-8E05-442E4010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08D6-C299-5845-B372-808D53CB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363-2951-B242-83C9-011BC6FF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05DCE-6338-804F-BB80-96A081A2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4A4C-2EAE-844E-A61D-D5072069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AF8B-2197-5F4B-9409-0E2F2EEE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C9A0-F99A-E148-803A-10E7E546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936F-6E3E-914B-A006-F98CF949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7DB8-4CF6-174E-AB49-C6BE1719D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9B0D-1201-7845-8CD7-0F36C887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EA56-51FE-9A44-8FAD-43FDEFCF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6C6EE-FD8E-5F44-A507-D46C64E2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AAA1-62E6-9D49-82CD-0B36E34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F94E-DAF5-CF4B-8E04-502DA3B6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730F-122A-CA41-BC0C-B60EA40F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D2A3-7360-CE4D-A9A0-423872D6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C9F04-6F70-B240-B364-8C83B0F54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04D3-9F66-0E4E-80FF-53ECC4C67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AE82B-AD57-CF40-B6E3-3CF8C091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1C44-2B0A-6D46-8B69-EB38DF2F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5C7EB-674D-1649-9B82-26C14B56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25C2-D582-6A41-861E-D6B4AEDB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B96C-B136-7B4A-BF0F-EE2C3EAE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D0D07-BFC3-F143-A708-2B104787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8A5CA-B695-EC48-BFD3-ED647229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AB757-18BD-B043-83AA-8844F50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92F30-A2B7-584D-96AD-764550F9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DE2D-7938-3A4C-A2D7-F700C918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781B-A4A4-D846-BA0C-AC78E4C0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4CC5-A980-A04A-ACE1-0050DDD7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BB7C-434B-F44C-9910-CFF2B55C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A7DDE-195E-D84A-BD9D-F89C4FDA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E69-9530-8941-98EB-CDD6D98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79AC-4D1E-B241-A293-1841849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7805-F4B3-9B40-ABBD-8891127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6549-D861-0D4E-A6F0-4A5A152E0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DC1C-AB2F-284B-A97C-93DBB4D0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E914-7ECC-EB4F-A8D9-5D9E8B3C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DAE6-D7F5-7B4A-8988-2F6E3FA9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417B9-1FFC-A54D-8E97-4520A58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4E099-4489-8A45-BC4E-E4705AF8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6FD3-86E1-A945-B96E-6C10789E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0193-9C3A-5743-B985-7EFEEDB31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B20-0933-4249-A092-05D8DF4D3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4D9D-9081-6D4C-AA3F-4C6760F57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105.14103.pdf" TargetMode="External"/><Relationship Id="rId3" Type="http://schemas.openxmlformats.org/officeDocument/2006/relationships/hyperlink" Target="https://arxiv.org/pdf/1904.10509.pdf" TargetMode="External"/><Relationship Id="rId7" Type="http://schemas.openxmlformats.org/officeDocument/2006/relationships/hyperlink" Target="https://papers.nips.cc/paper/2020/file/c8512d142a2d849725f31a9a7a361ab9-Paper.pdf" TargetMode="External"/><Relationship Id="rId2" Type="http://schemas.openxmlformats.org/officeDocument/2006/relationships/hyperlink" Target="https://www.math.umd.edu/~slud/RITF17/Tutorial_on_Bayesian_Optimization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906.08237v2.pdf" TargetMode="External"/><Relationship Id="rId5" Type="http://schemas.openxmlformats.org/officeDocument/2006/relationships/hyperlink" Target="https://proceedings.neurips.cc/paper/2017/file/3f5ee243547dee91fbd053c1c4a845aa-Paper.pdf" TargetMode="External"/><Relationship Id="rId4" Type="http://schemas.openxmlformats.org/officeDocument/2006/relationships/hyperlink" Target="https://huggingface.co/blog/big-bir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364629-F0B7-B144-AFC1-E5D54CCC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8C8B07-BB6A-DD45-958E-6F1779081653}"/>
              </a:ext>
            </a:extLst>
          </p:cNvPr>
          <p:cNvSpPr/>
          <p:nvPr/>
        </p:nvSpPr>
        <p:spPr>
          <a:xfrm>
            <a:off x="4348065" y="3284376"/>
            <a:ext cx="7843935" cy="2090057"/>
          </a:xfrm>
          <a:prstGeom prst="rect">
            <a:avLst/>
          </a:prstGeom>
          <a:solidFill>
            <a:schemeClr val="tx1">
              <a:alpha val="755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D7A9-E9BE-7242-B34A-0B009127D080}"/>
              </a:ext>
            </a:extLst>
          </p:cNvPr>
          <p:cNvSpPr txBox="1"/>
          <p:nvPr/>
        </p:nvSpPr>
        <p:spPr>
          <a:xfrm>
            <a:off x="4743060" y="3559963"/>
            <a:ext cx="7053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  <a:latin typeface="+mj-lt"/>
              </a:rPr>
              <a:t>BIG BIRD AND XLNET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8FD18-A42F-9C43-9C96-7F64A0CF174B}"/>
              </a:ext>
            </a:extLst>
          </p:cNvPr>
          <p:cNvCxnSpPr>
            <a:cxnSpLocks/>
          </p:cNvCxnSpPr>
          <p:nvPr/>
        </p:nvCxnSpPr>
        <p:spPr>
          <a:xfrm>
            <a:off x="4795935" y="4478694"/>
            <a:ext cx="644156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5AF102-84BD-DD4D-848E-70E5DAB60E5E}"/>
              </a:ext>
            </a:extLst>
          </p:cNvPr>
          <p:cNvSpPr/>
          <p:nvPr/>
        </p:nvSpPr>
        <p:spPr>
          <a:xfrm>
            <a:off x="4795935" y="466648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Jonah Winninghoff</a:t>
            </a:r>
          </a:p>
        </p:txBody>
      </p:sp>
    </p:spTree>
    <p:extLst>
      <p:ext uri="{BB962C8B-B14F-4D97-AF65-F5344CB8AC3E}">
        <p14:creationId xmlns:p14="http://schemas.microsoft.com/office/powerpoint/2010/main" val="969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4F8A3-9DEF-7F41-8217-F874AC5C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1EA58-15F5-A348-B806-FE7F523FBD0B}"/>
              </a:ext>
            </a:extLst>
          </p:cNvPr>
          <p:cNvSpPr/>
          <p:nvPr/>
        </p:nvSpPr>
        <p:spPr>
          <a:xfrm>
            <a:off x="-18508" y="0"/>
            <a:ext cx="12210508" cy="1778000"/>
          </a:xfrm>
          <a:prstGeom prst="rect">
            <a:avLst/>
          </a:prstGeom>
          <a:gradFill>
            <a:gsLst>
              <a:gs pos="72000">
                <a:srgbClr val="000000">
                  <a:alpha val="37000"/>
                </a:srgbClr>
              </a:gs>
              <a:gs pos="42000">
                <a:srgbClr val="000000">
                  <a:alpha val="55000"/>
                </a:srgbClr>
              </a:gs>
              <a:gs pos="0">
                <a:schemeClr val="tx1">
                  <a:alpha val="74803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3600" b="1" dirty="0">
                <a:solidFill>
                  <a:schemeClr val="bg1"/>
                </a:solidFill>
              </a:rPr>
              <a:t>BIG BIRD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4687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5000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4F8A3-9DEF-7F41-8217-F874AC5C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84104A-27E2-FC45-A478-C20DB618C8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CF510-FB88-8047-B699-3AF5D3DB0D12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22F57-B240-FB4E-A6B8-77E3A0229016}"/>
              </a:ext>
            </a:extLst>
          </p:cNvPr>
          <p:cNvSpPr/>
          <p:nvPr/>
        </p:nvSpPr>
        <p:spPr>
          <a:xfrm>
            <a:off x="6078286" y="0"/>
            <a:ext cx="591010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BLOCK SPARSITY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concept of sliding and global connections is not novel but what is new is random connection.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Perhaps, the Google Research team develops the random connection based on CLT and LLN.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example, predicted summaries become more consistent when the sequence length is longer.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That comes with the price of no theoretical guarantees.</a:t>
            </a:r>
          </a:p>
        </p:txBody>
      </p:sp>
    </p:spTree>
    <p:extLst>
      <p:ext uri="{BB962C8B-B14F-4D97-AF65-F5344CB8AC3E}">
        <p14:creationId xmlns:p14="http://schemas.microsoft.com/office/powerpoint/2010/main" val="42509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37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6078286" y="0"/>
            <a:ext cx="591010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ROUGE-N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ROUGE-N F1-score is the measure of model accuracy based on the number of matching n-grams between predicted and ground-truth summaries.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example, ROUGE-1 means the number of matching unigram.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ROUGE-1 means the number of matching the longest common subsequence (LCS).</a:t>
            </a:r>
          </a:p>
        </p:txBody>
      </p:sp>
    </p:spTree>
    <p:extLst>
      <p:ext uri="{BB962C8B-B14F-4D97-AF65-F5344CB8AC3E}">
        <p14:creationId xmlns:p14="http://schemas.microsoft.com/office/powerpoint/2010/main" val="10366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0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0" y="0"/>
            <a:ext cx="591010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DATASET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arXiv journals prepared by TensorFlow is used, which contains </a:t>
            </a:r>
            <a:r>
              <a:rPr lang="en-US" sz="2400" i="1" dirty="0" err="1">
                <a:latin typeface="+mj-lt"/>
              </a:rPr>
              <a:t>article_id</a:t>
            </a:r>
            <a:r>
              <a:rPr lang="en-US" sz="2400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article_text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i="1" dirty="0">
                <a:latin typeface="+mj-lt"/>
              </a:rPr>
              <a:t>actual </a:t>
            </a:r>
            <a:r>
              <a:rPr lang="en-US" sz="2400" i="1" dirty="0" err="1">
                <a:latin typeface="+mj-lt"/>
              </a:rPr>
              <a:t>abstract_text</a:t>
            </a:r>
            <a:r>
              <a:rPr lang="en-US" sz="2400" dirty="0">
                <a:latin typeface="+mj-lt"/>
              </a:rPr>
              <a:t>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Three subsets: testing (6,658 entities), training (119,924 entities), and validation (6,633 entities) sets.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70.8% of tokens in article texts matches NLTK dictionaries while 62.05% in abstract text matches these dictionaries</a:t>
            </a:r>
          </a:p>
        </p:txBody>
      </p:sp>
    </p:spTree>
    <p:extLst>
      <p:ext uri="{BB962C8B-B14F-4D97-AF65-F5344CB8AC3E}">
        <p14:creationId xmlns:p14="http://schemas.microsoft.com/office/powerpoint/2010/main" val="31499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0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0" y="0"/>
            <a:ext cx="59101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DATASET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this research, validation set is in use. Technically, this set is unseen.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Why?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Big Bird model is pretrained with Wikipedia dataset.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XLNet model is pretrained with several datasets other than arXiv.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F27B9-7A4D-E145-AC73-DD896C7854C2}"/>
              </a:ext>
            </a:extLst>
          </p:cNvPr>
          <p:cNvSpPr/>
          <p:nvPr/>
        </p:nvSpPr>
        <p:spPr>
          <a:xfrm>
            <a:off x="0" y="4991629"/>
            <a:ext cx="5910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400" dirty="0">
                <a:latin typeface="+mj-lt"/>
              </a:rPr>
              <a:t>Random sampling for this set to predict is 110 in total for each model. This data collection takes two days to compute.</a:t>
            </a:r>
          </a:p>
        </p:txBody>
      </p:sp>
    </p:spTree>
    <p:extLst>
      <p:ext uri="{BB962C8B-B14F-4D97-AF65-F5344CB8AC3E}">
        <p14:creationId xmlns:p14="http://schemas.microsoft.com/office/powerpoint/2010/main" val="38317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84201" y="299403"/>
            <a:ext cx="79812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RESEARCH QUESTIONS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3" y="2286963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Does the Big Bird model outperform XLNet model?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Being compared with XLNet model, how fast can Big Bird produce each predicted summary?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3" y="4514013"/>
            <a:ext cx="9112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Does the Big Bird successfully reduce this quadratic dependency to linear dependency in sequence term?</a:t>
            </a:r>
          </a:p>
          <a:p>
            <a:br>
              <a:rPr lang="en-US" sz="2400" dirty="0"/>
            </a:b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70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E77D70B-2C23-8646-B4ED-633D9AA8A334}"/>
              </a:ext>
            </a:extLst>
          </p:cNvPr>
          <p:cNvGrpSpPr/>
          <p:nvPr/>
        </p:nvGrpSpPr>
        <p:grpSpPr>
          <a:xfrm>
            <a:off x="-1" y="0"/>
            <a:ext cx="12192001" cy="6858001"/>
            <a:chOff x="-1" y="-4"/>
            <a:chExt cx="12192001" cy="685800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91F4CEB-CEEA-1640-AE32-4C30B8479926}"/>
                </a:ext>
              </a:extLst>
            </p:cNvPr>
            <p:cNvSpPr/>
            <p:nvPr/>
          </p:nvSpPr>
          <p:spPr>
            <a:xfrm>
              <a:off x="-1" y="-4"/>
              <a:ext cx="12192001" cy="6858001"/>
            </a:xfrm>
            <a:prstGeom prst="roundRect">
              <a:avLst>
                <a:gd name="adj" fmla="val 0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5DA540-9D26-D049-8120-FA26163A7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1" t="1725" r="1524" b="1556"/>
            <a:stretch/>
          </p:blipFill>
          <p:spPr>
            <a:xfrm>
              <a:off x="3118231" y="480105"/>
              <a:ext cx="5955535" cy="589778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1EB095-39F2-6E46-95EB-B64290558EF9}"/>
                </a:ext>
              </a:extLst>
            </p:cNvPr>
            <p:cNvSpPr/>
            <p:nvPr/>
          </p:nvSpPr>
          <p:spPr>
            <a:xfrm rot="16200000">
              <a:off x="870496" y="3286108"/>
              <a:ext cx="4495469" cy="285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Average metric (95% CI with Bonferroni correction)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8D438A-8606-9342-94C0-3EE249792F46}"/>
                </a:ext>
              </a:extLst>
            </p:cNvPr>
            <p:cNvSpPr/>
            <p:nvPr/>
          </p:nvSpPr>
          <p:spPr>
            <a:xfrm>
              <a:off x="3920646" y="6012493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4610F0-7780-2E48-A8C0-0C43477FCBD4}"/>
                </a:ext>
              </a:extLst>
            </p:cNvPr>
            <p:cNvSpPr/>
            <p:nvPr/>
          </p:nvSpPr>
          <p:spPr>
            <a:xfrm>
              <a:off x="5486869" y="6012492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97DD55-F17C-EA42-9EAC-6BB85E2E3F08}"/>
                </a:ext>
              </a:extLst>
            </p:cNvPr>
            <p:cNvSpPr/>
            <p:nvPr/>
          </p:nvSpPr>
          <p:spPr>
            <a:xfrm>
              <a:off x="7053092" y="6004195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44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1FFE8B-B8E6-C445-99C6-EC99C094D862}"/>
              </a:ext>
            </a:extLst>
          </p:cNvPr>
          <p:cNvGrpSpPr/>
          <p:nvPr/>
        </p:nvGrpSpPr>
        <p:grpSpPr>
          <a:xfrm>
            <a:off x="-2" y="0"/>
            <a:ext cx="12192001" cy="6858001"/>
            <a:chOff x="-2" y="0"/>
            <a:chExt cx="12192001" cy="685800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91F4CEB-CEEA-1640-AE32-4C30B8479926}"/>
                </a:ext>
              </a:extLst>
            </p:cNvPr>
            <p:cNvSpPr/>
            <p:nvPr/>
          </p:nvSpPr>
          <p:spPr>
            <a:xfrm>
              <a:off x="-2" y="0"/>
              <a:ext cx="12192001" cy="685800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DD7F40-91DC-B642-897D-E4F381187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" t="1396" r="2645" b="2053"/>
            <a:stretch/>
          </p:blipFill>
          <p:spPr>
            <a:xfrm>
              <a:off x="3088940" y="239842"/>
              <a:ext cx="6014122" cy="613097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1EB095-39F2-6E46-95EB-B64290558EF9}"/>
                </a:ext>
              </a:extLst>
            </p:cNvPr>
            <p:cNvSpPr/>
            <p:nvPr/>
          </p:nvSpPr>
          <p:spPr>
            <a:xfrm rot="16200000">
              <a:off x="698315" y="3010538"/>
              <a:ext cx="4495469" cy="285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8D438A-8606-9342-94C0-3EE249792F46}"/>
                </a:ext>
              </a:extLst>
            </p:cNvPr>
            <p:cNvSpPr/>
            <p:nvPr/>
          </p:nvSpPr>
          <p:spPr>
            <a:xfrm>
              <a:off x="4527277" y="6247146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4610F0-7780-2E48-A8C0-0C43477FCBD4}"/>
                </a:ext>
              </a:extLst>
            </p:cNvPr>
            <p:cNvSpPr/>
            <p:nvPr/>
          </p:nvSpPr>
          <p:spPr>
            <a:xfrm>
              <a:off x="6588888" y="6251819"/>
              <a:ext cx="2191587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72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99D4D4-8357-4240-8DDA-AF6A33BD80F9}"/>
              </a:ext>
            </a:extLst>
          </p:cNvPr>
          <p:cNvGrpSpPr/>
          <p:nvPr/>
        </p:nvGrpSpPr>
        <p:grpSpPr>
          <a:xfrm>
            <a:off x="-754001" y="-227462"/>
            <a:ext cx="13117190" cy="7566081"/>
            <a:chOff x="-754001" y="-227462"/>
            <a:chExt cx="13117190" cy="756608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7725DE7-B66E-CC47-9C1D-3D20247B3F22}"/>
                </a:ext>
              </a:extLst>
            </p:cNvPr>
            <p:cNvSpPr/>
            <p:nvPr/>
          </p:nvSpPr>
          <p:spPr>
            <a:xfrm>
              <a:off x="-754001" y="-227462"/>
              <a:ext cx="13117190" cy="7566081"/>
            </a:xfrm>
            <a:prstGeom prst="roundRect">
              <a:avLst>
                <a:gd name="adj" fmla="val 742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3C3D20-914F-DC43-BA2B-5E1F8A313C6D}"/>
                </a:ext>
              </a:extLst>
            </p:cNvPr>
            <p:cNvSpPr/>
            <p:nvPr/>
          </p:nvSpPr>
          <p:spPr>
            <a:xfrm>
              <a:off x="1928869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B5B533-6E35-0945-A935-308F5557D186}"/>
                </a:ext>
              </a:extLst>
            </p:cNvPr>
            <p:cNvSpPr/>
            <p:nvPr/>
          </p:nvSpPr>
          <p:spPr>
            <a:xfrm rot="16200000">
              <a:off x="-1611001" y="3420862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9D11D5-8D17-CE46-A7F2-33F9CBE00A20}"/>
                </a:ext>
              </a:extLst>
            </p:cNvPr>
            <p:cNvSpPr/>
            <p:nvPr/>
          </p:nvSpPr>
          <p:spPr>
            <a:xfrm>
              <a:off x="1224767" y="6438277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8E5B74-88DE-F945-BA64-4B71CF4E6A9E}"/>
                </a:ext>
              </a:extLst>
            </p:cNvPr>
            <p:cNvSpPr/>
            <p:nvPr/>
          </p:nvSpPr>
          <p:spPr>
            <a:xfrm>
              <a:off x="7218508" y="6444540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181426-BE87-C14C-BBD4-69257A738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0" t="2753" r="1072" b="2669"/>
            <a:stretch/>
          </p:blipFill>
          <p:spPr>
            <a:xfrm>
              <a:off x="6308495" y="676403"/>
              <a:ext cx="5813748" cy="57618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060437-9DAA-DD44-A06A-076575C3A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45" t="2752" r="1975" b="2718"/>
            <a:stretch/>
          </p:blipFill>
          <p:spPr>
            <a:xfrm>
              <a:off x="403340" y="674641"/>
              <a:ext cx="5813747" cy="576187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24F734-6CD2-1544-8F00-AC44B7C93D0D}"/>
                </a:ext>
              </a:extLst>
            </p:cNvPr>
            <p:cNvSpPr/>
            <p:nvPr/>
          </p:nvSpPr>
          <p:spPr>
            <a:xfrm>
              <a:off x="7922608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AEC552-913F-ED44-BAE5-BDDC97E2B618}"/>
                </a:ext>
              </a:extLst>
            </p:cNvPr>
            <p:cNvSpPr/>
            <p:nvPr/>
          </p:nvSpPr>
          <p:spPr>
            <a:xfrm rot="16200000">
              <a:off x="3686417" y="3303167"/>
              <a:ext cx="4809675" cy="25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195CC-72A0-894D-9D38-01C7FBAB9DAC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Hourglass">
              <a:extLst>
                <a:ext uri="{FF2B5EF4-FFF2-40B4-BE49-F238E27FC236}">
                  <a16:creationId xmlns:a16="http://schemas.microsoft.com/office/drawing/2014/main" id="{B31428A4-A3C3-F84F-824A-F285C44DB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18" name="Graphic 17" descr="Ruler">
              <a:extLst>
                <a:ext uri="{FF2B5EF4-FFF2-40B4-BE49-F238E27FC236}">
                  <a16:creationId xmlns:a16="http://schemas.microsoft.com/office/drawing/2014/main" id="{49B666C2-DC25-3E41-BD99-F4312110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20" name="Graphic 19" descr="Gears">
              <a:extLst>
                <a:ext uri="{FF2B5EF4-FFF2-40B4-BE49-F238E27FC236}">
                  <a16:creationId xmlns:a16="http://schemas.microsoft.com/office/drawing/2014/main" id="{168177DD-9A76-D84B-8F2E-13DD649EE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</p:spTree>
    <p:extLst>
      <p:ext uri="{BB962C8B-B14F-4D97-AF65-F5344CB8AC3E}">
        <p14:creationId xmlns:p14="http://schemas.microsoft.com/office/powerpoint/2010/main" val="371602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4B342D-5CEE-B94A-9458-2C7FA2C9A7BC}"/>
              </a:ext>
            </a:extLst>
          </p:cNvPr>
          <p:cNvGrpSpPr/>
          <p:nvPr/>
        </p:nvGrpSpPr>
        <p:grpSpPr>
          <a:xfrm>
            <a:off x="-300625" y="-125261"/>
            <a:ext cx="12726444" cy="7177413"/>
            <a:chOff x="-300625" y="-125261"/>
            <a:chExt cx="12726444" cy="717741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F329BF-0CF5-D947-8AF5-79B4BF1388D2}"/>
                </a:ext>
              </a:extLst>
            </p:cNvPr>
            <p:cNvSpPr/>
            <p:nvPr/>
          </p:nvSpPr>
          <p:spPr>
            <a:xfrm>
              <a:off x="-300625" y="-125261"/>
              <a:ext cx="12726444" cy="7177413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D69ABD-35C8-6840-B062-BD793D3BD3FD}"/>
                </a:ext>
              </a:extLst>
            </p:cNvPr>
            <p:cNvSpPr/>
            <p:nvPr/>
          </p:nvSpPr>
          <p:spPr>
            <a:xfrm>
              <a:off x="1928869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AC2A57-7D39-1546-88D9-9B4E2FA0A0BF}"/>
                </a:ext>
              </a:extLst>
            </p:cNvPr>
            <p:cNvSpPr/>
            <p:nvPr/>
          </p:nvSpPr>
          <p:spPr>
            <a:xfrm rot="16200000">
              <a:off x="-2232441" y="3418692"/>
              <a:ext cx="4809675" cy="305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Logarithmic time per predicted summary (in seconds)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43D2B6-3B05-BF44-BBD8-28CFCF07E891}"/>
                </a:ext>
              </a:extLst>
            </p:cNvPr>
            <p:cNvSpPr/>
            <p:nvPr/>
          </p:nvSpPr>
          <p:spPr>
            <a:xfrm>
              <a:off x="1224767" y="6438277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7AE9EF-1D0E-4649-AACE-DA4CBDD7A2D4}"/>
                </a:ext>
              </a:extLst>
            </p:cNvPr>
            <p:cNvSpPr/>
            <p:nvPr/>
          </p:nvSpPr>
          <p:spPr>
            <a:xfrm>
              <a:off x="7218508" y="6444540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3E1272-5DCA-1742-8081-FF40E974AD60}"/>
                </a:ext>
              </a:extLst>
            </p:cNvPr>
            <p:cNvSpPr/>
            <p:nvPr/>
          </p:nvSpPr>
          <p:spPr>
            <a:xfrm>
              <a:off x="7922608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67AD99-F32F-6C44-A1EF-FE028FFF6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5" t="2750" r="1458" b="2718"/>
            <a:stretch/>
          </p:blipFill>
          <p:spPr>
            <a:xfrm>
              <a:off x="6242694" y="676405"/>
              <a:ext cx="5860405" cy="57618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74EE3D-259B-5B4C-8E07-929C4D41E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8" t="2551" r="1447" b="2920"/>
            <a:stretch/>
          </p:blipFill>
          <p:spPr>
            <a:xfrm>
              <a:off x="325095" y="676405"/>
              <a:ext cx="5860404" cy="576187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C6AA0C-FCD2-EA48-95E6-412244270296}"/>
                </a:ext>
              </a:extLst>
            </p:cNvPr>
            <p:cNvSpPr/>
            <p:nvPr/>
          </p:nvSpPr>
          <p:spPr>
            <a:xfrm rot="16200000">
              <a:off x="3754962" y="3276302"/>
              <a:ext cx="4809675" cy="305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Logarithmic time per predicted summary (in 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9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457953" y="505513"/>
            <a:ext cx="108723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/>
              <a:t>FUTURE RESEARCH AND 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2" y="2000977"/>
            <a:ext cx="9112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Big Bird model does better with predicting summary and successfully linearize self-attention. However, the speed of this model is 193.04 wpm by median.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2" y="360565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The Big Bird algorithm is highly recommended for producing summaries as long as if the cloud environment is used.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2" y="4841007"/>
            <a:ext cx="9112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To address scalability and redundancy problems, Attention Free Transformer and Bayesian connection need to be tested with block sparsity.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4F652C-050D-F547-B4E6-7EE0A43E36DA}"/>
              </a:ext>
            </a:extLst>
          </p:cNvPr>
          <p:cNvGrpSpPr/>
          <p:nvPr/>
        </p:nvGrpSpPr>
        <p:grpSpPr>
          <a:xfrm>
            <a:off x="1219070" y="2101412"/>
            <a:ext cx="999461" cy="3789410"/>
            <a:chOff x="1295270" y="1661191"/>
            <a:chExt cx="999461" cy="37894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1295270" y="1661191"/>
              <a:ext cx="999461" cy="3789410"/>
              <a:chOff x="1041270" y="2575591"/>
              <a:chExt cx="999461" cy="378941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575591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399560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Puzzle">
              <a:extLst>
                <a:ext uri="{FF2B5EF4-FFF2-40B4-BE49-F238E27FC236}">
                  <a16:creationId xmlns:a16="http://schemas.microsoft.com/office/drawing/2014/main" id="{DA4AB8A3-BE1D-8549-BD5D-3BC20D4A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2731" y="4614379"/>
              <a:ext cx="740524" cy="740524"/>
            </a:xfrm>
            <a:prstGeom prst="rect">
              <a:avLst/>
            </a:prstGeom>
          </p:spPr>
        </p:pic>
        <p:pic>
          <p:nvPicPr>
            <p:cNvPr id="15" name="Graphic 14" descr="Statistics">
              <a:extLst>
                <a:ext uri="{FF2B5EF4-FFF2-40B4-BE49-F238E27FC236}">
                  <a16:creationId xmlns:a16="http://schemas.microsoft.com/office/drawing/2014/main" id="{47AD97C4-DA7E-8449-BD16-3B005A163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7331" y="1754521"/>
              <a:ext cx="823178" cy="823178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72FB6-D5F7-BB44-AC3B-02EF56A77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6491" y="3310043"/>
              <a:ext cx="630212" cy="630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16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478929" y="262666"/>
            <a:ext cx="4528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478929" y="1370662"/>
            <a:ext cx="117130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Brochu, E., Cora, VM., and Freitas, N. “A Tutorial on Bayesian Optimization of Expensive Cost Functions, With Application to Active User Modeling and Hierarchical Reinforcement Learning.” arXiv, Dec. 2020. </a:t>
            </a:r>
            <a:r>
              <a:rPr lang="en-US" dirty="0">
                <a:hlinkClick r:id="rId2"/>
              </a:rPr>
              <a:t>https://www.math.umd.edu/~slud/RITF17/Tutorial_on_Bayesian_Optimization.pdf</a:t>
            </a:r>
            <a:endParaRPr lang="en-US" dirty="0"/>
          </a:p>
          <a:p>
            <a:r>
              <a:rPr lang="en-US" dirty="0"/>
              <a:t>Child, R., Gray, S., Radford, A., and Sutskever, I. “Generating Long Sequences with Sparse Transformers.” arXiv, 2019. </a:t>
            </a:r>
            <a:r>
              <a:rPr lang="en-US" dirty="0">
                <a:hlinkClick r:id="rId3"/>
              </a:rPr>
              <a:t>https://arxiv.org/pdf/1904.10509.pdf</a:t>
            </a:r>
            <a:endParaRPr lang="en-US" dirty="0"/>
          </a:p>
          <a:p>
            <a:r>
              <a:rPr lang="en-US" dirty="0"/>
              <a:t>Rayner, K., Slattery, TJ., and </a:t>
            </a:r>
            <a:r>
              <a:rPr lang="en-US" dirty="0" err="1"/>
              <a:t>Bélanger</a:t>
            </a:r>
            <a:r>
              <a:rPr lang="en-US" dirty="0"/>
              <a:t>, NN. “Eye movements, the perceptual span, and reading speed.” Psychon Bull Rev., Dec. 2010. </a:t>
            </a:r>
            <a:r>
              <a:rPr lang="en-US" dirty="0" err="1"/>
              <a:t>doi</a:t>
            </a:r>
            <a:r>
              <a:rPr lang="en-US" dirty="0"/>
              <a:t>: 10.3758/PBR.17.6.834</a:t>
            </a:r>
          </a:p>
          <a:p>
            <a:r>
              <a:rPr lang="en-US" dirty="0"/>
              <a:t>Gupta, V. “Understanding BigBird’s Block Sparse Attention.” Huggingface, Mar. 2021. </a:t>
            </a:r>
            <a:r>
              <a:rPr lang="en-US" dirty="0">
                <a:hlinkClick r:id="rId4"/>
              </a:rPr>
              <a:t>https://huggingface.co/blog/big-bird</a:t>
            </a:r>
            <a:endParaRPr lang="en-US" dirty="0"/>
          </a:p>
          <a:p>
            <a:r>
              <a:rPr lang="en-US" dirty="0"/>
              <a:t>Vaswani, A., Shazeer, N., Parmar, N., Uszkoreit, J., Jones, </a:t>
            </a:r>
            <a:r>
              <a:rPr lang="en-US" dirty="0" err="1"/>
              <a:t>Ł</a:t>
            </a:r>
            <a:r>
              <a:rPr lang="en-US" dirty="0"/>
              <a:t>., Gomez, AN., Kaiser, L., and Polosukhin, I. “Attention is All You Need.” Advances in Neural Information Processing Systems 30. NIPS, 2017. </a:t>
            </a:r>
            <a:r>
              <a:rPr lang="en-US" dirty="0">
                <a:hlinkClick r:id="rId5"/>
              </a:rPr>
              <a:t>https://proceedings.neurips.cc/paper/2017/file/3f5ee243547dee91fbd053c1c4a845aa-Paper.pdf</a:t>
            </a:r>
            <a:endParaRPr lang="en-US" dirty="0"/>
          </a:p>
          <a:p>
            <a:r>
              <a:rPr lang="en-US" dirty="0"/>
              <a:t>Yang, Z., Dai, Z., Yang, Y., Carbonell, J., Salakhutdinov, R., and Le., QV. “XLNet: Generalized Autoregressive Pretraining for Language Understanding.” arXiv, Jan. 2020.</a:t>
            </a:r>
            <a:r>
              <a:rPr lang="en-US" dirty="0">
                <a:hlinkClick r:id="rId6"/>
              </a:rPr>
              <a:t>https://arxiv.org/pdf/1906.08237v2.pdf</a:t>
            </a:r>
            <a:endParaRPr lang="en-US" dirty="0"/>
          </a:p>
          <a:p>
            <a:r>
              <a:rPr lang="en-US" dirty="0"/>
              <a:t>Zaheer, M., Guruganesh, G., Dubey, A., Ainslie, J., Alberti, C., Ontanon, S., Philip, P., Ravula, A., Wang, Q., Yang, L., and Amr Ahmed, A. “Big Bird: Transformers for Longer Sequences.” Advances in Neural Information Processing Systems 33, NeurIPS, 2020. </a:t>
            </a:r>
            <a:r>
              <a:rPr lang="en-US" dirty="0">
                <a:hlinkClick r:id="rId7"/>
              </a:rPr>
              <a:t>https://papers.nips.cc/paper/2020/file/c8512d142a2d849725f31a9a7a361ab9-Paper.pdf</a:t>
            </a:r>
            <a:endParaRPr lang="en-US" dirty="0"/>
          </a:p>
          <a:p>
            <a:r>
              <a:rPr lang="en-US" dirty="0"/>
              <a:t>Zhai, S., Talbott, W., Srivastava, N., Huang, C., Goh, H., Zhang, R., and Susskind, J. “An Attention Free Transformer.” arXiv, Sep. 2021. </a:t>
            </a:r>
            <a:r>
              <a:rPr lang="en-US" dirty="0">
                <a:hlinkClick r:id="rId8"/>
              </a:rPr>
              <a:t>https://arxiv.org/pdf/2105.14103.pdf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3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195CC-72A0-894D-9D38-01C7FBAB9DAC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Hourglass">
              <a:extLst>
                <a:ext uri="{FF2B5EF4-FFF2-40B4-BE49-F238E27FC236}">
                  <a16:creationId xmlns:a16="http://schemas.microsoft.com/office/drawing/2014/main" id="{B31428A4-A3C3-F84F-824A-F285C44DB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18" name="Graphic 17" descr="Ruler">
              <a:extLst>
                <a:ext uri="{FF2B5EF4-FFF2-40B4-BE49-F238E27FC236}">
                  <a16:creationId xmlns:a16="http://schemas.microsoft.com/office/drawing/2014/main" id="{49B666C2-DC25-3E41-BD99-F4312110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20" name="Graphic 19" descr="Gears">
              <a:extLst>
                <a:ext uri="{FF2B5EF4-FFF2-40B4-BE49-F238E27FC236}">
                  <a16:creationId xmlns:a16="http://schemas.microsoft.com/office/drawing/2014/main" id="{168177DD-9A76-D84B-8F2E-13DD649EE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A1997-E70F-8649-8222-BFA758B77D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639E6-6E71-9440-88BD-84CD703D847E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EB9ED-D587-FD42-AE43-3AC9785263C0}"/>
              </a:ext>
            </a:extLst>
          </p:cNvPr>
          <p:cNvSpPr/>
          <p:nvPr/>
        </p:nvSpPr>
        <p:spPr>
          <a:xfrm>
            <a:off x="6078286" y="0"/>
            <a:ext cx="59101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BUT SO WHAT?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Transformers has self-attention mechanism which is expensive to compute longer sequences.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Google Research team attempts to solve the issue using block sparsity.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Their mathematical assessment shows that the approach reduces quadratic dependency to linear dependency in time or memory term, which is skeptical.</a:t>
            </a:r>
          </a:p>
        </p:txBody>
      </p:sp>
    </p:spTree>
    <p:extLst>
      <p:ext uri="{BB962C8B-B14F-4D97-AF65-F5344CB8AC3E}">
        <p14:creationId xmlns:p14="http://schemas.microsoft.com/office/powerpoint/2010/main" val="28411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92CA01E-C53D-BB42-B59F-0E4D2553C5C2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8A764-281B-A24C-B3AD-93B852D47FD8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4DAE95-0A2A-BE48-A5B1-6A391ABF6BBF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DD3005-217E-4049-940F-D4F3CB03C91E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4B5F3D-F837-6446-AC7B-1A9481870408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BBE30B-8C3D-9A41-B6BA-77C1B3D026B3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Hourglass">
              <a:extLst>
                <a:ext uri="{FF2B5EF4-FFF2-40B4-BE49-F238E27FC236}">
                  <a16:creationId xmlns:a16="http://schemas.microsoft.com/office/drawing/2014/main" id="{FCAE1588-5155-7349-92BE-EF1E5B78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43" name="Graphic 42" descr="Ruler">
              <a:extLst>
                <a:ext uri="{FF2B5EF4-FFF2-40B4-BE49-F238E27FC236}">
                  <a16:creationId xmlns:a16="http://schemas.microsoft.com/office/drawing/2014/main" id="{B5DEFB21-C63D-5B48-8895-2794FF33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44" name="Graphic 43" descr="Gears">
              <a:extLst>
                <a:ext uri="{FF2B5EF4-FFF2-40B4-BE49-F238E27FC236}">
                  <a16:creationId xmlns:a16="http://schemas.microsoft.com/office/drawing/2014/main" id="{E306FE70-7F99-FA48-8218-C40C25659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B53EA7A-9592-9842-A915-D4401484308D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5111E-4CB3-5B42-AE2D-73D4763A6B75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844382-1374-8F4F-8D01-9C447B041748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5A710-1A3D-EB4B-9C88-F2378CF3A729}"/>
              </a:ext>
            </a:extLst>
          </p:cNvPr>
          <p:cNvSpPr/>
          <p:nvPr/>
        </p:nvSpPr>
        <p:spPr>
          <a:xfrm>
            <a:off x="-6017" y="-14526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FE1DAF-BDF0-D94D-AE1E-5F69E2792E39}"/>
              </a:ext>
            </a:extLst>
          </p:cNvPr>
          <p:cNvSpPr/>
          <p:nvPr/>
        </p:nvSpPr>
        <p:spPr>
          <a:xfrm>
            <a:off x="6017" y="-24237"/>
            <a:ext cx="6113714" cy="6867711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C226A0-6958-F94F-99A7-07F046060E3B}"/>
              </a:ext>
            </a:extLst>
          </p:cNvPr>
          <p:cNvSpPr/>
          <p:nvPr/>
        </p:nvSpPr>
        <p:spPr>
          <a:xfrm>
            <a:off x="6017" y="-24237"/>
            <a:ext cx="59101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OUTLINE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Describe Transformers and Big Bird architectures</a:t>
            </a:r>
          </a:p>
          <a:p>
            <a:pPr lvl="1" algn="just"/>
            <a:endParaRPr lang="en-US" sz="24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Explain method, dataset, and research questions</a:t>
            </a:r>
          </a:p>
          <a:p>
            <a:pPr lvl="1" algn="just"/>
            <a:endParaRPr lang="en-US" sz="24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Share actionable insights and future research ideas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88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DD14DC-1F43-6E46-AFE6-A5C926EBB49D}"/>
              </a:ext>
            </a:extLst>
          </p:cNvPr>
          <p:cNvSpPr/>
          <p:nvPr/>
        </p:nvSpPr>
        <p:spPr>
          <a:xfrm>
            <a:off x="0" y="6488668"/>
            <a:ext cx="2188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(Vaswani et al.,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85AD4-E635-434E-9FEE-7872BE0E65E1}"/>
              </a:ext>
            </a:extLst>
          </p:cNvPr>
          <p:cNvSpPr/>
          <p:nvPr/>
        </p:nvSpPr>
        <p:spPr>
          <a:xfrm>
            <a:off x="6078286" y="0"/>
            <a:ext cx="591010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000" b="1" dirty="0"/>
              <a:t>TRANSFORMERS ARCHITECTURE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representation of encoder is the word embedding of X (x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x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), such as article text.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representation of decoder is the word embedding of Z (z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z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), such as ground-truth summary.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Multi-head attention contains </a:t>
            </a:r>
            <a:r>
              <a:rPr lang="en-US" sz="2400" i="1" dirty="0" err="1">
                <a:latin typeface="+mj-lt"/>
              </a:rPr>
              <a:t>head</a:t>
            </a:r>
            <a:r>
              <a:rPr lang="en-US" sz="2400" i="1" baseline="-250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including attention.</a:t>
            </a:r>
          </a:p>
        </p:txBody>
      </p:sp>
    </p:spTree>
    <p:extLst>
      <p:ext uri="{BB962C8B-B14F-4D97-AF65-F5344CB8AC3E}">
        <p14:creationId xmlns:p14="http://schemas.microsoft.com/office/powerpoint/2010/main" val="29880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-18508" y="0"/>
            <a:ext cx="6876508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A85AD4-E635-434E-9FEE-7872BE0E65E1}"/>
                  </a:ext>
                </a:extLst>
              </p:cNvPr>
              <p:cNvSpPr/>
              <p:nvPr/>
            </p:nvSpPr>
            <p:spPr>
              <a:xfrm>
                <a:off x="-209008" y="0"/>
                <a:ext cx="6876508" cy="644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endParaRPr lang="en-US" sz="3200" dirty="0"/>
              </a:p>
              <a:p>
                <a:pPr lvl="1" algn="just"/>
                <a:r>
                  <a:rPr lang="en-US" sz="3000" b="1" dirty="0"/>
                  <a:t>FORMULAS: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 algn="just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lvl="1"/>
                <a:endParaRPr lang="en-US" sz="24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𝑀𝑢𝑙𝑡𝑖𝐻𝑒𝑎𝑑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𝐶𝑜𝑛𝑐𝑎𝑡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>
                    <a:latin typeface="+mj-lt"/>
                  </a:rPr>
                  <a:t>Q = a matrix of queries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K = a matrix of keys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V = a matrix of values (or weights)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W = a matrix of weights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d</a:t>
                </a:r>
                <a:r>
                  <a:rPr lang="en-US" sz="2400" baseline="-25000" dirty="0">
                    <a:latin typeface="+mj-lt"/>
                  </a:rPr>
                  <a:t>k </a:t>
                </a:r>
                <a:r>
                  <a:rPr lang="en-US" sz="2400" dirty="0">
                    <a:latin typeface="+mj-lt"/>
                  </a:rPr>
                  <a:t>= dimensionality of key</a:t>
                </a:r>
              </a:p>
              <a:p>
                <a:pPr lvl="1" algn="just"/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A85AD4-E635-434E-9FEE-7872BE0E6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008" y="0"/>
                <a:ext cx="6876508" cy="6447984"/>
              </a:xfrm>
              <a:prstGeom prst="rect">
                <a:avLst/>
              </a:prstGeom>
              <a:blipFill>
                <a:blip r:embed="rId3"/>
                <a:stretch>
                  <a:fillRect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5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-18508" y="0"/>
            <a:ext cx="6876508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85AD4-E635-434E-9FEE-7872BE0E65E1}"/>
              </a:ext>
            </a:extLst>
          </p:cNvPr>
          <p:cNvSpPr/>
          <p:nvPr/>
        </p:nvSpPr>
        <p:spPr>
          <a:xfrm>
            <a:off x="-209008" y="0"/>
            <a:ext cx="687650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n-US" sz="3200" dirty="0"/>
          </a:p>
          <a:p>
            <a:pPr lvl="1" algn="just"/>
            <a:r>
              <a:rPr lang="en-US" sz="3000" b="1" dirty="0">
                <a:latin typeface="Cambria Math" panose="02040503050406030204" pitchFamily="18" charset="0"/>
              </a:rPr>
              <a:t>XLNET</a:t>
            </a:r>
            <a:endParaRPr lang="en-US" sz="2400" b="1" dirty="0">
              <a:latin typeface="Cambria Math" panose="02040503050406030204" pitchFamily="18" charset="0"/>
            </a:endParaRPr>
          </a:p>
          <a:p>
            <a:pPr lvl="1" algn="just"/>
            <a:endParaRPr lang="en-US" sz="2400" dirty="0"/>
          </a:p>
          <a:p>
            <a:pPr lvl="2" algn="just"/>
            <a:r>
              <a:rPr lang="en-US" sz="2400" dirty="0">
                <a:latin typeface="+mj-lt"/>
              </a:rPr>
              <a:t>For this research, the XLNet is used. This model is different by the maximum log likelihood of the sequence </a:t>
            </a:r>
            <a:r>
              <a:rPr lang="en-US" sz="2400" i="1" dirty="0">
                <a:latin typeface="+mj-lt"/>
              </a:rPr>
              <a:t>wrt </a:t>
            </a:r>
            <a:r>
              <a:rPr lang="en-US" sz="2400" dirty="0">
                <a:latin typeface="+mj-lt"/>
              </a:rPr>
              <a:t>permutation being used.</a:t>
            </a:r>
          </a:p>
        </p:txBody>
      </p:sp>
    </p:spTree>
    <p:extLst>
      <p:ext uri="{BB962C8B-B14F-4D97-AF65-F5344CB8AC3E}">
        <p14:creationId xmlns:p14="http://schemas.microsoft.com/office/powerpoint/2010/main" val="272765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7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1445</Words>
  <Application>Microsoft Macintosh PowerPoint</Application>
  <PresentationFormat>Widescreen</PresentationFormat>
  <Paragraphs>155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Cambria Math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Winninghoff</dc:creator>
  <cp:lastModifiedBy>Jonah Winninghoff</cp:lastModifiedBy>
  <cp:revision>12</cp:revision>
  <dcterms:created xsi:type="dcterms:W3CDTF">2021-11-25T02:11:57Z</dcterms:created>
  <dcterms:modified xsi:type="dcterms:W3CDTF">2021-11-29T22:24:08Z</dcterms:modified>
</cp:coreProperties>
</file>