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9" r:id="rId4"/>
    <p:sldId id="280" r:id="rId5"/>
    <p:sldId id="264" r:id="rId6"/>
    <p:sldId id="267" r:id="rId7"/>
    <p:sldId id="268" r:id="rId8"/>
    <p:sldId id="270" r:id="rId9"/>
    <p:sldId id="269" r:id="rId10"/>
    <p:sldId id="271" r:id="rId11"/>
    <p:sldId id="285" r:id="rId12"/>
    <p:sldId id="275" r:id="rId13"/>
    <p:sldId id="276" r:id="rId14"/>
    <p:sldId id="277" r:id="rId15"/>
    <p:sldId id="278" r:id="rId16"/>
    <p:sldId id="282" r:id="rId17"/>
    <p:sldId id="258" r:id="rId18"/>
    <p:sldId id="261" r:id="rId19"/>
    <p:sldId id="260" r:id="rId20"/>
    <p:sldId id="259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81"/>
    <a:srgbClr val="000000"/>
    <a:srgbClr val="FFD966"/>
    <a:srgbClr val="CF9F02"/>
    <a:srgbClr val="FFC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4"/>
    <p:restoredTop sz="94648"/>
  </p:normalViewPr>
  <p:slideViewPr>
    <p:cSldViewPr snapToGrid="0" snapToObjects="1">
      <p:cViewPr>
        <p:scale>
          <a:sx n="50" d="100"/>
          <a:sy n="50" d="100"/>
        </p:scale>
        <p:origin x="576" y="1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7F5D8-8CF9-694C-98AE-CA6043C6B73A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78129-A6AF-4B4B-B8C6-65FD7CD5D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2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78129-A6AF-4B4B-B8C6-65FD7CD5DB0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47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9148-4784-FA4F-90B4-619F55A33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92DAD-D878-D44E-B34D-B3F9788CA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55E3C-2B01-C04E-A70D-0C7F61D5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8E96-5BC0-184C-B2A8-BD2972B8BD85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15392-0FC6-444E-89C0-5BB33029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51995-7322-3940-87F2-326BFA98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444E-6B9F-F041-99B1-7846DE0A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8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FE23-5EEA-8D43-B850-5B19711A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D965F-DE16-8446-8513-5DA29B9B9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97ECF-6564-3A4F-9F23-970853C9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8E96-5BC0-184C-B2A8-BD2972B8BD85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A1974-1A43-B048-BFFC-5751B45E3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522D0-1D88-4E49-89CD-3A9003BF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444E-6B9F-F041-99B1-7846DE0A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AE7E97-8FF6-0E4B-8C94-72EAF7F64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B25F0-C423-8840-9E62-448E125C0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CCB3D-FC88-8847-909B-E05E995D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8E96-5BC0-184C-B2A8-BD2972B8BD85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680A4-2CF9-654A-8349-A702B584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ED3CA-B9C6-B943-AEA3-98A3EC2C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444E-6B9F-F041-99B1-7846DE0A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2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6169-1D4A-5344-A93B-2F01C898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BB6B7-A99D-B542-8EC1-052AA1F4C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0482F-0456-834B-9F22-037E7B68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8E96-5BC0-184C-B2A8-BD2972B8BD85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574A2-770E-CE49-8E05-442E4010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C08D6-C299-5845-B372-808D53CB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444E-6B9F-F041-99B1-7846DE0A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6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7363-2951-B242-83C9-011BC6FF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05DCE-6338-804F-BB80-96A081A24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44A4C-2EAE-844E-A61D-D5072069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8E96-5BC0-184C-B2A8-BD2972B8BD85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CAF8B-2197-5F4B-9409-0E2F2EEE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EC9A0-F99A-E148-803A-10E7E546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444E-6B9F-F041-99B1-7846DE0A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3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936F-6E3E-914B-A006-F98CF949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67DB8-4CF6-174E-AB49-C6BE1719D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E9B0D-1201-7845-8CD7-0F36C8877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4EA56-51FE-9A44-8FAD-43FDEFCF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8E96-5BC0-184C-B2A8-BD2972B8BD85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6C6EE-FD8E-5F44-A507-D46C64E2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7AAA1-62E6-9D49-82CD-0B36E348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444E-6B9F-F041-99B1-7846DE0A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4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F94E-DAF5-CF4B-8E04-502DA3B6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5730F-122A-CA41-BC0C-B60EA40F1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CD2A3-7360-CE4D-A9A0-423872D6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C9F04-6F70-B240-B364-8C83B0F54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F04D3-9F66-0E4E-80FF-53ECC4C67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AE82B-AD57-CF40-B6E3-3CF8C091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8E96-5BC0-184C-B2A8-BD2972B8BD85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41C44-2B0A-6D46-8B69-EB38DF2F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85C7EB-674D-1649-9B82-26C14B56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444E-6B9F-F041-99B1-7846DE0A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0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25C2-D582-6A41-861E-D6B4AEDB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DB96C-B136-7B4A-BF0F-EE2C3EAE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8E96-5BC0-184C-B2A8-BD2972B8BD85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D0D07-BFC3-F143-A708-2B104787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8A5CA-B695-EC48-BFD3-ED647229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444E-6B9F-F041-99B1-7846DE0A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6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AB757-18BD-B043-83AA-8844F504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8E96-5BC0-184C-B2A8-BD2972B8BD85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92F30-A2B7-584D-96AD-764550F9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BDE2D-7938-3A4C-A2D7-F700C918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444E-6B9F-F041-99B1-7846DE0A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5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4781B-A4A4-D846-BA0C-AC78E4C06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74CC5-A980-A04A-ACE1-0050DDD7C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7BB7C-434B-F44C-9910-CFF2B55C0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A7DDE-195E-D84A-BD9D-F89C4FDA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8E96-5BC0-184C-B2A8-BD2972B8BD85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A9E69-9530-8941-98EB-CDD6D98C9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579AC-4D1E-B241-A293-1841849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444E-6B9F-F041-99B1-7846DE0A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6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7805-F4B3-9B40-ABBD-8891127F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046549-D861-0D4E-A6F0-4A5A152E0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6DC1C-AB2F-284B-A97C-93DBB4D02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6E914-7ECC-EB4F-A8D9-5D9E8B3C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8E96-5BC0-184C-B2A8-BD2972B8BD85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4DAE6-D7F5-7B4A-8988-2F6E3FA9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417B9-1FFC-A54D-8E97-4520A58B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444E-6B9F-F041-99B1-7846DE0A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8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4E099-4489-8A45-BC4E-E4705AF8B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86FD3-86E1-A945-B96E-6C10789E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30193-9C3A-5743-B985-7EFEEDB31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C8E96-5BC0-184C-B2A8-BD2972B8BD85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77B20-0933-4249-A092-05D8DF4D3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A4D9D-9081-6D4C-AA3F-4C6760F57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D444E-6B9F-F041-99B1-7846DE0A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2105.14103.pdf" TargetMode="External"/><Relationship Id="rId3" Type="http://schemas.openxmlformats.org/officeDocument/2006/relationships/hyperlink" Target="https://arxiv.org/pdf/1904.10509.pdf" TargetMode="External"/><Relationship Id="rId7" Type="http://schemas.openxmlformats.org/officeDocument/2006/relationships/hyperlink" Target="https://papers.nips.cc/paper/2020/file/c8512d142a2d849725f31a9a7a361ab9-Paper.pdf" TargetMode="External"/><Relationship Id="rId2" Type="http://schemas.openxmlformats.org/officeDocument/2006/relationships/hyperlink" Target="https://www.math.umd.edu/~slud/RITF17/Tutorial_on_Bayesian_Optimization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xiv.org/pdf/1906.08237v2.pdf" TargetMode="External"/><Relationship Id="rId5" Type="http://schemas.openxmlformats.org/officeDocument/2006/relationships/hyperlink" Target="https://proceedings.neurips.cc/paper/2017/file/3f5ee243547dee91fbd053c1c4a845aa-Paper.pdf" TargetMode="External"/><Relationship Id="rId4" Type="http://schemas.openxmlformats.org/officeDocument/2006/relationships/hyperlink" Target="https://huggingface.co/blog/big-bir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364629-F0B7-B144-AFC1-E5D54CCC9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colorTemperature colorTemp="1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8C8B07-BB6A-DD45-958E-6F1779081653}"/>
              </a:ext>
            </a:extLst>
          </p:cNvPr>
          <p:cNvSpPr/>
          <p:nvPr/>
        </p:nvSpPr>
        <p:spPr>
          <a:xfrm>
            <a:off x="4348065" y="3284376"/>
            <a:ext cx="7843935" cy="2090057"/>
          </a:xfrm>
          <a:prstGeom prst="rect">
            <a:avLst/>
          </a:prstGeom>
          <a:solidFill>
            <a:schemeClr val="tx1">
              <a:alpha val="755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ED7A9-E9BE-7242-B34A-0B009127D080}"/>
              </a:ext>
            </a:extLst>
          </p:cNvPr>
          <p:cNvSpPr txBox="1"/>
          <p:nvPr/>
        </p:nvSpPr>
        <p:spPr>
          <a:xfrm>
            <a:off x="4743060" y="3559963"/>
            <a:ext cx="7053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1" dirty="0">
                <a:solidFill>
                  <a:schemeClr val="bg1"/>
                </a:solidFill>
                <a:latin typeface="+mj-lt"/>
              </a:rPr>
              <a:t>BIG BIRD AND XLNET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88FD18-A42F-9C43-9C96-7F64A0CF174B}"/>
              </a:ext>
            </a:extLst>
          </p:cNvPr>
          <p:cNvCxnSpPr>
            <a:cxnSpLocks/>
          </p:cNvCxnSpPr>
          <p:nvPr/>
        </p:nvCxnSpPr>
        <p:spPr>
          <a:xfrm>
            <a:off x="4795935" y="4478694"/>
            <a:ext cx="644156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85AF102-84BD-DD4D-848E-70E5DAB60E5E}"/>
              </a:ext>
            </a:extLst>
          </p:cNvPr>
          <p:cNvSpPr/>
          <p:nvPr/>
        </p:nvSpPr>
        <p:spPr>
          <a:xfrm>
            <a:off x="4795935" y="4666480"/>
            <a:ext cx="1994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Jonah Winninghoff</a:t>
            </a:r>
          </a:p>
        </p:txBody>
      </p:sp>
    </p:spTree>
    <p:extLst>
      <p:ext uri="{BB962C8B-B14F-4D97-AF65-F5344CB8AC3E}">
        <p14:creationId xmlns:p14="http://schemas.microsoft.com/office/powerpoint/2010/main" val="9692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2E61DF-7FD9-DE40-BDF7-110FF0B98FD7}"/>
              </a:ext>
            </a:extLst>
          </p:cNvPr>
          <p:cNvSpPr txBox="1"/>
          <p:nvPr/>
        </p:nvSpPr>
        <p:spPr>
          <a:xfrm>
            <a:off x="8390965" y="74765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AA4F8A3-9DEF-7F41-8217-F874AC5C3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01EA58-15F5-A348-B806-FE7F523FBD0B}"/>
              </a:ext>
            </a:extLst>
          </p:cNvPr>
          <p:cNvSpPr/>
          <p:nvPr/>
        </p:nvSpPr>
        <p:spPr>
          <a:xfrm>
            <a:off x="-18508" y="0"/>
            <a:ext cx="12210508" cy="1778000"/>
          </a:xfrm>
          <a:prstGeom prst="rect">
            <a:avLst/>
          </a:prstGeom>
          <a:gradFill>
            <a:gsLst>
              <a:gs pos="72000">
                <a:srgbClr val="000000">
                  <a:alpha val="37000"/>
                </a:srgbClr>
              </a:gs>
              <a:gs pos="42000">
                <a:srgbClr val="000000">
                  <a:alpha val="55000"/>
                </a:srgbClr>
              </a:gs>
              <a:gs pos="0">
                <a:schemeClr val="tx1">
                  <a:alpha val="74803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lvl="1" algn="just"/>
            <a:endParaRPr lang="en-US" sz="3200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sz="3600" b="1" dirty="0">
                <a:solidFill>
                  <a:schemeClr val="bg1"/>
                </a:solidFill>
              </a:rPr>
              <a:t>BIG BIRD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24687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accel="5000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2E61DF-7FD9-DE40-BDF7-110FF0B98FD7}"/>
              </a:ext>
            </a:extLst>
          </p:cNvPr>
          <p:cNvSpPr txBox="1"/>
          <p:nvPr/>
        </p:nvSpPr>
        <p:spPr>
          <a:xfrm>
            <a:off x="8390965" y="74765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AA4F8A3-9DEF-7F41-8217-F874AC5C3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84104A-27E2-FC45-A478-C20DB618C8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8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7CF510-FB88-8047-B699-3AF5D3DB0D12}"/>
              </a:ext>
            </a:extLst>
          </p:cNvPr>
          <p:cNvSpPr/>
          <p:nvPr/>
        </p:nvSpPr>
        <p:spPr>
          <a:xfrm>
            <a:off x="6078286" y="0"/>
            <a:ext cx="6113714" cy="6858000"/>
          </a:xfrm>
          <a:prstGeom prst="rect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just"/>
            <a:endParaRPr lang="en-US" sz="32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422F57-B240-FB4E-A6B8-77E3A0229016}"/>
              </a:ext>
            </a:extLst>
          </p:cNvPr>
          <p:cNvSpPr/>
          <p:nvPr/>
        </p:nvSpPr>
        <p:spPr>
          <a:xfrm>
            <a:off x="6078286" y="0"/>
            <a:ext cx="5910104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200" dirty="0"/>
          </a:p>
          <a:p>
            <a:pPr lvl="1" algn="just"/>
            <a:r>
              <a:rPr lang="en-US" sz="3200" b="1" dirty="0"/>
              <a:t>BLOCK SPARSITY</a:t>
            </a:r>
            <a:endParaRPr lang="en-US" sz="3200" dirty="0">
              <a:latin typeface="+mj-lt"/>
            </a:endParaRP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The concept of sliding and global connections is not novel but what is new is random connection.</a:t>
            </a: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Perhaps, the Google Research team develops the random connection based on CLT and LLN.</a:t>
            </a: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For example, predicted summaries become more consistent when sequence length is longer. </a:t>
            </a: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But this comes with the price of no theoretical guarantees.</a:t>
            </a:r>
          </a:p>
        </p:txBody>
      </p:sp>
    </p:spTree>
    <p:extLst>
      <p:ext uri="{BB962C8B-B14F-4D97-AF65-F5344CB8AC3E}">
        <p14:creationId xmlns:p14="http://schemas.microsoft.com/office/powerpoint/2010/main" val="425094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671F60-DFDD-B145-971C-E93AA47764C4}"/>
              </a:ext>
            </a:extLst>
          </p:cNvPr>
          <p:cNvSpPr/>
          <p:nvPr/>
        </p:nvSpPr>
        <p:spPr>
          <a:xfrm>
            <a:off x="541353" y="221904"/>
            <a:ext cx="334258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6600" dirty="0"/>
              <a:t>METHOD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5E5875-EE43-E04A-BEB0-D26CDED9B5AE}"/>
              </a:ext>
            </a:extLst>
          </p:cNvPr>
          <p:cNvSpPr/>
          <p:nvPr/>
        </p:nvSpPr>
        <p:spPr>
          <a:xfrm>
            <a:off x="2466644" y="2274057"/>
            <a:ext cx="911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Partial NLP data science pipeline and Randomized Controlled Trials (RCTs)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111DE0-A2FB-C447-881A-82C2849ECD6C}"/>
              </a:ext>
            </a:extLst>
          </p:cNvPr>
          <p:cNvSpPr/>
          <p:nvPr/>
        </p:nvSpPr>
        <p:spPr>
          <a:xfrm>
            <a:off x="2466643" y="3314818"/>
            <a:ext cx="9112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Variables: article, actual abstract, predicted abstract, word counts for each, and type of model.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7D6B29-30FB-8E43-9409-A7C58590D9C0}"/>
              </a:ext>
            </a:extLst>
          </p:cNvPr>
          <p:cNvSpPr/>
          <p:nvPr/>
        </p:nvSpPr>
        <p:spPr>
          <a:xfrm>
            <a:off x="2466644" y="4533005"/>
            <a:ext cx="9112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Target variables: time per predicted abstract (in seconds), ROUGE-1 F1 score, ROUGE-2 F1 score, and ROUGE-L F1 score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4D9412-0D11-9E47-B0DF-A8786D3732D0}"/>
              </a:ext>
            </a:extLst>
          </p:cNvPr>
          <p:cNvGrpSpPr/>
          <p:nvPr/>
        </p:nvGrpSpPr>
        <p:grpSpPr>
          <a:xfrm>
            <a:off x="1295270" y="2010034"/>
            <a:ext cx="999461" cy="3440567"/>
            <a:chOff x="914270" y="2060834"/>
            <a:chExt cx="999461" cy="344056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0E8AA4A-86E6-3648-9835-FA0EA016B724}"/>
                </a:ext>
              </a:extLst>
            </p:cNvPr>
            <p:cNvGrpSpPr/>
            <p:nvPr/>
          </p:nvGrpSpPr>
          <p:grpSpPr>
            <a:xfrm>
              <a:off x="914270" y="2060834"/>
              <a:ext cx="999461" cy="3440567"/>
              <a:chOff x="1041270" y="2924434"/>
              <a:chExt cx="999461" cy="3440567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0844507-6508-4340-8DF2-71A2070066A3}"/>
                  </a:ext>
                </a:extLst>
              </p:cNvPr>
              <p:cNvSpPr/>
              <p:nvPr/>
            </p:nvSpPr>
            <p:spPr>
              <a:xfrm>
                <a:off x="1041270" y="2924434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9617CA3-8A67-B14D-A24F-0F0B5AADD016}"/>
                  </a:ext>
                </a:extLst>
              </p:cNvPr>
              <p:cNvSpPr/>
              <p:nvPr/>
            </p:nvSpPr>
            <p:spPr>
              <a:xfrm>
                <a:off x="1041270" y="4144987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2DBDD6D-195F-D94F-8028-0092F18BB17F}"/>
                  </a:ext>
                </a:extLst>
              </p:cNvPr>
              <p:cNvSpPr/>
              <p:nvPr/>
            </p:nvSpPr>
            <p:spPr>
              <a:xfrm>
                <a:off x="1041270" y="5365540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" name="Graphic 3" descr="Circles with arrows">
              <a:extLst>
                <a:ext uri="{FF2B5EF4-FFF2-40B4-BE49-F238E27FC236}">
                  <a16:creationId xmlns:a16="http://schemas.microsoft.com/office/drawing/2014/main" id="{2E902E59-8453-3348-B70E-7A94DFC79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3903" y="2098489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Document">
              <a:extLst>
                <a:ext uri="{FF2B5EF4-FFF2-40B4-BE49-F238E27FC236}">
                  <a16:creationId xmlns:a16="http://schemas.microsoft.com/office/drawing/2014/main" id="{63689B5B-831B-BD46-9D1E-D5BEB5300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1881" y="3391018"/>
              <a:ext cx="766191" cy="766191"/>
            </a:xfrm>
            <a:prstGeom prst="rect">
              <a:avLst/>
            </a:prstGeom>
          </p:spPr>
        </p:pic>
        <p:pic>
          <p:nvPicPr>
            <p:cNvPr id="8" name="Graphic 7" descr="Bullseye">
              <a:extLst>
                <a:ext uri="{FF2B5EF4-FFF2-40B4-BE49-F238E27FC236}">
                  <a16:creationId xmlns:a16="http://schemas.microsoft.com/office/drawing/2014/main" id="{6A0C054B-2865-B241-9468-9FA5DBD51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3931" y="454721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7371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671F60-DFDD-B145-971C-E93AA47764C4}"/>
              </a:ext>
            </a:extLst>
          </p:cNvPr>
          <p:cNvSpPr/>
          <p:nvPr/>
        </p:nvSpPr>
        <p:spPr>
          <a:xfrm>
            <a:off x="541353" y="221904"/>
            <a:ext cx="334258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6600" dirty="0"/>
              <a:t>METHOD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5E5875-EE43-E04A-BEB0-D26CDED9B5AE}"/>
              </a:ext>
            </a:extLst>
          </p:cNvPr>
          <p:cNvSpPr/>
          <p:nvPr/>
        </p:nvSpPr>
        <p:spPr>
          <a:xfrm>
            <a:off x="2466644" y="2274057"/>
            <a:ext cx="911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Partial NLP data science pipeline and Randomized Controlled Trials (RCTs)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111DE0-A2FB-C447-881A-82C2849ECD6C}"/>
              </a:ext>
            </a:extLst>
          </p:cNvPr>
          <p:cNvSpPr/>
          <p:nvPr/>
        </p:nvSpPr>
        <p:spPr>
          <a:xfrm>
            <a:off x="2466643" y="3314818"/>
            <a:ext cx="9112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Variables: article, actual abstract, predicted abstract, word counts for each, and type of model.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7D6B29-30FB-8E43-9409-A7C58590D9C0}"/>
              </a:ext>
            </a:extLst>
          </p:cNvPr>
          <p:cNvSpPr/>
          <p:nvPr/>
        </p:nvSpPr>
        <p:spPr>
          <a:xfrm>
            <a:off x="2466644" y="4533005"/>
            <a:ext cx="9112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Target variables: time per predicted abstract (in seconds), ROUGE-1 F1 score, ROUGE-2 F1 score, and ROUGE-L F1 score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4D9412-0D11-9E47-B0DF-A8786D3732D0}"/>
              </a:ext>
            </a:extLst>
          </p:cNvPr>
          <p:cNvGrpSpPr/>
          <p:nvPr/>
        </p:nvGrpSpPr>
        <p:grpSpPr>
          <a:xfrm>
            <a:off x="1295270" y="2010034"/>
            <a:ext cx="999461" cy="3440567"/>
            <a:chOff x="914270" y="2060834"/>
            <a:chExt cx="999461" cy="344056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0E8AA4A-86E6-3648-9835-FA0EA016B724}"/>
                </a:ext>
              </a:extLst>
            </p:cNvPr>
            <p:cNvGrpSpPr/>
            <p:nvPr/>
          </p:nvGrpSpPr>
          <p:grpSpPr>
            <a:xfrm>
              <a:off x="914270" y="2060834"/>
              <a:ext cx="999461" cy="3440567"/>
              <a:chOff x="1041270" y="2924434"/>
              <a:chExt cx="999461" cy="3440567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0844507-6508-4340-8DF2-71A2070066A3}"/>
                  </a:ext>
                </a:extLst>
              </p:cNvPr>
              <p:cNvSpPr/>
              <p:nvPr/>
            </p:nvSpPr>
            <p:spPr>
              <a:xfrm>
                <a:off x="1041270" y="2924434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9617CA3-8A67-B14D-A24F-0F0B5AADD016}"/>
                  </a:ext>
                </a:extLst>
              </p:cNvPr>
              <p:cNvSpPr/>
              <p:nvPr/>
            </p:nvSpPr>
            <p:spPr>
              <a:xfrm>
                <a:off x="1041270" y="4144987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2DBDD6D-195F-D94F-8028-0092F18BB17F}"/>
                  </a:ext>
                </a:extLst>
              </p:cNvPr>
              <p:cNvSpPr/>
              <p:nvPr/>
            </p:nvSpPr>
            <p:spPr>
              <a:xfrm>
                <a:off x="1041270" y="5365540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" name="Graphic 3" descr="Circles with arrows">
              <a:extLst>
                <a:ext uri="{FF2B5EF4-FFF2-40B4-BE49-F238E27FC236}">
                  <a16:creationId xmlns:a16="http://schemas.microsoft.com/office/drawing/2014/main" id="{2E902E59-8453-3348-B70E-7A94DFC79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3903" y="2098489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Document">
              <a:extLst>
                <a:ext uri="{FF2B5EF4-FFF2-40B4-BE49-F238E27FC236}">
                  <a16:creationId xmlns:a16="http://schemas.microsoft.com/office/drawing/2014/main" id="{63689B5B-831B-BD46-9D1E-D5BEB5300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1881" y="3391018"/>
              <a:ext cx="766191" cy="766191"/>
            </a:xfrm>
            <a:prstGeom prst="rect">
              <a:avLst/>
            </a:prstGeom>
          </p:spPr>
        </p:pic>
        <p:pic>
          <p:nvPicPr>
            <p:cNvPr id="8" name="Graphic 7" descr="Bullseye">
              <a:extLst>
                <a:ext uri="{FF2B5EF4-FFF2-40B4-BE49-F238E27FC236}">
                  <a16:creationId xmlns:a16="http://schemas.microsoft.com/office/drawing/2014/main" id="{6A0C054B-2865-B241-9468-9FA5DBD51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3931" y="4547212"/>
              <a:ext cx="914400" cy="914400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1BAFC7B-EC53-834F-A65E-77FAC06243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8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C9AC92-5F7C-814A-BC7E-4617D9B66B56}"/>
              </a:ext>
            </a:extLst>
          </p:cNvPr>
          <p:cNvSpPr/>
          <p:nvPr/>
        </p:nvSpPr>
        <p:spPr>
          <a:xfrm>
            <a:off x="6078286" y="0"/>
            <a:ext cx="6113714" cy="6858000"/>
          </a:xfrm>
          <a:prstGeom prst="rect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just"/>
            <a:endParaRPr lang="en-US" sz="32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2C8446-B3D6-1D40-9107-5C4ACA13600B}"/>
              </a:ext>
            </a:extLst>
          </p:cNvPr>
          <p:cNvSpPr/>
          <p:nvPr/>
        </p:nvSpPr>
        <p:spPr>
          <a:xfrm>
            <a:off x="6078286" y="0"/>
            <a:ext cx="591010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200" dirty="0"/>
          </a:p>
          <a:p>
            <a:pPr lvl="1" algn="just"/>
            <a:r>
              <a:rPr lang="en-US" sz="3200" b="1" dirty="0"/>
              <a:t>ROUGE-N</a:t>
            </a:r>
            <a:endParaRPr lang="en-US" sz="3200" dirty="0">
              <a:latin typeface="+mj-lt"/>
            </a:endParaRP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ROUGE-N F1-score is a measure of model accuracy based on a number of matching n-grams between predicted and ground-truth summaries.</a:t>
            </a: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For example, ROUGE-1 means a number of matching unigram.</a:t>
            </a: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ROUGE-1 means a number of matching the longest common subsequence (LCS).</a:t>
            </a:r>
          </a:p>
        </p:txBody>
      </p:sp>
    </p:spTree>
    <p:extLst>
      <p:ext uri="{BB962C8B-B14F-4D97-AF65-F5344CB8AC3E}">
        <p14:creationId xmlns:p14="http://schemas.microsoft.com/office/powerpoint/2010/main" val="103660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671F60-DFDD-B145-971C-E93AA47764C4}"/>
              </a:ext>
            </a:extLst>
          </p:cNvPr>
          <p:cNvSpPr/>
          <p:nvPr/>
        </p:nvSpPr>
        <p:spPr>
          <a:xfrm>
            <a:off x="541353" y="221904"/>
            <a:ext cx="334258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6600" dirty="0"/>
              <a:t>METHOD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5E5875-EE43-E04A-BEB0-D26CDED9B5AE}"/>
              </a:ext>
            </a:extLst>
          </p:cNvPr>
          <p:cNvSpPr/>
          <p:nvPr/>
        </p:nvSpPr>
        <p:spPr>
          <a:xfrm>
            <a:off x="2466644" y="2274057"/>
            <a:ext cx="911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Partial NLP data science pipeline and Randomized Controlled Trials (RCTs)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111DE0-A2FB-C447-881A-82C2849ECD6C}"/>
              </a:ext>
            </a:extLst>
          </p:cNvPr>
          <p:cNvSpPr/>
          <p:nvPr/>
        </p:nvSpPr>
        <p:spPr>
          <a:xfrm>
            <a:off x="2466643" y="3314818"/>
            <a:ext cx="9112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Variables: article, actual abstract, predicted abstract, word counts for each, and type of model.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7D6B29-30FB-8E43-9409-A7C58590D9C0}"/>
              </a:ext>
            </a:extLst>
          </p:cNvPr>
          <p:cNvSpPr/>
          <p:nvPr/>
        </p:nvSpPr>
        <p:spPr>
          <a:xfrm>
            <a:off x="2466644" y="4533005"/>
            <a:ext cx="9112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Target variables: time per predicted abstract (in seconds), ROUGE-1 F1 score, ROUGE-2 F1 score, and ROUGE-L F1 score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4D9412-0D11-9E47-B0DF-A8786D3732D0}"/>
              </a:ext>
            </a:extLst>
          </p:cNvPr>
          <p:cNvGrpSpPr/>
          <p:nvPr/>
        </p:nvGrpSpPr>
        <p:grpSpPr>
          <a:xfrm>
            <a:off x="1295270" y="2010034"/>
            <a:ext cx="999461" cy="3440567"/>
            <a:chOff x="914270" y="2060834"/>
            <a:chExt cx="999461" cy="344056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0E8AA4A-86E6-3648-9835-FA0EA016B724}"/>
                </a:ext>
              </a:extLst>
            </p:cNvPr>
            <p:cNvGrpSpPr/>
            <p:nvPr/>
          </p:nvGrpSpPr>
          <p:grpSpPr>
            <a:xfrm>
              <a:off x="914270" y="2060834"/>
              <a:ext cx="999461" cy="3440567"/>
              <a:chOff x="1041270" y="2924434"/>
              <a:chExt cx="999461" cy="3440567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0844507-6508-4340-8DF2-71A2070066A3}"/>
                  </a:ext>
                </a:extLst>
              </p:cNvPr>
              <p:cNvSpPr/>
              <p:nvPr/>
            </p:nvSpPr>
            <p:spPr>
              <a:xfrm>
                <a:off x="1041270" y="2924434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9617CA3-8A67-B14D-A24F-0F0B5AADD016}"/>
                  </a:ext>
                </a:extLst>
              </p:cNvPr>
              <p:cNvSpPr/>
              <p:nvPr/>
            </p:nvSpPr>
            <p:spPr>
              <a:xfrm>
                <a:off x="1041270" y="4144987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2DBDD6D-195F-D94F-8028-0092F18BB17F}"/>
                  </a:ext>
                </a:extLst>
              </p:cNvPr>
              <p:cNvSpPr/>
              <p:nvPr/>
            </p:nvSpPr>
            <p:spPr>
              <a:xfrm>
                <a:off x="1041270" y="5365540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" name="Graphic 3" descr="Circles with arrows">
              <a:extLst>
                <a:ext uri="{FF2B5EF4-FFF2-40B4-BE49-F238E27FC236}">
                  <a16:creationId xmlns:a16="http://schemas.microsoft.com/office/drawing/2014/main" id="{2E902E59-8453-3348-B70E-7A94DFC79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3903" y="2098489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Document">
              <a:extLst>
                <a:ext uri="{FF2B5EF4-FFF2-40B4-BE49-F238E27FC236}">
                  <a16:creationId xmlns:a16="http://schemas.microsoft.com/office/drawing/2014/main" id="{63689B5B-831B-BD46-9D1E-D5BEB5300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1881" y="3391018"/>
              <a:ext cx="766191" cy="766191"/>
            </a:xfrm>
            <a:prstGeom prst="rect">
              <a:avLst/>
            </a:prstGeom>
          </p:spPr>
        </p:pic>
        <p:pic>
          <p:nvPicPr>
            <p:cNvPr id="8" name="Graphic 7" descr="Bullseye">
              <a:extLst>
                <a:ext uri="{FF2B5EF4-FFF2-40B4-BE49-F238E27FC236}">
                  <a16:creationId xmlns:a16="http://schemas.microsoft.com/office/drawing/2014/main" id="{6A0C054B-2865-B241-9468-9FA5DBD51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3931" y="4547212"/>
              <a:ext cx="914400" cy="914400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1BAFC7B-EC53-834F-A65E-77FAC06243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8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C9AC92-5F7C-814A-BC7E-4617D9B66B56}"/>
              </a:ext>
            </a:extLst>
          </p:cNvPr>
          <p:cNvSpPr/>
          <p:nvPr/>
        </p:nvSpPr>
        <p:spPr>
          <a:xfrm>
            <a:off x="0" y="0"/>
            <a:ext cx="6113714" cy="6858000"/>
          </a:xfrm>
          <a:prstGeom prst="rect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just"/>
            <a:endParaRPr lang="en-US" sz="32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2C8446-B3D6-1D40-9107-5C4ACA13600B}"/>
              </a:ext>
            </a:extLst>
          </p:cNvPr>
          <p:cNvSpPr/>
          <p:nvPr/>
        </p:nvSpPr>
        <p:spPr>
          <a:xfrm>
            <a:off x="0" y="0"/>
            <a:ext cx="591010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200" dirty="0"/>
          </a:p>
          <a:p>
            <a:pPr lvl="1" algn="just"/>
            <a:r>
              <a:rPr lang="en-US" sz="3200" b="1" dirty="0"/>
              <a:t>DATASET</a:t>
            </a:r>
            <a:endParaRPr lang="en-US" sz="3200" dirty="0">
              <a:latin typeface="+mj-lt"/>
            </a:endParaRP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The arXiv journals prepared by TensorFlow is in use, which contains </a:t>
            </a:r>
            <a:r>
              <a:rPr lang="en-US" sz="2400" i="1" dirty="0" err="1">
                <a:latin typeface="+mj-lt"/>
              </a:rPr>
              <a:t>article_id</a:t>
            </a:r>
            <a:r>
              <a:rPr lang="en-US" sz="2400" dirty="0">
                <a:latin typeface="+mj-lt"/>
              </a:rPr>
              <a:t>, </a:t>
            </a:r>
            <a:r>
              <a:rPr lang="en-US" sz="2400" i="1" dirty="0" err="1">
                <a:latin typeface="+mj-lt"/>
              </a:rPr>
              <a:t>article_text</a:t>
            </a:r>
            <a:r>
              <a:rPr lang="en-US" sz="2400" dirty="0">
                <a:latin typeface="+mj-lt"/>
              </a:rPr>
              <a:t>, and </a:t>
            </a:r>
            <a:r>
              <a:rPr lang="en-US" sz="2400" i="1" dirty="0">
                <a:latin typeface="+mj-lt"/>
              </a:rPr>
              <a:t>actual abstract text</a:t>
            </a:r>
            <a:r>
              <a:rPr lang="en-US" sz="2400" dirty="0">
                <a:latin typeface="+mj-lt"/>
              </a:rPr>
              <a:t>. </a:t>
            </a: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Three subsets: testing (6,658 entities), training (119,924 entities), and validation (6,633 entities) sets.</a:t>
            </a: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70.8% of tokens in article texts matches NLTK dictionaries while 62.05% in abstract text matches these dictionaries</a:t>
            </a:r>
          </a:p>
        </p:txBody>
      </p:sp>
    </p:spTree>
    <p:extLst>
      <p:ext uri="{BB962C8B-B14F-4D97-AF65-F5344CB8AC3E}">
        <p14:creationId xmlns:p14="http://schemas.microsoft.com/office/powerpoint/2010/main" val="314995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671F60-DFDD-B145-971C-E93AA47764C4}"/>
              </a:ext>
            </a:extLst>
          </p:cNvPr>
          <p:cNvSpPr/>
          <p:nvPr/>
        </p:nvSpPr>
        <p:spPr>
          <a:xfrm>
            <a:off x="541353" y="221904"/>
            <a:ext cx="334258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6600" dirty="0"/>
              <a:t>METHOD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5E5875-EE43-E04A-BEB0-D26CDED9B5AE}"/>
              </a:ext>
            </a:extLst>
          </p:cNvPr>
          <p:cNvSpPr/>
          <p:nvPr/>
        </p:nvSpPr>
        <p:spPr>
          <a:xfrm>
            <a:off x="2466644" y="2274057"/>
            <a:ext cx="911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Partial NLP data science pipeline and Randomized Controlled Trials (RCTs)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111DE0-A2FB-C447-881A-82C2849ECD6C}"/>
              </a:ext>
            </a:extLst>
          </p:cNvPr>
          <p:cNvSpPr/>
          <p:nvPr/>
        </p:nvSpPr>
        <p:spPr>
          <a:xfrm>
            <a:off x="2466643" y="3314818"/>
            <a:ext cx="9112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Variables: article, actual abstract, predicted abstract, word counts for each, and type of model.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7D6B29-30FB-8E43-9409-A7C58590D9C0}"/>
              </a:ext>
            </a:extLst>
          </p:cNvPr>
          <p:cNvSpPr/>
          <p:nvPr/>
        </p:nvSpPr>
        <p:spPr>
          <a:xfrm>
            <a:off x="2466644" y="4533005"/>
            <a:ext cx="9112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Target variables: time per predicted abstract (in seconds), ROUGE-1 F1 score, ROUGE-2 F1 score, and ROUGE-L F1 score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4D9412-0D11-9E47-B0DF-A8786D3732D0}"/>
              </a:ext>
            </a:extLst>
          </p:cNvPr>
          <p:cNvGrpSpPr/>
          <p:nvPr/>
        </p:nvGrpSpPr>
        <p:grpSpPr>
          <a:xfrm>
            <a:off x="1295270" y="2010034"/>
            <a:ext cx="999461" cy="3440567"/>
            <a:chOff x="914270" y="2060834"/>
            <a:chExt cx="999461" cy="344056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0E8AA4A-86E6-3648-9835-FA0EA016B724}"/>
                </a:ext>
              </a:extLst>
            </p:cNvPr>
            <p:cNvGrpSpPr/>
            <p:nvPr/>
          </p:nvGrpSpPr>
          <p:grpSpPr>
            <a:xfrm>
              <a:off x="914270" y="2060834"/>
              <a:ext cx="999461" cy="3440567"/>
              <a:chOff x="1041270" y="2924434"/>
              <a:chExt cx="999461" cy="3440567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0844507-6508-4340-8DF2-71A2070066A3}"/>
                  </a:ext>
                </a:extLst>
              </p:cNvPr>
              <p:cNvSpPr/>
              <p:nvPr/>
            </p:nvSpPr>
            <p:spPr>
              <a:xfrm>
                <a:off x="1041270" y="2924434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9617CA3-8A67-B14D-A24F-0F0B5AADD016}"/>
                  </a:ext>
                </a:extLst>
              </p:cNvPr>
              <p:cNvSpPr/>
              <p:nvPr/>
            </p:nvSpPr>
            <p:spPr>
              <a:xfrm>
                <a:off x="1041270" y="4144987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2DBDD6D-195F-D94F-8028-0092F18BB17F}"/>
                  </a:ext>
                </a:extLst>
              </p:cNvPr>
              <p:cNvSpPr/>
              <p:nvPr/>
            </p:nvSpPr>
            <p:spPr>
              <a:xfrm>
                <a:off x="1041270" y="5365540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" name="Graphic 3" descr="Circles with arrows">
              <a:extLst>
                <a:ext uri="{FF2B5EF4-FFF2-40B4-BE49-F238E27FC236}">
                  <a16:creationId xmlns:a16="http://schemas.microsoft.com/office/drawing/2014/main" id="{2E902E59-8453-3348-B70E-7A94DFC79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3903" y="2098489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Document">
              <a:extLst>
                <a:ext uri="{FF2B5EF4-FFF2-40B4-BE49-F238E27FC236}">
                  <a16:creationId xmlns:a16="http://schemas.microsoft.com/office/drawing/2014/main" id="{63689B5B-831B-BD46-9D1E-D5BEB5300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1881" y="3391018"/>
              <a:ext cx="766191" cy="766191"/>
            </a:xfrm>
            <a:prstGeom prst="rect">
              <a:avLst/>
            </a:prstGeom>
          </p:spPr>
        </p:pic>
        <p:pic>
          <p:nvPicPr>
            <p:cNvPr id="8" name="Graphic 7" descr="Bullseye">
              <a:extLst>
                <a:ext uri="{FF2B5EF4-FFF2-40B4-BE49-F238E27FC236}">
                  <a16:creationId xmlns:a16="http://schemas.microsoft.com/office/drawing/2014/main" id="{6A0C054B-2865-B241-9468-9FA5DBD51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3931" y="4547212"/>
              <a:ext cx="914400" cy="914400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1BAFC7B-EC53-834F-A65E-77FAC06243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8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C9AC92-5F7C-814A-BC7E-4617D9B66B56}"/>
              </a:ext>
            </a:extLst>
          </p:cNvPr>
          <p:cNvSpPr/>
          <p:nvPr/>
        </p:nvSpPr>
        <p:spPr>
          <a:xfrm>
            <a:off x="0" y="0"/>
            <a:ext cx="6113714" cy="6858000"/>
          </a:xfrm>
          <a:prstGeom prst="rect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just"/>
            <a:endParaRPr lang="en-US" sz="32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2C8446-B3D6-1D40-9107-5C4ACA13600B}"/>
              </a:ext>
            </a:extLst>
          </p:cNvPr>
          <p:cNvSpPr/>
          <p:nvPr/>
        </p:nvSpPr>
        <p:spPr>
          <a:xfrm>
            <a:off x="0" y="0"/>
            <a:ext cx="591010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200" dirty="0"/>
          </a:p>
          <a:p>
            <a:pPr lvl="1" algn="just"/>
            <a:r>
              <a:rPr lang="en-US" sz="3200" b="1" dirty="0"/>
              <a:t>DATASET</a:t>
            </a:r>
            <a:endParaRPr lang="en-US" sz="3200" dirty="0">
              <a:latin typeface="+mj-lt"/>
            </a:endParaRP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For this research, validation set is in use. This set is unseen, technically.</a:t>
            </a: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Why?</a:t>
            </a:r>
          </a:p>
          <a:p>
            <a:pPr lvl="2" algn="just"/>
            <a:endParaRPr lang="en-US" sz="2400" dirty="0">
              <a:latin typeface="+mj-lt"/>
            </a:endParaRPr>
          </a:p>
          <a:p>
            <a:pPr marL="1257300" lvl="2" indent="-342900" algn="just">
              <a:buFont typeface="Wingdings" pitchFamily="2" charset="2"/>
              <a:buChar char="§"/>
            </a:pPr>
            <a:r>
              <a:rPr lang="en-US" sz="2400" dirty="0">
                <a:latin typeface="+mj-lt"/>
              </a:rPr>
              <a:t>Big Bird model is pretrained with Wikipedia dataset.</a:t>
            </a:r>
          </a:p>
          <a:p>
            <a:pPr marL="1257300" lvl="2" indent="-342900" algn="just">
              <a:buFont typeface="Wingdings" pitchFamily="2" charset="2"/>
              <a:buChar char="§"/>
            </a:pPr>
            <a:r>
              <a:rPr lang="en-US" sz="2400" dirty="0">
                <a:latin typeface="+mj-lt"/>
              </a:rPr>
              <a:t>XLNet model is pretrained with several datasets other than arXiv.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2F27B9-7A4D-E145-AC73-DD896C7854C2}"/>
              </a:ext>
            </a:extLst>
          </p:cNvPr>
          <p:cNvSpPr/>
          <p:nvPr/>
        </p:nvSpPr>
        <p:spPr>
          <a:xfrm>
            <a:off x="0" y="4991629"/>
            <a:ext cx="5910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/>
            <a:r>
              <a:rPr lang="en-US" sz="2400" dirty="0">
                <a:latin typeface="+mj-lt"/>
              </a:rPr>
              <a:t>Random sampling for this set to predict is 110 in total for each model. This data collection takes two days.</a:t>
            </a:r>
          </a:p>
        </p:txBody>
      </p:sp>
    </p:spTree>
    <p:extLst>
      <p:ext uri="{BB962C8B-B14F-4D97-AF65-F5344CB8AC3E}">
        <p14:creationId xmlns:p14="http://schemas.microsoft.com/office/powerpoint/2010/main" val="3831759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671F60-DFDD-B145-971C-E93AA47764C4}"/>
              </a:ext>
            </a:extLst>
          </p:cNvPr>
          <p:cNvSpPr/>
          <p:nvPr/>
        </p:nvSpPr>
        <p:spPr>
          <a:xfrm>
            <a:off x="584201" y="299403"/>
            <a:ext cx="798128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6600" dirty="0"/>
              <a:t>RESEARCH QUESTIONS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5E5875-EE43-E04A-BEB0-D26CDED9B5AE}"/>
              </a:ext>
            </a:extLst>
          </p:cNvPr>
          <p:cNvSpPr/>
          <p:nvPr/>
        </p:nvSpPr>
        <p:spPr>
          <a:xfrm>
            <a:off x="2466643" y="2286963"/>
            <a:ext cx="911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24292F"/>
                </a:solidFill>
                <a:latin typeface="-apple-system"/>
              </a:rPr>
              <a:t>Does the Big Bird model outperform XLNet model?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111DE0-A2FB-C447-881A-82C2849ECD6C}"/>
              </a:ext>
            </a:extLst>
          </p:cNvPr>
          <p:cNvSpPr/>
          <p:nvPr/>
        </p:nvSpPr>
        <p:spPr>
          <a:xfrm>
            <a:off x="2466643" y="3314818"/>
            <a:ext cx="9112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srgbClr val="24292F"/>
                </a:solidFill>
                <a:latin typeface="-apple-system"/>
              </a:rPr>
              <a:t>Being compared with XLNet model, how fast Big Bird can produce each predicted summary?</a:t>
            </a: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7D6B29-30FB-8E43-9409-A7C58590D9C0}"/>
              </a:ext>
            </a:extLst>
          </p:cNvPr>
          <p:cNvSpPr/>
          <p:nvPr/>
        </p:nvSpPr>
        <p:spPr>
          <a:xfrm>
            <a:off x="2466643" y="4514013"/>
            <a:ext cx="91123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24292F"/>
                </a:solidFill>
                <a:latin typeface="-apple-system"/>
              </a:rPr>
              <a:t>Does the Big Bird successfully reduce this quadratic dependency to linear dependency in sequence term?</a:t>
            </a:r>
          </a:p>
          <a:p>
            <a:br>
              <a:rPr lang="en-US" sz="2400" dirty="0"/>
            </a:b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E8AA4A-86E6-3648-9835-FA0EA016B724}"/>
              </a:ext>
            </a:extLst>
          </p:cNvPr>
          <p:cNvGrpSpPr/>
          <p:nvPr/>
        </p:nvGrpSpPr>
        <p:grpSpPr>
          <a:xfrm>
            <a:off x="1295270" y="2010034"/>
            <a:ext cx="999461" cy="3440567"/>
            <a:chOff x="1041270" y="2924434"/>
            <a:chExt cx="999461" cy="344056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844507-6508-4340-8DF2-71A2070066A3}"/>
                </a:ext>
              </a:extLst>
            </p:cNvPr>
            <p:cNvSpPr/>
            <p:nvPr/>
          </p:nvSpPr>
          <p:spPr>
            <a:xfrm>
              <a:off x="1041270" y="2924434"/>
              <a:ext cx="999461" cy="9994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rgbClr val="FFE181"/>
                  </a:solidFill>
                  <a:latin typeface="Copperplate Gothic Bold" panose="020E0705020206020404" pitchFamily="34" charset="77"/>
                </a:rPr>
                <a:t>?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9617CA3-8A67-B14D-A24F-0F0B5AADD016}"/>
                </a:ext>
              </a:extLst>
            </p:cNvPr>
            <p:cNvSpPr/>
            <p:nvPr/>
          </p:nvSpPr>
          <p:spPr>
            <a:xfrm>
              <a:off x="1041270" y="4144987"/>
              <a:ext cx="999461" cy="9994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6000" dirty="0">
                  <a:solidFill>
                    <a:srgbClr val="FFE181"/>
                  </a:solidFill>
                  <a:latin typeface="Copperplate Gothic Bold" panose="020E0705020206020404" pitchFamily="34" charset="77"/>
                </a:rPr>
                <a:t>?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DBDD6D-195F-D94F-8028-0092F18BB17F}"/>
                </a:ext>
              </a:extLst>
            </p:cNvPr>
            <p:cNvSpPr/>
            <p:nvPr/>
          </p:nvSpPr>
          <p:spPr>
            <a:xfrm>
              <a:off x="1041270" y="5365540"/>
              <a:ext cx="999461" cy="9994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6000" dirty="0">
                  <a:solidFill>
                    <a:srgbClr val="FFE181"/>
                  </a:solidFill>
                  <a:latin typeface="Copperplate Gothic Bold" panose="020E0705020206020404" pitchFamily="34" charset="77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4705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E77D70B-2C23-8646-B4ED-633D9AA8A334}"/>
              </a:ext>
            </a:extLst>
          </p:cNvPr>
          <p:cNvGrpSpPr/>
          <p:nvPr/>
        </p:nvGrpSpPr>
        <p:grpSpPr>
          <a:xfrm>
            <a:off x="-1" y="0"/>
            <a:ext cx="12192001" cy="6858001"/>
            <a:chOff x="-1" y="-4"/>
            <a:chExt cx="12192001" cy="6858001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91F4CEB-CEEA-1640-AE32-4C30B8479926}"/>
                </a:ext>
              </a:extLst>
            </p:cNvPr>
            <p:cNvSpPr/>
            <p:nvPr/>
          </p:nvSpPr>
          <p:spPr>
            <a:xfrm>
              <a:off x="-1" y="-4"/>
              <a:ext cx="12192001" cy="6858001"/>
            </a:xfrm>
            <a:prstGeom prst="roundRect">
              <a:avLst>
                <a:gd name="adj" fmla="val 0"/>
              </a:avLst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75DA540-9D26-D049-8120-FA26163A7A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1" t="1725" r="1524" b="1556"/>
            <a:stretch/>
          </p:blipFill>
          <p:spPr>
            <a:xfrm>
              <a:off x="3118231" y="480105"/>
              <a:ext cx="5955535" cy="5897787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11EB095-39F2-6E46-95EB-B64290558EF9}"/>
                </a:ext>
              </a:extLst>
            </p:cNvPr>
            <p:cNvSpPr/>
            <p:nvPr/>
          </p:nvSpPr>
          <p:spPr>
            <a:xfrm rot="16200000">
              <a:off x="870496" y="3286108"/>
              <a:ext cx="4495469" cy="2857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Average metric (95% CI with Bonferroni correction)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8D438A-8606-9342-94C0-3EE249792F46}"/>
                </a:ext>
              </a:extLst>
            </p:cNvPr>
            <p:cNvSpPr/>
            <p:nvPr/>
          </p:nvSpPr>
          <p:spPr>
            <a:xfrm>
              <a:off x="3920646" y="6012493"/>
              <a:ext cx="1068693" cy="2547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ROUGE-1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14610F0-7780-2E48-A8C0-0C43477FCBD4}"/>
                </a:ext>
              </a:extLst>
            </p:cNvPr>
            <p:cNvSpPr/>
            <p:nvPr/>
          </p:nvSpPr>
          <p:spPr>
            <a:xfrm>
              <a:off x="5486869" y="6012492"/>
              <a:ext cx="1068693" cy="2547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ROUGE-2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E97DD55-F17C-EA42-9EAC-6BB85E2E3F08}"/>
                </a:ext>
              </a:extLst>
            </p:cNvPr>
            <p:cNvSpPr/>
            <p:nvPr/>
          </p:nvSpPr>
          <p:spPr>
            <a:xfrm>
              <a:off x="7053092" y="6004195"/>
              <a:ext cx="1068693" cy="2547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ROUGE-L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4444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C1FFE8B-B8E6-C445-99C6-EC99C094D862}"/>
              </a:ext>
            </a:extLst>
          </p:cNvPr>
          <p:cNvGrpSpPr/>
          <p:nvPr/>
        </p:nvGrpSpPr>
        <p:grpSpPr>
          <a:xfrm>
            <a:off x="-2" y="0"/>
            <a:ext cx="12192001" cy="6858001"/>
            <a:chOff x="-2" y="0"/>
            <a:chExt cx="12192001" cy="6858001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91F4CEB-CEEA-1640-AE32-4C30B8479926}"/>
                </a:ext>
              </a:extLst>
            </p:cNvPr>
            <p:cNvSpPr/>
            <p:nvPr/>
          </p:nvSpPr>
          <p:spPr>
            <a:xfrm>
              <a:off x="-2" y="0"/>
              <a:ext cx="12192001" cy="6858001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5DD7F40-91DC-B642-897D-E4F381187D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45" t="1396" r="2645" b="2053"/>
            <a:stretch/>
          </p:blipFill>
          <p:spPr>
            <a:xfrm>
              <a:off x="3088940" y="239842"/>
              <a:ext cx="6014122" cy="6130977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11EB095-39F2-6E46-95EB-B64290558EF9}"/>
                </a:ext>
              </a:extLst>
            </p:cNvPr>
            <p:cNvSpPr/>
            <p:nvPr/>
          </p:nvSpPr>
          <p:spPr>
            <a:xfrm rot="16200000">
              <a:off x="698315" y="3010538"/>
              <a:ext cx="4495469" cy="2857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Time per predicted summary (in seconds)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8D438A-8606-9342-94C0-3EE249792F46}"/>
                </a:ext>
              </a:extLst>
            </p:cNvPr>
            <p:cNvSpPr/>
            <p:nvPr/>
          </p:nvSpPr>
          <p:spPr>
            <a:xfrm>
              <a:off x="4527277" y="6247146"/>
              <a:ext cx="1068693" cy="2547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Big Bird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14610F0-7780-2E48-A8C0-0C43477FCBD4}"/>
                </a:ext>
              </a:extLst>
            </p:cNvPr>
            <p:cNvSpPr/>
            <p:nvPr/>
          </p:nvSpPr>
          <p:spPr>
            <a:xfrm>
              <a:off x="6588888" y="6251819"/>
              <a:ext cx="2191587" cy="2547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Transformers (XLNET)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5724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799D4D4-8357-4240-8DDA-AF6A33BD80F9}"/>
              </a:ext>
            </a:extLst>
          </p:cNvPr>
          <p:cNvGrpSpPr/>
          <p:nvPr/>
        </p:nvGrpSpPr>
        <p:grpSpPr>
          <a:xfrm>
            <a:off x="-754001" y="-227462"/>
            <a:ext cx="13117190" cy="7566081"/>
            <a:chOff x="-754001" y="-227462"/>
            <a:chExt cx="13117190" cy="7566081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7725DE7-B66E-CC47-9C1D-3D20247B3F22}"/>
                </a:ext>
              </a:extLst>
            </p:cNvPr>
            <p:cNvSpPr/>
            <p:nvPr/>
          </p:nvSpPr>
          <p:spPr>
            <a:xfrm>
              <a:off x="-754001" y="-227462"/>
              <a:ext cx="13117190" cy="7566081"/>
            </a:xfrm>
            <a:prstGeom prst="roundRect">
              <a:avLst>
                <a:gd name="adj" fmla="val 7424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3C3D20-914F-DC43-BA2B-5E1F8A313C6D}"/>
                </a:ext>
              </a:extLst>
            </p:cNvPr>
            <p:cNvSpPr/>
            <p:nvPr/>
          </p:nvSpPr>
          <p:spPr>
            <a:xfrm>
              <a:off x="1928869" y="283388"/>
              <a:ext cx="2404997" cy="5308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Transformers (XLNET)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B5B533-6E35-0945-A935-308F5557D186}"/>
                </a:ext>
              </a:extLst>
            </p:cNvPr>
            <p:cNvSpPr/>
            <p:nvPr/>
          </p:nvSpPr>
          <p:spPr>
            <a:xfrm rot="16200000">
              <a:off x="-1611001" y="3420862"/>
              <a:ext cx="3813199" cy="2694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Time per predicted summary (in seconds)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9D11D5-8D17-CE46-A7F2-33F9CBE00A20}"/>
                </a:ext>
              </a:extLst>
            </p:cNvPr>
            <p:cNvSpPr/>
            <p:nvPr/>
          </p:nvSpPr>
          <p:spPr>
            <a:xfrm>
              <a:off x="1224767" y="6438277"/>
              <a:ext cx="3813199" cy="2694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Word counts (in article text)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B8E5B74-88DE-F945-BA64-4B71CF4E6A9E}"/>
                </a:ext>
              </a:extLst>
            </p:cNvPr>
            <p:cNvSpPr/>
            <p:nvPr/>
          </p:nvSpPr>
          <p:spPr>
            <a:xfrm>
              <a:off x="7218508" y="6444540"/>
              <a:ext cx="3813199" cy="2694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Word counts (in article text)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C181426-BE87-C14C-BBD4-69257A7382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00" t="2753" r="1072" b="2669"/>
            <a:stretch/>
          </p:blipFill>
          <p:spPr>
            <a:xfrm>
              <a:off x="6308495" y="676403"/>
              <a:ext cx="5813748" cy="576187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B060437-9DAA-DD44-A06A-076575C3A0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45" t="2752" r="1975" b="2718"/>
            <a:stretch/>
          </p:blipFill>
          <p:spPr>
            <a:xfrm>
              <a:off x="403340" y="674641"/>
              <a:ext cx="5813747" cy="5761873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C24F734-6CD2-1544-8F00-AC44B7C93D0D}"/>
                </a:ext>
              </a:extLst>
            </p:cNvPr>
            <p:cNvSpPr/>
            <p:nvPr/>
          </p:nvSpPr>
          <p:spPr>
            <a:xfrm>
              <a:off x="7922608" y="283388"/>
              <a:ext cx="2404997" cy="5308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Big Bird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AEC552-913F-ED44-BAE5-BDDC97E2B618}"/>
                </a:ext>
              </a:extLst>
            </p:cNvPr>
            <p:cNvSpPr/>
            <p:nvPr/>
          </p:nvSpPr>
          <p:spPr>
            <a:xfrm rot="16200000">
              <a:off x="3686417" y="3303167"/>
              <a:ext cx="4809675" cy="2516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Time per predicted summary (in seconds)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6845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671F60-DFDD-B145-971C-E93AA47764C4}"/>
              </a:ext>
            </a:extLst>
          </p:cNvPr>
          <p:cNvSpPr/>
          <p:nvPr/>
        </p:nvSpPr>
        <p:spPr>
          <a:xfrm>
            <a:off x="280205" y="252251"/>
            <a:ext cx="252158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6600" dirty="0"/>
              <a:t>THESIS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F195CC-72A0-894D-9D38-01C7FBAB9DAC}"/>
              </a:ext>
            </a:extLst>
          </p:cNvPr>
          <p:cNvSpPr/>
          <p:nvPr/>
        </p:nvSpPr>
        <p:spPr>
          <a:xfrm>
            <a:off x="1041270" y="1492460"/>
            <a:ext cx="10491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+mj-lt"/>
              </a:rPr>
              <a:t>Two text summarizations are compared using specific metrics and a timer.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E8AA4A-86E6-3648-9835-FA0EA016B724}"/>
              </a:ext>
            </a:extLst>
          </p:cNvPr>
          <p:cNvGrpSpPr/>
          <p:nvPr/>
        </p:nvGrpSpPr>
        <p:grpSpPr>
          <a:xfrm>
            <a:off x="1041270" y="2486261"/>
            <a:ext cx="999461" cy="3440567"/>
            <a:chOff x="1041270" y="2924434"/>
            <a:chExt cx="999461" cy="344056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844507-6508-4340-8DF2-71A2070066A3}"/>
                </a:ext>
              </a:extLst>
            </p:cNvPr>
            <p:cNvSpPr/>
            <p:nvPr/>
          </p:nvSpPr>
          <p:spPr>
            <a:xfrm>
              <a:off x="1041270" y="2924434"/>
              <a:ext cx="999461" cy="9994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9617CA3-8A67-B14D-A24F-0F0B5AADD016}"/>
                </a:ext>
              </a:extLst>
            </p:cNvPr>
            <p:cNvSpPr/>
            <p:nvPr/>
          </p:nvSpPr>
          <p:spPr>
            <a:xfrm>
              <a:off x="1041270" y="4144987"/>
              <a:ext cx="999461" cy="9994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DBDD6D-195F-D94F-8028-0092F18BB17F}"/>
                </a:ext>
              </a:extLst>
            </p:cNvPr>
            <p:cNvSpPr/>
            <p:nvPr/>
          </p:nvSpPr>
          <p:spPr>
            <a:xfrm>
              <a:off x="1041270" y="5365540"/>
              <a:ext cx="999461" cy="9994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Hourglass">
              <a:extLst>
                <a:ext uri="{FF2B5EF4-FFF2-40B4-BE49-F238E27FC236}">
                  <a16:creationId xmlns:a16="http://schemas.microsoft.com/office/drawing/2014/main" id="{B31428A4-A3C3-F84F-824A-F285C44DB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3481" y="5497751"/>
              <a:ext cx="735037" cy="735037"/>
            </a:xfrm>
            <a:prstGeom prst="rect">
              <a:avLst/>
            </a:prstGeom>
          </p:spPr>
        </p:pic>
        <p:pic>
          <p:nvPicPr>
            <p:cNvPr id="18" name="Graphic 17" descr="Ruler">
              <a:extLst>
                <a:ext uri="{FF2B5EF4-FFF2-40B4-BE49-F238E27FC236}">
                  <a16:creationId xmlns:a16="http://schemas.microsoft.com/office/drawing/2014/main" id="{49B666C2-DC25-3E41-BD99-F4312110E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13183" y="4312047"/>
              <a:ext cx="669841" cy="669841"/>
            </a:xfrm>
            <a:prstGeom prst="rect">
              <a:avLst/>
            </a:prstGeom>
          </p:spPr>
        </p:pic>
        <p:pic>
          <p:nvPicPr>
            <p:cNvPr id="20" name="Graphic 19" descr="Gears">
              <a:extLst>
                <a:ext uri="{FF2B5EF4-FFF2-40B4-BE49-F238E27FC236}">
                  <a16:creationId xmlns:a16="http://schemas.microsoft.com/office/drawing/2014/main" id="{168177DD-9A76-D84B-8F2E-13DD649EE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90903" y="2971800"/>
              <a:ext cx="914400" cy="914400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C5E5875-EE43-E04A-BEB0-D26CDED9B5AE}"/>
              </a:ext>
            </a:extLst>
          </p:cNvPr>
          <p:cNvSpPr/>
          <p:nvPr/>
        </p:nvSpPr>
        <p:spPr>
          <a:xfrm>
            <a:off x="2212644" y="2750284"/>
            <a:ext cx="911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Transferred Learnings: Big Bird and XLNet Transformers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111DE0-A2FB-C447-881A-82C2849ECD6C}"/>
              </a:ext>
            </a:extLst>
          </p:cNvPr>
          <p:cNvSpPr/>
          <p:nvPr/>
        </p:nvSpPr>
        <p:spPr>
          <a:xfrm>
            <a:off x="2212644" y="3944365"/>
            <a:ext cx="911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Metrics: Recall-Oriented Understudy for Gisting Evaluation (ROUGE)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7D6B29-30FB-8E43-9409-A7C58590D9C0}"/>
              </a:ext>
            </a:extLst>
          </p:cNvPr>
          <p:cNvSpPr/>
          <p:nvPr/>
        </p:nvSpPr>
        <p:spPr>
          <a:xfrm>
            <a:off x="2212644" y="5134707"/>
            <a:ext cx="911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Timer with CPU 1.6 GHZ</a:t>
            </a:r>
          </a:p>
        </p:txBody>
      </p:sp>
    </p:spTree>
    <p:extLst>
      <p:ext uri="{BB962C8B-B14F-4D97-AF65-F5344CB8AC3E}">
        <p14:creationId xmlns:p14="http://schemas.microsoft.com/office/powerpoint/2010/main" val="3716020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4B342D-5CEE-B94A-9458-2C7FA2C9A7BC}"/>
              </a:ext>
            </a:extLst>
          </p:cNvPr>
          <p:cNvGrpSpPr/>
          <p:nvPr/>
        </p:nvGrpSpPr>
        <p:grpSpPr>
          <a:xfrm>
            <a:off x="-300625" y="-125261"/>
            <a:ext cx="12726444" cy="7177413"/>
            <a:chOff x="-300625" y="-125261"/>
            <a:chExt cx="12726444" cy="7177413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EF329BF-0CF5-D947-8AF5-79B4BF1388D2}"/>
                </a:ext>
              </a:extLst>
            </p:cNvPr>
            <p:cNvSpPr/>
            <p:nvPr/>
          </p:nvSpPr>
          <p:spPr>
            <a:xfrm>
              <a:off x="-300625" y="-125261"/>
              <a:ext cx="12726444" cy="7177413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D69ABD-35C8-6840-B062-BD793D3BD3FD}"/>
                </a:ext>
              </a:extLst>
            </p:cNvPr>
            <p:cNvSpPr/>
            <p:nvPr/>
          </p:nvSpPr>
          <p:spPr>
            <a:xfrm>
              <a:off x="1928869" y="283388"/>
              <a:ext cx="2404997" cy="5308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Transformers (XLNET)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3AC2A57-7D39-1546-88D9-9B4E2FA0A0BF}"/>
                </a:ext>
              </a:extLst>
            </p:cNvPr>
            <p:cNvSpPr/>
            <p:nvPr/>
          </p:nvSpPr>
          <p:spPr>
            <a:xfrm rot="16200000">
              <a:off x="-2232441" y="3418692"/>
              <a:ext cx="4809675" cy="3053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Logarithmic time per predicted summary (in seconds)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143D2B6-3B05-BF44-BBD8-28CFCF07E891}"/>
                </a:ext>
              </a:extLst>
            </p:cNvPr>
            <p:cNvSpPr/>
            <p:nvPr/>
          </p:nvSpPr>
          <p:spPr>
            <a:xfrm>
              <a:off x="1224767" y="6438277"/>
              <a:ext cx="3813199" cy="2694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Word counts (in article text)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07AE9EF-1D0E-4649-AACE-DA4CBDD7A2D4}"/>
                </a:ext>
              </a:extLst>
            </p:cNvPr>
            <p:cNvSpPr/>
            <p:nvPr/>
          </p:nvSpPr>
          <p:spPr>
            <a:xfrm>
              <a:off x="7218508" y="6444540"/>
              <a:ext cx="3813199" cy="2694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Word counts (in article text)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3E1272-5DCA-1742-8081-FF40E974AD60}"/>
                </a:ext>
              </a:extLst>
            </p:cNvPr>
            <p:cNvSpPr/>
            <p:nvPr/>
          </p:nvSpPr>
          <p:spPr>
            <a:xfrm>
              <a:off x="7922608" y="283388"/>
              <a:ext cx="2404997" cy="5308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Big Bird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267AD99-F32F-6C44-A1EF-FE028FFF67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95" t="2750" r="1458" b="2718"/>
            <a:stretch/>
          </p:blipFill>
          <p:spPr>
            <a:xfrm>
              <a:off x="6242694" y="676405"/>
              <a:ext cx="5860405" cy="576187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74EE3D-259B-5B4C-8E07-929C4D41E7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08" t="2551" r="1447" b="2920"/>
            <a:stretch/>
          </p:blipFill>
          <p:spPr>
            <a:xfrm>
              <a:off x="325095" y="676405"/>
              <a:ext cx="5860404" cy="5761872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8C6AA0C-FCD2-EA48-95E6-412244270296}"/>
                </a:ext>
              </a:extLst>
            </p:cNvPr>
            <p:cNvSpPr/>
            <p:nvPr/>
          </p:nvSpPr>
          <p:spPr>
            <a:xfrm rot="16200000">
              <a:off x="3754962" y="3276302"/>
              <a:ext cx="4809675" cy="3053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Logarithmic time per predicted summary (in seconds)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096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671F60-DFDD-B145-971C-E93AA47764C4}"/>
              </a:ext>
            </a:extLst>
          </p:cNvPr>
          <p:cNvSpPr/>
          <p:nvPr/>
        </p:nvSpPr>
        <p:spPr>
          <a:xfrm>
            <a:off x="157259" y="293225"/>
            <a:ext cx="1187748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6600" dirty="0"/>
              <a:t>CONCLUSION AND FUTURE WORK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5E5875-EE43-E04A-BEB0-D26CDED9B5AE}"/>
              </a:ext>
            </a:extLst>
          </p:cNvPr>
          <p:cNvSpPr/>
          <p:nvPr/>
        </p:nvSpPr>
        <p:spPr>
          <a:xfrm>
            <a:off x="2466642" y="2000977"/>
            <a:ext cx="91123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Big Bird model does better with predicting summary and successfully linearize self-attention. However, the speed of this model is 193.04 wpm by median.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111DE0-A2FB-C447-881A-82C2849ECD6C}"/>
              </a:ext>
            </a:extLst>
          </p:cNvPr>
          <p:cNvSpPr/>
          <p:nvPr/>
        </p:nvSpPr>
        <p:spPr>
          <a:xfrm>
            <a:off x="2466642" y="3605658"/>
            <a:ext cx="9112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The Big Bird algorithm is highly recommended for producing summaries as long as if the cloud environment is in use.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7D6B29-30FB-8E43-9409-A7C58590D9C0}"/>
              </a:ext>
            </a:extLst>
          </p:cNvPr>
          <p:cNvSpPr/>
          <p:nvPr/>
        </p:nvSpPr>
        <p:spPr>
          <a:xfrm>
            <a:off x="2466642" y="4841007"/>
            <a:ext cx="91123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To address scalability and redundancy problems, Attention Free Transformer and Bayesian connection need to be tested with block sparsity.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4F652C-050D-F547-B4E6-7EE0A43E36DA}"/>
              </a:ext>
            </a:extLst>
          </p:cNvPr>
          <p:cNvGrpSpPr/>
          <p:nvPr/>
        </p:nvGrpSpPr>
        <p:grpSpPr>
          <a:xfrm>
            <a:off x="1219070" y="2101412"/>
            <a:ext cx="999461" cy="3789410"/>
            <a:chOff x="1295270" y="1661191"/>
            <a:chExt cx="999461" cy="378941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0E8AA4A-86E6-3648-9835-FA0EA016B724}"/>
                </a:ext>
              </a:extLst>
            </p:cNvPr>
            <p:cNvGrpSpPr/>
            <p:nvPr/>
          </p:nvGrpSpPr>
          <p:grpSpPr>
            <a:xfrm>
              <a:off x="1295270" y="1661191"/>
              <a:ext cx="999461" cy="3789410"/>
              <a:chOff x="1041270" y="2575591"/>
              <a:chExt cx="999461" cy="378941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0844507-6508-4340-8DF2-71A2070066A3}"/>
                  </a:ext>
                </a:extLst>
              </p:cNvPr>
              <p:cNvSpPr/>
              <p:nvPr/>
            </p:nvSpPr>
            <p:spPr>
              <a:xfrm>
                <a:off x="1041270" y="2575591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9617CA3-8A67-B14D-A24F-0F0B5AADD016}"/>
                  </a:ext>
                </a:extLst>
              </p:cNvPr>
              <p:cNvSpPr/>
              <p:nvPr/>
            </p:nvSpPr>
            <p:spPr>
              <a:xfrm>
                <a:off x="1041270" y="3995604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2DBDD6D-195F-D94F-8028-0092F18BB17F}"/>
                  </a:ext>
                </a:extLst>
              </p:cNvPr>
              <p:cNvSpPr/>
              <p:nvPr/>
            </p:nvSpPr>
            <p:spPr>
              <a:xfrm>
                <a:off x="1041270" y="5365540"/>
                <a:ext cx="999461" cy="9994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" name="Graphic 4" descr="Puzzle">
              <a:extLst>
                <a:ext uri="{FF2B5EF4-FFF2-40B4-BE49-F238E27FC236}">
                  <a16:creationId xmlns:a16="http://schemas.microsoft.com/office/drawing/2014/main" id="{DA4AB8A3-BE1D-8549-BD5D-3BC20D4AF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2731" y="4614379"/>
              <a:ext cx="740524" cy="740524"/>
            </a:xfrm>
            <a:prstGeom prst="rect">
              <a:avLst/>
            </a:prstGeom>
          </p:spPr>
        </p:pic>
        <p:pic>
          <p:nvPicPr>
            <p:cNvPr id="15" name="Graphic 14" descr="Statistics">
              <a:extLst>
                <a:ext uri="{FF2B5EF4-FFF2-40B4-BE49-F238E27FC236}">
                  <a16:creationId xmlns:a16="http://schemas.microsoft.com/office/drawing/2014/main" id="{47AD97C4-DA7E-8449-BD16-3B005A163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97331" y="1754521"/>
              <a:ext cx="823178" cy="823178"/>
            </a:xfrm>
            <a:prstGeom prst="rect">
              <a:avLst/>
            </a:prstGeom>
          </p:spPr>
        </p:pic>
        <p:pic>
          <p:nvPicPr>
            <p:cNvPr id="17" name="Graphic 16" descr="Checkmark">
              <a:extLst>
                <a:ext uri="{FF2B5EF4-FFF2-40B4-BE49-F238E27FC236}">
                  <a16:creationId xmlns:a16="http://schemas.microsoft.com/office/drawing/2014/main" id="{A8C72FB6-D5F7-BB44-AC3B-02EF56A77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96491" y="3310043"/>
              <a:ext cx="630212" cy="630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6160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671F60-DFDD-B145-971C-E93AA47764C4}"/>
              </a:ext>
            </a:extLst>
          </p:cNvPr>
          <p:cNvSpPr/>
          <p:nvPr/>
        </p:nvSpPr>
        <p:spPr>
          <a:xfrm>
            <a:off x="478929" y="262666"/>
            <a:ext cx="452854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6600" dirty="0"/>
              <a:t>REFERENCES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7D6B29-30FB-8E43-9409-A7C58590D9C0}"/>
              </a:ext>
            </a:extLst>
          </p:cNvPr>
          <p:cNvSpPr/>
          <p:nvPr/>
        </p:nvSpPr>
        <p:spPr>
          <a:xfrm>
            <a:off x="478929" y="1370662"/>
            <a:ext cx="1171307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Brochu, E., Cora, VM., and Freitas, N. “A Tutorial on Bayesian Optimization of Expensive Cost Functions, With Application to Active User Modeling and Hierarchical Reinforcement Learning.” arXiv, Dec. 2020. </a:t>
            </a:r>
            <a:r>
              <a:rPr lang="en-US" dirty="0">
                <a:hlinkClick r:id="rId2"/>
              </a:rPr>
              <a:t>https://www.math.umd.edu/~slud/RITF17/Tutorial_on_Bayesian_Optimization.pdf</a:t>
            </a:r>
            <a:endParaRPr lang="en-US" dirty="0"/>
          </a:p>
          <a:p>
            <a:r>
              <a:rPr lang="en-US" dirty="0"/>
              <a:t>Child, R., Gray, S., Radford, A., and Sutskever, I. “Generating Long Sequences with Sparse Transformers.” arXiv, 2019. </a:t>
            </a:r>
            <a:r>
              <a:rPr lang="en-US" dirty="0">
                <a:hlinkClick r:id="rId3"/>
              </a:rPr>
              <a:t>https://arxiv.org/pdf/1904.10509.pdf</a:t>
            </a:r>
            <a:endParaRPr lang="en-US" dirty="0"/>
          </a:p>
          <a:p>
            <a:r>
              <a:rPr lang="en-US" dirty="0"/>
              <a:t>Rayner, K., Slattery, TJ., and </a:t>
            </a:r>
            <a:r>
              <a:rPr lang="en-US" dirty="0" err="1"/>
              <a:t>Bélanger</a:t>
            </a:r>
            <a:r>
              <a:rPr lang="en-US" dirty="0"/>
              <a:t>, NN. “Eye movements, the perceptual span, and reading speed.” Psychon Bull Rev., Dec. 2010. </a:t>
            </a:r>
            <a:r>
              <a:rPr lang="en-US" dirty="0" err="1"/>
              <a:t>doi</a:t>
            </a:r>
            <a:r>
              <a:rPr lang="en-US" dirty="0"/>
              <a:t>: 10.3758/PBR.17.6.834</a:t>
            </a:r>
          </a:p>
          <a:p>
            <a:r>
              <a:rPr lang="en-US" dirty="0"/>
              <a:t>Gupta, V. “Understanding BigBird’s Block Sparse Attention.” Huggingface, Mar. 2021. </a:t>
            </a:r>
            <a:r>
              <a:rPr lang="en-US" dirty="0">
                <a:hlinkClick r:id="rId4"/>
              </a:rPr>
              <a:t>https://huggingface.co/blog/big-bird</a:t>
            </a:r>
            <a:endParaRPr lang="en-US" dirty="0"/>
          </a:p>
          <a:p>
            <a:r>
              <a:rPr lang="en-US" dirty="0"/>
              <a:t>Vaswani, A., Shazeer, N., Parmar, N., Uszkoreit, J., Jones, </a:t>
            </a:r>
            <a:r>
              <a:rPr lang="en-US" dirty="0" err="1"/>
              <a:t>Ł</a:t>
            </a:r>
            <a:r>
              <a:rPr lang="en-US" dirty="0"/>
              <a:t>., Gomez, AN., Kaiser, L., and Polosukhin, I. “Attention is All You Need.” Advances in Neural Information Processing Systems 30. NIPS, 2017. </a:t>
            </a:r>
            <a:r>
              <a:rPr lang="en-US" dirty="0">
                <a:hlinkClick r:id="rId5"/>
              </a:rPr>
              <a:t>https://proceedings.neurips.cc/paper/2017/file/3f5ee243547dee91fbd053c1c4a845aa-Paper.pdf</a:t>
            </a:r>
            <a:endParaRPr lang="en-US" dirty="0"/>
          </a:p>
          <a:p>
            <a:r>
              <a:rPr lang="en-US" dirty="0"/>
              <a:t>Yang, Z., Dai, Z., Yang, Y., Carbonell, J., Salakhutdinov, R., and Le., QV. “XLNet: Generalized Autoregressive Pretraining for Language Understanding.” arXiv, Jan. 2020.</a:t>
            </a:r>
            <a:r>
              <a:rPr lang="en-US" dirty="0">
                <a:hlinkClick r:id="rId6"/>
              </a:rPr>
              <a:t>https://arxiv.org/pdf/1906.08237v2.pdf</a:t>
            </a:r>
            <a:endParaRPr lang="en-US" dirty="0"/>
          </a:p>
          <a:p>
            <a:r>
              <a:rPr lang="en-US" dirty="0"/>
              <a:t>Zaheer, M., Guruganesh, G., Dubey, A., Ainslie, J., Alberti, C., Ontanon, S., Philip, P., Ravula, A., Wang, Q., Yang, L., and Amr Ahmed, A. “Big Bird: Transformers for Longer Sequences.” Advances in Neural Information Processing Systems 33, NeurIPS, 2020. </a:t>
            </a:r>
            <a:r>
              <a:rPr lang="en-US" dirty="0">
                <a:hlinkClick r:id="rId7"/>
              </a:rPr>
              <a:t>https://papers.nips.cc/paper/2020/file/c8512d142a2d849725f31a9a7a361ab9-Paper.pdf</a:t>
            </a:r>
            <a:endParaRPr lang="en-US" dirty="0"/>
          </a:p>
          <a:p>
            <a:r>
              <a:rPr lang="en-US" dirty="0"/>
              <a:t>Zhai, S., Talbott, W., Srivastava, N., Huang, C., Goh, H., Zhang, R., and Susskind, J. “An Attention Free Transformer.” arXiv, Sep. 2021. </a:t>
            </a:r>
            <a:r>
              <a:rPr lang="en-US" dirty="0">
                <a:hlinkClick r:id="rId8"/>
              </a:rPr>
              <a:t>https://arxiv.org/pdf/2105.14103.pdf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831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671F60-DFDD-B145-971C-E93AA47764C4}"/>
              </a:ext>
            </a:extLst>
          </p:cNvPr>
          <p:cNvSpPr/>
          <p:nvPr/>
        </p:nvSpPr>
        <p:spPr>
          <a:xfrm>
            <a:off x="280205" y="252251"/>
            <a:ext cx="252158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6600" dirty="0"/>
              <a:t>THESIS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F195CC-72A0-894D-9D38-01C7FBAB9DAC}"/>
              </a:ext>
            </a:extLst>
          </p:cNvPr>
          <p:cNvSpPr/>
          <p:nvPr/>
        </p:nvSpPr>
        <p:spPr>
          <a:xfrm>
            <a:off x="1041270" y="1492460"/>
            <a:ext cx="10491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+mj-lt"/>
              </a:rPr>
              <a:t>Two text summarizations are compared using specific metrics and a timer.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E8AA4A-86E6-3648-9835-FA0EA016B724}"/>
              </a:ext>
            </a:extLst>
          </p:cNvPr>
          <p:cNvGrpSpPr/>
          <p:nvPr/>
        </p:nvGrpSpPr>
        <p:grpSpPr>
          <a:xfrm>
            <a:off x="1041270" y="2486261"/>
            <a:ext cx="999461" cy="3440567"/>
            <a:chOff x="1041270" y="2924434"/>
            <a:chExt cx="999461" cy="344056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844507-6508-4340-8DF2-71A2070066A3}"/>
                </a:ext>
              </a:extLst>
            </p:cNvPr>
            <p:cNvSpPr/>
            <p:nvPr/>
          </p:nvSpPr>
          <p:spPr>
            <a:xfrm>
              <a:off x="1041270" y="2924434"/>
              <a:ext cx="999461" cy="9994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9617CA3-8A67-B14D-A24F-0F0B5AADD016}"/>
                </a:ext>
              </a:extLst>
            </p:cNvPr>
            <p:cNvSpPr/>
            <p:nvPr/>
          </p:nvSpPr>
          <p:spPr>
            <a:xfrm>
              <a:off x="1041270" y="4144987"/>
              <a:ext cx="999461" cy="9994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DBDD6D-195F-D94F-8028-0092F18BB17F}"/>
                </a:ext>
              </a:extLst>
            </p:cNvPr>
            <p:cNvSpPr/>
            <p:nvPr/>
          </p:nvSpPr>
          <p:spPr>
            <a:xfrm>
              <a:off x="1041270" y="5365540"/>
              <a:ext cx="999461" cy="9994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Hourglass">
              <a:extLst>
                <a:ext uri="{FF2B5EF4-FFF2-40B4-BE49-F238E27FC236}">
                  <a16:creationId xmlns:a16="http://schemas.microsoft.com/office/drawing/2014/main" id="{B31428A4-A3C3-F84F-824A-F285C44DB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3481" y="5497751"/>
              <a:ext cx="735037" cy="735037"/>
            </a:xfrm>
            <a:prstGeom prst="rect">
              <a:avLst/>
            </a:prstGeom>
          </p:spPr>
        </p:pic>
        <p:pic>
          <p:nvPicPr>
            <p:cNvPr id="18" name="Graphic 17" descr="Ruler">
              <a:extLst>
                <a:ext uri="{FF2B5EF4-FFF2-40B4-BE49-F238E27FC236}">
                  <a16:creationId xmlns:a16="http://schemas.microsoft.com/office/drawing/2014/main" id="{49B666C2-DC25-3E41-BD99-F4312110E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13183" y="4312047"/>
              <a:ext cx="669841" cy="669841"/>
            </a:xfrm>
            <a:prstGeom prst="rect">
              <a:avLst/>
            </a:prstGeom>
          </p:spPr>
        </p:pic>
        <p:pic>
          <p:nvPicPr>
            <p:cNvPr id="20" name="Graphic 19" descr="Gears">
              <a:extLst>
                <a:ext uri="{FF2B5EF4-FFF2-40B4-BE49-F238E27FC236}">
                  <a16:creationId xmlns:a16="http://schemas.microsoft.com/office/drawing/2014/main" id="{168177DD-9A76-D84B-8F2E-13DD649EE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90903" y="2971800"/>
              <a:ext cx="914400" cy="914400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C5E5875-EE43-E04A-BEB0-D26CDED9B5AE}"/>
              </a:ext>
            </a:extLst>
          </p:cNvPr>
          <p:cNvSpPr/>
          <p:nvPr/>
        </p:nvSpPr>
        <p:spPr>
          <a:xfrm>
            <a:off x="2212644" y="2750284"/>
            <a:ext cx="911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Transferred Learnings: Big Bird and XLNet Transformers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111DE0-A2FB-C447-881A-82C2849ECD6C}"/>
              </a:ext>
            </a:extLst>
          </p:cNvPr>
          <p:cNvSpPr/>
          <p:nvPr/>
        </p:nvSpPr>
        <p:spPr>
          <a:xfrm>
            <a:off x="2212644" y="3944365"/>
            <a:ext cx="911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Metrics: Recall-Oriented Understudy for Gisting Evaluation (ROUGE)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7D6B29-30FB-8E43-9409-A7C58590D9C0}"/>
              </a:ext>
            </a:extLst>
          </p:cNvPr>
          <p:cNvSpPr/>
          <p:nvPr/>
        </p:nvSpPr>
        <p:spPr>
          <a:xfrm>
            <a:off x="2212644" y="5134707"/>
            <a:ext cx="911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Timer with CPU 1.6 GHZ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AA1997-E70F-8649-8222-BFA758B77D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8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B639E6-6E71-9440-88BD-84CD703D847E}"/>
              </a:ext>
            </a:extLst>
          </p:cNvPr>
          <p:cNvSpPr/>
          <p:nvPr/>
        </p:nvSpPr>
        <p:spPr>
          <a:xfrm>
            <a:off x="6078286" y="0"/>
            <a:ext cx="6113714" cy="6858000"/>
          </a:xfrm>
          <a:prstGeom prst="rect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just"/>
            <a:endParaRPr lang="en-US" sz="32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BEB9ED-D587-FD42-AE43-3AC9785263C0}"/>
              </a:ext>
            </a:extLst>
          </p:cNvPr>
          <p:cNvSpPr/>
          <p:nvPr/>
        </p:nvSpPr>
        <p:spPr>
          <a:xfrm>
            <a:off x="6078286" y="0"/>
            <a:ext cx="591010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200" dirty="0"/>
          </a:p>
          <a:p>
            <a:pPr lvl="1" algn="just"/>
            <a:r>
              <a:rPr lang="en-US" sz="3200" b="1" dirty="0"/>
              <a:t>BUT SO WHAT?</a:t>
            </a:r>
          </a:p>
          <a:p>
            <a:pPr lvl="1" algn="just"/>
            <a:endParaRPr lang="en-US" sz="32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The Transformers has self-attention expensive to compute especially for longer sequence. </a:t>
            </a: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The Google Research team attempts to solve this using block sparsity. </a:t>
            </a: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Their mathematical assessment shows that this approach reduces this quadratic dependency to linear dependency in time or memory term, which is skeptical.</a:t>
            </a:r>
          </a:p>
        </p:txBody>
      </p:sp>
    </p:spTree>
    <p:extLst>
      <p:ext uri="{BB962C8B-B14F-4D97-AF65-F5344CB8AC3E}">
        <p14:creationId xmlns:p14="http://schemas.microsoft.com/office/powerpoint/2010/main" val="284115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92CA01E-C53D-BB42-B59F-0E4D2553C5C2}"/>
              </a:ext>
            </a:extLst>
          </p:cNvPr>
          <p:cNvSpPr/>
          <p:nvPr/>
        </p:nvSpPr>
        <p:spPr>
          <a:xfrm>
            <a:off x="280205" y="252251"/>
            <a:ext cx="252158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6600" dirty="0"/>
              <a:t>THESIS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18A764-281B-A24C-B3AD-93B852D47FD8}"/>
              </a:ext>
            </a:extLst>
          </p:cNvPr>
          <p:cNvSpPr/>
          <p:nvPr/>
        </p:nvSpPr>
        <p:spPr>
          <a:xfrm>
            <a:off x="1041270" y="1492460"/>
            <a:ext cx="10491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+mj-lt"/>
              </a:rPr>
              <a:t>Two text summarizations are compared using specific metrics and a timer.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4DAE95-0A2A-BE48-A5B1-6A391ABF6BBF}"/>
              </a:ext>
            </a:extLst>
          </p:cNvPr>
          <p:cNvGrpSpPr/>
          <p:nvPr/>
        </p:nvGrpSpPr>
        <p:grpSpPr>
          <a:xfrm>
            <a:off x="1041270" y="2486261"/>
            <a:ext cx="999461" cy="3440567"/>
            <a:chOff x="1041270" y="2924434"/>
            <a:chExt cx="999461" cy="3440567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FDD3005-217E-4049-940F-D4F3CB03C91E}"/>
                </a:ext>
              </a:extLst>
            </p:cNvPr>
            <p:cNvSpPr/>
            <p:nvPr/>
          </p:nvSpPr>
          <p:spPr>
            <a:xfrm>
              <a:off x="1041270" y="2924434"/>
              <a:ext cx="999461" cy="9994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D4B5F3D-F837-6446-AC7B-1A9481870408}"/>
                </a:ext>
              </a:extLst>
            </p:cNvPr>
            <p:cNvSpPr/>
            <p:nvPr/>
          </p:nvSpPr>
          <p:spPr>
            <a:xfrm>
              <a:off x="1041270" y="4144987"/>
              <a:ext cx="999461" cy="9994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9BBE30B-8C3D-9A41-B6BA-77C1B3D026B3}"/>
                </a:ext>
              </a:extLst>
            </p:cNvPr>
            <p:cNvSpPr/>
            <p:nvPr/>
          </p:nvSpPr>
          <p:spPr>
            <a:xfrm>
              <a:off x="1041270" y="5365540"/>
              <a:ext cx="999461" cy="9994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aphic 41" descr="Hourglass">
              <a:extLst>
                <a:ext uri="{FF2B5EF4-FFF2-40B4-BE49-F238E27FC236}">
                  <a16:creationId xmlns:a16="http://schemas.microsoft.com/office/drawing/2014/main" id="{FCAE1588-5155-7349-92BE-EF1E5B78E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3481" y="5497751"/>
              <a:ext cx="735037" cy="735037"/>
            </a:xfrm>
            <a:prstGeom prst="rect">
              <a:avLst/>
            </a:prstGeom>
          </p:spPr>
        </p:pic>
        <p:pic>
          <p:nvPicPr>
            <p:cNvPr id="43" name="Graphic 42" descr="Ruler">
              <a:extLst>
                <a:ext uri="{FF2B5EF4-FFF2-40B4-BE49-F238E27FC236}">
                  <a16:creationId xmlns:a16="http://schemas.microsoft.com/office/drawing/2014/main" id="{B5DEFB21-C63D-5B48-8895-2794FF33F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13183" y="4312047"/>
              <a:ext cx="669841" cy="669841"/>
            </a:xfrm>
            <a:prstGeom prst="rect">
              <a:avLst/>
            </a:prstGeom>
          </p:spPr>
        </p:pic>
        <p:pic>
          <p:nvPicPr>
            <p:cNvPr id="44" name="Graphic 43" descr="Gears">
              <a:extLst>
                <a:ext uri="{FF2B5EF4-FFF2-40B4-BE49-F238E27FC236}">
                  <a16:creationId xmlns:a16="http://schemas.microsoft.com/office/drawing/2014/main" id="{E306FE70-7F99-FA48-8218-C40C25659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90903" y="2971800"/>
              <a:ext cx="914400" cy="914400"/>
            </a:xfrm>
            <a:prstGeom prst="rect">
              <a:avLst/>
            </a:prstGeom>
          </p:spPr>
        </p:pic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B53EA7A-9592-9842-A915-D4401484308D}"/>
              </a:ext>
            </a:extLst>
          </p:cNvPr>
          <p:cNvSpPr/>
          <p:nvPr/>
        </p:nvSpPr>
        <p:spPr>
          <a:xfrm>
            <a:off x="2212644" y="2750284"/>
            <a:ext cx="911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Transferred Learnings: Big Bird and XLNet Transformers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55111E-4CB3-5B42-AE2D-73D4763A6B75}"/>
              </a:ext>
            </a:extLst>
          </p:cNvPr>
          <p:cNvSpPr/>
          <p:nvPr/>
        </p:nvSpPr>
        <p:spPr>
          <a:xfrm>
            <a:off x="2212644" y="3944365"/>
            <a:ext cx="911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Metrics: Recall-Oriented Understudy for Gisting Evaluation (ROUGE)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8844382-1374-8F4F-8D01-9C447B041748}"/>
              </a:ext>
            </a:extLst>
          </p:cNvPr>
          <p:cNvSpPr/>
          <p:nvPr/>
        </p:nvSpPr>
        <p:spPr>
          <a:xfrm>
            <a:off x="2212644" y="5134707"/>
            <a:ext cx="911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Timer with CPU 1.6 GHZ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A5A710-1A3D-EB4B-9C88-F2378CF3A729}"/>
              </a:ext>
            </a:extLst>
          </p:cNvPr>
          <p:cNvSpPr/>
          <p:nvPr/>
        </p:nvSpPr>
        <p:spPr>
          <a:xfrm>
            <a:off x="-6017" y="-14526"/>
            <a:ext cx="12192000" cy="6858000"/>
          </a:xfrm>
          <a:prstGeom prst="rect">
            <a:avLst/>
          </a:prstGeom>
          <a:solidFill>
            <a:srgbClr val="000000">
              <a:alpha val="48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FE1DAF-BDF0-D94D-AE1E-5F69E2792E39}"/>
              </a:ext>
            </a:extLst>
          </p:cNvPr>
          <p:cNvSpPr/>
          <p:nvPr/>
        </p:nvSpPr>
        <p:spPr>
          <a:xfrm>
            <a:off x="6017" y="-24237"/>
            <a:ext cx="6113714" cy="6867711"/>
          </a:xfrm>
          <a:prstGeom prst="rect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just"/>
            <a:endParaRPr lang="en-US" sz="32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C226A0-6958-F94F-99A7-07F046060E3B}"/>
              </a:ext>
            </a:extLst>
          </p:cNvPr>
          <p:cNvSpPr/>
          <p:nvPr/>
        </p:nvSpPr>
        <p:spPr>
          <a:xfrm>
            <a:off x="6017" y="-24237"/>
            <a:ext cx="591010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200" dirty="0"/>
          </a:p>
          <a:p>
            <a:pPr lvl="1" algn="just"/>
            <a:r>
              <a:rPr lang="en-US" sz="3200" b="1" dirty="0"/>
              <a:t>OUTLINE</a:t>
            </a:r>
          </a:p>
          <a:p>
            <a:pPr lvl="1" algn="just"/>
            <a:endParaRPr lang="en-US" sz="3200" dirty="0">
              <a:latin typeface="+mj-lt"/>
            </a:endParaRP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400" dirty="0">
                <a:latin typeface="+mj-lt"/>
              </a:rPr>
              <a:t>Describe Transformers and Big Bird architectures</a:t>
            </a:r>
          </a:p>
          <a:p>
            <a:pPr lvl="1" algn="just"/>
            <a:endParaRPr lang="en-US" sz="2400" dirty="0">
              <a:latin typeface="+mj-lt"/>
            </a:endParaRP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400" dirty="0">
                <a:latin typeface="+mj-lt"/>
              </a:rPr>
              <a:t>Explain method, dataset, and research questions</a:t>
            </a:r>
          </a:p>
          <a:p>
            <a:pPr lvl="1" algn="just"/>
            <a:endParaRPr lang="en-US" sz="2400" dirty="0">
              <a:latin typeface="+mj-lt"/>
            </a:endParaRP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400" dirty="0">
                <a:latin typeface="+mj-lt"/>
              </a:rPr>
              <a:t>Share actionable insights and future research ideas</a:t>
            </a:r>
          </a:p>
          <a:p>
            <a:pPr marL="800100" lvl="1" indent="-342900" algn="just">
              <a:buFont typeface="Wingdings" pitchFamily="2" charset="2"/>
              <a:buChar char="§"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0883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6B6E51-C3CA-5A47-8142-9B766594F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0"/>
            <a:ext cx="11463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4DD14DC-1F43-6E46-AFE6-A5C926EBB49D}"/>
              </a:ext>
            </a:extLst>
          </p:cNvPr>
          <p:cNvSpPr/>
          <p:nvPr/>
        </p:nvSpPr>
        <p:spPr>
          <a:xfrm>
            <a:off x="0" y="6488668"/>
            <a:ext cx="2188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(Vaswani et al., 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62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6B6E51-C3CA-5A47-8142-9B766594F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0"/>
            <a:ext cx="11463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2E61DF-7FD9-DE40-BDF7-110FF0B98FD7}"/>
              </a:ext>
            </a:extLst>
          </p:cNvPr>
          <p:cNvSpPr txBox="1"/>
          <p:nvPr/>
        </p:nvSpPr>
        <p:spPr>
          <a:xfrm>
            <a:off x="8390965" y="74765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1513EF-A2A2-4C42-890C-B7F9C59B65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8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894411-FC90-C149-A472-19F69C10444D}"/>
              </a:ext>
            </a:extLst>
          </p:cNvPr>
          <p:cNvSpPr/>
          <p:nvPr/>
        </p:nvSpPr>
        <p:spPr>
          <a:xfrm>
            <a:off x="6078286" y="0"/>
            <a:ext cx="6113714" cy="6858000"/>
          </a:xfrm>
          <a:prstGeom prst="rect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just"/>
            <a:endParaRPr lang="en-US" sz="32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A85AD4-E635-434E-9FEE-7872BE0E65E1}"/>
              </a:ext>
            </a:extLst>
          </p:cNvPr>
          <p:cNvSpPr/>
          <p:nvPr/>
        </p:nvSpPr>
        <p:spPr>
          <a:xfrm>
            <a:off x="6078286" y="0"/>
            <a:ext cx="5910104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200" dirty="0"/>
          </a:p>
          <a:p>
            <a:pPr lvl="1" algn="just"/>
            <a:r>
              <a:rPr lang="en-US" sz="3000" b="1" dirty="0"/>
              <a:t>TRANSFORMERS ARCHITECTURE</a:t>
            </a:r>
          </a:p>
          <a:p>
            <a:pPr lvl="1" algn="just"/>
            <a:endParaRPr lang="en-US" sz="32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The representation of encoder is the word embedding of X (x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, …, </a:t>
            </a:r>
            <a:r>
              <a:rPr lang="en-US" sz="2400" dirty="0" err="1">
                <a:latin typeface="+mj-lt"/>
              </a:rPr>
              <a:t>x</a:t>
            </a:r>
            <a:r>
              <a:rPr lang="en-US" sz="2400" baseline="-25000" dirty="0" err="1">
                <a:latin typeface="+mj-lt"/>
              </a:rPr>
              <a:t>n</a:t>
            </a:r>
            <a:r>
              <a:rPr lang="en-US" sz="2400" dirty="0">
                <a:latin typeface="+mj-lt"/>
              </a:rPr>
              <a:t>), such as article text.</a:t>
            </a: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The representation of decoder is the word embedding of Z (z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, …, </a:t>
            </a:r>
            <a:r>
              <a:rPr lang="en-US" sz="2400" dirty="0" err="1">
                <a:latin typeface="+mj-lt"/>
              </a:rPr>
              <a:t>z</a:t>
            </a:r>
            <a:r>
              <a:rPr lang="en-US" sz="2400" baseline="-25000" dirty="0" err="1">
                <a:latin typeface="+mj-lt"/>
              </a:rPr>
              <a:t>n</a:t>
            </a:r>
            <a:r>
              <a:rPr lang="en-US" sz="2400" dirty="0">
                <a:latin typeface="+mj-lt"/>
              </a:rPr>
              <a:t>), such as ground-truth summary.</a:t>
            </a:r>
          </a:p>
          <a:p>
            <a:pPr lvl="2" algn="just"/>
            <a:endParaRPr lang="en-US" sz="2400" dirty="0">
              <a:latin typeface="+mj-lt"/>
            </a:endParaRPr>
          </a:p>
          <a:p>
            <a:pPr lvl="2" algn="just"/>
            <a:r>
              <a:rPr lang="en-US" sz="2400" dirty="0">
                <a:latin typeface="+mj-lt"/>
              </a:rPr>
              <a:t>Multi-head attention contains </a:t>
            </a:r>
            <a:r>
              <a:rPr lang="en-US" sz="2400" i="1" dirty="0" err="1">
                <a:latin typeface="+mj-lt"/>
              </a:rPr>
              <a:t>head</a:t>
            </a:r>
            <a:r>
              <a:rPr lang="en-US" sz="2400" i="1" baseline="-250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 that contains attention.</a:t>
            </a:r>
          </a:p>
        </p:txBody>
      </p:sp>
    </p:spTree>
    <p:extLst>
      <p:ext uri="{BB962C8B-B14F-4D97-AF65-F5344CB8AC3E}">
        <p14:creationId xmlns:p14="http://schemas.microsoft.com/office/powerpoint/2010/main" val="298800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6B6E51-C3CA-5A47-8142-9B766594F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0"/>
            <a:ext cx="11463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2E61DF-7FD9-DE40-BDF7-110FF0B98FD7}"/>
              </a:ext>
            </a:extLst>
          </p:cNvPr>
          <p:cNvSpPr txBox="1"/>
          <p:nvPr/>
        </p:nvSpPr>
        <p:spPr>
          <a:xfrm>
            <a:off x="8390965" y="74765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1513EF-A2A2-4C42-890C-B7F9C59B65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8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894411-FC90-C149-A472-19F69C10444D}"/>
              </a:ext>
            </a:extLst>
          </p:cNvPr>
          <p:cNvSpPr/>
          <p:nvPr/>
        </p:nvSpPr>
        <p:spPr>
          <a:xfrm>
            <a:off x="-18508" y="0"/>
            <a:ext cx="6876508" cy="6858000"/>
          </a:xfrm>
          <a:prstGeom prst="rect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just"/>
            <a:endParaRPr lang="en-US" sz="32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AA85AD4-E635-434E-9FEE-7872BE0E65E1}"/>
                  </a:ext>
                </a:extLst>
              </p:cNvPr>
              <p:cNvSpPr/>
              <p:nvPr/>
            </p:nvSpPr>
            <p:spPr>
              <a:xfrm>
                <a:off x="-209008" y="0"/>
                <a:ext cx="6876508" cy="6447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just"/>
                <a:endParaRPr lang="en-US" sz="3200" dirty="0"/>
              </a:p>
              <a:p>
                <a:pPr lvl="1" algn="just"/>
                <a:r>
                  <a:rPr lang="en-US" sz="3000" b="1" dirty="0"/>
                  <a:t>FORMULAS: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 algn="just"/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dirty="0">
                  <a:latin typeface="+mj-lt"/>
                </a:endParaRPr>
              </a:p>
              <a:p>
                <a:pPr lvl="1"/>
                <a:endParaRPr lang="en-US" sz="2400" dirty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𝑀𝑢𝑙𝑡𝑖𝐻𝑒𝑎𝑑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𝐶𝑜𝑛𝑐𝑎𝑡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h𝑒𝑎𝑑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h𝑒𝑎𝑑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>
                    <a:latin typeface="+mj-lt"/>
                  </a:rPr>
                  <a:t>Q = a matrix of queries</a:t>
                </a:r>
              </a:p>
              <a:p>
                <a:pPr lvl="2"/>
                <a:r>
                  <a:rPr lang="en-US" sz="2400" dirty="0">
                    <a:latin typeface="+mj-lt"/>
                  </a:rPr>
                  <a:t>K = a matrix of keys</a:t>
                </a:r>
              </a:p>
              <a:p>
                <a:pPr lvl="2"/>
                <a:r>
                  <a:rPr lang="en-US" sz="2400" dirty="0">
                    <a:latin typeface="+mj-lt"/>
                  </a:rPr>
                  <a:t>V = a matrix of values (or weights)</a:t>
                </a:r>
              </a:p>
              <a:p>
                <a:pPr lvl="2"/>
                <a:r>
                  <a:rPr lang="en-US" sz="2400" dirty="0">
                    <a:latin typeface="+mj-lt"/>
                  </a:rPr>
                  <a:t>W = a matrix of weights</a:t>
                </a:r>
              </a:p>
              <a:p>
                <a:pPr lvl="2"/>
                <a:r>
                  <a:rPr lang="en-US" sz="2400" dirty="0">
                    <a:latin typeface="+mj-lt"/>
                  </a:rPr>
                  <a:t>d</a:t>
                </a:r>
                <a:r>
                  <a:rPr lang="en-US" sz="2400" baseline="-25000" dirty="0">
                    <a:latin typeface="+mj-lt"/>
                  </a:rPr>
                  <a:t>k </a:t>
                </a:r>
                <a:r>
                  <a:rPr lang="en-US" sz="2400" dirty="0">
                    <a:latin typeface="+mj-lt"/>
                  </a:rPr>
                  <a:t>= dimensionality of key</a:t>
                </a:r>
              </a:p>
              <a:p>
                <a:pPr lvl="1" algn="just"/>
                <a:endParaRPr lang="en-US" sz="2400" dirty="0">
                  <a:latin typeface="+mj-lt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AA85AD4-E635-434E-9FEE-7872BE0E65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9008" y="0"/>
                <a:ext cx="6876508" cy="6447984"/>
              </a:xfrm>
              <a:prstGeom prst="rect">
                <a:avLst/>
              </a:prstGeom>
              <a:blipFill>
                <a:blip r:embed="rId3"/>
                <a:stretch>
                  <a:fillRect r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951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6B6E51-C3CA-5A47-8142-9B766594F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0"/>
            <a:ext cx="11463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2E61DF-7FD9-DE40-BDF7-110FF0B98FD7}"/>
              </a:ext>
            </a:extLst>
          </p:cNvPr>
          <p:cNvSpPr txBox="1"/>
          <p:nvPr/>
        </p:nvSpPr>
        <p:spPr>
          <a:xfrm>
            <a:off x="8390965" y="74765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1513EF-A2A2-4C42-890C-B7F9C59B65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8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894411-FC90-C149-A472-19F69C10444D}"/>
              </a:ext>
            </a:extLst>
          </p:cNvPr>
          <p:cNvSpPr/>
          <p:nvPr/>
        </p:nvSpPr>
        <p:spPr>
          <a:xfrm>
            <a:off x="-18508" y="0"/>
            <a:ext cx="6876508" cy="6858000"/>
          </a:xfrm>
          <a:prstGeom prst="rect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just"/>
            <a:endParaRPr lang="en-US" sz="32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A85AD4-E635-434E-9FEE-7872BE0E65E1}"/>
              </a:ext>
            </a:extLst>
          </p:cNvPr>
          <p:cNvSpPr/>
          <p:nvPr/>
        </p:nvSpPr>
        <p:spPr>
          <a:xfrm>
            <a:off x="-209008" y="0"/>
            <a:ext cx="687650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endParaRPr lang="en-US" sz="3200" dirty="0"/>
          </a:p>
          <a:p>
            <a:pPr lvl="1" algn="just"/>
            <a:r>
              <a:rPr lang="en-US" sz="3000" b="1" dirty="0">
                <a:latin typeface="Cambria Math" panose="02040503050406030204" pitchFamily="18" charset="0"/>
              </a:rPr>
              <a:t>XLNET</a:t>
            </a:r>
            <a:endParaRPr lang="en-US" sz="2400" b="1" dirty="0">
              <a:latin typeface="Cambria Math" panose="02040503050406030204" pitchFamily="18" charset="0"/>
            </a:endParaRPr>
          </a:p>
          <a:p>
            <a:pPr lvl="1" algn="just"/>
            <a:endParaRPr lang="en-US" sz="2400" dirty="0"/>
          </a:p>
          <a:p>
            <a:pPr lvl="2" algn="just"/>
            <a:r>
              <a:rPr lang="en-US" sz="2400" dirty="0">
                <a:latin typeface="+mj-lt"/>
              </a:rPr>
              <a:t>For this research, the XLNet is in use. This model is different by maximum log likelihood of the sequence </a:t>
            </a:r>
            <a:r>
              <a:rPr lang="en-US" sz="2400" i="1" dirty="0">
                <a:latin typeface="+mj-lt"/>
              </a:rPr>
              <a:t>wrt </a:t>
            </a:r>
            <a:r>
              <a:rPr lang="en-US" sz="2400" dirty="0">
                <a:latin typeface="+mj-lt"/>
              </a:rPr>
              <a:t>permutation being in used.</a:t>
            </a:r>
          </a:p>
        </p:txBody>
      </p:sp>
    </p:spTree>
    <p:extLst>
      <p:ext uri="{BB962C8B-B14F-4D97-AF65-F5344CB8AC3E}">
        <p14:creationId xmlns:p14="http://schemas.microsoft.com/office/powerpoint/2010/main" val="2727656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6B6E51-C3CA-5A47-8142-9B766594F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0"/>
            <a:ext cx="11463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2E61DF-7FD9-DE40-BDF7-110FF0B98FD7}"/>
              </a:ext>
            </a:extLst>
          </p:cNvPr>
          <p:cNvSpPr txBox="1"/>
          <p:nvPr/>
        </p:nvSpPr>
        <p:spPr>
          <a:xfrm>
            <a:off x="8390965" y="74765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771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4543</TotalTime>
  <Words>1445</Words>
  <Application>Microsoft Macintosh PowerPoint</Application>
  <PresentationFormat>Widescreen</PresentationFormat>
  <Paragraphs>155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-apple-system</vt:lpstr>
      <vt:lpstr>Arial</vt:lpstr>
      <vt:lpstr>Calibri</vt:lpstr>
      <vt:lpstr>Calibri Light</vt:lpstr>
      <vt:lpstr>Cambria Math</vt:lpstr>
      <vt:lpstr>Copperplate Gothic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Jonah Winninghoff</dc:creator>
  <cp:lastModifiedBy>Jonah Winninghoff</cp:lastModifiedBy>
  <cp:revision>11</cp:revision>
  <dcterms:created xsi:type="dcterms:W3CDTF">2021-11-25T02:11:57Z</dcterms:created>
  <dcterms:modified xsi:type="dcterms:W3CDTF">2021-11-28T22:10:00Z</dcterms:modified>
</cp:coreProperties>
</file>