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Sheet1!$F$5:$F$13</c:f>
              <c:numCache>
                <c:formatCode>General</c:formatCode>
                <c:ptCount val="9"/>
                <c:pt idx="0">
                  <c:v>100</c:v>
                </c:pt>
                <c:pt idx="1">
                  <c:v>500</c:v>
                </c:pt>
                <c:pt idx="2">
                  <c:v>1000</c:v>
                </c:pt>
                <c:pt idx="3">
                  <c:v>1500</c:v>
                </c:pt>
                <c:pt idx="4">
                  <c:v>2000</c:v>
                </c:pt>
                <c:pt idx="5">
                  <c:v>2500</c:v>
                </c:pt>
                <c:pt idx="6">
                  <c:v>3000</c:v>
                </c:pt>
                <c:pt idx="7">
                  <c:v>3500</c:v>
                </c:pt>
                <c:pt idx="8">
                  <c:v>4000</c:v>
                </c:pt>
              </c:numCache>
            </c:numRef>
          </c:xVal>
          <c:yVal>
            <c:numRef>
              <c:f>Sheet1!$G$5:$G$13</c:f>
              <c:numCache>
                <c:formatCode>General</c:formatCode>
                <c:ptCount val="9"/>
                <c:pt idx="0">
                  <c:v>30</c:v>
                </c:pt>
                <c:pt idx="1">
                  <c:v>150</c:v>
                </c:pt>
                <c:pt idx="2">
                  <c:v>300</c:v>
                </c:pt>
                <c:pt idx="3">
                  <c:v>450</c:v>
                </c:pt>
                <c:pt idx="4">
                  <c:v>600</c:v>
                </c:pt>
                <c:pt idx="5">
                  <c:v>750</c:v>
                </c:pt>
                <c:pt idx="6">
                  <c:v>900</c:v>
                </c:pt>
                <c:pt idx="7">
                  <c:v>1050</c:v>
                </c:pt>
                <c:pt idx="8">
                  <c:v>1200</c:v>
                </c:pt>
              </c:numCache>
            </c:numRef>
          </c:yVal>
          <c:smooth val="1"/>
          <c:extLst>
            <c:ext xmlns:c16="http://schemas.microsoft.com/office/drawing/2014/chart" uri="{C3380CC4-5D6E-409C-BE32-E72D297353CC}">
              <c16:uniqueId val="{00000000-BB24-463F-9EB3-C23EC9581F2E}"/>
            </c:ext>
          </c:extLst>
        </c:ser>
        <c:dLbls>
          <c:showLegendKey val="0"/>
          <c:showVal val="0"/>
          <c:showCatName val="0"/>
          <c:showSerName val="0"/>
          <c:showPercent val="0"/>
          <c:showBubbleSize val="0"/>
        </c:dLbls>
        <c:axId val="108170831"/>
        <c:axId val="109073615"/>
      </c:scatterChart>
      <c:valAx>
        <c:axId val="1081708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Users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73615"/>
        <c:crosses val="autoZero"/>
        <c:crossBetween val="midCat"/>
      </c:valAx>
      <c:valAx>
        <c:axId val="109073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a:t>
                </a:r>
                <a:r>
                  <a:rPr lang="en-US" baseline="0"/>
                  <a:t> of Revenue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708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219342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89429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3028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366643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750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4142860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2115531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373181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694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2A523-D622-4E3E-9B23-0A73C8DBB690}"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381008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92A523-D622-4E3E-9B23-0A73C8DBB690}"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100100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92A523-D622-4E3E-9B23-0A73C8DBB690}"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220720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92A523-D622-4E3E-9B23-0A73C8DBB690}"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144662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2A523-D622-4E3E-9B23-0A73C8DBB690}"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378045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92A523-D622-4E3E-9B23-0A73C8DBB690}"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36304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92A523-D622-4E3E-9B23-0A73C8DBB690}"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A9656-AE97-4BC7-8CA3-9D68ECBB6BD0}" type="slidenum">
              <a:rPr lang="en-US" smtClean="0"/>
              <a:t>‹#›</a:t>
            </a:fld>
            <a:endParaRPr lang="en-US"/>
          </a:p>
        </p:txBody>
      </p:sp>
    </p:spTree>
    <p:extLst>
      <p:ext uri="{BB962C8B-B14F-4D97-AF65-F5344CB8AC3E}">
        <p14:creationId xmlns:p14="http://schemas.microsoft.com/office/powerpoint/2010/main" val="191211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92A523-D622-4E3E-9B23-0A73C8DBB690}" type="datetimeFigureOut">
              <a:rPr lang="en-US" smtClean="0"/>
              <a:t>2/24/2018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9A9656-AE97-4BC7-8CA3-9D68ECBB6BD0}" type="slidenum">
              <a:rPr lang="en-US" smtClean="0"/>
              <a:t>‹#›</a:t>
            </a:fld>
            <a:endParaRPr lang="en-US"/>
          </a:p>
        </p:txBody>
      </p:sp>
    </p:spTree>
    <p:extLst>
      <p:ext uri="{BB962C8B-B14F-4D97-AF65-F5344CB8AC3E}">
        <p14:creationId xmlns:p14="http://schemas.microsoft.com/office/powerpoint/2010/main" val="424495655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F236-6F2C-45AE-989A-E5049FCDC7F0}"/>
              </a:ext>
            </a:extLst>
          </p:cNvPr>
          <p:cNvSpPr>
            <a:spLocks noGrp="1"/>
          </p:cNvSpPr>
          <p:nvPr>
            <p:ph type="ctrTitle"/>
          </p:nvPr>
        </p:nvSpPr>
        <p:spPr/>
        <p:txBody>
          <a:bodyPr/>
          <a:lstStyle/>
          <a:p>
            <a:r>
              <a:rPr lang="en-US" dirty="0"/>
              <a:t>Stock</a:t>
            </a:r>
            <a:r>
              <a:rPr lang="en-US" baseline="30000" dirty="0"/>
              <a:t>2</a:t>
            </a:r>
            <a:endParaRPr lang="en-US" dirty="0"/>
          </a:p>
        </p:txBody>
      </p:sp>
      <p:sp>
        <p:nvSpPr>
          <p:cNvPr id="3" name="Subtitle 2">
            <a:extLst>
              <a:ext uri="{FF2B5EF4-FFF2-40B4-BE49-F238E27FC236}">
                <a16:creationId xmlns:a16="http://schemas.microsoft.com/office/drawing/2014/main" id="{7426F7D6-CBCF-43C1-A878-77A581B3FD96}"/>
              </a:ext>
            </a:extLst>
          </p:cNvPr>
          <p:cNvSpPr>
            <a:spLocks noGrp="1"/>
          </p:cNvSpPr>
          <p:nvPr>
            <p:ph type="subTitle" idx="1"/>
          </p:nvPr>
        </p:nvSpPr>
        <p:spPr/>
        <p:txBody>
          <a:bodyPr/>
          <a:lstStyle/>
          <a:p>
            <a:r>
              <a:rPr lang="en-US" dirty="0"/>
              <a:t>A Go To Market strategy</a:t>
            </a:r>
          </a:p>
        </p:txBody>
      </p:sp>
      <p:pic>
        <p:nvPicPr>
          <p:cNvPr id="9" name="Picture 8">
            <a:extLst>
              <a:ext uri="{FF2B5EF4-FFF2-40B4-BE49-F238E27FC236}">
                <a16:creationId xmlns:a16="http://schemas.microsoft.com/office/drawing/2014/main" id="{B29E8DAF-D91A-46FA-993A-9FF8431AD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343" y="1710268"/>
            <a:ext cx="3428571" cy="3428571"/>
          </a:xfrm>
          <a:prstGeom prst="rect">
            <a:avLst/>
          </a:prstGeom>
        </p:spPr>
      </p:pic>
    </p:spTree>
    <p:extLst>
      <p:ext uri="{BB962C8B-B14F-4D97-AF65-F5344CB8AC3E}">
        <p14:creationId xmlns:p14="http://schemas.microsoft.com/office/powerpoint/2010/main" val="13912451"/>
      </p:ext>
    </p:extLst>
  </p:cSld>
  <p:clrMapOvr>
    <a:masterClrMapping/>
  </p:clrMapOvr>
  <mc:AlternateContent xmlns:mc="http://schemas.openxmlformats.org/markup-compatibility/2006">
    <mc:Choice xmlns:p14="http://schemas.microsoft.com/office/powerpoint/2010/main" Requires="p14">
      <p:transition spd="slow" p14:dur="2000" advTm="7042"/>
    </mc:Choice>
    <mc:Fallback>
      <p:transition spd="slow" advTm="70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B84-FEFB-4006-B9D5-4BBAE1F203EE}"/>
              </a:ext>
            </a:extLst>
          </p:cNvPr>
          <p:cNvSpPr>
            <a:spLocks noGrp="1"/>
          </p:cNvSpPr>
          <p:nvPr>
            <p:ph type="title"/>
          </p:nvPr>
        </p:nvSpPr>
        <p:spPr/>
        <p:txBody>
          <a:bodyPr/>
          <a:lstStyle/>
          <a:p>
            <a:r>
              <a:rPr lang="en-US" dirty="0"/>
              <a:t>Our Goal</a:t>
            </a:r>
          </a:p>
        </p:txBody>
      </p:sp>
      <p:sp>
        <p:nvSpPr>
          <p:cNvPr id="3" name="Content Placeholder 2">
            <a:extLst>
              <a:ext uri="{FF2B5EF4-FFF2-40B4-BE49-F238E27FC236}">
                <a16:creationId xmlns:a16="http://schemas.microsoft.com/office/drawing/2014/main" id="{C6E9398F-DBD4-4C22-BB06-1897D8C5796A}"/>
              </a:ext>
            </a:extLst>
          </p:cNvPr>
          <p:cNvSpPr>
            <a:spLocks noGrp="1"/>
          </p:cNvSpPr>
          <p:nvPr>
            <p:ph idx="1"/>
          </p:nvPr>
        </p:nvSpPr>
        <p:spPr/>
        <p:txBody>
          <a:bodyPr/>
          <a:lstStyle/>
          <a:p>
            <a:pPr marL="0" indent="0">
              <a:buNone/>
            </a:pPr>
            <a:r>
              <a:rPr lang="en-US" dirty="0"/>
              <a:t>	</a:t>
            </a:r>
            <a:r>
              <a:rPr lang="en-US" sz="2400" dirty="0"/>
              <a:t>Stock Squared leverages unique design principles to enhance financial literacy and simplify new stock discovery. Our mission is to provide our users with up to the minute accurate stock market data allowing them to make informed decisions about purchases and sales of stocks. We take large amounts of this stock market data and make it more accessible and useful to our users. </a:t>
            </a:r>
          </a:p>
        </p:txBody>
      </p:sp>
      <p:pic>
        <p:nvPicPr>
          <p:cNvPr id="6" name="Picture 5">
            <a:extLst>
              <a:ext uri="{FF2B5EF4-FFF2-40B4-BE49-F238E27FC236}">
                <a16:creationId xmlns:a16="http://schemas.microsoft.com/office/drawing/2014/main" id="{3ECF24A0-B5C0-4C60-A329-C9916325A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463" y="403352"/>
            <a:ext cx="1527048" cy="1527048"/>
          </a:xfrm>
          <a:prstGeom prst="rect">
            <a:avLst/>
          </a:prstGeom>
        </p:spPr>
      </p:pic>
    </p:spTree>
    <p:extLst>
      <p:ext uri="{BB962C8B-B14F-4D97-AF65-F5344CB8AC3E}">
        <p14:creationId xmlns:p14="http://schemas.microsoft.com/office/powerpoint/2010/main" val="2465784540"/>
      </p:ext>
    </p:extLst>
  </p:cSld>
  <p:clrMapOvr>
    <a:masterClrMapping/>
  </p:clrMapOvr>
  <mc:AlternateContent xmlns:mc="http://schemas.openxmlformats.org/markup-compatibility/2006">
    <mc:Choice xmlns:p14="http://schemas.microsoft.com/office/powerpoint/2010/main" Requires="p14">
      <p:transition spd="slow" p14:dur="2000" advTm="16207"/>
    </mc:Choice>
    <mc:Fallback>
      <p:transition spd="slow" advTm="162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E782-067C-4E2A-84C5-30C94A9B627A}"/>
              </a:ext>
            </a:extLst>
          </p:cNvPr>
          <p:cNvSpPr>
            <a:spLocks noGrp="1"/>
          </p:cNvSpPr>
          <p:nvPr>
            <p:ph type="title"/>
          </p:nvPr>
        </p:nvSpPr>
        <p:spPr/>
        <p:txBody>
          <a:bodyPr/>
          <a:lstStyle/>
          <a:p>
            <a:r>
              <a:rPr lang="en-US" dirty="0"/>
              <a:t>What we provide</a:t>
            </a:r>
          </a:p>
        </p:txBody>
      </p:sp>
      <p:sp>
        <p:nvSpPr>
          <p:cNvPr id="3" name="Content Placeholder 2">
            <a:extLst>
              <a:ext uri="{FF2B5EF4-FFF2-40B4-BE49-F238E27FC236}">
                <a16:creationId xmlns:a16="http://schemas.microsoft.com/office/drawing/2014/main" id="{1CAB5F1C-B3FF-486E-B3AA-B4A35D4F51B8}"/>
              </a:ext>
            </a:extLst>
          </p:cNvPr>
          <p:cNvSpPr>
            <a:spLocks noGrp="1"/>
          </p:cNvSpPr>
          <p:nvPr>
            <p:ph sz="half" idx="1"/>
          </p:nvPr>
        </p:nvSpPr>
        <p:spPr/>
        <p:txBody>
          <a:bodyPr/>
          <a:lstStyle/>
          <a:p>
            <a:pPr marL="0" indent="0" algn="ctr">
              <a:buNone/>
            </a:pPr>
            <a:r>
              <a:rPr lang="en-US" sz="2400" u="sng" dirty="0"/>
              <a:t>User</a:t>
            </a:r>
          </a:p>
          <a:p>
            <a:pPr>
              <a:buFont typeface="Wingdings" panose="05000000000000000000" pitchFamily="2" charset="2"/>
              <a:buChar char="q"/>
            </a:pPr>
            <a:r>
              <a:rPr lang="en-US" sz="2400" dirty="0"/>
              <a:t>An easy to use mobile application that gives a user insight on the status of current stocks and sectors.</a:t>
            </a:r>
          </a:p>
          <a:p>
            <a:pPr>
              <a:buFont typeface="Wingdings" panose="05000000000000000000" pitchFamily="2" charset="2"/>
              <a:buChar char="q"/>
            </a:pPr>
            <a:r>
              <a:rPr lang="en-US" sz="2400" dirty="0"/>
              <a:t>Discover new and fast growing stocks.</a:t>
            </a:r>
          </a:p>
          <a:p>
            <a:endParaRPr lang="en-US" dirty="0"/>
          </a:p>
        </p:txBody>
      </p:sp>
      <p:sp>
        <p:nvSpPr>
          <p:cNvPr id="4" name="Content Placeholder 3">
            <a:extLst>
              <a:ext uri="{FF2B5EF4-FFF2-40B4-BE49-F238E27FC236}">
                <a16:creationId xmlns:a16="http://schemas.microsoft.com/office/drawing/2014/main" id="{446E0E6E-5148-40E3-9AA4-6A507D0ABCCB}"/>
              </a:ext>
            </a:extLst>
          </p:cNvPr>
          <p:cNvSpPr>
            <a:spLocks noGrp="1"/>
          </p:cNvSpPr>
          <p:nvPr>
            <p:ph sz="half" idx="2"/>
          </p:nvPr>
        </p:nvSpPr>
        <p:spPr/>
        <p:txBody>
          <a:bodyPr>
            <a:normAutofit/>
          </a:bodyPr>
          <a:lstStyle/>
          <a:p>
            <a:pPr marL="0" indent="0" algn="ctr">
              <a:buNone/>
            </a:pPr>
            <a:r>
              <a:rPr lang="en-US" sz="2400" u="sng" dirty="0"/>
              <a:t>Companies</a:t>
            </a:r>
          </a:p>
          <a:p>
            <a:pPr>
              <a:buFont typeface="Wingdings" panose="05000000000000000000" pitchFamily="2" charset="2"/>
              <a:buChar char="q"/>
            </a:pPr>
            <a:r>
              <a:rPr lang="en-US" sz="2400" dirty="0"/>
              <a:t>An interstitial panel style of ad that will run on startup of the app.</a:t>
            </a:r>
          </a:p>
          <a:p>
            <a:pPr>
              <a:buFont typeface="Wingdings" panose="05000000000000000000" pitchFamily="2" charset="2"/>
              <a:buChar char="q"/>
            </a:pPr>
            <a:r>
              <a:rPr lang="en-US" sz="2400" dirty="0"/>
              <a:t>Banner add time facing users that are stock market minded and looking for stocks to buy or trade. </a:t>
            </a:r>
          </a:p>
        </p:txBody>
      </p:sp>
      <p:pic>
        <p:nvPicPr>
          <p:cNvPr id="6" name="Picture 5">
            <a:extLst>
              <a:ext uri="{FF2B5EF4-FFF2-40B4-BE49-F238E27FC236}">
                <a16:creationId xmlns:a16="http://schemas.microsoft.com/office/drawing/2014/main" id="{BD937783-FA19-47DE-8396-7130E9729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463" y="403352"/>
            <a:ext cx="1527048" cy="1527048"/>
          </a:xfrm>
          <a:prstGeom prst="rect">
            <a:avLst/>
          </a:prstGeom>
        </p:spPr>
      </p:pic>
    </p:spTree>
    <p:extLst>
      <p:ext uri="{BB962C8B-B14F-4D97-AF65-F5344CB8AC3E}">
        <p14:creationId xmlns:p14="http://schemas.microsoft.com/office/powerpoint/2010/main" val="1207338509"/>
      </p:ext>
    </p:extLst>
  </p:cSld>
  <p:clrMapOvr>
    <a:masterClrMapping/>
  </p:clrMapOvr>
  <mc:AlternateContent xmlns:mc="http://schemas.openxmlformats.org/markup-compatibility/2006">
    <mc:Choice xmlns:p14="http://schemas.microsoft.com/office/powerpoint/2010/main" Requires="p14">
      <p:transition spd="slow" p14:dur="2000" advTm="15630"/>
    </mc:Choice>
    <mc:Fallback>
      <p:transition spd="slow" advTm="156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C813-1438-4853-AAF0-BCAA64C462C7}"/>
              </a:ext>
            </a:extLst>
          </p:cNvPr>
          <p:cNvSpPr>
            <a:spLocks noGrp="1"/>
          </p:cNvSpPr>
          <p:nvPr>
            <p:ph type="title"/>
          </p:nvPr>
        </p:nvSpPr>
        <p:spPr/>
        <p:txBody>
          <a:bodyPr/>
          <a:lstStyle/>
          <a:p>
            <a:r>
              <a:rPr lang="en-US" dirty="0"/>
              <a:t>Scaling Our Application</a:t>
            </a:r>
          </a:p>
        </p:txBody>
      </p:sp>
      <p:sp>
        <p:nvSpPr>
          <p:cNvPr id="3" name="Content Placeholder 2">
            <a:extLst>
              <a:ext uri="{FF2B5EF4-FFF2-40B4-BE49-F238E27FC236}">
                <a16:creationId xmlns:a16="http://schemas.microsoft.com/office/drawing/2014/main" id="{AC051E2D-F368-4621-8078-D7EF15569F4A}"/>
              </a:ext>
            </a:extLst>
          </p:cNvPr>
          <p:cNvSpPr>
            <a:spLocks noGrp="1"/>
          </p:cNvSpPr>
          <p:nvPr>
            <p:ph idx="1"/>
          </p:nvPr>
        </p:nvSpPr>
        <p:spPr/>
        <p:txBody>
          <a:bodyPr/>
          <a:lstStyle/>
          <a:p>
            <a:r>
              <a:rPr lang="en-US" sz="2400" dirty="0"/>
              <a:t>Improve selection algorithm to show more accurate top performing stocks.</a:t>
            </a:r>
          </a:p>
          <a:p>
            <a:r>
              <a:rPr lang="en-US" sz="2400" dirty="0"/>
              <a:t>Add implementation for a third party stock trading application to allow users easy access to the stocks found on our application.</a:t>
            </a:r>
          </a:p>
          <a:p>
            <a:r>
              <a:rPr lang="en-US" sz="2400" dirty="0"/>
              <a:t>Optimize our selection and searching algorithms to decrease the refresh time and initial startup time.</a:t>
            </a:r>
          </a:p>
          <a:p>
            <a:r>
              <a:rPr lang="en-US" sz="2400" dirty="0"/>
              <a:t>Move to multiple platforms to increase our user base.</a:t>
            </a:r>
          </a:p>
          <a:p>
            <a:endParaRPr lang="en-US" dirty="0"/>
          </a:p>
        </p:txBody>
      </p:sp>
      <p:pic>
        <p:nvPicPr>
          <p:cNvPr id="4" name="Picture 3">
            <a:extLst>
              <a:ext uri="{FF2B5EF4-FFF2-40B4-BE49-F238E27FC236}">
                <a16:creationId xmlns:a16="http://schemas.microsoft.com/office/drawing/2014/main" id="{F1451709-7442-4456-A1EC-37290FC26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463" y="403352"/>
            <a:ext cx="1527048" cy="1527048"/>
          </a:xfrm>
          <a:prstGeom prst="rect">
            <a:avLst/>
          </a:prstGeom>
        </p:spPr>
      </p:pic>
    </p:spTree>
    <p:extLst>
      <p:ext uri="{BB962C8B-B14F-4D97-AF65-F5344CB8AC3E}">
        <p14:creationId xmlns:p14="http://schemas.microsoft.com/office/powerpoint/2010/main" val="3712016309"/>
      </p:ext>
    </p:extLst>
  </p:cSld>
  <p:clrMapOvr>
    <a:masterClrMapping/>
  </p:clrMapOvr>
  <mc:AlternateContent xmlns:mc="http://schemas.openxmlformats.org/markup-compatibility/2006">
    <mc:Choice xmlns:p14="http://schemas.microsoft.com/office/powerpoint/2010/main" Requires="p14">
      <p:transition spd="slow" p14:dur="2000" advTm="16237"/>
    </mc:Choice>
    <mc:Fallback>
      <p:transition spd="slow" advTm="162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3452-5571-4261-A5F2-D85BD379F753}"/>
              </a:ext>
            </a:extLst>
          </p:cNvPr>
          <p:cNvSpPr>
            <a:spLocks noGrp="1"/>
          </p:cNvSpPr>
          <p:nvPr>
            <p:ph type="title"/>
          </p:nvPr>
        </p:nvSpPr>
        <p:spPr/>
        <p:txBody>
          <a:bodyPr/>
          <a:lstStyle/>
          <a:p>
            <a:r>
              <a:rPr lang="en-US" dirty="0"/>
              <a:t>Revenue Opportunities</a:t>
            </a:r>
          </a:p>
        </p:txBody>
      </p:sp>
      <p:sp>
        <p:nvSpPr>
          <p:cNvPr id="3" name="Content Placeholder 2">
            <a:extLst>
              <a:ext uri="{FF2B5EF4-FFF2-40B4-BE49-F238E27FC236}">
                <a16:creationId xmlns:a16="http://schemas.microsoft.com/office/drawing/2014/main" id="{D0190D0E-9D1B-4111-A06C-D42A0A7DB32C}"/>
              </a:ext>
            </a:extLst>
          </p:cNvPr>
          <p:cNvSpPr>
            <a:spLocks noGrp="1"/>
          </p:cNvSpPr>
          <p:nvPr>
            <p:ph sz="half" idx="1"/>
          </p:nvPr>
        </p:nvSpPr>
        <p:spPr/>
        <p:txBody>
          <a:bodyPr>
            <a:normAutofit/>
          </a:bodyPr>
          <a:lstStyle/>
          <a:p>
            <a:r>
              <a:rPr lang="en-US" sz="2000" dirty="0"/>
              <a:t>As our number of users scale it will be more beneficial for companies to advertise their stock on our application.</a:t>
            </a:r>
          </a:p>
          <a:p>
            <a:r>
              <a:rPr lang="en-US" sz="2000" dirty="0"/>
              <a:t>Having interstitial and banner adds for these companies can increase not only our revenue but also the company advertising their stocks.</a:t>
            </a:r>
          </a:p>
        </p:txBody>
      </p:sp>
      <p:pic>
        <p:nvPicPr>
          <p:cNvPr id="5" name="Picture 4">
            <a:extLst>
              <a:ext uri="{FF2B5EF4-FFF2-40B4-BE49-F238E27FC236}">
                <a16:creationId xmlns:a16="http://schemas.microsoft.com/office/drawing/2014/main" id="{6DBA61BF-EB4E-4607-BD56-9E348B6C1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463" y="403352"/>
            <a:ext cx="1527048" cy="1527048"/>
          </a:xfrm>
          <a:prstGeom prst="rect">
            <a:avLst/>
          </a:prstGeom>
        </p:spPr>
      </p:pic>
      <p:graphicFrame>
        <p:nvGraphicFramePr>
          <p:cNvPr id="6" name="Content Placeholder 5">
            <a:extLst>
              <a:ext uri="{FF2B5EF4-FFF2-40B4-BE49-F238E27FC236}">
                <a16:creationId xmlns:a16="http://schemas.microsoft.com/office/drawing/2014/main" id="{D5CD3E1B-5E2E-43BF-A39E-B227EFCB8F98}"/>
              </a:ext>
            </a:extLst>
          </p:cNvPr>
          <p:cNvGraphicFramePr>
            <a:graphicFrameLocks noGrp="1"/>
          </p:cNvGraphicFramePr>
          <p:nvPr>
            <p:ph sz="half" idx="2"/>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722343"/>
      </p:ext>
    </p:extLst>
  </p:cSld>
  <p:clrMapOvr>
    <a:masterClrMapping/>
  </p:clrMapOvr>
  <mc:AlternateContent xmlns:mc="http://schemas.openxmlformats.org/markup-compatibility/2006">
    <mc:Choice xmlns:p14="http://schemas.microsoft.com/office/powerpoint/2010/main" Requires="p14">
      <p:transition spd="slow" p14:dur="2000" advTm="16273"/>
    </mc:Choice>
    <mc:Fallback>
      <p:transition spd="slow" advTm="16273"/>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914</TotalTime>
  <Words>188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Trebuchet MS</vt:lpstr>
      <vt:lpstr>Wingdings</vt:lpstr>
      <vt:lpstr>Wingdings 3</vt:lpstr>
      <vt:lpstr>Facet</vt:lpstr>
      <vt:lpstr>Stock2</vt:lpstr>
      <vt:lpstr>Our Goal</vt:lpstr>
      <vt:lpstr>What we provide</vt:lpstr>
      <vt:lpstr>Scaling Our Application</vt:lpstr>
      <vt:lpstr>Revenue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Burge, Dalton A. (MU-Student)</dc:creator>
  <cp:lastModifiedBy>Dalton Burge</cp:lastModifiedBy>
  <cp:revision>18</cp:revision>
  <dcterms:created xsi:type="dcterms:W3CDTF">2018-02-24T21:28:31Z</dcterms:created>
  <dcterms:modified xsi:type="dcterms:W3CDTF">2018-02-25T15:31:14Z</dcterms:modified>
</cp:coreProperties>
</file>