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2" r:id="rId3"/>
    <p:sldId id="257" r:id="rId4"/>
    <p:sldId id="280" r:id="rId5"/>
    <p:sldId id="286" r:id="rId6"/>
    <p:sldId id="276" r:id="rId7"/>
    <p:sldId id="277" r:id="rId8"/>
    <p:sldId id="279" r:id="rId9"/>
    <p:sldId id="278" r:id="rId10"/>
    <p:sldId id="290" r:id="rId11"/>
    <p:sldId id="288" r:id="rId12"/>
    <p:sldId id="274" r:id="rId13"/>
    <p:sldId id="285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E65"/>
    <a:srgbClr val="6D80DD"/>
    <a:srgbClr val="FFFFFF"/>
    <a:srgbClr val="3A76BE"/>
    <a:srgbClr val="3280AD"/>
    <a:srgbClr val="46B1E1"/>
    <a:srgbClr val="D7D7D7"/>
    <a:srgbClr val="A6CAEC"/>
    <a:srgbClr val="A5B7C5"/>
    <a:srgbClr val="66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8" autoAdjust="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40A332-7123-4F82-92E9-8C70BE70F240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CA9D83-C169-4D41-9C8B-AA13CDC61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01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6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78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0997A-A774-7CCA-C861-8903D2198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AC02C5-3DC9-F0A5-F6F9-B2B1DBE4B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A8E4D-05D5-BEA9-D557-643FAFCAF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191F-27F4-E8C1-D64C-C9E9ED011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66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44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C01AB-4709-2089-9833-8404E1FD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A2CC6-5023-F6D7-F303-D48B14F88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07794-36F7-66AE-1916-6F2D865F4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3631-47DE-5F84-E5DF-0AE9B7875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11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89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9D83-C169-4D41-9C8B-AA13CDC6129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189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365C-4CC9-758E-75CC-01FDEC276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3C60-7293-2AA5-DE39-466422742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74F0-DDA1-E1F3-3ACD-8CA38195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31E2-400D-B943-5B83-38B3EFB6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4C33-BE1C-8309-1787-E0902D20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3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50DD-E939-108C-7BE4-7F6234FB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59ACD-1B4C-68E7-E824-DCDFE2E3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4B0D-3932-CD53-9605-B13D2F57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39A1-4BF4-D8FA-054B-9A5248E9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8CEB-2B3E-1BD5-3BD2-4227784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164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AADF-7C24-C07D-4E88-A4BD0051C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89C1-CA5E-9B51-08E5-AE7FF046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0370-7927-872B-FED1-66B2B619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6895-791B-869B-5499-933559B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C39A-C369-4080-D12B-84A8EF4B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0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AA5C-B94C-C0E2-8512-DD83765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FBDA-340E-DAE5-72CC-8F942864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A6E7-54A9-7DF8-CBE7-FAD1AB4B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283E-1E96-69A2-16B5-B040FA7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CB1D-4744-053C-9826-43B21051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1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9F88-0DCE-7487-F42C-77D10D7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47D4-F6A6-7B1A-611F-B05093218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E824-F278-E58F-B652-28D23ABD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5A3A-5B54-3EF1-91CC-9C391C1A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515-37B8-6EC3-08C8-4DB9D1EF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03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0976-A6B4-4729-15E6-2BA3196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2BEF-1D92-DA7F-173F-A40D7716E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348F-546C-95FC-209A-13FE187E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23B9-A4EB-0283-6147-944E93E1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890D-C4C4-57E6-22F0-D5AF25C0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15B8-5DCB-FF97-4F35-00E462E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6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9DCB-7821-40F0-463F-390BEF6C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C3920-6F9C-2A10-52A7-840E4F222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C351-01C9-9CF3-3B2E-B924504C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21B7E-05E0-7336-B44C-7D3894EBB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B5D9C-9573-5F27-6503-72E02C57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3E578-6F06-97BA-4213-C3C8203C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AFE61-F04B-C4BF-7D65-18D2EDF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30A9-E6CD-422D-F89A-9BF4940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57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A592-F9E2-9487-81D4-5E59840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BDBED-939A-2B16-B819-9F72AD43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9ED44-159E-1FC4-D771-940EF06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9AD8-3D7B-7022-83F9-1D5D7FDA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7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8055-6661-313A-5747-69826ED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EE24-A903-FE70-373A-2F79AEF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BFD9-D5FF-9AA0-B7C2-7154D4E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E545-568D-A298-9AFC-94AF572A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145D-B91F-623A-3444-924C37F4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2308B-9909-B782-0884-BA1F31C3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2D4E-6062-B87D-8F0C-55DFD94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A61A-1203-27B6-2E73-097AE6B9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1939-0862-5C2A-4357-C00A2296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95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FB91-EBA5-0F1E-0819-446A7D3D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4ACA1-E759-02C7-905B-1C70E19D9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617F1-B9DA-D2D8-2A6F-0DC4A06F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2C75-5FC6-1DCC-D21C-0E6427CF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AE02-36B6-0EC7-F980-1366BDD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82747-480E-D997-C8B5-F45202A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4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6585D-3F28-3723-0D12-F9EFB35F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FEBA-777F-2BD9-9B48-D6A40E94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158-5979-B3CA-59FC-DEB851979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945BE-9560-426B-97D0-12378ACFA89B}" type="datetimeFigureOut">
              <a:rPr lang="he-IL" smtClean="0"/>
              <a:t>י'/ניסן/תשפ"ה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95BC-4008-F6FC-EF69-DA86A66E5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29F1-6A02-EED7-0A5D-F3DF59B1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0311E-166E-4D14-B68F-E3FA7FB57A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D851-7B08-5C5C-1DE5-80AE4893D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Title 1304">
            <a:extLst>
              <a:ext uri="{FF2B5EF4-FFF2-40B4-BE49-F238E27FC236}">
                <a16:creationId xmlns:a16="http://schemas.microsoft.com/office/drawing/2014/main" id="{99EA11F1-8842-62F5-D549-A8191974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684" y="541897"/>
            <a:ext cx="12307368" cy="23090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e-IL" sz="5400" b="1" i="0" cap="all" dirty="0">
                <a:solidFill>
                  <a:srgbClr val="1C2120"/>
                </a:solidFill>
                <a:effectLst/>
                <a:latin typeface="Assistant" pitchFamily="2" charset="-79"/>
                <a:cs typeface="Assistant" pitchFamily="2" charset="-79"/>
              </a:rPr>
              <a:t>מודל רב-מימדי להערכת סיכון אשראי</a:t>
            </a:r>
            <a:br>
              <a:rPr lang="he-IL" sz="5400" cap="all" dirty="0">
                <a:solidFill>
                  <a:srgbClr val="1C2120"/>
                </a:solidFill>
                <a:effectLst/>
                <a:latin typeface="Assistant" pitchFamily="2" charset="-79"/>
                <a:cs typeface="Assistant" pitchFamily="2" charset="-79"/>
              </a:rPr>
            </a:br>
            <a:r>
              <a:rPr lang="he-IL" sz="5400" b="0" i="0" cap="all" dirty="0">
                <a:solidFill>
                  <a:srgbClr val="1C2120"/>
                </a:solidFill>
                <a:effectLst/>
                <a:latin typeface="Assistant" pitchFamily="2" charset="-79"/>
                <a:cs typeface="Assistant" pitchFamily="2" charset="-79"/>
              </a:rPr>
              <a:t>מסגרת לחיזוי תוצאות, הלוואות ומדדים פיננסיים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2559" name="Picture 2558">
            <a:extLst>
              <a:ext uri="{FF2B5EF4-FFF2-40B4-BE49-F238E27FC236}">
                <a16:creationId xmlns:a16="http://schemas.microsoft.com/office/drawing/2014/main" id="{80212B7D-F38C-A37B-0CE3-D8E323A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2850"/>
            <a:ext cx="1888283" cy="1335150"/>
          </a:xfrm>
          <a:prstGeom prst="rect">
            <a:avLst/>
          </a:prstGeom>
        </p:spPr>
      </p:pic>
      <p:grpSp>
        <p:nvGrpSpPr>
          <p:cNvPr id="2581" name="Google Shape;1643;p38">
            <a:extLst>
              <a:ext uri="{FF2B5EF4-FFF2-40B4-BE49-F238E27FC236}">
                <a16:creationId xmlns:a16="http://schemas.microsoft.com/office/drawing/2014/main" id="{4AD4DA2E-83F7-F402-358C-0AF813F75739}"/>
              </a:ext>
            </a:extLst>
          </p:cNvPr>
          <p:cNvGrpSpPr/>
          <p:nvPr/>
        </p:nvGrpSpPr>
        <p:grpSpPr>
          <a:xfrm>
            <a:off x="8493693" y="4602252"/>
            <a:ext cx="3620046" cy="2255748"/>
            <a:chOff x="5067767" y="1625852"/>
            <a:chExt cx="3363014" cy="1933502"/>
          </a:xfrm>
        </p:grpSpPr>
        <p:sp>
          <p:nvSpPr>
            <p:cNvPr id="2582" name="Google Shape;1644;p38">
              <a:extLst>
                <a:ext uri="{FF2B5EF4-FFF2-40B4-BE49-F238E27FC236}">
                  <a16:creationId xmlns:a16="http://schemas.microsoft.com/office/drawing/2014/main" id="{0B6CECAB-E582-B19A-7155-DF0728068EDA}"/>
                </a:ext>
              </a:extLst>
            </p:cNvPr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1645;p38">
              <a:extLst>
                <a:ext uri="{FF2B5EF4-FFF2-40B4-BE49-F238E27FC236}">
                  <a16:creationId xmlns:a16="http://schemas.microsoft.com/office/drawing/2014/main" id="{40C07849-B9D6-8473-C45D-EA1725B72579}"/>
                </a:ext>
              </a:extLst>
            </p:cNvPr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1646;p38">
              <a:extLst>
                <a:ext uri="{FF2B5EF4-FFF2-40B4-BE49-F238E27FC236}">
                  <a16:creationId xmlns:a16="http://schemas.microsoft.com/office/drawing/2014/main" id="{0FD7011A-7E69-240B-5C0F-ED698B2D5E67}"/>
                </a:ext>
              </a:extLst>
            </p:cNvPr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1647;p38">
              <a:extLst>
                <a:ext uri="{FF2B5EF4-FFF2-40B4-BE49-F238E27FC236}">
                  <a16:creationId xmlns:a16="http://schemas.microsoft.com/office/drawing/2014/main" id="{C486A6A7-5B69-DBAA-CFA5-5235DF217729}"/>
                </a:ext>
              </a:extLst>
            </p:cNvPr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6" name="Google Shape;1648;p38">
              <a:extLst>
                <a:ext uri="{FF2B5EF4-FFF2-40B4-BE49-F238E27FC236}">
                  <a16:creationId xmlns:a16="http://schemas.microsoft.com/office/drawing/2014/main" id="{86FF20DF-2572-C143-619A-5BCBB647041E}"/>
                </a:ext>
              </a:extLst>
            </p:cNvPr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7" name="Google Shape;1649;p38">
              <a:extLst>
                <a:ext uri="{FF2B5EF4-FFF2-40B4-BE49-F238E27FC236}">
                  <a16:creationId xmlns:a16="http://schemas.microsoft.com/office/drawing/2014/main" id="{5F72BBD5-DD38-4735-40FF-012A85F9B9D6}"/>
                </a:ext>
              </a:extLst>
            </p:cNvPr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8" name="Google Shape;1650;p38">
              <a:extLst>
                <a:ext uri="{FF2B5EF4-FFF2-40B4-BE49-F238E27FC236}">
                  <a16:creationId xmlns:a16="http://schemas.microsoft.com/office/drawing/2014/main" id="{CBCF0B0E-5AD6-AEC8-AF1F-6C02E975107C}"/>
                </a:ext>
              </a:extLst>
            </p:cNvPr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9" name="Google Shape;1651;p38">
              <a:extLst>
                <a:ext uri="{FF2B5EF4-FFF2-40B4-BE49-F238E27FC236}">
                  <a16:creationId xmlns:a16="http://schemas.microsoft.com/office/drawing/2014/main" id="{9637B1D0-0AC6-6E9E-D234-63CB369911F8}"/>
                </a:ext>
              </a:extLst>
            </p:cNvPr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0" name="Google Shape;1652;p38">
              <a:extLst>
                <a:ext uri="{FF2B5EF4-FFF2-40B4-BE49-F238E27FC236}">
                  <a16:creationId xmlns:a16="http://schemas.microsoft.com/office/drawing/2014/main" id="{87C506D3-D907-2C66-F408-1C95BFB65D73}"/>
                </a:ext>
              </a:extLst>
            </p:cNvPr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1653;p38">
              <a:extLst>
                <a:ext uri="{FF2B5EF4-FFF2-40B4-BE49-F238E27FC236}">
                  <a16:creationId xmlns:a16="http://schemas.microsoft.com/office/drawing/2014/main" id="{9173E272-13CA-82D4-7E4B-0740BE6FE35F}"/>
                </a:ext>
              </a:extLst>
            </p:cNvPr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1654;p38">
              <a:extLst>
                <a:ext uri="{FF2B5EF4-FFF2-40B4-BE49-F238E27FC236}">
                  <a16:creationId xmlns:a16="http://schemas.microsoft.com/office/drawing/2014/main" id="{548DEF8E-110E-0780-77FB-5BCCED5A4FBC}"/>
                </a:ext>
              </a:extLst>
            </p:cNvPr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1655;p38">
              <a:extLst>
                <a:ext uri="{FF2B5EF4-FFF2-40B4-BE49-F238E27FC236}">
                  <a16:creationId xmlns:a16="http://schemas.microsoft.com/office/drawing/2014/main" id="{CF5304A1-5EDA-63B8-C0B8-BC54249A4348}"/>
                </a:ext>
              </a:extLst>
            </p:cNvPr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1656;p38">
              <a:extLst>
                <a:ext uri="{FF2B5EF4-FFF2-40B4-BE49-F238E27FC236}">
                  <a16:creationId xmlns:a16="http://schemas.microsoft.com/office/drawing/2014/main" id="{662BC8B6-DB63-68F6-0A91-21BE2B29935B}"/>
                </a:ext>
              </a:extLst>
            </p:cNvPr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1657;p38">
              <a:extLst>
                <a:ext uri="{FF2B5EF4-FFF2-40B4-BE49-F238E27FC236}">
                  <a16:creationId xmlns:a16="http://schemas.microsoft.com/office/drawing/2014/main" id="{AA916C50-8813-5BB3-0FC7-1FA5B1C3BDFC}"/>
                </a:ext>
              </a:extLst>
            </p:cNvPr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1658;p38">
              <a:extLst>
                <a:ext uri="{FF2B5EF4-FFF2-40B4-BE49-F238E27FC236}">
                  <a16:creationId xmlns:a16="http://schemas.microsoft.com/office/drawing/2014/main" id="{A86617E5-09F1-5819-4A9C-3DA25F29100D}"/>
                </a:ext>
              </a:extLst>
            </p:cNvPr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1659;p38">
              <a:extLst>
                <a:ext uri="{FF2B5EF4-FFF2-40B4-BE49-F238E27FC236}">
                  <a16:creationId xmlns:a16="http://schemas.microsoft.com/office/drawing/2014/main" id="{63574EE8-3820-21BB-F1D4-812FE32C58D5}"/>
                </a:ext>
              </a:extLst>
            </p:cNvPr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1660;p38">
              <a:extLst>
                <a:ext uri="{FF2B5EF4-FFF2-40B4-BE49-F238E27FC236}">
                  <a16:creationId xmlns:a16="http://schemas.microsoft.com/office/drawing/2014/main" id="{595458D7-6D98-68C0-8315-2DD6A59E0CCE}"/>
                </a:ext>
              </a:extLst>
            </p:cNvPr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1661;p38">
              <a:extLst>
                <a:ext uri="{FF2B5EF4-FFF2-40B4-BE49-F238E27FC236}">
                  <a16:creationId xmlns:a16="http://schemas.microsoft.com/office/drawing/2014/main" id="{8586302D-914D-C48E-F3A0-A4FEF9D42B44}"/>
                </a:ext>
              </a:extLst>
            </p:cNvPr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1662;p38">
              <a:extLst>
                <a:ext uri="{FF2B5EF4-FFF2-40B4-BE49-F238E27FC236}">
                  <a16:creationId xmlns:a16="http://schemas.microsoft.com/office/drawing/2014/main" id="{6FB56913-60B9-D466-8D9B-367A8A579682}"/>
                </a:ext>
              </a:extLst>
            </p:cNvPr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1663;p38">
              <a:extLst>
                <a:ext uri="{FF2B5EF4-FFF2-40B4-BE49-F238E27FC236}">
                  <a16:creationId xmlns:a16="http://schemas.microsoft.com/office/drawing/2014/main" id="{B64483E8-867B-0420-4519-4A2598C0E502}"/>
                </a:ext>
              </a:extLst>
            </p:cNvPr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1664;p38">
              <a:extLst>
                <a:ext uri="{FF2B5EF4-FFF2-40B4-BE49-F238E27FC236}">
                  <a16:creationId xmlns:a16="http://schemas.microsoft.com/office/drawing/2014/main" id="{A71842C6-1774-B952-9407-6D51124564D4}"/>
                </a:ext>
              </a:extLst>
            </p:cNvPr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1665;p38">
              <a:extLst>
                <a:ext uri="{FF2B5EF4-FFF2-40B4-BE49-F238E27FC236}">
                  <a16:creationId xmlns:a16="http://schemas.microsoft.com/office/drawing/2014/main" id="{26BEC75B-5B35-B664-A6F4-47E318536A04}"/>
                </a:ext>
              </a:extLst>
            </p:cNvPr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1666;p38">
              <a:extLst>
                <a:ext uri="{FF2B5EF4-FFF2-40B4-BE49-F238E27FC236}">
                  <a16:creationId xmlns:a16="http://schemas.microsoft.com/office/drawing/2014/main" id="{0487AC06-D0D2-8103-F975-ACEAF8F0CA2B}"/>
                </a:ext>
              </a:extLst>
            </p:cNvPr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1667;p38">
              <a:extLst>
                <a:ext uri="{FF2B5EF4-FFF2-40B4-BE49-F238E27FC236}">
                  <a16:creationId xmlns:a16="http://schemas.microsoft.com/office/drawing/2014/main" id="{FB0293A2-C269-9EB7-58B9-73187E502CD0}"/>
                </a:ext>
              </a:extLst>
            </p:cNvPr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1668;p38">
              <a:extLst>
                <a:ext uri="{FF2B5EF4-FFF2-40B4-BE49-F238E27FC236}">
                  <a16:creationId xmlns:a16="http://schemas.microsoft.com/office/drawing/2014/main" id="{37F4FEFF-199C-2249-0617-3D70F376BD0F}"/>
                </a:ext>
              </a:extLst>
            </p:cNvPr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1669;p38">
              <a:extLst>
                <a:ext uri="{FF2B5EF4-FFF2-40B4-BE49-F238E27FC236}">
                  <a16:creationId xmlns:a16="http://schemas.microsoft.com/office/drawing/2014/main" id="{8AC32D23-1F2E-2065-A6C3-CBB9D483AF31}"/>
                </a:ext>
              </a:extLst>
            </p:cNvPr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1670;p38">
              <a:extLst>
                <a:ext uri="{FF2B5EF4-FFF2-40B4-BE49-F238E27FC236}">
                  <a16:creationId xmlns:a16="http://schemas.microsoft.com/office/drawing/2014/main" id="{4695BEC0-30DC-5B5C-F9DA-FDC2C690A805}"/>
                </a:ext>
              </a:extLst>
            </p:cNvPr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1671;p38">
              <a:extLst>
                <a:ext uri="{FF2B5EF4-FFF2-40B4-BE49-F238E27FC236}">
                  <a16:creationId xmlns:a16="http://schemas.microsoft.com/office/drawing/2014/main" id="{799A120D-CD80-4729-1D49-A496BAAC62B8}"/>
                </a:ext>
              </a:extLst>
            </p:cNvPr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1672;p38">
              <a:extLst>
                <a:ext uri="{FF2B5EF4-FFF2-40B4-BE49-F238E27FC236}">
                  <a16:creationId xmlns:a16="http://schemas.microsoft.com/office/drawing/2014/main" id="{DADEBEB8-07A8-D444-DC43-C6CB9C7F16D3}"/>
                </a:ext>
              </a:extLst>
            </p:cNvPr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1673;p38">
              <a:extLst>
                <a:ext uri="{FF2B5EF4-FFF2-40B4-BE49-F238E27FC236}">
                  <a16:creationId xmlns:a16="http://schemas.microsoft.com/office/drawing/2014/main" id="{0BBADFAB-993D-C01E-AFA1-2D80ED1B8685}"/>
                </a:ext>
              </a:extLst>
            </p:cNvPr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1674;p38">
              <a:extLst>
                <a:ext uri="{FF2B5EF4-FFF2-40B4-BE49-F238E27FC236}">
                  <a16:creationId xmlns:a16="http://schemas.microsoft.com/office/drawing/2014/main" id="{70C62060-9233-548F-35B0-39D810CC650D}"/>
                </a:ext>
              </a:extLst>
            </p:cNvPr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1675;p38">
              <a:extLst>
                <a:ext uri="{FF2B5EF4-FFF2-40B4-BE49-F238E27FC236}">
                  <a16:creationId xmlns:a16="http://schemas.microsoft.com/office/drawing/2014/main" id="{3286BA01-D683-325A-90F0-B27BD70BB7FE}"/>
                </a:ext>
              </a:extLst>
            </p:cNvPr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4" name="Google Shape;1676;p38">
              <a:extLst>
                <a:ext uri="{FF2B5EF4-FFF2-40B4-BE49-F238E27FC236}">
                  <a16:creationId xmlns:a16="http://schemas.microsoft.com/office/drawing/2014/main" id="{F0F11D3C-27E1-B6AB-5FAC-CE2C0A747C93}"/>
                </a:ext>
              </a:extLst>
            </p:cNvPr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5" name="Google Shape;1677;p38">
              <a:extLst>
                <a:ext uri="{FF2B5EF4-FFF2-40B4-BE49-F238E27FC236}">
                  <a16:creationId xmlns:a16="http://schemas.microsoft.com/office/drawing/2014/main" id="{0F765CF0-F3B0-AD6D-2152-B3DD3CA8BCFA}"/>
                </a:ext>
              </a:extLst>
            </p:cNvPr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6" name="Google Shape;1678;p38">
              <a:extLst>
                <a:ext uri="{FF2B5EF4-FFF2-40B4-BE49-F238E27FC236}">
                  <a16:creationId xmlns:a16="http://schemas.microsoft.com/office/drawing/2014/main" id="{5A293F94-6DBC-B454-F949-28DB59575DCA}"/>
                </a:ext>
              </a:extLst>
            </p:cNvPr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7" name="Google Shape;1679;p38">
              <a:extLst>
                <a:ext uri="{FF2B5EF4-FFF2-40B4-BE49-F238E27FC236}">
                  <a16:creationId xmlns:a16="http://schemas.microsoft.com/office/drawing/2014/main" id="{1EF581AB-E081-C350-737F-385A6828837F}"/>
                </a:ext>
              </a:extLst>
            </p:cNvPr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8" name="Google Shape;1680;p38">
              <a:extLst>
                <a:ext uri="{FF2B5EF4-FFF2-40B4-BE49-F238E27FC236}">
                  <a16:creationId xmlns:a16="http://schemas.microsoft.com/office/drawing/2014/main" id="{73B6810A-10C1-2471-F994-75B079944682}"/>
                </a:ext>
              </a:extLst>
            </p:cNvPr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9" name="Google Shape;1681;p38">
              <a:extLst>
                <a:ext uri="{FF2B5EF4-FFF2-40B4-BE49-F238E27FC236}">
                  <a16:creationId xmlns:a16="http://schemas.microsoft.com/office/drawing/2014/main" id="{3C1C1648-7E53-EECE-16CA-881553F2D0F6}"/>
                </a:ext>
              </a:extLst>
            </p:cNvPr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0" name="Google Shape;1682;p38">
              <a:extLst>
                <a:ext uri="{FF2B5EF4-FFF2-40B4-BE49-F238E27FC236}">
                  <a16:creationId xmlns:a16="http://schemas.microsoft.com/office/drawing/2014/main" id="{D9B214F4-24E7-BA57-2936-1A3B41F52F16}"/>
                </a:ext>
              </a:extLst>
            </p:cNvPr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1" name="Google Shape;1683;p38">
              <a:extLst>
                <a:ext uri="{FF2B5EF4-FFF2-40B4-BE49-F238E27FC236}">
                  <a16:creationId xmlns:a16="http://schemas.microsoft.com/office/drawing/2014/main" id="{F47CEA52-14B5-4D76-D8FF-8F4FB4DE956B}"/>
                </a:ext>
              </a:extLst>
            </p:cNvPr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2" name="Google Shape;1684;p38">
              <a:extLst>
                <a:ext uri="{FF2B5EF4-FFF2-40B4-BE49-F238E27FC236}">
                  <a16:creationId xmlns:a16="http://schemas.microsoft.com/office/drawing/2014/main" id="{881B1D07-E964-95B4-566E-1439D81C4530}"/>
                </a:ext>
              </a:extLst>
            </p:cNvPr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3" name="Google Shape;1685;p38">
              <a:extLst>
                <a:ext uri="{FF2B5EF4-FFF2-40B4-BE49-F238E27FC236}">
                  <a16:creationId xmlns:a16="http://schemas.microsoft.com/office/drawing/2014/main" id="{D6AB3378-8BCB-4C9C-8055-DB48AFE30A66}"/>
                </a:ext>
              </a:extLst>
            </p:cNvPr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686;p38">
              <a:extLst>
                <a:ext uri="{FF2B5EF4-FFF2-40B4-BE49-F238E27FC236}">
                  <a16:creationId xmlns:a16="http://schemas.microsoft.com/office/drawing/2014/main" id="{31CA032E-1BCA-26CB-F895-59EA78EFEF3A}"/>
                </a:ext>
              </a:extLst>
            </p:cNvPr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687;p38">
              <a:extLst>
                <a:ext uri="{FF2B5EF4-FFF2-40B4-BE49-F238E27FC236}">
                  <a16:creationId xmlns:a16="http://schemas.microsoft.com/office/drawing/2014/main" id="{DCD03964-50A0-F7B4-A138-B13ED585B9D6}"/>
                </a:ext>
              </a:extLst>
            </p:cNvPr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688;p38">
              <a:extLst>
                <a:ext uri="{FF2B5EF4-FFF2-40B4-BE49-F238E27FC236}">
                  <a16:creationId xmlns:a16="http://schemas.microsoft.com/office/drawing/2014/main" id="{6B81E07F-A911-A740-01CA-61EB00B594EA}"/>
                </a:ext>
              </a:extLst>
            </p:cNvPr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689;p38">
              <a:extLst>
                <a:ext uri="{FF2B5EF4-FFF2-40B4-BE49-F238E27FC236}">
                  <a16:creationId xmlns:a16="http://schemas.microsoft.com/office/drawing/2014/main" id="{C39107D2-A8DB-567D-F449-F8366E2A6CFB}"/>
                </a:ext>
              </a:extLst>
            </p:cNvPr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rgbClr val="F2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690;p38">
              <a:extLst>
                <a:ext uri="{FF2B5EF4-FFF2-40B4-BE49-F238E27FC236}">
                  <a16:creationId xmlns:a16="http://schemas.microsoft.com/office/drawing/2014/main" id="{C80B889A-3977-3305-AB98-45D72F88ABCE}"/>
                </a:ext>
              </a:extLst>
            </p:cNvPr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691;p38">
              <a:extLst>
                <a:ext uri="{FF2B5EF4-FFF2-40B4-BE49-F238E27FC236}">
                  <a16:creationId xmlns:a16="http://schemas.microsoft.com/office/drawing/2014/main" id="{8F282C3E-F875-D2EE-F66A-97BDF052B1F6}"/>
                </a:ext>
              </a:extLst>
            </p:cNvPr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692;p38">
              <a:extLst>
                <a:ext uri="{FF2B5EF4-FFF2-40B4-BE49-F238E27FC236}">
                  <a16:creationId xmlns:a16="http://schemas.microsoft.com/office/drawing/2014/main" id="{14E2AA87-4CC8-DCD3-0935-106DD5699A7C}"/>
                </a:ext>
              </a:extLst>
            </p:cNvPr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693;p38">
              <a:extLst>
                <a:ext uri="{FF2B5EF4-FFF2-40B4-BE49-F238E27FC236}">
                  <a16:creationId xmlns:a16="http://schemas.microsoft.com/office/drawing/2014/main" id="{5A0C55A0-11AF-7CB0-9720-02FCA8931BCF}"/>
                </a:ext>
              </a:extLst>
            </p:cNvPr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694;p38">
              <a:extLst>
                <a:ext uri="{FF2B5EF4-FFF2-40B4-BE49-F238E27FC236}">
                  <a16:creationId xmlns:a16="http://schemas.microsoft.com/office/drawing/2014/main" id="{9012D2C8-DEA8-3766-9951-3E1F81CC062A}"/>
                </a:ext>
              </a:extLst>
            </p:cNvPr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695;p38">
              <a:extLst>
                <a:ext uri="{FF2B5EF4-FFF2-40B4-BE49-F238E27FC236}">
                  <a16:creationId xmlns:a16="http://schemas.microsoft.com/office/drawing/2014/main" id="{825F1106-12BB-E791-49A1-8BC8DFFA61CD}"/>
                </a:ext>
              </a:extLst>
            </p:cNvPr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696;p38">
              <a:extLst>
                <a:ext uri="{FF2B5EF4-FFF2-40B4-BE49-F238E27FC236}">
                  <a16:creationId xmlns:a16="http://schemas.microsoft.com/office/drawing/2014/main" id="{4E8467E9-AEEA-222B-F8EA-094D4E1BFBB0}"/>
                </a:ext>
              </a:extLst>
            </p:cNvPr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697;p38">
              <a:extLst>
                <a:ext uri="{FF2B5EF4-FFF2-40B4-BE49-F238E27FC236}">
                  <a16:creationId xmlns:a16="http://schemas.microsoft.com/office/drawing/2014/main" id="{1F3811B6-FFCF-7771-F148-FA7690364B6F}"/>
                </a:ext>
              </a:extLst>
            </p:cNvPr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698;p38">
              <a:extLst>
                <a:ext uri="{FF2B5EF4-FFF2-40B4-BE49-F238E27FC236}">
                  <a16:creationId xmlns:a16="http://schemas.microsoft.com/office/drawing/2014/main" id="{DF544E4D-60F6-E118-A8CE-3023248684ED}"/>
                </a:ext>
              </a:extLst>
            </p:cNvPr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699;p38">
              <a:extLst>
                <a:ext uri="{FF2B5EF4-FFF2-40B4-BE49-F238E27FC236}">
                  <a16:creationId xmlns:a16="http://schemas.microsoft.com/office/drawing/2014/main" id="{B0A4DB45-4BDB-D819-8B84-F6B74B8962E8}"/>
                </a:ext>
              </a:extLst>
            </p:cNvPr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700;p38">
              <a:extLst>
                <a:ext uri="{FF2B5EF4-FFF2-40B4-BE49-F238E27FC236}">
                  <a16:creationId xmlns:a16="http://schemas.microsoft.com/office/drawing/2014/main" id="{33C458BA-DDFD-F5DB-D511-C4AE299FF64E}"/>
                </a:ext>
              </a:extLst>
            </p:cNvPr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701;p38">
              <a:extLst>
                <a:ext uri="{FF2B5EF4-FFF2-40B4-BE49-F238E27FC236}">
                  <a16:creationId xmlns:a16="http://schemas.microsoft.com/office/drawing/2014/main" id="{AEB6DF8F-0C84-6CF9-7594-4652172EB2C7}"/>
                </a:ext>
              </a:extLst>
            </p:cNvPr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702;p38">
              <a:extLst>
                <a:ext uri="{FF2B5EF4-FFF2-40B4-BE49-F238E27FC236}">
                  <a16:creationId xmlns:a16="http://schemas.microsoft.com/office/drawing/2014/main" id="{B16741F1-6DE7-F572-509C-79F32A79573A}"/>
                </a:ext>
              </a:extLst>
            </p:cNvPr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703;p38">
              <a:extLst>
                <a:ext uri="{FF2B5EF4-FFF2-40B4-BE49-F238E27FC236}">
                  <a16:creationId xmlns:a16="http://schemas.microsoft.com/office/drawing/2014/main" id="{31CCC050-3F19-EA00-649D-64FBA3884170}"/>
                </a:ext>
              </a:extLst>
            </p:cNvPr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704;p38">
              <a:extLst>
                <a:ext uri="{FF2B5EF4-FFF2-40B4-BE49-F238E27FC236}">
                  <a16:creationId xmlns:a16="http://schemas.microsoft.com/office/drawing/2014/main" id="{6593DCB3-8B7C-FE3E-8495-732BAEC3C46E}"/>
                </a:ext>
              </a:extLst>
            </p:cNvPr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705;p38">
              <a:extLst>
                <a:ext uri="{FF2B5EF4-FFF2-40B4-BE49-F238E27FC236}">
                  <a16:creationId xmlns:a16="http://schemas.microsoft.com/office/drawing/2014/main" id="{FB19C624-523A-F51E-202C-5EFA82BD914D}"/>
                </a:ext>
              </a:extLst>
            </p:cNvPr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706;p38">
              <a:extLst>
                <a:ext uri="{FF2B5EF4-FFF2-40B4-BE49-F238E27FC236}">
                  <a16:creationId xmlns:a16="http://schemas.microsoft.com/office/drawing/2014/main" id="{8231B161-A768-9AA0-EC94-2F0267CFA0C7}"/>
                </a:ext>
              </a:extLst>
            </p:cNvPr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707;p38">
              <a:extLst>
                <a:ext uri="{FF2B5EF4-FFF2-40B4-BE49-F238E27FC236}">
                  <a16:creationId xmlns:a16="http://schemas.microsoft.com/office/drawing/2014/main" id="{4D5D2300-89CC-F425-183A-9AB88EC0B972}"/>
                </a:ext>
              </a:extLst>
            </p:cNvPr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708;p38">
              <a:extLst>
                <a:ext uri="{FF2B5EF4-FFF2-40B4-BE49-F238E27FC236}">
                  <a16:creationId xmlns:a16="http://schemas.microsoft.com/office/drawing/2014/main" id="{BB8EEA0E-FA0B-6F0D-BFFA-AAA3AEE5BBFE}"/>
                </a:ext>
              </a:extLst>
            </p:cNvPr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709;p38">
              <a:extLst>
                <a:ext uri="{FF2B5EF4-FFF2-40B4-BE49-F238E27FC236}">
                  <a16:creationId xmlns:a16="http://schemas.microsoft.com/office/drawing/2014/main" id="{532594E8-E218-B189-40F8-67451E4D8B8B}"/>
                </a:ext>
              </a:extLst>
            </p:cNvPr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710;p38">
              <a:extLst>
                <a:ext uri="{FF2B5EF4-FFF2-40B4-BE49-F238E27FC236}">
                  <a16:creationId xmlns:a16="http://schemas.microsoft.com/office/drawing/2014/main" id="{683DB159-2011-02F2-976F-37796CA5AB73}"/>
                </a:ext>
              </a:extLst>
            </p:cNvPr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4" name="Google Shape;1711;p38">
              <a:extLst>
                <a:ext uri="{FF2B5EF4-FFF2-40B4-BE49-F238E27FC236}">
                  <a16:creationId xmlns:a16="http://schemas.microsoft.com/office/drawing/2014/main" id="{8A3D95E3-D92A-C5F1-AD71-974D98D77C61}"/>
                </a:ext>
              </a:extLst>
            </p:cNvPr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5" name="Google Shape;1712;p38">
              <a:extLst>
                <a:ext uri="{FF2B5EF4-FFF2-40B4-BE49-F238E27FC236}">
                  <a16:creationId xmlns:a16="http://schemas.microsoft.com/office/drawing/2014/main" id="{65441DF5-A738-44CB-7449-D9C48BB615D3}"/>
                </a:ext>
              </a:extLst>
            </p:cNvPr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6" name="Google Shape;1713;p38">
              <a:extLst>
                <a:ext uri="{FF2B5EF4-FFF2-40B4-BE49-F238E27FC236}">
                  <a16:creationId xmlns:a16="http://schemas.microsoft.com/office/drawing/2014/main" id="{BF0681D0-8742-76CA-C832-ADFC7E1CBFAE}"/>
                </a:ext>
              </a:extLst>
            </p:cNvPr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7" name="Google Shape;1714;p38">
              <a:extLst>
                <a:ext uri="{FF2B5EF4-FFF2-40B4-BE49-F238E27FC236}">
                  <a16:creationId xmlns:a16="http://schemas.microsoft.com/office/drawing/2014/main" id="{986064DD-63A9-4063-A978-0548A8482732}"/>
                </a:ext>
              </a:extLst>
            </p:cNvPr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8" name="Google Shape;1715;p38">
              <a:extLst>
                <a:ext uri="{FF2B5EF4-FFF2-40B4-BE49-F238E27FC236}">
                  <a16:creationId xmlns:a16="http://schemas.microsoft.com/office/drawing/2014/main" id="{9896EEA1-B4D9-E007-68FD-CE9FD5A4CE45}"/>
                </a:ext>
              </a:extLst>
            </p:cNvPr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9" name="Google Shape;1716;p38">
              <a:extLst>
                <a:ext uri="{FF2B5EF4-FFF2-40B4-BE49-F238E27FC236}">
                  <a16:creationId xmlns:a16="http://schemas.microsoft.com/office/drawing/2014/main" id="{9B8215D6-B569-EE49-CE28-24A0E71450BF}"/>
                </a:ext>
              </a:extLst>
            </p:cNvPr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104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0" name="Google Shape;1717;p38">
              <a:extLst>
                <a:ext uri="{FF2B5EF4-FFF2-40B4-BE49-F238E27FC236}">
                  <a16:creationId xmlns:a16="http://schemas.microsoft.com/office/drawing/2014/main" id="{89522312-333F-4D74-91DE-DD1CAB167027}"/>
                </a:ext>
              </a:extLst>
            </p:cNvPr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1" name="Google Shape;1718;p38">
              <a:extLst>
                <a:ext uri="{FF2B5EF4-FFF2-40B4-BE49-F238E27FC236}">
                  <a16:creationId xmlns:a16="http://schemas.microsoft.com/office/drawing/2014/main" id="{DA0CF815-E8BD-9BFC-4E23-3FD95E97580F}"/>
                </a:ext>
              </a:extLst>
            </p:cNvPr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2" name="Google Shape;1719;p38">
              <a:extLst>
                <a:ext uri="{FF2B5EF4-FFF2-40B4-BE49-F238E27FC236}">
                  <a16:creationId xmlns:a16="http://schemas.microsoft.com/office/drawing/2014/main" id="{FD4760B6-DBD7-123E-6A98-29FAE77160A6}"/>
                </a:ext>
              </a:extLst>
            </p:cNvPr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3" name="Google Shape;1720;p38">
              <a:extLst>
                <a:ext uri="{FF2B5EF4-FFF2-40B4-BE49-F238E27FC236}">
                  <a16:creationId xmlns:a16="http://schemas.microsoft.com/office/drawing/2014/main" id="{60830FA9-EA9E-9D82-8C9C-8763A3ECA032}"/>
                </a:ext>
              </a:extLst>
            </p:cNvPr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4" name="Google Shape;1721;p38">
              <a:extLst>
                <a:ext uri="{FF2B5EF4-FFF2-40B4-BE49-F238E27FC236}">
                  <a16:creationId xmlns:a16="http://schemas.microsoft.com/office/drawing/2014/main" id="{5EA23FE8-DBE6-C032-96DA-7CDE001A998F}"/>
                </a:ext>
              </a:extLst>
            </p:cNvPr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5" name="Google Shape;1722;p38">
              <a:extLst>
                <a:ext uri="{FF2B5EF4-FFF2-40B4-BE49-F238E27FC236}">
                  <a16:creationId xmlns:a16="http://schemas.microsoft.com/office/drawing/2014/main" id="{8AE65CFD-D529-0CF2-97AF-B6B605212355}"/>
                </a:ext>
              </a:extLst>
            </p:cNvPr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BFA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6" name="Google Shape;1723;p38">
              <a:extLst>
                <a:ext uri="{FF2B5EF4-FFF2-40B4-BE49-F238E27FC236}">
                  <a16:creationId xmlns:a16="http://schemas.microsoft.com/office/drawing/2014/main" id="{9EADE470-8364-B88C-DC75-3F8DA20951C7}"/>
                </a:ext>
              </a:extLst>
            </p:cNvPr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7" name="Google Shape;1724;p38">
              <a:extLst>
                <a:ext uri="{FF2B5EF4-FFF2-40B4-BE49-F238E27FC236}">
                  <a16:creationId xmlns:a16="http://schemas.microsoft.com/office/drawing/2014/main" id="{A177942F-DBE3-88CA-5BAB-D8E0BA0D9800}"/>
                </a:ext>
              </a:extLst>
            </p:cNvPr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48" name="Group 2647">
            <a:extLst>
              <a:ext uri="{FF2B5EF4-FFF2-40B4-BE49-F238E27FC236}">
                <a16:creationId xmlns:a16="http://schemas.microsoft.com/office/drawing/2014/main" id="{8701590B-EEE7-EE5D-8C17-2EF2ECE70202}"/>
              </a:ext>
            </a:extLst>
          </p:cNvPr>
          <p:cNvGrpSpPr/>
          <p:nvPr/>
        </p:nvGrpSpPr>
        <p:grpSpPr>
          <a:xfrm>
            <a:off x="364677" y="2520657"/>
            <a:ext cx="11462645" cy="1816686"/>
            <a:chOff x="165741" y="3780267"/>
            <a:chExt cx="11462645" cy="1816686"/>
          </a:xfrm>
          <a:solidFill>
            <a:srgbClr val="3A76BE"/>
          </a:solidFill>
        </p:grpSpPr>
        <p:sp>
          <p:nvSpPr>
            <p:cNvPr id="2641" name="矩形 37">
              <a:extLst>
                <a:ext uri="{FF2B5EF4-FFF2-40B4-BE49-F238E27FC236}">
                  <a16:creationId xmlns:a16="http://schemas.microsoft.com/office/drawing/2014/main" id="{9541D575-276F-1B3D-F12F-905428727013}"/>
                </a:ext>
              </a:extLst>
            </p:cNvPr>
            <p:cNvSpPr/>
            <p:nvPr/>
          </p:nvSpPr>
          <p:spPr>
            <a:xfrm>
              <a:off x="165741" y="4261803"/>
              <a:ext cx="11462645" cy="1335150"/>
            </a:xfrm>
            <a:prstGeom prst="rect">
              <a:avLst/>
            </a:prstGeom>
            <a:grpFill/>
            <a:ln w="31750" cap="flat" cmpd="sng" algn="ctr">
              <a:noFill/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ssistant" pitchFamily="2" charset="-79"/>
                <a:ea typeface="宋体" panose="02010600030101010101" pitchFamily="2" charset="-122"/>
                <a:cs typeface="Assistant" pitchFamily="2" charset="-79"/>
              </a:endParaRPr>
            </a:p>
          </p:txBody>
        </p:sp>
        <p:grpSp>
          <p:nvGrpSpPr>
            <p:cNvPr id="2644" name="组合 27">
              <a:extLst>
                <a:ext uri="{FF2B5EF4-FFF2-40B4-BE49-F238E27FC236}">
                  <a16:creationId xmlns:a16="http://schemas.microsoft.com/office/drawing/2014/main" id="{FB72F361-A89F-E9A4-B238-CA3720B18735}"/>
                </a:ext>
              </a:extLst>
            </p:cNvPr>
            <p:cNvGrpSpPr/>
            <p:nvPr/>
          </p:nvGrpSpPr>
          <p:grpSpPr>
            <a:xfrm>
              <a:off x="976655" y="3780267"/>
              <a:ext cx="10453193" cy="1247"/>
              <a:chOff x="2492756" y="4795468"/>
              <a:chExt cx="7303324" cy="1183"/>
            </a:xfrm>
            <a:grpFill/>
          </p:grpSpPr>
          <p:cxnSp>
            <p:nvCxnSpPr>
              <p:cNvPr id="2646" name="直接连接符 29">
                <a:extLst>
                  <a:ext uri="{FF2B5EF4-FFF2-40B4-BE49-F238E27FC236}">
                    <a16:creationId xmlns:a16="http://schemas.microsoft.com/office/drawing/2014/main" id="{70E4BC4A-17BD-B44C-C7CC-F908B30DD7F0}"/>
                  </a:ext>
                </a:extLst>
              </p:cNvPr>
              <p:cNvCxnSpPr/>
              <p:nvPr/>
            </p:nvCxnSpPr>
            <p:spPr>
              <a:xfrm>
                <a:off x="2492756" y="4796651"/>
                <a:ext cx="1362965" cy="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7" name="直接连接符 30">
                <a:extLst>
                  <a:ext uri="{FF2B5EF4-FFF2-40B4-BE49-F238E27FC236}">
                    <a16:creationId xmlns:a16="http://schemas.microsoft.com/office/drawing/2014/main" id="{5CCB2DB5-F8EC-F264-244D-CAAF58FE4231}"/>
                  </a:ext>
                </a:extLst>
              </p:cNvPr>
              <p:cNvCxnSpPr/>
              <p:nvPr/>
            </p:nvCxnSpPr>
            <p:spPr>
              <a:xfrm>
                <a:off x="8433115" y="4795468"/>
                <a:ext cx="1362965" cy="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34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58C4-B8A2-F09B-C715-FE542C2A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תמונה 41">
            <a:extLst>
              <a:ext uri="{FF2B5EF4-FFF2-40B4-BE49-F238E27FC236}">
                <a16:creationId xmlns:a16="http://schemas.microsoft.com/office/drawing/2014/main" id="{4167DC26-17A8-5938-8B8D-367A358A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55629" y="2360098"/>
            <a:ext cx="3346866" cy="2869284"/>
          </a:xfrm>
          <a:prstGeom prst="rect">
            <a:avLst/>
          </a:prstGeom>
        </p:spPr>
      </p:pic>
      <p:sp>
        <p:nvSpPr>
          <p:cNvPr id="2" name="Title 1304">
            <a:extLst>
              <a:ext uri="{FF2B5EF4-FFF2-40B4-BE49-F238E27FC236}">
                <a16:creationId xmlns:a16="http://schemas.microsoft.com/office/drawing/2014/main" id="{AB334F5B-1C5C-0D74-1DAB-B8602F769963}"/>
              </a:ext>
            </a:extLst>
          </p:cNvPr>
          <p:cNvSpPr txBox="1">
            <a:spLocks/>
          </p:cNvSpPr>
          <p:nvPr/>
        </p:nvSpPr>
        <p:spPr>
          <a:xfrm>
            <a:off x="134100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אתגרים צפויים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C8B25E-8B88-7BE5-015B-2FC57ED73115}"/>
              </a:ext>
            </a:extLst>
          </p:cNvPr>
          <p:cNvSpPr/>
          <p:nvPr/>
        </p:nvSpPr>
        <p:spPr>
          <a:xfrm>
            <a:off x="7228358" y="1781103"/>
            <a:ext cx="619670" cy="61967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>
              <a:solidFill>
                <a:prstClr val="black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474D1F-A1D1-BDF9-73DA-42C3D37A018E}"/>
              </a:ext>
            </a:extLst>
          </p:cNvPr>
          <p:cNvSpPr/>
          <p:nvPr/>
        </p:nvSpPr>
        <p:spPr>
          <a:xfrm>
            <a:off x="4399982" y="1781103"/>
            <a:ext cx="619670" cy="61967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 dirty="0">
              <a:solidFill>
                <a:prstClr val="black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7AD15-B19D-C088-A3EC-38B8CA3DACCE}"/>
              </a:ext>
            </a:extLst>
          </p:cNvPr>
          <p:cNvSpPr/>
          <p:nvPr/>
        </p:nvSpPr>
        <p:spPr>
          <a:xfrm>
            <a:off x="4438060" y="5096587"/>
            <a:ext cx="619670" cy="61967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842B5B-ADC9-5CD8-E8B5-E04C55D13E1F}"/>
              </a:ext>
            </a:extLst>
          </p:cNvPr>
          <p:cNvSpPr/>
          <p:nvPr/>
        </p:nvSpPr>
        <p:spPr>
          <a:xfrm>
            <a:off x="7228358" y="5080363"/>
            <a:ext cx="619670" cy="61967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 dirty="0">
              <a:solidFill>
                <a:prstClr val="black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78594F5-13F4-B26C-DACB-1EFCA4F07FEF}"/>
              </a:ext>
            </a:extLst>
          </p:cNvPr>
          <p:cNvSpPr/>
          <p:nvPr/>
        </p:nvSpPr>
        <p:spPr>
          <a:xfrm>
            <a:off x="7848028" y="1781103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</a:rPr>
              <a:t>איכות הנתונים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73CE4B-C2D3-0F1D-B295-2E60FD70D264}"/>
              </a:ext>
            </a:extLst>
          </p:cNvPr>
          <p:cNvSpPr/>
          <p:nvPr/>
        </p:nvSpPr>
        <p:spPr>
          <a:xfrm>
            <a:off x="7848028" y="5025723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dirty="0">
                <a:solidFill>
                  <a:prstClr val="white"/>
                </a:solidFill>
                <a:latin typeface="Assistant" pitchFamily="2" charset="-79"/>
                <a:cs typeface="Assistant" pitchFamily="2" charset="-79"/>
              </a:rPr>
              <a:t>מורכבות המודלים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FE3C46F-0BEE-3EEC-5764-84A8D49052B6}"/>
              </a:ext>
            </a:extLst>
          </p:cNvPr>
          <p:cNvSpPr/>
          <p:nvPr/>
        </p:nvSpPr>
        <p:spPr>
          <a:xfrm>
            <a:off x="432272" y="1781103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dirty="0">
                <a:solidFill>
                  <a:prstClr val="white"/>
                </a:solidFill>
                <a:latin typeface="Assistant" pitchFamily="2" charset="-79"/>
                <a:cs typeface="Assistant" pitchFamily="2" charset="-79"/>
              </a:rPr>
              <a:t>מציאת משתנים בלתי תלויים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E2908D-BE79-01EC-C466-463F03A38F20}"/>
              </a:ext>
            </a:extLst>
          </p:cNvPr>
          <p:cNvSpPr/>
          <p:nvPr/>
        </p:nvSpPr>
        <p:spPr>
          <a:xfrm>
            <a:off x="470350" y="5134535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dirty="0">
                <a:solidFill>
                  <a:prstClr val="white"/>
                </a:solidFill>
                <a:latin typeface="Assistant" pitchFamily="2" charset="-79"/>
                <a:cs typeface="Assistant" pitchFamily="2" charset="-79"/>
              </a:rPr>
              <a:t>משאבי חישוב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0B2E18-ABBB-BFA5-45EF-3D987FCB43BA}"/>
              </a:ext>
            </a:extLst>
          </p:cNvPr>
          <p:cNvSpPr/>
          <p:nvPr/>
        </p:nvSpPr>
        <p:spPr>
          <a:xfrm flipH="1">
            <a:off x="498096" y="2553122"/>
            <a:ext cx="3878721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 rtl="1" fontAlgn="base"/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זיהוי המשתנים המסבירים את כשל החזר ההלוואות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0A7D1-736E-07A9-B1D6-1EF79BFAD9E4}"/>
              </a:ext>
            </a:extLst>
          </p:cNvPr>
          <p:cNvSpPr/>
          <p:nvPr/>
        </p:nvSpPr>
        <p:spPr>
          <a:xfrm flipH="1">
            <a:off x="7936887" y="2553122"/>
            <a:ext cx="3878721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he-IL" sz="2400" dirty="0">
                <a:solidFill>
                  <a:srgbClr val="121543"/>
                </a:solidFill>
                <a:latin typeface="Assistant" pitchFamily="2" charset="-79"/>
                <a:ea typeface="Gotham Light" charset="0"/>
                <a:cs typeface="Assistant" pitchFamily="2" charset="-79"/>
              </a:rPr>
              <a:t>השלמה/ניקוי ערכים חסרים, הרחקת חריגים</a:t>
            </a:r>
            <a:endParaRPr lang="en-US" sz="2400" dirty="0">
              <a:solidFill>
                <a:srgbClr val="121543"/>
              </a:solidFill>
              <a:latin typeface="Assistant" pitchFamily="2" charset="-79"/>
              <a:ea typeface="Gotham Light" charset="0"/>
              <a:cs typeface="Assistant" pitchFamily="2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5C8DCB-E9D0-A744-0D4E-4B5931D69109}"/>
              </a:ext>
            </a:extLst>
          </p:cNvPr>
          <p:cNvSpPr/>
          <p:nvPr/>
        </p:nvSpPr>
        <p:spPr>
          <a:xfrm flipH="1">
            <a:off x="516267" y="5905165"/>
            <a:ext cx="3878721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he-IL" sz="2400" dirty="0">
                <a:solidFill>
                  <a:srgbClr val="121543"/>
                </a:solidFill>
                <a:latin typeface="Assistant" pitchFamily="2" charset="-79"/>
                <a:ea typeface="Gotham Light" charset="0"/>
                <a:cs typeface="Assistant" pitchFamily="2" charset="-79"/>
              </a:rPr>
              <a:t>עיבוד כמויות גדולות של נתונים</a:t>
            </a:r>
            <a:endParaRPr lang="en-US" sz="2400" dirty="0">
              <a:solidFill>
                <a:srgbClr val="121543"/>
              </a:solidFill>
              <a:latin typeface="Assistant" pitchFamily="2" charset="-79"/>
              <a:ea typeface="Gotham Light" charset="0"/>
              <a:cs typeface="Assistant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DA2E3E-FDB3-1583-4405-B0D9AC4418F8}"/>
              </a:ext>
            </a:extLst>
          </p:cNvPr>
          <p:cNvSpPr/>
          <p:nvPr/>
        </p:nvSpPr>
        <p:spPr>
          <a:xfrm flipH="1">
            <a:off x="7893945" y="5796353"/>
            <a:ext cx="3878721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he-IL" sz="2400" dirty="0">
                <a:solidFill>
                  <a:srgbClr val="121543"/>
                </a:solidFill>
                <a:latin typeface="Assistant" pitchFamily="2" charset="-79"/>
                <a:ea typeface="Gotham Light" charset="0"/>
                <a:cs typeface="Assistant" pitchFamily="2" charset="-79"/>
              </a:rPr>
              <a:t>התאמה לפרמטרים רב </a:t>
            </a:r>
            <a:r>
              <a:rPr lang="he-IL" sz="2400" dirty="0" err="1">
                <a:solidFill>
                  <a:srgbClr val="121543"/>
                </a:solidFill>
                <a:latin typeface="Assistant" pitchFamily="2" charset="-79"/>
                <a:ea typeface="Gotham Light" charset="0"/>
                <a:cs typeface="Assistant" pitchFamily="2" charset="-79"/>
              </a:rPr>
              <a:t>מימדיים</a:t>
            </a:r>
            <a:endParaRPr lang="en-US" sz="2400" dirty="0">
              <a:solidFill>
                <a:srgbClr val="121543"/>
              </a:solidFill>
              <a:latin typeface="Assistant" pitchFamily="2" charset="-79"/>
              <a:ea typeface="Gotham Light" charset="0"/>
              <a:cs typeface="Assistant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57C58-B965-12D4-E55A-5BD9A51D1869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AE39319-0D60-ABFE-E274-9881F9B444C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503633" y="1884754"/>
            <a:ext cx="412368" cy="41236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50F456A-7985-231D-CCA7-8927278AFDD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318212" y="1870957"/>
            <a:ext cx="439962" cy="4399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7BD9AF-AF3B-0C38-5C75-791D347F0D4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547907" y="5205011"/>
            <a:ext cx="402822" cy="40282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71A4336-2387-0402-2A4D-8B7BCB1C735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337170" y="5134535"/>
            <a:ext cx="402046" cy="4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8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D646-BA43-4332-55EA-EC5AEC48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04">
            <a:extLst>
              <a:ext uri="{FF2B5EF4-FFF2-40B4-BE49-F238E27FC236}">
                <a16:creationId xmlns:a16="http://schemas.microsoft.com/office/drawing/2014/main" id="{DC6A608E-B0E3-7170-DF0B-6B99F63BE77D}"/>
              </a:ext>
            </a:extLst>
          </p:cNvPr>
          <p:cNvSpPr txBox="1">
            <a:spLocks/>
          </p:cNvSpPr>
          <p:nvPr/>
        </p:nvSpPr>
        <p:spPr>
          <a:xfrm>
            <a:off x="134102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מסקנות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6E44-EB1E-A01D-9E9F-FA90C911278C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5DE1549-ABA0-1068-164F-FADEDD65CBE8}"/>
              </a:ext>
            </a:extLst>
          </p:cNvPr>
          <p:cNvGrpSpPr/>
          <p:nvPr/>
        </p:nvGrpSpPr>
        <p:grpSpPr>
          <a:xfrm>
            <a:off x="251967" y="5440202"/>
            <a:ext cx="1461086" cy="1325936"/>
            <a:chOff x="7378826" y="2801086"/>
            <a:chExt cx="2533206" cy="2075311"/>
          </a:xfrm>
        </p:grpSpPr>
        <p:sp>
          <p:nvSpPr>
            <p:cNvPr id="112" name="Google Shape;1447;p17">
              <a:extLst>
                <a:ext uri="{FF2B5EF4-FFF2-40B4-BE49-F238E27FC236}">
                  <a16:creationId xmlns:a16="http://schemas.microsoft.com/office/drawing/2014/main" id="{A98E817E-7CED-A23A-41EA-8FAE19D29E90}"/>
                </a:ext>
              </a:extLst>
            </p:cNvPr>
            <p:cNvSpPr/>
            <p:nvPr/>
          </p:nvSpPr>
          <p:spPr>
            <a:xfrm>
              <a:off x="8470741" y="4543920"/>
              <a:ext cx="786293" cy="183519"/>
            </a:xfrm>
            <a:custGeom>
              <a:avLst/>
              <a:gdLst/>
              <a:ahLst/>
              <a:cxnLst/>
              <a:rect l="l" t="t" r="r" b="b"/>
              <a:pathLst>
                <a:path w="5210" h="1216" extrusionOk="0">
                  <a:moveTo>
                    <a:pt x="2605" y="1"/>
                  </a:moveTo>
                  <a:cubicBezTo>
                    <a:pt x="1154" y="1"/>
                    <a:pt x="1" y="258"/>
                    <a:pt x="1" y="605"/>
                  </a:cubicBezTo>
                  <a:cubicBezTo>
                    <a:pt x="1" y="952"/>
                    <a:pt x="1154" y="1216"/>
                    <a:pt x="2605" y="1216"/>
                  </a:cubicBezTo>
                  <a:cubicBezTo>
                    <a:pt x="4049" y="1216"/>
                    <a:pt x="5209" y="952"/>
                    <a:pt x="5209" y="605"/>
                  </a:cubicBezTo>
                  <a:cubicBezTo>
                    <a:pt x="5209" y="258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448;p17">
              <a:extLst>
                <a:ext uri="{FF2B5EF4-FFF2-40B4-BE49-F238E27FC236}">
                  <a16:creationId xmlns:a16="http://schemas.microsoft.com/office/drawing/2014/main" id="{38F7A20F-B838-310E-EC28-C6B96A4E1545}"/>
                </a:ext>
              </a:extLst>
            </p:cNvPr>
            <p:cNvSpPr/>
            <p:nvPr/>
          </p:nvSpPr>
          <p:spPr>
            <a:xfrm>
              <a:off x="9125890" y="4543920"/>
              <a:ext cx="786142" cy="183519"/>
            </a:xfrm>
            <a:custGeom>
              <a:avLst/>
              <a:gdLst/>
              <a:ahLst/>
              <a:cxnLst/>
              <a:rect l="l" t="t" r="r" b="b"/>
              <a:pathLst>
                <a:path w="5209" h="1216" extrusionOk="0">
                  <a:moveTo>
                    <a:pt x="2604" y="1"/>
                  </a:moveTo>
                  <a:cubicBezTo>
                    <a:pt x="1153" y="1"/>
                    <a:pt x="0" y="258"/>
                    <a:pt x="0" y="605"/>
                  </a:cubicBezTo>
                  <a:cubicBezTo>
                    <a:pt x="0" y="952"/>
                    <a:pt x="1153" y="1216"/>
                    <a:pt x="2604" y="1216"/>
                  </a:cubicBezTo>
                  <a:cubicBezTo>
                    <a:pt x="4048" y="1216"/>
                    <a:pt x="5208" y="952"/>
                    <a:pt x="5208" y="605"/>
                  </a:cubicBezTo>
                  <a:cubicBezTo>
                    <a:pt x="5208" y="258"/>
                    <a:pt x="4048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449;p17">
              <a:extLst>
                <a:ext uri="{FF2B5EF4-FFF2-40B4-BE49-F238E27FC236}">
                  <a16:creationId xmlns:a16="http://schemas.microsoft.com/office/drawing/2014/main" id="{EFC90E70-E39D-D174-CAC8-F52E7D075046}"/>
                </a:ext>
              </a:extLst>
            </p:cNvPr>
            <p:cNvSpPr/>
            <p:nvPr/>
          </p:nvSpPr>
          <p:spPr>
            <a:xfrm>
              <a:off x="7378826" y="4543920"/>
              <a:ext cx="1392841" cy="332477"/>
            </a:xfrm>
            <a:custGeom>
              <a:avLst/>
              <a:gdLst/>
              <a:ahLst/>
              <a:cxnLst/>
              <a:rect l="l" t="t" r="r" b="b"/>
              <a:pathLst>
                <a:path w="9229" h="2203" extrusionOk="0">
                  <a:moveTo>
                    <a:pt x="4597" y="1"/>
                  </a:moveTo>
                  <a:cubicBezTo>
                    <a:pt x="2056" y="1"/>
                    <a:pt x="0" y="494"/>
                    <a:pt x="0" y="1098"/>
                  </a:cubicBezTo>
                  <a:cubicBezTo>
                    <a:pt x="0" y="1709"/>
                    <a:pt x="2056" y="2202"/>
                    <a:pt x="4597" y="2202"/>
                  </a:cubicBezTo>
                  <a:cubicBezTo>
                    <a:pt x="7146" y="2202"/>
                    <a:pt x="9229" y="1709"/>
                    <a:pt x="9229" y="1098"/>
                  </a:cubicBezTo>
                  <a:cubicBezTo>
                    <a:pt x="9229" y="494"/>
                    <a:pt x="7146" y="1"/>
                    <a:pt x="4597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450;p17">
              <a:extLst>
                <a:ext uri="{FF2B5EF4-FFF2-40B4-BE49-F238E27FC236}">
                  <a16:creationId xmlns:a16="http://schemas.microsoft.com/office/drawing/2014/main" id="{200E8D57-0CA3-B89E-3F16-511BB76DC7A7}"/>
                </a:ext>
              </a:extLst>
            </p:cNvPr>
            <p:cNvSpPr/>
            <p:nvPr/>
          </p:nvSpPr>
          <p:spPr>
            <a:xfrm>
              <a:off x="7378826" y="3452008"/>
              <a:ext cx="554480" cy="485359"/>
            </a:xfrm>
            <a:custGeom>
              <a:avLst/>
              <a:gdLst/>
              <a:ahLst/>
              <a:cxnLst/>
              <a:rect l="l" t="t" r="r" b="b"/>
              <a:pathLst>
                <a:path w="3674" h="3216" extrusionOk="0">
                  <a:moveTo>
                    <a:pt x="896" y="0"/>
                  </a:moveTo>
                  <a:lnTo>
                    <a:pt x="0" y="1451"/>
                  </a:lnTo>
                  <a:lnTo>
                    <a:pt x="2778" y="3215"/>
                  </a:lnTo>
                  <a:lnTo>
                    <a:pt x="3674" y="173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451;p17">
              <a:extLst>
                <a:ext uri="{FF2B5EF4-FFF2-40B4-BE49-F238E27FC236}">
                  <a16:creationId xmlns:a16="http://schemas.microsoft.com/office/drawing/2014/main" id="{5D7734E6-4156-6591-0ECF-9394FBB99273}"/>
                </a:ext>
              </a:extLst>
            </p:cNvPr>
            <p:cNvSpPr/>
            <p:nvPr/>
          </p:nvSpPr>
          <p:spPr>
            <a:xfrm>
              <a:off x="7688969" y="3814520"/>
              <a:ext cx="87232" cy="66254"/>
            </a:xfrm>
            <a:custGeom>
              <a:avLst/>
              <a:gdLst/>
              <a:ahLst/>
              <a:cxnLst/>
              <a:rect l="l" t="t" r="r" b="b"/>
              <a:pathLst>
                <a:path w="578" h="439" extrusionOk="0">
                  <a:moveTo>
                    <a:pt x="56" y="1"/>
                  </a:moveTo>
                  <a:lnTo>
                    <a:pt x="1" y="119"/>
                  </a:lnTo>
                  <a:lnTo>
                    <a:pt x="521" y="438"/>
                  </a:lnTo>
                  <a:lnTo>
                    <a:pt x="577" y="3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452;p17">
              <a:extLst>
                <a:ext uri="{FF2B5EF4-FFF2-40B4-BE49-F238E27FC236}">
                  <a16:creationId xmlns:a16="http://schemas.microsoft.com/office/drawing/2014/main" id="{9A0E7AF1-6E42-6A60-8201-4521EDDD8FF1}"/>
                </a:ext>
              </a:extLst>
            </p:cNvPr>
            <p:cNvSpPr/>
            <p:nvPr/>
          </p:nvSpPr>
          <p:spPr>
            <a:xfrm>
              <a:off x="7741339" y="3818746"/>
              <a:ext cx="43163" cy="35768"/>
            </a:xfrm>
            <a:custGeom>
              <a:avLst/>
              <a:gdLst/>
              <a:ahLst/>
              <a:cxnLst/>
              <a:rect l="l" t="t" r="r" b="b"/>
              <a:pathLst>
                <a:path w="286" h="237" extrusionOk="0">
                  <a:moveTo>
                    <a:pt x="29" y="0"/>
                  </a:moveTo>
                  <a:lnTo>
                    <a:pt x="1" y="63"/>
                  </a:lnTo>
                  <a:lnTo>
                    <a:pt x="258" y="237"/>
                  </a:lnTo>
                  <a:lnTo>
                    <a:pt x="286" y="17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453;p17">
              <a:extLst>
                <a:ext uri="{FF2B5EF4-FFF2-40B4-BE49-F238E27FC236}">
                  <a16:creationId xmlns:a16="http://schemas.microsoft.com/office/drawing/2014/main" id="{C3CD03C2-88B8-3F47-1242-1505CAF8779F}"/>
                </a:ext>
              </a:extLst>
            </p:cNvPr>
            <p:cNvSpPr/>
            <p:nvPr/>
          </p:nvSpPr>
          <p:spPr>
            <a:xfrm>
              <a:off x="7763373" y="3818746"/>
              <a:ext cx="30637" cy="22185"/>
            </a:xfrm>
            <a:custGeom>
              <a:avLst/>
              <a:gdLst/>
              <a:ahLst/>
              <a:cxnLst/>
              <a:rect l="l" t="t" r="r" b="b"/>
              <a:pathLst>
                <a:path w="203" h="147" extrusionOk="0">
                  <a:moveTo>
                    <a:pt x="1" y="0"/>
                  </a:moveTo>
                  <a:lnTo>
                    <a:pt x="1" y="63"/>
                  </a:lnTo>
                  <a:lnTo>
                    <a:pt x="174" y="146"/>
                  </a:lnTo>
                  <a:lnTo>
                    <a:pt x="20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454;p17">
              <a:extLst>
                <a:ext uri="{FF2B5EF4-FFF2-40B4-BE49-F238E27FC236}">
                  <a16:creationId xmlns:a16="http://schemas.microsoft.com/office/drawing/2014/main" id="{AD37BAA4-5981-D3C0-B8D0-3F950C0FF55F}"/>
                </a:ext>
              </a:extLst>
            </p:cNvPr>
            <p:cNvSpPr/>
            <p:nvPr/>
          </p:nvSpPr>
          <p:spPr>
            <a:xfrm>
              <a:off x="7749790" y="3746002"/>
              <a:ext cx="74554" cy="57802"/>
            </a:xfrm>
            <a:custGeom>
              <a:avLst/>
              <a:gdLst/>
              <a:ahLst/>
              <a:cxnLst/>
              <a:rect l="l" t="t" r="r" b="b"/>
              <a:pathLst>
                <a:path w="494" h="383" extrusionOk="0">
                  <a:moveTo>
                    <a:pt x="85" y="1"/>
                  </a:moveTo>
                  <a:cubicBezTo>
                    <a:pt x="62" y="1"/>
                    <a:pt x="44" y="16"/>
                    <a:pt x="28" y="52"/>
                  </a:cubicBezTo>
                  <a:lnTo>
                    <a:pt x="0" y="80"/>
                  </a:lnTo>
                  <a:cubicBezTo>
                    <a:pt x="0" y="107"/>
                    <a:pt x="0" y="163"/>
                    <a:pt x="28" y="163"/>
                  </a:cubicBezTo>
                  <a:lnTo>
                    <a:pt x="348" y="371"/>
                  </a:lnTo>
                  <a:cubicBezTo>
                    <a:pt x="356" y="379"/>
                    <a:pt x="364" y="383"/>
                    <a:pt x="372" y="383"/>
                  </a:cubicBezTo>
                  <a:cubicBezTo>
                    <a:pt x="392" y="383"/>
                    <a:pt x="413" y="361"/>
                    <a:pt x="438" y="337"/>
                  </a:cubicBezTo>
                  <a:lnTo>
                    <a:pt x="466" y="309"/>
                  </a:lnTo>
                  <a:cubicBezTo>
                    <a:pt x="493" y="281"/>
                    <a:pt x="466" y="226"/>
                    <a:pt x="438" y="198"/>
                  </a:cubicBezTo>
                  <a:lnTo>
                    <a:pt x="146" y="24"/>
                  </a:ln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457;p17">
              <a:extLst>
                <a:ext uri="{FF2B5EF4-FFF2-40B4-BE49-F238E27FC236}">
                  <a16:creationId xmlns:a16="http://schemas.microsoft.com/office/drawing/2014/main" id="{CF90298E-8576-4C43-03C8-23FCD6325AFF}"/>
                </a:ext>
              </a:extLst>
            </p:cNvPr>
            <p:cNvSpPr/>
            <p:nvPr/>
          </p:nvSpPr>
          <p:spPr>
            <a:xfrm>
              <a:off x="7409161" y="3482343"/>
              <a:ext cx="493810" cy="419407"/>
            </a:xfrm>
            <a:custGeom>
              <a:avLst/>
              <a:gdLst/>
              <a:ahLst/>
              <a:cxnLst/>
              <a:rect l="l" t="t" r="r" b="b"/>
              <a:pathLst>
                <a:path w="3272" h="2779" extrusionOk="0">
                  <a:moveTo>
                    <a:pt x="841" y="63"/>
                  </a:moveTo>
                  <a:lnTo>
                    <a:pt x="3181" y="1507"/>
                  </a:lnTo>
                  <a:cubicBezTo>
                    <a:pt x="3125" y="1563"/>
                    <a:pt x="3153" y="1681"/>
                    <a:pt x="3216" y="1736"/>
                  </a:cubicBezTo>
                  <a:lnTo>
                    <a:pt x="2632" y="2695"/>
                  </a:lnTo>
                  <a:cubicBezTo>
                    <a:pt x="2603" y="2675"/>
                    <a:pt x="2573" y="2666"/>
                    <a:pt x="2543" y="2666"/>
                  </a:cubicBezTo>
                  <a:cubicBezTo>
                    <a:pt x="2489" y="2666"/>
                    <a:pt x="2439" y="2696"/>
                    <a:pt x="2403" y="2750"/>
                  </a:cubicBezTo>
                  <a:lnTo>
                    <a:pt x="91" y="1278"/>
                  </a:lnTo>
                  <a:cubicBezTo>
                    <a:pt x="119" y="1216"/>
                    <a:pt x="91" y="1132"/>
                    <a:pt x="56" y="1105"/>
                  </a:cubicBezTo>
                  <a:lnTo>
                    <a:pt x="667" y="118"/>
                  </a:lnTo>
                  <a:cubicBezTo>
                    <a:pt x="723" y="118"/>
                    <a:pt x="813" y="118"/>
                    <a:pt x="841" y="63"/>
                  </a:cubicBezTo>
                  <a:close/>
                  <a:moveTo>
                    <a:pt x="841" y="0"/>
                  </a:moveTo>
                  <a:cubicBezTo>
                    <a:pt x="800" y="46"/>
                    <a:pt x="755" y="74"/>
                    <a:pt x="712" y="74"/>
                  </a:cubicBezTo>
                  <a:cubicBezTo>
                    <a:pt x="697" y="74"/>
                    <a:pt x="682" y="70"/>
                    <a:pt x="667" y="63"/>
                  </a:cubicBezTo>
                  <a:lnTo>
                    <a:pt x="639" y="63"/>
                  </a:lnTo>
                  <a:lnTo>
                    <a:pt x="1" y="1105"/>
                  </a:lnTo>
                  <a:lnTo>
                    <a:pt x="28" y="1105"/>
                  </a:lnTo>
                  <a:cubicBezTo>
                    <a:pt x="56" y="1160"/>
                    <a:pt x="56" y="1216"/>
                    <a:pt x="28" y="1278"/>
                  </a:cubicBezTo>
                  <a:lnTo>
                    <a:pt x="28" y="1306"/>
                  </a:lnTo>
                  <a:lnTo>
                    <a:pt x="2403" y="2778"/>
                  </a:lnTo>
                  <a:cubicBezTo>
                    <a:pt x="2438" y="2725"/>
                    <a:pt x="2488" y="2706"/>
                    <a:pt x="2533" y="2706"/>
                  </a:cubicBezTo>
                  <a:cubicBezTo>
                    <a:pt x="2559" y="2706"/>
                    <a:pt x="2584" y="2712"/>
                    <a:pt x="2605" y="2722"/>
                  </a:cubicBezTo>
                  <a:lnTo>
                    <a:pt x="2632" y="2722"/>
                  </a:lnTo>
                  <a:lnTo>
                    <a:pt x="3271" y="1709"/>
                  </a:lnTo>
                  <a:lnTo>
                    <a:pt x="3244" y="1709"/>
                  </a:lnTo>
                  <a:cubicBezTo>
                    <a:pt x="3181" y="1653"/>
                    <a:pt x="3153" y="1563"/>
                    <a:pt x="3216" y="1507"/>
                  </a:cubicBezTo>
                  <a:lnTo>
                    <a:pt x="3216" y="147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458;p17">
              <a:extLst>
                <a:ext uri="{FF2B5EF4-FFF2-40B4-BE49-F238E27FC236}">
                  <a16:creationId xmlns:a16="http://schemas.microsoft.com/office/drawing/2014/main" id="{3462F1D1-C73B-D5F3-D6B8-9CFAFC0F8F2D}"/>
                </a:ext>
              </a:extLst>
            </p:cNvPr>
            <p:cNvSpPr/>
            <p:nvPr/>
          </p:nvSpPr>
          <p:spPr>
            <a:xfrm>
              <a:off x="7592530" y="3637188"/>
              <a:ext cx="127075" cy="112586"/>
            </a:xfrm>
            <a:custGeom>
              <a:avLst/>
              <a:gdLst/>
              <a:ahLst/>
              <a:cxnLst/>
              <a:rect l="l" t="t" r="r" b="b"/>
              <a:pathLst>
                <a:path w="842" h="746" extrusionOk="0">
                  <a:moveTo>
                    <a:pt x="413" y="0"/>
                  </a:moveTo>
                  <a:cubicBezTo>
                    <a:pt x="286" y="0"/>
                    <a:pt x="172" y="52"/>
                    <a:pt x="119" y="162"/>
                  </a:cubicBezTo>
                  <a:cubicBezTo>
                    <a:pt x="1" y="363"/>
                    <a:pt x="56" y="599"/>
                    <a:pt x="230" y="683"/>
                  </a:cubicBezTo>
                  <a:cubicBezTo>
                    <a:pt x="293" y="725"/>
                    <a:pt x="363" y="745"/>
                    <a:pt x="434" y="745"/>
                  </a:cubicBezTo>
                  <a:cubicBezTo>
                    <a:pt x="558" y="745"/>
                    <a:pt x="680" y="683"/>
                    <a:pt x="751" y="572"/>
                  </a:cubicBezTo>
                  <a:cubicBezTo>
                    <a:pt x="841" y="398"/>
                    <a:pt x="813" y="162"/>
                    <a:pt x="640" y="51"/>
                  </a:cubicBezTo>
                  <a:cubicBezTo>
                    <a:pt x="566" y="18"/>
                    <a:pt x="487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459;p17">
              <a:extLst>
                <a:ext uri="{FF2B5EF4-FFF2-40B4-BE49-F238E27FC236}">
                  <a16:creationId xmlns:a16="http://schemas.microsoft.com/office/drawing/2014/main" id="{6C2ABECF-E23C-30FC-8261-14C1D1887003}"/>
                </a:ext>
              </a:extLst>
            </p:cNvPr>
            <p:cNvSpPr/>
            <p:nvPr/>
          </p:nvSpPr>
          <p:spPr>
            <a:xfrm>
              <a:off x="7617350" y="3665712"/>
              <a:ext cx="57802" cy="62028"/>
            </a:xfrm>
            <a:custGeom>
              <a:avLst/>
              <a:gdLst/>
              <a:ahLst/>
              <a:cxnLst/>
              <a:rect l="l" t="t" r="r" b="b"/>
              <a:pathLst>
                <a:path w="383" h="411" extrusionOk="0">
                  <a:moveTo>
                    <a:pt x="237" y="91"/>
                  </a:moveTo>
                  <a:lnTo>
                    <a:pt x="209" y="146"/>
                  </a:lnTo>
                  <a:cubicBezTo>
                    <a:pt x="209" y="119"/>
                    <a:pt x="175" y="119"/>
                    <a:pt x="209" y="91"/>
                  </a:cubicBezTo>
                  <a:close/>
                  <a:moveTo>
                    <a:pt x="175" y="237"/>
                  </a:moveTo>
                  <a:cubicBezTo>
                    <a:pt x="209" y="264"/>
                    <a:pt x="209" y="292"/>
                    <a:pt x="209" y="292"/>
                  </a:cubicBezTo>
                  <a:cubicBezTo>
                    <a:pt x="175" y="320"/>
                    <a:pt x="175" y="320"/>
                    <a:pt x="147" y="320"/>
                  </a:cubicBezTo>
                  <a:lnTo>
                    <a:pt x="175" y="237"/>
                  </a:lnTo>
                  <a:close/>
                  <a:moveTo>
                    <a:pt x="293" y="1"/>
                  </a:moveTo>
                  <a:lnTo>
                    <a:pt x="293" y="35"/>
                  </a:lnTo>
                  <a:cubicBezTo>
                    <a:pt x="257" y="21"/>
                    <a:pt x="225" y="12"/>
                    <a:pt x="198" y="12"/>
                  </a:cubicBezTo>
                  <a:cubicBezTo>
                    <a:pt x="162" y="12"/>
                    <a:pt x="135" y="27"/>
                    <a:pt x="119" y="63"/>
                  </a:cubicBezTo>
                  <a:cubicBezTo>
                    <a:pt x="63" y="119"/>
                    <a:pt x="119" y="174"/>
                    <a:pt x="147" y="209"/>
                  </a:cubicBezTo>
                  <a:lnTo>
                    <a:pt x="119" y="292"/>
                  </a:lnTo>
                  <a:cubicBezTo>
                    <a:pt x="119" y="264"/>
                    <a:pt x="91" y="264"/>
                    <a:pt x="119" y="237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1" y="237"/>
                    <a:pt x="36" y="292"/>
                    <a:pt x="91" y="348"/>
                  </a:cubicBezTo>
                  <a:lnTo>
                    <a:pt x="63" y="383"/>
                  </a:lnTo>
                  <a:lnTo>
                    <a:pt x="91" y="410"/>
                  </a:lnTo>
                  <a:lnTo>
                    <a:pt x="119" y="383"/>
                  </a:lnTo>
                  <a:cubicBezTo>
                    <a:pt x="135" y="390"/>
                    <a:pt x="151" y="394"/>
                    <a:pt x="167" y="394"/>
                  </a:cubicBezTo>
                  <a:cubicBezTo>
                    <a:pt x="207" y="394"/>
                    <a:pt x="245" y="373"/>
                    <a:pt x="265" y="348"/>
                  </a:cubicBezTo>
                  <a:cubicBezTo>
                    <a:pt x="320" y="264"/>
                    <a:pt x="265" y="237"/>
                    <a:pt x="237" y="174"/>
                  </a:cubicBezTo>
                  <a:lnTo>
                    <a:pt x="265" y="119"/>
                  </a:lnTo>
                  <a:cubicBezTo>
                    <a:pt x="293" y="119"/>
                    <a:pt x="293" y="146"/>
                    <a:pt x="265" y="146"/>
                  </a:cubicBezTo>
                  <a:lnTo>
                    <a:pt x="348" y="209"/>
                  </a:lnTo>
                  <a:cubicBezTo>
                    <a:pt x="383" y="146"/>
                    <a:pt x="383" y="91"/>
                    <a:pt x="320" y="35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460;p17">
              <a:extLst>
                <a:ext uri="{FF2B5EF4-FFF2-40B4-BE49-F238E27FC236}">
                  <a16:creationId xmlns:a16="http://schemas.microsoft.com/office/drawing/2014/main" id="{A91C25C9-41B3-2A59-DF1E-B38FE0AE2EC4}"/>
                </a:ext>
              </a:extLst>
            </p:cNvPr>
            <p:cNvSpPr/>
            <p:nvPr/>
          </p:nvSpPr>
          <p:spPr>
            <a:xfrm>
              <a:off x="7527634" y="3246454"/>
              <a:ext cx="532446" cy="533653"/>
            </a:xfrm>
            <a:custGeom>
              <a:avLst/>
              <a:gdLst/>
              <a:ahLst/>
              <a:cxnLst/>
              <a:rect l="l" t="t" r="r" b="b"/>
              <a:pathLst>
                <a:path w="3528" h="3536" extrusionOk="0">
                  <a:moveTo>
                    <a:pt x="1216" y="1"/>
                  </a:moveTo>
                  <a:lnTo>
                    <a:pt x="0" y="1216"/>
                  </a:lnTo>
                  <a:lnTo>
                    <a:pt x="2313" y="3536"/>
                  </a:lnTo>
                  <a:lnTo>
                    <a:pt x="3528" y="232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461;p17">
              <a:extLst>
                <a:ext uri="{FF2B5EF4-FFF2-40B4-BE49-F238E27FC236}">
                  <a16:creationId xmlns:a16="http://schemas.microsoft.com/office/drawing/2014/main" id="{0C4A0F94-4EF3-F54F-40DB-8B0E826D4588}"/>
                </a:ext>
              </a:extLst>
            </p:cNvPr>
            <p:cNvSpPr/>
            <p:nvPr/>
          </p:nvSpPr>
          <p:spPr>
            <a:xfrm>
              <a:off x="7797934" y="3644734"/>
              <a:ext cx="74554" cy="73498"/>
            </a:xfrm>
            <a:custGeom>
              <a:avLst/>
              <a:gdLst/>
              <a:ahLst/>
              <a:cxnLst/>
              <a:rect l="l" t="t" r="r" b="b"/>
              <a:pathLst>
                <a:path w="494" h="487" extrusionOk="0">
                  <a:moveTo>
                    <a:pt x="56" y="1"/>
                  </a:moveTo>
                  <a:lnTo>
                    <a:pt x="1" y="56"/>
                  </a:lnTo>
                  <a:lnTo>
                    <a:pt x="404" y="487"/>
                  </a:lnTo>
                  <a:lnTo>
                    <a:pt x="494" y="4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462;p17">
              <a:extLst>
                <a:ext uri="{FF2B5EF4-FFF2-40B4-BE49-F238E27FC236}">
                  <a16:creationId xmlns:a16="http://schemas.microsoft.com/office/drawing/2014/main" id="{44D1A127-C679-F933-1D02-10FC99F92679}"/>
                </a:ext>
              </a:extLst>
            </p:cNvPr>
            <p:cNvSpPr/>
            <p:nvPr/>
          </p:nvSpPr>
          <p:spPr>
            <a:xfrm>
              <a:off x="7846229" y="3657411"/>
              <a:ext cx="38937" cy="39843"/>
            </a:xfrm>
            <a:custGeom>
              <a:avLst/>
              <a:gdLst/>
              <a:ahLst/>
              <a:cxnLst/>
              <a:rect l="l" t="t" r="r" b="b"/>
              <a:pathLst>
                <a:path w="258" h="264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463;p17">
              <a:extLst>
                <a:ext uri="{FF2B5EF4-FFF2-40B4-BE49-F238E27FC236}">
                  <a16:creationId xmlns:a16="http://schemas.microsoft.com/office/drawing/2014/main" id="{A6FA459B-85DA-7915-E822-80D1192CDBCF}"/>
                </a:ext>
              </a:extLst>
            </p:cNvPr>
            <p:cNvSpPr/>
            <p:nvPr/>
          </p:nvSpPr>
          <p:spPr>
            <a:xfrm>
              <a:off x="7868264" y="3661486"/>
              <a:ext cx="26260" cy="2641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28" y="1"/>
                  </a:moveTo>
                  <a:lnTo>
                    <a:pt x="0" y="29"/>
                  </a:lnTo>
                  <a:lnTo>
                    <a:pt x="139" y="174"/>
                  </a:lnTo>
                  <a:lnTo>
                    <a:pt x="174" y="14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464;p17">
              <a:extLst>
                <a:ext uri="{FF2B5EF4-FFF2-40B4-BE49-F238E27FC236}">
                  <a16:creationId xmlns:a16="http://schemas.microsoft.com/office/drawing/2014/main" id="{BD2BE5ED-15F6-D4A7-3598-410158882BD9}"/>
                </a:ext>
              </a:extLst>
            </p:cNvPr>
            <p:cNvSpPr/>
            <p:nvPr/>
          </p:nvSpPr>
          <p:spPr>
            <a:xfrm>
              <a:off x="7868264" y="3588440"/>
              <a:ext cx="69272" cy="64896"/>
            </a:xfrm>
            <a:custGeom>
              <a:avLst/>
              <a:gdLst/>
              <a:ahLst/>
              <a:cxnLst/>
              <a:rect l="l" t="t" r="r" b="b"/>
              <a:pathLst>
                <a:path w="459" h="430" extrusionOk="0">
                  <a:moveTo>
                    <a:pt x="112" y="0"/>
                  </a:moveTo>
                  <a:cubicBezTo>
                    <a:pt x="90" y="0"/>
                    <a:pt x="70" y="9"/>
                    <a:pt x="56" y="27"/>
                  </a:cubicBezTo>
                  <a:lnTo>
                    <a:pt x="28" y="54"/>
                  </a:lnTo>
                  <a:cubicBezTo>
                    <a:pt x="0" y="82"/>
                    <a:pt x="0" y="138"/>
                    <a:pt x="28" y="165"/>
                  </a:cubicBezTo>
                  <a:lnTo>
                    <a:pt x="285" y="429"/>
                  </a:lnTo>
                  <a:lnTo>
                    <a:pt x="403" y="429"/>
                  </a:lnTo>
                  <a:lnTo>
                    <a:pt x="431" y="374"/>
                  </a:lnTo>
                  <a:cubicBezTo>
                    <a:pt x="458" y="339"/>
                    <a:pt x="458" y="311"/>
                    <a:pt x="431" y="283"/>
                  </a:cubicBezTo>
                  <a:lnTo>
                    <a:pt x="174" y="27"/>
                  </a:lnTo>
                  <a:cubicBezTo>
                    <a:pt x="156" y="9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465;p17">
              <a:extLst>
                <a:ext uri="{FF2B5EF4-FFF2-40B4-BE49-F238E27FC236}">
                  <a16:creationId xmlns:a16="http://schemas.microsoft.com/office/drawing/2014/main" id="{CD5921CF-9999-FC44-81D2-6F6FB277D89B}"/>
                </a:ext>
              </a:extLst>
            </p:cNvPr>
            <p:cNvSpPr/>
            <p:nvPr/>
          </p:nvSpPr>
          <p:spPr>
            <a:xfrm>
              <a:off x="7719455" y="3316783"/>
              <a:ext cx="38786" cy="39994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466;p17">
              <a:extLst>
                <a:ext uri="{FF2B5EF4-FFF2-40B4-BE49-F238E27FC236}">
                  <a16:creationId xmlns:a16="http://schemas.microsoft.com/office/drawing/2014/main" id="{5C75DD8C-2BDE-5929-06C3-72151B1D309D}"/>
                </a:ext>
              </a:extLst>
            </p:cNvPr>
            <p:cNvSpPr/>
            <p:nvPr/>
          </p:nvSpPr>
          <p:spPr>
            <a:xfrm>
              <a:off x="7711004" y="3321009"/>
              <a:ext cx="26411" cy="30486"/>
            </a:xfrm>
            <a:custGeom>
              <a:avLst/>
              <a:gdLst/>
              <a:ahLst/>
              <a:cxnLst/>
              <a:rect l="l" t="t" r="r" b="b"/>
              <a:pathLst>
                <a:path w="175" h="202" extrusionOk="0">
                  <a:moveTo>
                    <a:pt x="28" y="0"/>
                  </a:moveTo>
                  <a:lnTo>
                    <a:pt x="1" y="63"/>
                  </a:lnTo>
                  <a:lnTo>
                    <a:pt x="139" y="201"/>
                  </a:lnTo>
                  <a:lnTo>
                    <a:pt x="174" y="17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467;p17">
              <a:extLst>
                <a:ext uri="{FF2B5EF4-FFF2-40B4-BE49-F238E27FC236}">
                  <a16:creationId xmlns:a16="http://schemas.microsoft.com/office/drawing/2014/main" id="{94AA4B59-9760-DBF1-0F7F-44049FEEB215}"/>
                </a:ext>
              </a:extLst>
            </p:cNvPr>
            <p:cNvSpPr/>
            <p:nvPr/>
          </p:nvSpPr>
          <p:spPr>
            <a:xfrm>
              <a:off x="7562195" y="3282222"/>
              <a:ext cx="463324" cy="462268"/>
            </a:xfrm>
            <a:custGeom>
              <a:avLst/>
              <a:gdLst/>
              <a:ahLst/>
              <a:cxnLst/>
              <a:rect l="l" t="t" r="r" b="b"/>
              <a:pathLst>
                <a:path w="3070" h="3063" extrusionOk="0">
                  <a:moveTo>
                    <a:pt x="1070" y="28"/>
                  </a:moveTo>
                  <a:lnTo>
                    <a:pt x="3007" y="1965"/>
                  </a:lnTo>
                  <a:cubicBezTo>
                    <a:pt x="2952" y="2056"/>
                    <a:pt x="2952" y="2139"/>
                    <a:pt x="3007" y="2194"/>
                  </a:cubicBezTo>
                  <a:lnTo>
                    <a:pt x="2202" y="3007"/>
                  </a:lnTo>
                  <a:cubicBezTo>
                    <a:pt x="2170" y="2979"/>
                    <a:pt x="2134" y="2965"/>
                    <a:pt x="2094" y="2965"/>
                  </a:cubicBezTo>
                  <a:cubicBezTo>
                    <a:pt x="2054" y="2965"/>
                    <a:pt x="2011" y="2979"/>
                    <a:pt x="1966" y="3007"/>
                  </a:cubicBezTo>
                  <a:lnTo>
                    <a:pt x="28" y="1069"/>
                  </a:lnTo>
                  <a:cubicBezTo>
                    <a:pt x="84" y="1014"/>
                    <a:pt x="84" y="924"/>
                    <a:pt x="56" y="868"/>
                  </a:cubicBezTo>
                  <a:lnTo>
                    <a:pt x="868" y="56"/>
                  </a:lnTo>
                  <a:cubicBezTo>
                    <a:pt x="903" y="67"/>
                    <a:pt x="934" y="74"/>
                    <a:pt x="962" y="74"/>
                  </a:cubicBezTo>
                  <a:cubicBezTo>
                    <a:pt x="1002" y="74"/>
                    <a:pt x="1037" y="60"/>
                    <a:pt x="1070" y="28"/>
                  </a:cubicBezTo>
                  <a:close/>
                  <a:moveTo>
                    <a:pt x="868" y="0"/>
                  </a:moveTo>
                  <a:lnTo>
                    <a:pt x="28" y="868"/>
                  </a:lnTo>
                  <a:cubicBezTo>
                    <a:pt x="56" y="924"/>
                    <a:pt x="56" y="1014"/>
                    <a:pt x="0" y="1042"/>
                  </a:cubicBezTo>
                  <a:lnTo>
                    <a:pt x="0" y="1069"/>
                  </a:lnTo>
                  <a:lnTo>
                    <a:pt x="1966" y="3062"/>
                  </a:lnTo>
                  <a:lnTo>
                    <a:pt x="1993" y="3035"/>
                  </a:lnTo>
                  <a:cubicBezTo>
                    <a:pt x="2025" y="3007"/>
                    <a:pt x="2061" y="2993"/>
                    <a:pt x="2098" y="2993"/>
                  </a:cubicBezTo>
                  <a:cubicBezTo>
                    <a:pt x="2134" y="2993"/>
                    <a:pt x="2170" y="3007"/>
                    <a:pt x="2202" y="3035"/>
                  </a:cubicBezTo>
                  <a:lnTo>
                    <a:pt x="2202" y="3062"/>
                  </a:lnTo>
                  <a:lnTo>
                    <a:pt x="3070" y="2194"/>
                  </a:lnTo>
                  <a:lnTo>
                    <a:pt x="3035" y="2194"/>
                  </a:lnTo>
                  <a:cubicBezTo>
                    <a:pt x="2979" y="2139"/>
                    <a:pt x="2979" y="2056"/>
                    <a:pt x="3035" y="1993"/>
                  </a:cubicBezTo>
                  <a:lnTo>
                    <a:pt x="3070" y="1965"/>
                  </a:lnTo>
                  <a:lnTo>
                    <a:pt x="1070" y="0"/>
                  </a:lnTo>
                  <a:cubicBezTo>
                    <a:pt x="1037" y="33"/>
                    <a:pt x="993" y="46"/>
                    <a:pt x="956" y="46"/>
                  </a:cubicBezTo>
                  <a:cubicBezTo>
                    <a:pt x="930" y="46"/>
                    <a:pt x="908" y="39"/>
                    <a:pt x="896" y="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468;p17">
              <a:extLst>
                <a:ext uri="{FF2B5EF4-FFF2-40B4-BE49-F238E27FC236}">
                  <a16:creationId xmlns:a16="http://schemas.microsoft.com/office/drawing/2014/main" id="{D394CB3A-2D74-2B2D-98A4-1C90B6274F1D}"/>
                </a:ext>
              </a:extLst>
            </p:cNvPr>
            <p:cNvSpPr/>
            <p:nvPr/>
          </p:nvSpPr>
          <p:spPr>
            <a:xfrm>
              <a:off x="7731982" y="3457441"/>
              <a:ext cx="126924" cy="111832"/>
            </a:xfrm>
            <a:custGeom>
              <a:avLst/>
              <a:gdLst/>
              <a:ahLst/>
              <a:cxnLst/>
              <a:rect l="l" t="t" r="r" b="b"/>
              <a:pathLst>
                <a:path w="841" h="741" extrusionOk="0">
                  <a:moveTo>
                    <a:pt x="407" y="0"/>
                  </a:moveTo>
                  <a:cubicBezTo>
                    <a:pt x="313" y="0"/>
                    <a:pt x="219" y="37"/>
                    <a:pt x="146" y="110"/>
                  </a:cubicBezTo>
                  <a:cubicBezTo>
                    <a:pt x="0" y="256"/>
                    <a:pt x="0" y="485"/>
                    <a:pt x="146" y="631"/>
                  </a:cubicBezTo>
                  <a:cubicBezTo>
                    <a:pt x="219" y="704"/>
                    <a:pt x="313" y="740"/>
                    <a:pt x="407" y="740"/>
                  </a:cubicBezTo>
                  <a:cubicBezTo>
                    <a:pt x="500" y="740"/>
                    <a:pt x="594" y="704"/>
                    <a:pt x="667" y="631"/>
                  </a:cubicBezTo>
                  <a:cubicBezTo>
                    <a:pt x="841" y="485"/>
                    <a:pt x="841" y="256"/>
                    <a:pt x="667" y="110"/>
                  </a:cubicBezTo>
                  <a:cubicBezTo>
                    <a:pt x="594" y="37"/>
                    <a:pt x="50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469;p17">
              <a:extLst>
                <a:ext uri="{FF2B5EF4-FFF2-40B4-BE49-F238E27FC236}">
                  <a16:creationId xmlns:a16="http://schemas.microsoft.com/office/drawing/2014/main" id="{B2295F68-CF02-1FF6-56A9-CBDCF9044642}"/>
                </a:ext>
              </a:extLst>
            </p:cNvPr>
            <p:cNvSpPr/>
            <p:nvPr/>
          </p:nvSpPr>
          <p:spPr>
            <a:xfrm>
              <a:off x="7763373" y="3486418"/>
              <a:ext cx="60972" cy="56444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285" y="91"/>
                  </a:moveTo>
                  <a:lnTo>
                    <a:pt x="230" y="147"/>
                  </a:lnTo>
                  <a:lnTo>
                    <a:pt x="230" y="91"/>
                  </a:lnTo>
                  <a:close/>
                  <a:moveTo>
                    <a:pt x="202" y="237"/>
                  </a:moveTo>
                  <a:cubicBezTo>
                    <a:pt x="202" y="265"/>
                    <a:pt x="202" y="265"/>
                    <a:pt x="174" y="293"/>
                  </a:cubicBezTo>
                  <a:lnTo>
                    <a:pt x="140" y="293"/>
                  </a:lnTo>
                  <a:lnTo>
                    <a:pt x="202" y="237"/>
                  </a:lnTo>
                  <a:close/>
                  <a:moveTo>
                    <a:pt x="229" y="1"/>
                  </a:moveTo>
                  <a:cubicBezTo>
                    <a:pt x="207" y="1"/>
                    <a:pt x="186" y="10"/>
                    <a:pt x="174" y="36"/>
                  </a:cubicBezTo>
                  <a:cubicBezTo>
                    <a:pt x="112" y="91"/>
                    <a:pt x="140" y="147"/>
                    <a:pt x="174" y="210"/>
                  </a:cubicBezTo>
                  <a:lnTo>
                    <a:pt x="112" y="265"/>
                  </a:lnTo>
                  <a:lnTo>
                    <a:pt x="112" y="210"/>
                  </a:lnTo>
                  <a:lnTo>
                    <a:pt x="56" y="147"/>
                  </a:lnTo>
                  <a:cubicBezTo>
                    <a:pt x="1" y="182"/>
                    <a:pt x="1" y="265"/>
                    <a:pt x="56" y="321"/>
                  </a:cubicBezTo>
                  <a:lnTo>
                    <a:pt x="28" y="355"/>
                  </a:lnTo>
                  <a:lnTo>
                    <a:pt x="56" y="355"/>
                  </a:lnTo>
                  <a:lnTo>
                    <a:pt x="84" y="321"/>
                  </a:lnTo>
                  <a:cubicBezTo>
                    <a:pt x="117" y="358"/>
                    <a:pt x="153" y="373"/>
                    <a:pt x="189" y="373"/>
                  </a:cubicBezTo>
                  <a:cubicBezTo>
                    <a:pt x="212" y="373"/>
                    <a:pt x="235" y="366"/>
                    <a:pt x="258" y="355"/>
                  </a:cubicBezTo>
                  <a:cubicBezTo>
                    <a:pt x="313" y="293"/>
                    <a:pt x="258" y="237"/>
                    <a:pt x="230" y="182"/>
                  </a:cubicBezTo>
                  <a:lnTo>
                    <a:pt x="285" y="119"/>
                  </a:lnTo>
                  <a:cubicBezTo>
                    <a:pt x="313" y="119"/>
                    <a:pt x="313" y="147"/>
                    <a:pt x="285" y="147"/>
                  </a:cubicBezTo>
                  <a:lnTo>
                    <a:pt x="376" y="237"/>
                  </a:lnTo>
                  <a:cubicBezTo>
                    <a:pt x="403" y="182"/>
                    <a:pt x="403" y="119"/>
                    <a:pt x="348" y="64"/>
                  </a:cubicBezTo>
                  <a:lnTo>
                    <a:pt x="376" y="36"/>
                  </a:lnTo>
                  <a:lnTo>
                    <a:pt x="348" y="8"/>
                  </a:lnTo>
                  <a:lnTo>
                    <a:pt x="313" y="36"/>
                  </a:lnTo>
                  <a:cubicBezTo>
                    <a:pt x="297" y="20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470;p17">
              <a:extLst>
                <a:ext uri="{FF2B5EF4-FFF2-40B4-BE49-F238E27FC236}">
                  <a16:creationId xmlns:a16="http://schemas.microsoft.com/office/drawing/2014/main" id="{79B44029-2CC6-8A20-2846-024E9F10A53A}"/>
                </a:ext>
              </a:extLst>
            </p:cNvPr>
            <p:cNvSpPr/>
            <p:nvPr/>
          </p:nvSpPr>
          <p:spPr>
            <a:xfrm>
              <a:off x="7902825" y="2884998"/>
              <a:ext cx="340777" cy="340777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125" y="0"/>
                  </a:moveTo>
                  <a:cubicBezTo>
                    <a:pt x="521" y="0"/>
                    <a:pt x="0" y="521"/>
                    <a:pt x="0" y="1125"/>
                  </a:cubicBezTo>
                  <a:cubicBezTo>
                    <a:pt x="0" y="1764"/>
                    <a:pt x="521" y="2257"/>
                    <a:pt x="1125" y="2257"/>
                  </a:cubicBezTo>
                  <a:cubicBezTo>
                    <a:pt x="1764" y="2257"/>
                    <a:pt x="2257" y="1764"/>
                    <a:pt x="2257" y="1125"/>
                  </a:cubicBezTo>
                  <a:cubicBezTo>
                    <a:pt x="2257" y="521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471;p17">
              <a:extLst>
                <a:ext uri="{FF2B5EF4-FFF2-40B4-BE49-F238E27FC236}">
                  <a16:creationId xmlns:a16="http://schemas.microsoft.com/office/drawing/2014/main" id="{9C5AA13C-E070-668A-4366-643876B14F58}"/>
                </a:ext>
              </a:extLst>
            </p:cNvPr>
            <p:cNvSpPr/>
            <p:nvPr/>
          </p:nvSpPr>
          <p:spPr>
            <a:xfrm>
              <a:off x="7894373" y="2875490"/>
              <a:ext cx="357529" cy="358586"/>
            </a:xfrm>
            <a:custGeom>
              <a:avLst/>
              <a:gdLst/>
              <a:ahLst/>
              <a:cxnLst/>
              <a:rect l="l" t="t" r="r" b="b"/>
              <a:pathLst>
                <a:path w="2369" h="2376" extrusionOk="0">
                  <a:moveTo>
                    <a:pt x="1181" y="119"/>
                  </a:moveTo>
                  <a:cubicBezTo>
                    <a:pt x="1473" y="119"/>
                    <a:pt x="1765" y="237"/>
                    <a:pt x="1966" y="438"/>
                  </a:cubicBezTo>
                  <a:cubicBezTo>
                    <a:pt x="2140" y="640"/>
                    <a:pt x="2258" y="897"/>
                    <a:pt x="2258" y="1188"/>
                  </a:cubicBezTo>
                  <a:cubicBezTo>
                    <a:pt x="2258" y="1508"/>
                    <a:pt x="2140" y="1765"/>
                    <a:pt x="1966" y="1973"/>
                  </a:cubicBezTo>
                  <a:cubicBezTo>
                    <a:pt x="1765" y="2147"/>
                    <a:pt x="1473" y="2258"/>
                    <a:pt x="1181" y="2258"/>
                  </a:cubicBezTo>
                  <a:cubicBezTo>
                    <a:pt x="897" y="2258"/>
                    <a:pt x="633" y="2147"/>
                    <a:pt x="431" y="1973"/>
                  </a:cubicBezTo>
                  <a:cubicBezTo>
                    <a:pt x="230" y="1765"/>
                    <a:pt x="112" y="1508"/>
                    <a:pt x="112" y="1188"/>
                  </a:cubicBezTo>
                  <a:cubicBezTo>
                    <a:pt x="112" y="897"/>
                    <a:pt x="230" y="640"/>
                    <a:pt x="431" y="438"/>
                  </a:cubicBezTo>
                  <a:cubicBezTo>
                    <a:pt x="633" y="237"/>
                    <a:pt x="897" y="119"/>
                    <a:pt x="1181" y="119"/>
                  </a:cubicBezTo>
                  <a:close/>
                  <a:moveTo>
                    <a:pt x="1181" y="1"/>
                  </a:moveTo>
                  <a:cubicBezTo>
                    <a:pt x="522" y="1"/>
                    <a:pt x="1" y="522"/>
                    <a:pt x="1" y="1188"/>
                  </a:cubicBezTo>
                  <a:cubicBezTo>
                    <a:pt x="1" y="1855"/>
                    <a:pt x="522" y="2376"/>
                    <a:pt x="1181" y="2376"/>
                  </a:cubicBezTo>
                  <a:cubicBezTo>
                    <a:pt x="1848" y="2376"/>
                    <a:pt x="2369" y="1855"/>
                    <a:pt x="2369" y="1188"/>
                  </a:cubicBezTo>
                  <a:cubicBezTo>
                    <a:pt x="2369" y="522"/>
                    <a:pt x="1848" y="1"/>
                    <a:pt x="118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472;p17">
              <a:extLst>
                <a:ext uri="{FF2B5EF4-FFF2-40B4-BE49-F238E27FC236}">
                  <a16:creationId xmlns:a16="http://schemas.microsoft.com/office/drawing/2014/main" id="{F912237F-5AED-0FAD-382E-8BB5E95AEB8A}"/>
                </a:ext>
              </a:extLst>
            </p:cNvPr>
            <p:cNvSpPr/>
            <p:nvPr/>
          </p:nvSpPr>
          <p:spPr>
            <a:xfrm>
              <a:off x="7937386" y="2923785"/>
              <a:ext cx="271505" cy="266374"/>
            </a:xfrm>
            <a:custGeom>
              <a:avLst/>
              <a:gdLst/>
              <a:ahLst/>
              <a:cxnLst/>
              <a:rect l="l" t="t" r="r" b="b"/>
              <a:pathLst>
                <a:path w="1799" h="1765" extrusionOk="0">
                  <a:moveTo>
                    <a:pt x="896" y="0"/>
                  </a:moveTo>
                  <a:cubicBezTo>
                    <a:pt x="410" y="0"/>
                    <a:pt x="0" y="375"/>
                    <a:pt x="0" y="868"/>
                  </a:cubicBezTo>
                  <a:cubicBezTo>
                    <a:pt x="0" y="1361"/>
                    <a:pt x="410" y="1764"/>
                    <a:pt x="896" y="1764"/>
                  </a:cubicBezTo>
                  <a:cubicBezTo>
                    <a:pt x="1389" y="1764"/>
                    <a:pt x="1799" y="1361"/>
                    <a:pt x="1799" y="868"/>
                  </a:cubicBezTo>
                  <a:cubicBezTo>
                    <a:pt x="1799" y="375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473;p17">
              <a:extLst>
                <a:ext uri="{FF2B5EF4-FFF2-40B4-BE49-F238E27FC236}">
                  <a16:creationId xmlns:a16="http://schemas.microsoft.com/office/drawing/2014/main" id="{F0E6609B-A66C-2F8F-387B-880C2F396AB9}"/>
                </a:ext>
              </a:extLst>
            </p:cNvPr>
            <p:cNvSpPr/>
            <p:nvPr/>
          </p:nvSpPr>
          <p:spPr>
            <a:xfrm>
              <a:off x="7950968" y="2932086"/>
              <a:ext cx="248565" cy="249622"/>
            </a:xfrm>
            <a:custGeom>
              <a:avLst/>
              <a:gdLst/>
              <a:ahLst/>
              <a:cxnLst/>
              <a:rect l="l" t="t" r="r" b="b"/>
              <a:pathLst>
                <a:path w="1647" h="1654" extrusionOk="0">
                  <a:moveTo>
                    <a:pt x="806" y="1"/>
                  </a:moveTo>
                  <a:cubicBezTo>
                    <a:pt x="348" y="1"/>
                    <a:pt x="1" y="348"/>
                    <a:pt x="1" y="813"/>
                  </a:cubicBezTo>
                  <a:cubicBezTo>
                    <a:pt x="1" y="1278"/>
                    <a:pt x="348" y="1653"/>
                    <a:pt x="806" y="1653"/>
                  </a:cubicBezTo>
                  <a:cubicBezTo>
                    <a:pt x="1271" y="1653"/>
                    <a:pt x="1646" y="1278"/>
                    <a:pt x="1646" y="813"/>
                  </a:cubicBezTo>
                  <a:cubicBezTo>
                    <a:pt x="1646" y="348"/>
                    <a:pt x="1271" y="1"/>
                    <a:pt x="80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474;p17">
              <a:extLst>
                <a:ext uri="{FF2B5EF4-FFF2-40B4-BE49-F238E27FC236}">
                  <a16:creationId xmlns:a16="http://schemas.microsoft.com/office/drawing/2014/main" id="{68F3EA51-66C0-A8F0-78BD-6DECFD1470BA}"/>
                </a:ext>
              </a:extLst>
            </p:cNvPr>
            <p:cNvSpPr/>
            <p:nvPr/>
          </p:nvSpPr>
          <p:spPr>
            <a:xfrm>
              <a:off x="8034881" y="2969816"/>
              <a:ext cx="92363" cy="154240"/>
            </a:xfrm>
            <a:custGeom>
              <a:avLst/>
              <a:gdLst/>
              <a:ahLst/>
              <a:cxnLst/>
              <a:rect l="l" t="t" r="r" b="b"/>
              <a:pathLst>
                <a:path w="612" h="1022" extrusionOk="0">
                  <a:moveTo>
                    <a:pt x="278" y="258"/>
                  </a:moveTo>
                  <a:lnTo>
                    <a:pt x="278" y="417"/>
                  </a:lnTo>
                  <a:cubicBezTo>
                    <a:pt x="229" y="397"/>
                    <a:pt x="209" y="369"/>
                    <a:pt x="209" y="327"/>
                  </a:cubicBezTo>
                  <a:cubicBezTo>
                    <a:pt x="209" y="285"/>
                    <a:pt x="229" y="265"/>
                    <a:pt x="278" y="258"/>
                  </a:cubicBezTo>
                  <a:close/>
                  <a:moveTo>
                    <a:pt x="347" y="612"/>
                  </a:moveTo>
                  <a:cubicBezTo>
                    <a:pt x="382" y="626"/>
                    <a:pt x="403" y="654"/>
                    <a:pt x="403" y="695"/>
                  </a:cubicBezTo>
                  <a:cubicBezTo>
                    <a:pt x="403" y="730"/>
                    <a:pt x="382" y="758"/>
                    <a:pt x="347" y="765"/>
                  </a:cubicBezTo>
                  <a:lnTo>
                    <a:pt x="347" y="612"/>
                  </a:lnTo>
                  <a:close/>
                  <a:moveTo>
                    <a:pt x="278" y="1"/>
                  </a:moveTo>
                  <a:lnTo>
                    <a:pt x="278" y="98"/>
                  </a:lnTo>
                  <a:cubicBezTo>
                    <a:pt x="195" y="105"/>
                    <a:pt x="132" y="133"/>
                    <a:pt x="77" y="174"/>
                  </a:cubicBezTo>
                  <a:cubicBezTo>
                    <a:pt x="28" y="216"/>
                    <a:pt x="0" y="272"/>
                    <a:pt x="0" y="348"/>
                  </a:cubicBezTo>
                  <a:cubicBezTo>
                    <a:pt x="0" y="390"/>
                    <a:pt x="7" y="417"/>
                    <a:pt x="21" y="445"/>
                  </a:cubicBezTo>
                  <a:cubicBezTo>
                    <a:pt x="28" y="459"/>
                    <a:pt x="35" y="466"/>
                    <a:pt x="42" y="480"/>
                  </a:cubicBezTo>
                  <a:cubicBezTo>
                    <a:pt x="56" y="487"/>
                    <a:pt x="63" y="501"/>
                    <a:pt x="77" y="508"/>
                  </a:cubicBezTo>
                  <a:cubicBezTo>
                    <a:pt x="91" y="515"/>
                    <a:pt x="104" y="522"/>
                    <a:pt x="111" y="529"/>
                  </a:cubicBezTo>
                  <a:cubicBezTo>
                    <a:pt x="118" y="535"/>
                    <a:pt x="139" y="542"/>
                    <a:pt x="174" y="556"/>
                  </a:cubicBezTo>
                  <a:cubicBezTo>
                    <a:pt x="209" y="563"/>
                    <a:pt x="243" y="577"/>
                    <a:pt x="278" y="584"/>
                  </a:cubicBezTo>
                  <a:lnTo>
                    <a:pt x="278" y="765"/>
                  </a:lnTo>
                  <a:cubicBezTo>
                    <a:pt x="236" y="758"/>
                    <a:pt x="216" y="723"/>
                    <a:pt x="209" y="674"/>
                  </a:cubicBezTo>
                  <a:lnTo>
                    <a:pt x="0" y="674"/>
                  </a:lnTo>
                  <a:cubicBezTo>
                    <a:pt x="0" y="751"/>
                    <a:pt x="28" y="806"/>
                    <a:pt x="77" y="855"/>
                  </a:cubicBezTo>
                  <a:cubicBezTo>
                    <a:pt x="125" y="897"/>
                    <a:pt x="195" y="917"/>
                    <a:pt x="278" y="924"/>
                  </a:cubicBezTo>
                  <a:lnTo>
                    <a:pt x="278" y="1022"/>
                  </a:lnTo>
                  <a:lnTo>
                    <a:pt x="347" y="1022"/>
                  </a:lnTo>
                  <a:lnTo>
                    <a:pt x="347" y="924"/>
                  </a:lnTo>
                  <a:cubicBezTo>
                    <a:pt x="424" y="917"/>
                    <a:pt x="486" y="890"/>
                    <a:pt x="535" y="841"/>
                  </a:cubicBezTo>
                  <a:cubicBezTo>
                    <a:pt x="584" y="799"/>
                    <a:pt x="611" y="744"/>
                    <a:pt x="611" y="674"/>
                  </a:cubicBezTo>
                  <a:cubicBezTo>
                    <a:pt x="611" y="591"/>
                    <a:pt x="570" y="529"/>
                    <a:pt x="493" y="487"/>
                  </a:cubicBezTo>
                  <a:cubicBezTo>
                    <a:pt x="472" y="480"/>
                    <a:pt x="424" y="459"/>
                    <a:pt x="347" y="438"/>
                  </a:cubicBezTo>
                  <a:lnTo>
                    <a:pt x="347" y="258"/>
                  </a:lnTo>
                  <a:cubicBezTo>
                    <a:pt x="382" y="272"/>
                    <a:pt x="403" y="299"/>
                    <a:pt x="410" y="341"/>
                  </a:cubicBezTo>
                  <a:lnTo>
                    <a:pt x="611" y="341"/>
                  </a:lnTo>
                  <a:cubicBezTo>
                    <a:pt x="604" y="265"/>
                    <a:pt x="584" y="202"/>
                    <a:pt x="535" y="160"/>
                  </a:cubicBezTo>
                  <a:cubicBezTo>
                    <a:pt x="486" y="126"/>
                    <a:pt x="424" y="98"/>
                    <a:pt x="347" y="9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75;p17">
              <a:extLst>
                <a:ext uri="{FF2B5EF4-FFF2-40B4-BE49-F238E27FC236}">
                  <a16:creationId xmlns:a16="http://schemas.microsoft.com/office/drawing/2014/main" id="{FA4FD94F-99AF-F890-BB08-02394294A39E}"/>
                </a:ext>
              </a:extLst>
            </p:cNvPr>
            <p:cNvSpPr/>
            <p:nvPr/>
          </p:nvSpPr>
          <p:spPr>
            <a:xfrm>
              <a:off x="8326159" y="3181558"/>
              <a:ext cx="288408" cy="288408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9" y="0"/>
                  </a:moveTo>
                  <a:cubicBezTo>
                    <a:pt x="438" y="0"/>
                    <a:pt x="1" y="431"/>
                    <a:pt x="1" y="952"/>
                  </a:cubicBezTo>
                  <a:cubicBezTo>
                    <a:pt x="1" y="1507"/>
                    <a:pt x="438" y="1910"/>
                    <a:pt x="959" y="1910"/>
                  </a:cubicBezTo>
                  <a:cubicBezTo>
                    <a:pt x="1480" y="1910"/>
                    <a:pt x="1910" y="1507"/>
                    <a:pt x="1910" y="952"/>
                  </a:cubicBezTo>
                  <a:cubicBezTo>
                    <a:pt x="1910" y="431"/>
                    <a:pt x="1480" y="0"/>
                    <a:pt x="959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76;p17">
              <a:extLst>
                <a:ext uri="{FF2B5EF4-FFF2-40B4-BE49-F238E27FC236}">
                  <a16:creationId xmlns:a16="http://schemas.microsoft.com/office/drawing/2014/main" id="{E6125638-6235-7C2E-1D36-0B3CA960072C}"/>
                </a:ext>
              </a:extLst>
            </p:cNvPr>
            <p:cNvSpPr/>
            <p:nvPr/>
          </p:nvSpPr>
          <p:spPr>
            <a:xfrm>
              <a:off x="8317858" y="3173106"/>
              <a:ext cx="305009" cy="305160"/>
            </a:xfrm>
            <a:custGeom>
              <a:avLst/>
              <a:gdLst/>
              <a:ahLst/>
              <a:cxnLst/>
              <a:rect l="l" t="t" r="r" b="b"/>
              <a:pathLst>
                <a:path w="2021" h="2022" extrusionOk="0">
                  <a:moveTo>
                    <a:pt x="1014" y="112"/>
                  </a:moveTo>
                  <a:cubicBezTo>
                    <a:pt x="1271" y="112"/>
                    <a:pt x="1472" y="202"/>
                    <a:pt x="1646" y="376"/>
                  </a:cubicBezTo>
                  <a:cubicBezTo>
                    <a:pt x="1820" y="549"/>
                    <a:pt x="1910" y="751"/>
                    <a:pt x="1910" y="1008"/>
                  </a:cubicBezTo>
                  <a:cubicBezTo>
                    <a:pt x="1910" y="1272"/>
                    <a:pt x="1820" y="1501"/>
                    <a:pt x="1646" y="1647"/>
                  </a:cubicBezTo>
                  <a:cubicBezTo>
                    <a:pt x="1472" y="1820"/>
                    <a:pt x="1271" y="1911"/>
                    <a:pt x="1014" y="1911"/>
                  </a:cubicBezTo>
                  <a:cubicBezTo>
                    <a:pt x="750" y="1911"/>
                    <a:pt x="549" y="1820"/>
                    <a:pt x="375" y="1647"/>
                  </a:cubicBezTo>
                  <a:cubicBezTo>
                    <a:pt x="202" y="1501"/>
                    <a:pt x="111" y="1272"/>
                    <a:pt x="111" y="1008"/>
                  </a:cubicBezTo>
                  <a:cubicBezTo>
                    <a:pt x="111" y="751"/>
                    <a:pt x="202" y="549"/>
                    <a:pt x="375" y="376"/>
                  </a:cubicBezTo>
                  <a:cubicBezTo>
                    <a:pt x="549" y="202"/>
                    <a:pt x="750" y="112"/>
                    <a:pt x="1014" y="112"/>
                  </a:cubicBezTo>
                  <a:close/>
                  <a:moveTo>
                    <a:pt x="1014" y="1"/>
                  </a:moveTo>
                  <a:cubicBezTo>
                    <a:pt x="431" y="1"/>
                    <a:pt x="0" y="459"/>
                    <a:pt x="0" y="1008"/>
                  </a:cubicBezTo>
                  <a:cubicBezTo>
                    <a:pt x="0" y="1591"/>
                    <a:pt x="431" y="2022"/>
                    <a:pt x="1014" y="2022"/>
                  </a:cubicBezTo>
                  <a:cubicBezTo>
                    <a:pt x="1590" y="2022"/>
                    <a:pt x="2021" y="1591"/>
                    <a:pt x="2021" y="1008"/>
                  </a:cubicBezTo>
                  <a:cubicBezTo>
                    <a:pt x="2021" y="459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77;p17">
              <a:extLst>
                <a:ext uri="{FF2B5EF4-FFF2-40B4-BE49-F238E27FC236}">
                  <a16:creationId xmlns:a16="http://schemas.microsoft.com/office/drawing/2014/main" id="{3B685058-33D1-1ED1-8E95-9B08FC73F129}"/>
                </a:ext>
              </a:extLst>
            </p:cNvPr>
            <p:cNvSpPr/>
            <p:nvPr/>
          </p:nvSpPr>
          <p:spPr>
            <a:xfrm>
              <a:off x="8356645" y="3211893"/>
              <a:ext cx="227436" cy="227587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7" y="1"/>
                  </a:moveTo>
                  <a:cubicBezTo>
                    <a:pt x="347" y="1"/>
                    <a:pt x="0" y="348"/>
                    <a:pt x="0" y="751"/>
                  </a:cubicBezTo>
                  <a:cubicBezTo>
                    <a:pt x="0" y="1188"/>
                    <a:pt x="347" y="1508"/>
                    <a:pt x="757" y="1508"/>
                  </a:cubicBezTo>
                  <a:cubicBezTo>
                    <a:pt x="1160" y="1508"/>
                    <a:pt x="1507" y="1188"/>
                    <a:pt x="1507" y="751"/>
                  </a:cubicBezTo>
                  <a:cubicBezTo>
                    <a:pt x="1507" y="348"/>
                    <a:pt x="1160" y="1"/>
                    <a:pt x="75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78;p17">
              <a:extLst>
                <a:ext uri="{FF2B5EF4-FFF2-40B4-BE49-F238E27FC236}">
                  <a16:creationId xmlns:a16="http://schemas.microsoft.com/office/drawing/2014/main" id="{BD29769F-D8DF-2EBF-62EF-D137162A7DA6}"/>
                </a:ext>
              </a:extLst>
            </p:cNvPr>
            <p:cNvSpPr/>
            <p:nvPr/>
          </p:nvSpPr>
          <p:spPr>
            <a:xfrm>
              <a:off x="8366002" y="3220344"/>
              <a:ext cx="209779" cy="209779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13" y="0"/>
                    <a:pt x="1" y="320"/>
                    <a:pt x="1" y="695"/>
                  </a:cubicBezTo>
                  <a:cubicBezTo>
                    <a:pt x="1" y="1105"/>
                    <a:pt x="313" y="1389"/>
                    <a:pt x="695" y="1389"/>
                  </a:cubicBezTo>
                  <a:cubicBezTo>
                    <a:pt x="1070" y="1389"/>
                    <a:pt x="1389" y="1105"/>
                    <a:pt x="1389" y="695"/>
                  </a:cubicBezTo>
                  <a:cubicBezTo>
                    <a:pt x="1389" y="320"/>
                    <a:pt x="1070" y="0"/>
                    <a:pt x="69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79;p17">
              <a:extLst>
                <a:ext uri="{FF2B5EF4-FFF2-40B4-BE49-F238E27FC236}">
                  <a16:creationId xmlns:a16="http://schemas.microsoft.com/office/drawing/2014/main" id="{2BB10816-D726-B133-7545-DFA9D11129F0}"/>
                </a:ext>
              </a:extLst>
            </p:cNvPr>
            <p:cNvSpPr/>
            <p:nvPr/>
          </p:nvSpPr>
          <p:spPr>
            <a:xfrm>
              <a:off x="8437237" y="3260188"/>
              <a:ext cx="73498" cy="122698"/>
            </a:xfrm>
            <a:custGeom>
              <a:avLst/>
              <a:gdLst/>
              <a:ahLst/>
              <a:cxnLst/>
              <a:rect l="l" t="t" r="r" b="b"/>
              <a:pathLst>
                <a:path w="487" h="813" extrusionOk="0">
                  <a:moveTo>
                    <a:pt x="216" y="202"/>
                  </a:moveTo>
                  <a:lnTo>
                    <a:pt x="216" y="327"/>
                  </a:lnTo>
                  <a:cubicBezTo>
                    <a:pt x="181" y="313"/>
                    <a:pt x="167" y="292"/>
                    <a:pt x="167" y="257"/>
                  </a:cubicBezTo>
                  <a:cubicBezTo>
                    <a:pt x="167" y="229"/>
                    <a:pt x="181" y="209"/>
                    <a:pt x="216" y="202"/>
                  </a:cubicBezTo>
                  <a:close/>
                  <a:moveTo>
                    <a:pt x="272" y="486"/>
                  </a:moveTo>
                  <a:cubicBezTo>
                    <a:pt x="306" y="500"/>
                    <a:pt x="320" y="521"/>
                    <a:pt x="320" y="549"/>
                  </a:cubicBezTo>
                  <a:cubicBezTo>
                    <a:pt x="320" y="584"/>
                    <a:pt x="306" y="604"/>
                    <a:pt x="272" y="611"/>
                  </a:cubicBezTo>
                  <a:lnTo>
                    <a:pt x="272" y="486"/>
                  </a:lnTo>
                  <a:close/>
                  <a:moveTo>
                    <a:pt x="216" y="0"/>
                  </a:moveTo>
                  <a:lnTo>
                    <a:pt x="216" y="70"/>
                  </a:lnTo>
                  <a:cubicBezTo>
                    <a:pt x="154" y="77"/>
                    <a:pt x="105" y="97"/>
                    <a:pt x="63" y="132"/>
                  </a:cubicBezTo>
                  <a:cubicBezTo>
                    <a:pt x="22" y="167"/>
                    <a:pt x="1" y="216"/>
                    <a:pt x="1" y="271"/>
                  </a:cubicBezTo>
                  <a:cubicBezTo>
                    <a:pt x="1" y="306"/>
                    <a:pt x="1" y="334"/>
                    <a:pt x="15" y="347"/>
                  </a:cubicBezTo>
                  <a:cubicBezTo>
                    <a:pt x="22" y="361"/>
                    <a:pt x="29" y="368"/>
                    <a:pt x="35" y="382"/>
                  </a:cubicBezTo>
                  <a:cubicBezTo>
                    <a:pt x="42" y="389"/>
                    <a:pt x="49" y="396"/>
                    <a:pt x="56" y="403"/>
                  </a:cubicBezTo>
                  <a:cubicBezTo>
                    <a:pt x="70" y="410"/>
                    <a:pt x="77" y="417"/>
                    <a:pt x="84" y="417"/>
                  </a:cubicBezTo>
                  <a:cubicBezTo>
                    <a:pt x="91" y="424"/>
                    <a:pt x="112" y="431"/>
                    <a:pt x="133" y="438"/>
                  </a:cubicBezTo>
                  <a:cubicBezTo>
                    <a:pt x="160" y="452"/>
                    <a:pt x="188" y="459"/>
                    <a:pt x="216" y="466"/>
                  </a:cubicBezTo>
                  <a:lnTo>
                    <a:pt x="216" y="611"/>
                  </a:lnTo>
                  <a:cubicBezTo>
                    <a:pt x="188" y="604"/>
                    <a:pt x="167" y="577"/>
                    <a:pt x="167" y="535"/>
                  </a:cubicBezTo>
                  <a:lnTo>
                    <a:pt x="1" y="535"/>
                  </a:lnTo>
                  <a:cubicBezTo>
                    <a:pt x="1" y="597"/>
                    <a:pt x="15" y="646"/>
                    <a:pt x="56" y="681"/>
                  </a:cubicBezTo>
                  <a:cubicBezTo>
                    <a:pt x="98" y="716"/>
                    <a:pt x="154" y="736"/>
                    <a:pt x="216" y="736"/>
                  </a:cubicBezTo>
                  <a:lnTo>
                    <a:pt x="216" y="813"/>
                  </a:lnTo>
                  <a:lnTo>
                    <a:pt x="272" y="813"/>
                  </a:lnTo>
                  <a:lnTo>
                    <a:pt x="272" y="736"/>
                  </a:lnTo>
                  <a:cubicBezTo>
                    <a:pt x="334" y="729"/>
                    <a:pt x="390" y="709"/>
                    <a:pt x="424" y="674"/>
                  </a:cubicBezTo>
                  <a:cubicBezTo>
                    <a:pt x="466" y="632"/>
                    <a:pt x="487" y="591"/>
                    <a:pt x="487" y="535"/>
                  </a:cubicBezTo>
                  <a:cubicBezTo>
                    <a:pt x="487" y="472"/>
                    <a:pt x="459" y="417"/>
                    <a:pt x="397" y="389"/>
                  </a:cubicBezTo>
                  <a:cubicBezTo>
                    <a:pt x="376" y="382"/>
                    <a:pt x="334" y="368"/>
                    <a:pt x="272" y="347"/>
                  </a:cubicBezTo>
                  <a:lnTo>
                    <a:pt x="272" y="202"/>
                  </a:lnTo>
                  <a:cubicBezTo>
                    <a:pt x="306" y="216"/>
                    <a:pt x="320" y="236"/>
                    <a:pt x="320" y="271"/>
                  </a:cubicBezTo>
                  <a:lnTo>
                    <a:pt x="487" y="271"/>
                  </a:lnTo>
                  <a:cubicBezTo>
                    <a:pt x="487" y="209"/>
                    <a:pt x="466" y="160"/>
                    <a:pt x="424" y="125"/>
                  </a:cubicBezTo>
                  <a:cubicBezTo>
                    <a:pt x="390" y="97"/>
                    <a:pt x="341" y="77"/>
                    <a:pt x="272" y="70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80;p17">
              <a:extLst>
                <a:ext uri="{FF2B5EF4-FFF2-40B4-BE49-F238E27FC236}">
                  <a16:creationId xmlns:a16="http://schemas.microsoft.com/office/drawing/2014/main" id="{EE7F412F-ADDD-2857-B7F2-4AEB06660AB6}"/>
                </a:ext>
              </a:extLst>
            </p:cNvPr>
            <p:cNvSpPr/>
            <p:nvPr/>
          </p:nvSpPr>
          <p:spPr>
            <a:xfrm>
              <a:off x="8326159" y="2810594"/>
              <a:ext cx="218230" cy="222305"/>
            </a:xfrm>
            <a:custGeom>
              <a:avLst/>
              <a:gdLst/>
              <a:ahLst/>
              <a:cxnLst/>
              <a:rect l="l" t="t" r="r" b="b"/>
              <a:pathLst>
                <a:path w="1446" h="1473" extrusionOk="0">
                  <a:moveTo>
                    <a:pt x="723" y="0"/>
                  </a:moveTo>
                  <a:cubicBezTo>
                    <a:pt x="320" y="0"/>
                    <a:pt x="1" y="320"/>
                    <a:pt x="1" y="750"/>
                  </a:cubicBezTo>
                  <a:cubicBezTo>
                    <a:pt x="1" y="1153"/>
                    <a:pt x="320" y="1472"/>
                    <a:pt x="723" y="1472"/>
                  </a:cubicBezTo>
                  <a:cubicBezTo>
                    <a:pt x="1133" y="1472"/>
                    <a:pt x="1445" y="1153"/>
                    <a:pt x="1445" y="750"/>
                  </a:cubicBezTo>
                  <a:cubicBezTo>
                    <a:pt x="1445" y="320"/>
                    <a:pt x="1133" y="0"/>
                    <a:pt x="72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81;p17">
              <a:extLst>
                <a:ext uri="{FF2B5EF4-FFF2-40B4-BE49-F238E27FC236}">
                  <a16:creationId xmlns:a16="http://schemas.microsoft.com/office/drawing/2014/main" id="{D783C6EF-92A3-1D80-FED9-E7DD6A02F582}"/>
                </a:ext>
              </a:extLst>
            </p:cNvPr>
            <p:cNvSpPr/>
            <p:nvPr/>
          </p:nvSpPr>
          <p:spPr>
            <a:xfrm>
              <a:off x="8317858" y="2801086"/>
              <a:ext cx="235888" cy="241170"/>
            </a:xfrm>
            <a:custGeom>
              <a:avLst/>
              <a:gdLst/>
              <a:ahLst/>
              <a:cxnLst/>
              <a:rect l="l" t="t" r="r" b="b"/>
              <a:pathLst>
                <a:path w="1563" h="1598" extrusionOk="0">
                  <a:moveTo>
                    <a:pt x="778" y="119"/>
                  </a:moveTo>
                  <a:cubicBezTo>
                    <a:pt x="979" y="119"/>
                    <a:pt x="1125" y="209"/>
                    <a:pt x="1271" y="320"/>
                  </a:cubicBezTo>
                  <a:cubicBezTo>
                    <a:pt x="1389" y="438"/>
                    <a:pt x="1445" y="612"/>
                    <a:pt x="1445" y="813"/>
                  </a:cubicBezTo>
                  <a:cubicBezTo>
                    <a:pt x="1445" y="987"/>
                    <a:pt x="1389" y="1160"/>
                    <a:pt x="1271" y="1278"/>
                  </a:cubicBezTo>
                  <a:cubicBezTo>
                    <a:pt x="1125" y="1390"/>
                    <a:pt x="979" y="1480"/>
                    <a:pt x="778" y="1480"/>
                  </a:cubicBezTo>
                  <a:cubicBezTo>
                    <a:pt x="604" y="1480"/>
                    <a:pt x="431" y="1390"/>
                    <a:pt x="320" y="1278"/>
                  </a:cubicBezTo>
                  <a:cubicBezTo>
                    <a:pt x="174" y="1160"/>
                    <a:pt x="111" y="987"/>
                    <a:pt x="111" y="813"/>
                  </a:cubicBezTo>
                  <a:cubicBezTo>
                    <a:pt x="111" y="612"/>
                    <a:pt x="174" y="438"/>
                    <a:pt x="320" y="320"/>
                  </a:cubicBezTo>
                  <a:cubicBezTo>
                    <a:pt x="431" y="209"/>
                    <a:pt x="604" y="119"/>
                    <a:pt x="778" y="119"/>
                  </a:cubicBezTo>
                  <a:close/>
                  <a:moveTo>
                    <a:pt x="778" y="1"/>
                  </a:moveTo>
                  <a:cubicBezTo>
                    <a:pt x="347" y="1"/>
                    <a:pt x="0" y="348"/>
                    <a:pt x="0" y="813"/>
                  </a:cubicBezTo>
                  <a:cubicBezTo>
                    <a:pt x="0" y="1251"/>
                    <a:pt x="347" y="1598"/>
                    <a:pt x="778" y="1598"/>
                  </a:cubicBezTo>
                  <a:cubicBezTo>
                    <a:pt x="1215" y="1598"/>
                    <a:pt x="1563" y="1251"/>
                    <a:pt x="1563" y="813"/>
                  </a:cubicBezTo>
                  <a:cubicBezTo>
                    <a:pt x="1563" y="348"/>
                    <a:pt x="1215" y="1"/>
                    <a:pt x="778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82;p17">
              <a:extLst>
                <a:ext uri="{FF2B5EF4-FFF2-40B4-BE49-F238E27FC236}">
                  <a16:creationId xmlns:a16="http://schemas.microsoft.com/office/drawing/2014/main" id="{838FE2D9-F614-9DA0-9105-21110FB1AADE}"/>
                </a:ext>
              </a:extLst>
            </p:cNvPr>
            <p:cNvSpPr/>
            <p:nvPr/>
          </p:nvSpPr>
          <p:spPr>
            <a:xfrm>
              <a:off x="8348193" y="2836704"/>
              <a:ext cx="175218" cy="169936"/>
            </a:xfrm>
            <a:custGeom>
              <a:avLst/>
              <a:gdLst/>
              <a:ahLst/>
              <a:cxnLst/>
              <a:rect l="l" t="t" r="r" b="b"/>
              <a:pathLst>
                <a:path w="1161" h="1126" extrusionOk="0">
                  <a:moveTo>
                    <a:pt x="577" y="1"/>
                  </a:moveTo>
                  <a:cubicBezTo>
                    <a:pt x="257" y="1"/>
                    <a:pt x="1" y="258"/>
                    <a:pt x="1" y="577"/>
                  </a:cubicBezTo>
                  <a:cubicBezTo>
                    <a:pt x="1" y="869"/>
                    <a:pt x="257" y="1126"/>
                    <a:pt x="577" y="1126"/>
                  </a:cubicBezTo>
                  <a:cubicBezTo>
                    <a:pt x="896" y="1126"/>
                    <a:pt x="1160" y="869"/>
                    <a:pt x="1160" y="577"/>
                  </a:cubicBezTo>
                  <a:cubicBezTo>
                    <a:pt x="1160" y="258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3;p17">
              <a:extLst>
                <a:ext uri="{FF2B5EF4-FFF2-40B4-BE49-F238E27FC236}">
                  <a16:creationId xmlns:a16="http://schemas.microsoft.com/office/drawing/2014/main" id="{1FC984BC-41D7-7256-E6AA-F3AAC5BA5BFA}"/>
                </a:ext>
              </a:extLst>
            </p:cNvPr>
            <p:cNvSpPr/>
            <p:nvPr/>
          </p:nvSpPr>
          <p:spPr>
            <a:xfrm>
              <a:off x="8356645" y="2840929"/>
              <a:ext cx="161484" cy="161635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21" y="1"/>
                  </a:moveTo>
                  <a:cubicBezTo>
                    <a:pt x="236" y="1"/>
                    <a:pt x="0" y="230"/>
                    <a:pt x="0" y="549"/>
                  </a:cubicBezTo>
                  <a:cubicBezTo>
                    <a:pt x="0" y="841"/>
                    <a:pt x="236" y="1070"/>
                    <a:pt x="521" y="1070"/>
                  </a:cubicBezTo>
                  <a:cubicBezTo>
                    <a:pt x="813" y="1070"/>
                    <a:pt x="1069" y="841"/>
                    <a:pt x="1069" y="549"/>
                  </a:cubicBezTo>
                  <a:cubicBezTo>
                    <a:pt x="1069" y="230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84;p17">
              <a:extLst>
                <a:ext uri="{FF2B5EF4-FFF2-40B4-BE49-F238E27FC236}">
                  <a16:creationId xmlns:a16="http://schemas.microsoft.com/office/drawing/2014/main" id="{6F45B8E6-E631-354F-CDA5-E8D867EC22ED}"/>
                </a:ext>
              </a:extLst>
            </p:cNvPr>
            <p:cNvSpPr/>
            <p:nvPr/>
          </p:nvSpPr>
          <p:spPr>
            <a:xfrm>
              <a:off x="8410071" y="2872321"/>
              <a:ext cx="55689" cy="92514"/>
            </a:xfrm>
            <a:custGeom>
              <a:avLst/>
              <a:gdLst/>
              <a:ahLst/>
              <a:cxnLst/>
              <a:rect l="l" t="t" r="r" b="b"/>
              <a:pathLst>
                <a:path w="369" h="613" extrusionOk="0">
                  <a:moveTo>
                    <a:pt x="167" y="154"/>
                  </a:moveTo>
                  <a:lnTo>
                    <a:pt x="167" y="251"/>
                  </a:lnTo>
                  <a:cubicBezTo>
                    <a:pt x="139" y="237"/>
                    <a:pt x="125" y="223"/>
                    <a:pt x="125" y="195"/>
                  </a:cubicBezTo>
                  <a:cubicBezTo>
                    <a:pt x="125" y="175"/>
                    <a:pt x="139" y="161"/>
                    <a:pt x="167" y="154"/>
                  </a:cubicBezTo>
                  <a:close/>
                  <a:moveTo>
                    <a:pt x="209" y="369"/>
                  </a:moveTo>
                  <a:cubicBezTo>
                    <a:pt x="229" y="376"/>
                    <a:pt x="243" y="397"/>
                    <a:pt x="243" y="418"/>
                  </a:cubicBezTo>
                  <a:cubicBezTo>
                    <a:pt x="243" y="438"/>
                    <a:pt x="229" y="452"/>
                    <a:pt x="209" y="459"/>
                  </a:cubicBezTo>
                  <a:lnTo>
                    <a:pt x="209" y="369"/>
                  </a:lnTo>
                  <a:close/>
                  <a:moveTo>
                    <a:pt x="167" y="1"/>
                  </a:moveTo>
                  <a:lnTo>
                    <a:pt x="167" y="57"/>
                  </a:lnTo>
                  <a:cubicBezTo>
                    <a:pt x="118" y="63"/>
                    <a:pt x="77" y="77"/>
                    <a:pt x="49" y="105"/>
                  </a:cubicBezTo>
                  <a:cubicBezTo>
                    <a:pt x="14" y="133"/>
                    <a:pt x="0" y="168"/>
                    <a:pt x="0" y="209"/>
                  </a:cubicBezTo>
                  <a:cubicBezTo>
                    <a:pt x="0" y="230"/>
                    <a:pt x="7" y="251"/>
                    <a:pt x="14" y="265"/>
                  </a:cubicBezTo>
                  <a:cubicBezTo>
                    <a:pt x="14" y="272"/>
                    <a:pt x="21" y="279"/>
                    <a:pt x="28" y="286"/>
                  </a:cubicBezTo>
                  <a:cubicBezTo>
                    <a:pt x="28" y="293"/>
                    <a:pt x="35" y="300"/>
                    <a:pt x="49" y="307"/>
                  </a:cubicBezTo>
                  <a:cubicBezTo>
                    <a:pt x="56" y="313"/>
                    <a:pt x="63" y="313"/>
                    <a:pt x="70" y="320"/>
                  </a:cubicBezTo>
                  <a:cubicBezTo>
                    <a:pt x="70" y="320"/>
                    <a:pt x="84" y="327"/>
                    <a:pt x="104" y="334"/>
                  </a:cubicBezTo>
                  <a:cubicBezTo>
                    <a:pt x="125" y="341"/>
                    <a:pt x="146" y="348"/>
                    <a:pt x="167" y="348"/>
                  </a:cubicBezTo>
                  <a:lnTo>
                    <a:pt x="167" y="459"/>
                  </a:lnTo>
                  <a:cubicBezTo>
                    <a:pt x="139" y="452"/>
                    <a:pt x="132" y="438"/>
                    <a:pt x="125" y="404"/>
                  </a:cubicBezTo>
                  <a:lnTo>
                    <a:pt x="0" y="404"/>
                  </a:lnTo>
                  <a:cubicBezTo>
                    <a:pt x="0" y="452"/>
                    <a:pt x="14" y="487"/>
                    <a:pt x="42" y="515"/>
                  </a:cubicBezTo>
                  <a:cubicBezTo>
                    <a:pt x="77" y="536"/>
                    <a:pt x="111" y="556"/>
                    <a:pt x="167" y="556"/>
                  </a:cubicBezTo>
                  <a:lnTo>
                    <a:pt x="167" y="612"/>
                  </a:lnTo>
                  <a:lnTo>
                    <a:pt x="209" y="612"/>
                  </a:lnTo>
                  <a:lnTo>
                    <a:pt x="209" y="556"/>
                  </a:lnTo>
                  <a:cubicBezTo>
                    <a:pt x="250" y="550"/>
                    <a:pt x="292" y="536"/>
                    <a:pt x="320" y="508"/>
                  </a:cubicBezTo>
                  <a:cubicBezTo>
                    <a:pt x="354" y="480"/>
                    <a:pt x="368" y="445"/>
                    <a:pt x="368" y="404"/>
                  </a:cubicBezTo>
                  <a:cubicBezTo>
                    <a:pt x="368" y="355"/>
                    <a:pt x="340" y="320"/>
                    <a:pt x="299" y="293"/>
                  </a:cubicBezTo>
                  <a:cubicBezTo>
                    <a:pt x="285" y="286"/>
                    <a:pt x="250" y="279"/>
                    <a:pt x="209" y="265"/>
                  </a:cubicBezTo>
                  <a:lnTo>
                    <a:pt x="209" y="154"/>
                  </a:lnTo>
                  <a:cubicBezTo>
                    <a:pt x="229" y="161"/>
                    <a:pt x="243" y="182"/>
                    <a:pt x="243" y="209"/>
                  </a:cubicBezTo>
                  <a:lnTo>
                    <a:pt x="368" y="209"/>
                  </a:lnTo>
                  <a:cubicBezTo>
                    <a:pt x="361" y="161"/>
                    <a:pt x="347" y="119"/>
                    <a:pt x="320" y="98"/>
                  </a:cubicBezTo>
                  <a:cubicBezTo>
                    <a:pt x="292" y="77"/>
                    <a:pt x="257" y="63"/>
                    <a:pt x="209" y="5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485;p17">
              <a:extLst>
                <a:ext uri="{FF2B5EF4-FFF2-40B4-BE49-F238E27FC236}">
                  <a16:creationId xmlns:a16="http://schemas.microsoft.com/office/drawing/2014/main" id="{C7C7D868-7520-AE39-6060-FA75C27CA01D}"/>
                </a:ext>
              </a:extLst>
            </p:cNvPr>
            <p:cNvSpPr/>
            <p:nvPr/>
          </p:nvSpPr>
          <p:spPr>
            <a:xfrm>
              <a:off x="7815743" y="3098702"/>
              <a:ext cx="519014" cy="383790"/>
            </a:xfrm>
            <a:custGeom>
              <a:avLst/>
              <a:gdLst/>
              <a:ahLst/>
              <a:cxnLst/>
              <a:rect l="l" t="t" r="r" b="b"/>
              <a:pathLst>
                <a:path w="3439" h="2543" extrusionOk="0">
                  <a:moveTo>
                    <a:pt x="1" y="1"/>
                  </a:moveTo>
                  <a:lnTo>
                    <a:pt x="1043" y="2542"/>
                  </a:lnTo>
                  <a:lnTo>
                    <a:pt x="2369" y="2542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486;p17">
              <a:extLst>
                <a:ext uri="{FF2B5EF4-FFF2-40B4-BE49-F238E27FC236}">
                  <a16:creationId xmlns:a16="http://schemas.microsoft.com/office/drawing/2014/main" id="{48C002F6-E571-6238-60A1-2E049797AAA9}"/>
                </a:ext>
              </a:extLst>
            </p:cNvPr>
            <p:cNvSpPr/>
            <p:nvPr/>
          </p:nvSpPr>
          <p:spPr>
            <a:xfrm>
              <a:off x="7431196" y="3482343"/>
              <a:ext cx="1288102" cy="1245090"/>
            </a:xfrm>
            <a:custGeom>
              <a:avLst/>
              <a:gdLst/>
              <a:ahLst/>
              <a:cxnLst/>
              <a:rect l="l" t="t" r="r" b="b"/>
              <a:pathLst>
                <a:path w="8535" h="8250" extrusionOk="0">
                  <a:moveTo>
                    <a:pt x="3591" y="0"/>
                  </a:moveTo>
                  <a:cubicBezTo>
                    <a:pt x="3591" y="0"/>
                    <a:pt x="0" y="1854"/>
                    <a:pt x="0" y="5097"/>
                  </a:cubicBezTo>
                  <a:cubicBezTo>
                    <a:pt x="0" y="7931"/>
                    <a:pt x="3181" y="8250"/>
                    <a:pt x="4250" y="8250"/>
                  </a:cubicBezTo>
                  <a:cubicBezTo>
                    <a:pt x="5327" y="8250"/>
                    <a:pt x="8535" y="7931"/>
                    <a:pt x="8535" y="5097"/>
                  </a:cubicBezTo>
                  <a:cubicBezTo>
                    <a:pt x="8535" y="1854"/>
                    <a:pt x="4917" y="0"/>
                    <a:pt x="4917" y="0"/>
                  </a:cubicBez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487;p17">
              <a:extLst>
                <a:ext uri="{FF2B5EF4-FFF2-40B4-BE49-F238E27FC236}">
                  <a16:creationId xmlns:a16="http://schemas.microsoft.com/office/drawing/2014/main" id="{61732952-3884-DB05-0D41-2F7941E86DE7}"/>
                </a:ext>
              </a:extLst>
            </p:cNvPr>
            <p:cNvSpPr/>
            <p:nvPr/>
          </p:nvSpPr>
          <p:spPr>
            <a:xfrm>
              <a:off x="7828420" y="3888924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18" y="1"/>
                  </a:moveTo>
                  <a:cubicBezTo>
                    <a:pt x="722" y="1"/>
                    <a:pt x="0" y="723"/>
                    <a:pt x="0" y="1619"/>
                  </a:cubicBezTo>
                  <a:cubicBezTo>
                    <a:pt x="0" y="2514"/>
                    <a:pt x="722" y="3244"/>
                    <a:pt x="1618" y="3244"/>
                  </a:cubicBezTo>
                  <a:cubicBezTo>
                    <a:pt x="2521" y="3244"/>
                    <a:pt x="3243" y="2514"/>
                    <a:pt x="3243" y="1619"/>
                  </a:cubicBezTo>
                  <a:cubicBezTo>
                    <a:pt x="3243" y="723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488;p17">
              <a:extLst>
                <a:ext uri="{FF2B5EF4-FFF2-40B4-BE49-F238E27FC236}">
                  <a16:creationId xmlns:a16="http://schemas.microsoft.com/office/drawing/2014/main" id="{76E3ACB5-D0E3-1668-5E42-358D3E3FB90C}"/>
                </a:ext>
              </a:extLst>
            </p:cNvPr>
            <p:cNvSpPr/>
            <p:nvPr/>
          </p:nvSpPr>
          <p:spPr>
            <a:xfrm>
              <a:off x="7885016" y="3452008"/>
              <a:ext cx="380469" cy="61877"/>
            </a:xfrm>
            <a:custGeom>
              <a:avLst/>
              <a:gdLst/>
              <a:ahLst/>
              <a:cxnLst/>
              <a:rect l="l" t="t" r="r" b="b"/>
              <a:pathLst>
                <a:path w="2521" h="410" extrusionOk="0">
                  <a:moveTo>
                    <a:pt x="174" y="0"/>
                  </a:moveTo>
                  <a:cubicBezTo>
                    <a:pt x="91" y="0"/>
                    <a:pt x="0" y="90"/>
                    <a:pt x="0" y="201"/>
                  </a:cubicBezTo>
                  <a:cubicBezTo>
                    <a:pt x="0" y="319"/>
                    <a:pt x="91" y="410"/>
                    <a:pt x="174" y="410"/>
                  </a:cubicBezTo>
                  <a:lnTo>
                    <a:pt x="2320" y="410"/>
                  </a:lnTo>
                  <a:cubicBezTo>
                    <a:pt x="2431" y="410"/>
                    <a:pt x="2521" y="319"/>
                    <a:pt x="2521" y="201"/>
                  </a:cubicBezTo>
                  <a:cubicBezTo>
                    <a:pt x="2521" y="90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195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489;p17">
              <a:extLst>
                <a:ext uri="{FF2B5EF4-FFF2-40B4-BE49-F238E27FC236}">
                  <a16:creationId xmlns:a16="http://schemas.microsoft.com/office/drawing/2014/main" id="{159CCA7D-1600-550E-FC12-DBDB360F6A9A}"/>
                </a:ext>
              </a:extLst>
            </p:cNvPr>
            <p:cNvSpPr/>
            <p:nvPr/>
          </p:nvSpPr>
          <p:spPr>
            <a:xfrm>
              <a:off x="7885016" y="3391187"/>
              <a:ext cx="380469" cy="60972"/>
            </a:xfrm>
            <a:custGeom>
              <a:avLst/>
              <a:gdLst/>
              <a:ahLst/>
              <a:cxnLst/>
              <a:rect l="l" t="t" r="r" b="b"/>
              <a:pathLst>
                <a:path w="2521" h="404" extrusionOk="0">
                  <a:moveTo>
                    <a:pt x="174" y="0"/>
                  </a:moveTo>
                  <a:cubicBezTo>
                    <a:pt x="91" y="0"/>
                    <a:pt x="0" y="118"/>
                    <a:pt x="0" y="202"/>
                  </a:cubicBezTo>
                  <a:cubicBezTo>
                    <a:pt x="0" y="320"/>
                    <a:pt x="91" y="403"/>
                    <a:pt x="174" y="403"/>
                  </a:cubicBezTo>
                  <a:lnTo>
                    <a:pt x="2320" y="403"/>
                  </a:lnTo>
                  <a:cubicBezTo>
                    <a:pt x="2431" y="403"/>
                    <a:pt x="2521" y="320"/>
                    <a:pt x="2521" y="202"/>
                  </a:cubicBezTo>
                  <a:cubicBezTo>
                    <a:pt x="2521" y="118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246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490;p17">
              <a:extLst>
                <a:ext uri="{FF2B5EF4-FFF2-40B4-BE49-F238E27FC236}">
                  <a16:creationId xmlns:a16="http://schemas.microsoft.com/office/drawing/2014/main" id="{CE624B48-237C-A2FD-998A-F29FBDF93BC7}"/>
                </a:ext>
              </a:extLst>
            </p:cNvPr>
            <p:cNvSpPr/>
            <p:nvPr/>
          </p:nvSpPr>
          <p:spPr>
            <a:xfrm>
              <a:off x="7992925" y="3997889"/>
              <a:ext cx="165710" cy="275882"/>
            </a:xfrm>
            <a:custGeom>
              <a:avLst/>
              <a:gdLst/>
              <a:ahLst/>
              <a:cxnLst/>
              <a:rect l="l" t="t" r="r" b="b"/>
              <a:pathLst>
                <a:path w="1098" h="1828" extrusionOk="0">
                  <a:moveTo>
                    <a:pt x="494" y="452"/>
                  </a:moveTo>
                  <a:lnTo>
                    <a:pt x="494" y="744"/>
                  </a:lnTo>
                  <a:cubicBezTo>
                    <a:pt x="417" y="709"/>
                    <a:pt x="375" y="654"/>
                    <a:pt x="375" y="584"/>
                  </a:cubicBezTo>
                  <a:cubicBezTo>
                    <a:pt x="375" y="515"/>
                    <a:pt x="417" y="466"/>
                    <a:pt x="494" y="452"/>
                  </a:cubicBezTo>
                  <a:close/>
                  <a:moveTo>
                    <a:pt x="618" y="1091"/>
                  </a:moveTo>
                  <a:cubicBezTo>
                    <a:pt x="688" y="1126"/>
                    <a:pt x="723" y="1174"/>
                    <a:pt x="723" y="1244"/>
                  </a:cubicBezTo>
                  <a:cubicBezTo>
                    <a:pt x="723" y="1313"/>
                    <a:pt x="688" y="1355"/>
                    <a:pt x="618" y="1376"/>
                  </a:cubicBezTo>
                  <a:lnTo>
                    <a:pt x="618" y="1091"/>
                  </a:lnTo>
                  <a:close/>
                  <a:moveTo>
                    <a:pt x="494" y="1"/>
                  </a:moveTo>
                  <a:lnTo>
                    <a:pt x="494" y="168"/>
                  </a:lnTo>
                  <a:cubicBezTo>
                    <a:pt x="355" y="181"/>
                    <a:pt x="237" y="223"/>
                    <a:pt x="139" y="306"/>
                  </a:cubicBezTo>
                  <a:cubicBezTo>
                    <a:pt x="49" y="383"/>
                    <a:pt x="0" y="487"/>
                    <a:pt x="0" y="612"/>
                  </a:cubicBezTo>
                  <a:cubicBezTo>
                    <a:pt x="0" y="688"/>
                    <a:pt x="14" y="751"/>
                    <a:pt x="35" y="793"/>
                  </a:cubicBezTo>
                  <a:cubicBezTo>
                    <a:pt x="56" y="813"/>
                    <a:pt x="70" y="834"/>
                    <a:pt x="77" y="855"/>
                  </a:cubicBezTo>
                  <a:cubicBezTo>
                    <a:pt x="91" y="876"/>
                    <a:pt x="112" y="890"/>
                    <a:pt x="139" y="904"/>
                  </a:cubicBezTo>
                  <a:cubicBezTo>
                    <a:pt x="167" y="924"/>
                    <a:pt x="188" y="938"/>
                    <a:pt x="202" y="945"/>
                  </a:cubicBezTo>
                  <a:cubicBezTo>
                    <a:pt x="216" y="959"/>
                    <a:pt x="250" y="973"/>
                    <a:pt x="313" y="994"/>
                  </a:cubicBezTo>
                  <a:cubicBezTo>
                    <a:pt x="369" y="1015"/>
                    <a:pt x="431" y="1029"/>
                    <a:pt x="494" y="1049"/>
                  </a:cubicBezTo>
                  <a:lnTo>
                    <a:pt x="494" y="1376"/>
                  </a:lnTo>
                  <a:cubicBezTo>
                    <a:pt x="424" y="1355"/>
                    <a:pt x="389" y="1299"/>
                    <a:pt x="382" y="1209"/>
                  </a:cubicBezTo>
                  <a:lnTo>
                    <a:pt x="0" y="1209"/>
                  </a:lnTo>
                  <a:cubicBezTo>
                    <a:pt x="0" y="1341"/>
                    <a:pt x="42" y="1452"/>
                    <a:pt x="132" y="1529"/>
                  </a:cubicBezTo>
                  <a:cubicBezTo>
                    <a:pt x="223" y="1605"/>
                    <a:pt x="341" y="1654"/>
                    <a:pt x="494" y="1661"/>
                  </a:cubicBezTo>
                  <a:lnTo>
                    <a:pt x="494" y="1827"/>
                  </a:lnTo>
                  <a:lnTo>
                    <a:pt x="618" y="1827"/>
                  </a:lnTo>
                  <a:lnTo>
                    <a:pt x="618" y="1661"/>
                  </a:lnTo>
                  <a:cubicBezTo>
                    <a:pt x="757" y="1647"/>
                    <a:pt x="875" y="1598"/>
                    <a:pt x="966" y="1515"/>
                  </a:cubicBezTo>
                  <a:cubicBezTo>
                    <a:pt x="1056" y="1431"/>
                    <a:pt x="1098" y="1327"/>
                    <a:pt x="1098" y="1216"/>
                  </a:cubicBezTo>
                  <a:cubicBezTo>
                    <a:pt x="1098" y="1056"/>
                    <a:pt x="1028" y="945"/>
                    <a:pt x="889" y="876"/>
                  </a:cubicBezTo>
                  <a:cubicBezTo>
                    <a:pt x="848" y="855"/>
                    <a:pt x="757" y="827"/>
                    <a:pt x="618" y="786"/>
                  </a:cubicBezTo>
                  <a:lnTo>
                    <a:pt x="618" y="459"/>
                  </a:lnTo>
                  <a:cubicBezTo>
                    <a:pt x="688" y="480"/>
                    <a:pt x="723" y="536"/>
                    <a:pt x="730" y="612"/>
                  </a:cubicBezTo>
                  <a:lnTo>
                    <a:pt x="1098" y="612"/>
                  </a:lnTo>
                  <a:cubicBezTo>
                    <a:pt x="1091" y="466"/>
                    <a:pt x="1049" y="362"/>
                    <a:pt x="966" y="286"/>
                  </a:cubicBezTo>
                  <a:cubicBezTo>
                    <a:pt x="882" y="216"/>
                    <a:pt x="764" y="174"/>
                    <a:pt x="618" y="168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491;p17">
              <a:extLst>
                <a:ext uri="{FF2B5EF4-FFF2-40B4-BE49-F238E27FC236}">
                  <a16:creationId xmlns:a16="http://schemas.microsoft.com/office/drawing/2014/main" id="{F134B426-5058-64DC-AFB6-B0F7449BC4AE}"/>
                </a:ext>
              </a:extLst>
            </p:cNvPr>
            <p:cNvSpPr/>
            <p:nvPr/>
          </p:nvSpPr>
          <p:spPr>
            <a:xfrm>
              <a:off x="8549371" y="4543920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492;p17">
              <a:extLst>
                <a:ext uri="{FF2B5EF4-FFF2-40B4-BE49-F238E27FC236}">
                  <a16:creationId xmlns:a16="http://schemas.microsoft.com/office/drawing/2014/main" id="{DEFF3F55-9349-1E28-0B4A-4E890E1A907B}"/>
                </a:ext>
              </a:extLst>
            </p:cNvPr>
            <p:cNvSpPr/>
            <p:nvPr/>
          </p:nvSpPr>
          <p:spPr>
            <a:xfrm>
              <a:off x="8549371" y="4543920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493;p17">
              <a:extLst>
                <a:ext uri="{FF2B5EF4-FFF2-40B4-BE49-F238E27FC236}">
                  <a16:creationId xmlns:a16="http://schemas.microsoft.com/office/drawing/2014/main" id="{B7BF0AEE-7680-8F74-7B15-52B47028E65C}"/>
                </a:ext>
              </a:extLst>
            </p:cNvPr>
            <p:cNvSpPr/>
            <p:nvPr/>
          </p:nvSpPr>
          <p:spPr>
            <a:xfrm>
              <a:off x="8549371" y="4491551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494;p17">
              <a:extLst>
                <a:ext uri="{FF2B5EF4-FFF2-40B4-BE49-F238E27FC236}">
                  <a16:creationId xmlns:a16="http://schemas.microsoft.com/office/drawing/2014/main" id="{9F2EF86C-D5C5-89CE-616B-4D1FC30B60C5}"/>
                </a:ext>
              </a:extLst>
            </p:cNvPr>
            <p:cNvSpPr/>
            <p:nvPr/>
          </p:nvSpPr>
          <p:spPr>
            <a:xfrm>
              <a:off x="8540014" y="4483250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00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174" y="458"/>
                    <a:pt x="146" y="431"/>
                    <a:pt x="118" y="403"/>
                  </a:cubicBez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57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0" y="312"/>
                  </a:cubicBezTo>
                  <a:lnTo>
                    <a:pt x="0" y="403"/>
                  </a:lnTo>
                  <a:lnTo>
                    <a:pt x="0" y="458"/>
                  </a:ln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495;p17">
              <a:extLst>
                <a:ext uri="{FF2B5EF4-FFF2-40B4-BE49-F238E27FC236}">
                  <a16:creationId xmlns:a16="http://schemas.microsoft.com/office/drawing/2014/main" id="{763D2082-C1F5-2E2A-56AE-F4DE47359F14}"/>
                </a:ext>
              </a:extLst>
            </p:cNvPr>
            <p:cNvSpPr/>
            <p:nvPr/>
          </p:nvSpPr>
          <p:spPr>
            <a:xfrm>
              <a:off x="8632227" y="4509359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496;p17">
              <a:extLst>
                <a:ext uri="{FF2B5EF4-FFF2-40B4-BE49-F238E27FC236}">
                  <a16:creationId xmlns:a16="http://schemas.microsoft.com/office/drawing/2014/main" id="{6F810366-C7E7-9EB6-CC7D-E7A6AF88AE3D}"/>
                </a:ext>
              </a:extLst>
            </p:cNvPr>
            <p:cNvSpPr/>
            <p:nvPr/>
          </p:nvSpPr>
          <p:spPr>
            <a:xfrm>
              <a:off x="8549371" y="4421373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497;p17">
              <a:extLst>
                <a:ext uri="{FF2B5EF4-FFF2-40B4-BE49-F238E27FC236}">
                  <a16:creationId xmlns:a16="http://schemas.microsoft.com/office/drawing/2014/main" id="{98ECF0E2-D812-2AFC-5E6A-F3322A684FAA}"/>
                </a:ext>
              </a:extLst>
            </p:cNvPr>
            <p:cNvSpPr/>
            <p:nvPr/>
          </p:nvSpPr>
          <p:spPr>
            <a:xfrm>
              <a:off x="8549371" y="4421373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498;p17">
              <a:extLst>
                <a:ext uri="{FF2B5EF4-FFF2-40B4-BE49-F238E27FC236}">
                  <a16:creationId xmlns:a16="http://schemas.microsoft.com/office/drawing/2014/main" id="{A3C1E5AF-0A9B-31A3-80F6-1FCE19922C51}"/>
                </a:ext>
              </a:extLst>
            </p:cNvPr>
            <p:cNvSpPr/>
            <p:nvPr/>
          </p:nvSpPr>
          <p:spPr>
            <a:xfrm>
              <a:off x="8549371" y="4373078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499;p17">
              <a:extLst>
                <a:ext uri="{FF2B5EF4-FFF2-40B4-BE49-F238E27FC236}">
                  <a16:creationId xmlns:a16="http://schemas.microsoft.com/office/drawing/2014/main" id="{8ADB02C8-A921-0947-5B43-66CD1804ECE9}"/>
                </a:ext>
              </a:extLst>
            </p:cNvPr>
            <p:cNvSpPr/>
            <p:nvPr/>
          </p:nvSpPr>
          <p:spPr>
            <a:xfrm>
              <a:off x="8540014" y="4364777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00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174" y="438"/>
                    <a:pt x="146" y="438"/>
                    <a:pt x="118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0" y="320"/>
                  </a:cubicBezTo>
                  <a:lnTo>
                    <a:pt x="0" y="375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500;p17">
              <a:extLst>
                <a:ext uri="{FF2B5EF4-FFF2-40B4-BE49-F238E27FC236}">
                  <a16:creationId xmlns:a16="http://schemas.microsoft.com/office/drawing/2014/main" id="{686A5FD5-7F9A-E605-48DC-33F0C845A33A}"/>
                </a:ext>
              </a:extLst>
            </p:cNvPr>
            <p:cNvSpPr/>
            <p:nvPr/>
          </p:nvSpPr>
          <p:spPr>
            <a:xfrm>
              <a:off x="8632227" y="4386812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501;p17">
              <a:extLst>
                <a:ext uri="{FF2B5EF4-FFF2-40B4-BE49-F238E27FC236}">
                  <a16:creationId xmlns:a16="http://schemas.microsoft.com/office/drawing/2014/main" id="{63377205-E9AC-76FA-895E-4C8043C3F6D3}"/>
                </a:ext>
              </a:extLst>
            </p:cNvPr>
            <p:cNvSpPr/>
            <p:nvPr/>
          </p:nvSpPr>
          <p:spPr>
            <a:xfrm>
              <a:off x="8549371" y="4303956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502;p17">
              <a:extLst>
                <a:ext uri="{FF2B5EF4-FFF2-40B4-BE49-F238E27FC236}">
                  <a16:creationId xmlns:a16="http://schemas.microsoft.com/office/drawing/2014/main" id="{8853F7A2-24F8-A1F1-FBC3-F50C45D8E034}"/>
                </a:ext>
              </a:extLst>
            </p:cNvPr>
            <p:cNvSpPr/>
            <p:nvPr/>
          </p:nvSpPr>
          <p:spPr>
            <a:xfrm>
              <a:off x="8549371" y="430395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503;p17">
              <a:extLst>
                <a:ext uri="{FF2B5EF4-FFF2-40B4-BE49-F238E27FC236}">
                  <a16:creationId xmlns:a16="http://schemas.microsoft.com/office/drawing/2014/main" id="{F8BDD8DB-F17D-767A-C7CF-BFA1DF332D3D}"/>
                </a:ext>
              </a:extLst>
            </p:cNvPr>
            <p:cNvSpPr/>
            <p:nvPr/>
          </p:nvSpPr>
          <p:spPr>
            <a:xfrm>
              <a:off x="8549371" y="4255812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504;p17">
              <a:extLst>
                <a:ext uri="{FF2B5EF4-FFF2-40B4-BE49-F238E27FC236}">
                  <a16:creationId xmlns:a16="http://schemas.microsoft.com/office/drawing/2014/main" id="{E7C0FB22-1E1B-3C80-9E00-9CE7DC572855}"/>
                </a:ext>
              </a:extLst>
            </p:cNvPr>
            <p:cNvSpPr/>
            <p:nvPr/>
          </p:nvSpPr>
          <p:spPr>
            <a:xfrm>
              <a:off x="8540014" y="4247361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00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174" y="431"/>
                    <a:pt x="146" y="403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57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0" y="313"/>
                  </a:cubicBezTo>
                  <a:lnTo>
                    <a:pt x="0" y="376"/>
                  </a:lnTo>
                  <a:lnTo>
                    <a:pt x="0" y="431"/>
                  </a:ln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505;p17">
              <a:extLst>
                <a:ext uri="{FF2B5EF4-FFF2-40B4-BE49-F238E27FC236}">
                  <a16:creationId xmlns:a16="http://schemas.microsoft.com/office/drawing/2014/main" id="{192CD354-A2B8-4A11-CCB7-075AC98E1DE5}"/>
                </a:ext>
              </a:extLst>
            </p:cNvPr>
            <p:cNvSpPr/>
            <p:nvPr/>
          </p:nvSpPr>
          <p:spPr>
            <a:xfrm>
              <a:off x="8632227" y="4268339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506;p17">
              <a:extLst>
                <a:ext uri="{FF2B5EF4-FFF2-40B4-BE49-F238E27FC236}">
                  <a16:creationId xmlns:a16="http://schemas.microsoft.com/office/drawing/2014/main" id="{98F61F97-1215-2AF0-C393-8CC3999AE039}"/>
                </a:ext>
              </a:extLst>
            </p:cNvPr>
            <p:cNvSpPr/>
            <p:nvPr/>
          </p:nvSpPr>
          <p:spPr>
            <a:xfrm>
              <a:off x="8549371" y="4185483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8"/>
                    <a:pt x="924" y="813"/>
                    <a:pt x="2084" y="813"/>
                  </a:cubicBezTo>
                  <a:cubicBezTo>
                    <a:pt x="3237" y="813"/>
                    <a:pt x="4167" y="668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507;p17">
              <a:extLst>
                <a:ext uri="{FF2B5EF4-FFF2-40B4-BE49-F238E27FC236}">
                  <a16:creationId xmlns:a16="http://schemas.microsoft.com/office/drawing/2014/main" id="{AC3E3481-B27D-6C31-3B05-4FA29D8EC00F}"/>
                </a:ext>
              </a:extLst>
            </p:cNvPr>
            <p:cNvSpPr/>
            <p:nvPr/>
          </p:nvSpPr>
          <p:spPr>
            <a:xfrm>
              <a:off x="8549371" y="4185483"/>
              <a:ext cx="629035" cy="62028"/>
            </a:xfrm>
            <a:custGeom>
              <a:avLst/>
              <a:gdLst/>
              <a:ahLst/>
              <a:cxnLst/>
              <a:rect l="l" t="t" r="r" b="b"/>
              <a:pathLst>
                <a:path w="4168" h="411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93"/>
                    <a:pt x="1042" y="411"/>
                    <a:pt x="2084" y="411"/>
                  </a:cubicBezTo>
                  <a:cubicBezTo>
                    <a:pt x="3126" y="411"/>
                    <a:pt x="3994" y="293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508;p17">
              <a:extLst>
                <a:ext uri="{FF2B5EF4-FFF2-40B4-BE49-F238E27FC236}">
                  <a16:creationId xmlns:a16="http://schemas.microsoft.com/office/drawing/2014/main" id="{6D929ABE-DDFE-758B-661C-77032F40ECB4}"/>
                </a:ext>
              </a:extLst>
            </p:cNvPr>
            <p:cNvSpPr/>
            <p:nvPr/>
          </p:nvSpPr>
          <p:spPr>
            <a:xfrm>
              <a:off x="8549371" y="4133114"/>
              <a:ext cx="629035" cy="105040"/>
            </a:xfrm>
            <a:custGeom>
              <a:avLst/>
              <a:gdLst/>
              <a:ahLst/>
              <a:cxnLst/>
              <a:rect l="l" t="t" r="r" b="b"/>
              <a:pathLst>
                <a:path w="4168" h="696" extrusionOk="0">
                  <a:moveTo>
                    <a:pt x="2084" y="1"/>
                  </a:moveTo>
                  <a:cubicBezTo>
                    <a:pt x="924" y="1"/>
                    <a:pt x="1" y="174"/>
                    <a:pt x="1" y="348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67" y="521"/>
                    <a:pt x="4167" y="348"/>
                  </a:cubicBezTo>
                  <a:cubicBezTo>
                    <a:pt x="4167" y="174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509;p17">
              <a:extLst>
                <a:ext uri="{FF2B5EF4-FFF2-40B4-BE49-F238E27FC236}">
                  <a16:creationId xmlns:a16="http://schemas.microsoft.com/office/drawing/2014/main" id="{7465318B-4F10-3204-D013-3456A62E7767}"/>
                </a:ext>
              </a:extLst>
            </p:cNvPr>
            <p:cNvSpPr/>
            <p:nvPr/>
          </p:nvSpPr>
          <p:spPr>
            <a:xfrm>
              <a:off x="8540014" y="4124813"/>
              <a:ext cx="646692" cy="122698"/>
            </a:xfrm>
            <a:custGeom>
              <a:avLst/>
              <a:gdLst/>
              <a:ahLst/>
              <a:cxnLst/>
              <a:rect l="l" t="t" r="r" b="b"/>
              <a:pathLst>
                <a:path w="4285" h="813" extrusionOk="0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510;p17">
              <a:extLst>
                <a:ext uri="{FF2B5EF4-FFF2-40B4-BE49-F238E27FC236}">
                  <a16:creationId xmlns:a16="http://schemas.microsoft.com/office/drawing/2014/main" id="{7D1EAF21-CC37-0511-331F-03C9DC01BD8A}"/>
                </a:ext>
              </a:extLst>
            </p:cNvPr>
            <p:cNvSpPr/>
            <p:nvPr/>
          </p:nvSpPr>
          <p:spPr>
            <a:xfrm>
              <a:off x="8632227" y="4150922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511;p17">
              <a:extLst>
                <a:ext uri="{FF2B5EF4-FFF2-40B4-BE49-F238E27FC236}">
                  <a16:creationId xmlns:a16="http://schemas.microsoft.com/office/drawing/2014/main" id="{7374EEBD-618F-7CA0-C883-8A4129F496E6}"/>
                </a:ext>
              </a:extLst>
            </p:cNvPr>
            <p:cNvSpPr/>
            <p:nvPr/>
          </p:nvSpPr>
          <p:spPr>
            <a:xfrm>
              <a:off x="8549371" y="4068218"/>
              <a:ext cx="629035" cy="121642"/>
            </a:xfrm>
            <a:custGeom>
              <a:avLst/>
              <a:gdLst/>
              <a:ahLst/>
              <a:cxnLst/>
              <a:rect l="l" t="t" r="r" b="b"/>
              <a:pathLst>
                <a:path w="4168" h="806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06"/>
                    <a:pt x="2084" y="806"/>
                  </a:cubicBezTo>
                  <a:cubicBezTo>
                    <a:pt x="3237" y="806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512;p17">
              <a:extLst>
                <a:ext uri="{FF2B5EF4-FFF2-40B4-BE49-F238E27FC236}">
                  <a16:creationId xmlns:a16="http://schemas.microsoft.com/office/drawing/2014/main" id="{56B4E48C-78DF-6AD2-6F98-80E6CEC0522D}"/>
                </a:ext>
              </a:extLst>
            </p:cNvPr>
            <p:cNvSpPr/>
            <p:nvPr/>
          </p:nvSpPr>
          <p:spPr>
            <a:xfrm>
              <a:off x="8549371" y="4068218"/>
              <a:ext cx="629035" cy="60821"/>
            </a:xfrm>
            <a:custGeom>
              <a:avLst/>
              <a:gdLst/>
              <a:ahLst/>
              <a:cxnLst/>
              <a:rect l="l" t="t" r="r" b="b"/>
              <a:pathLst>
                <a:path w="4168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6" y="403"/>
                    <a:pt x="3994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513;p17">
              <a:extLst>
                <a:ext uri="{FF2B5EF4-FFF2-40B4-BE49-F238E27FC236}">
                  <a16:creationId xmlns:a16="http://schemas.microsoft.com/office/drawing/2014/main" id="{30EF41B2-E077-308E-A689-545B82B2654B}"/>
                </a:ext>
              </a:extLst>
            </p:cNvPr>
            <p:cNvSpPr/>
            <p:nvPr/>
          </p:nvSpPr>
          <p:spPr>
            <a:xfrm>
              <a:off x="8549371" y="401569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514;p17">
              <a:extLst>
                <a:ext uri="{FF2B5EF4-FFF2-40B4-BE49-F238E27FC236}">
                  <a16:creationId xmlns:a16="http://schemas.microsoft.com/office/drawing/2014/main" id="{7A978B73-7F5E-3D49-C7ED-75008DF4EBD9}"/>
                </a:ext>
              </a:extLst>
            </p:cNvPr>
            <p:cNvSpPr/>
            <p:nvPr/>
          </p:nvSpPr>
          <p:spPr>
            <a:xfrm>
              <a:off x="8540014" y="4006340"/>
              <a:ext cx="646692" cy="118623"/>
            </a:xfrm>
            <a:custGeom>
              <a:avLst/>
              <a:gdLst/>
              <a:ahLst/>
              <a:cxnLst/>
              <a:rect l="l" t="t" r="r" b="b"/>
              <a:pathLst>
                <a:path w="4285" h="786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9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111" y="348"/>
                    <a:pt x="4139" y="348"/>
                    <a:pt x="4167" y="382"/>
                  </a:cubicBezTo>
                  <a:lnTo>
                    <a:pt x="4167" y="410"/>
                  </a:lnTo>
                  <a:lnTo>
                    <a:pt x="4139" y="438"/>
                  </a:lnTo>
                  <a:cubicBezTo>
                    <a:pt x="4083" y="466"/>
                    <a:pt x="3993" y="493"/>
                    <a:pt x="3882" y="521"/>
                  </a:cubicBezTo>
                  <a:cubicBezTo>
                    <a:pt x="3500" y="612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84"/>
                  </a:cubicBezTo>
                  <a:cubicBezTo>
                    <a:pt x="493" y="556"/>
                    <a:pt x="348" y="521"/>
                    <a:pt x="236" y="466"/>
                  </a:cubicBezTo>
                  <a:cubicBezTo>
                    <a:pt x="174" y="466"/>
                    <a:pt x="146" y="438"/>
                    <a:pt x="118" y="410"/>
                  </a:cubicBezTo>
                  <a:cubicBezTo>
                    <a:pt x="118" y="410"/>
                    <a:pt x="118" y="382"/>
                    <a:pt x="146" y="382"/>
                  </a:cubicBezTo>
                  <a:cubicBezTo>
                    <a:pt x="202" y="348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35"/>
                    <a:pt x="667" y="118"/>
                  </a:cubicBezTo>
                  <a:cubicBezTo>
                    <a:pt x="466" y="146"/>
                    <a:pt x="320" y="174"/>
                    <a:pt x="202" y="209"/>
                  </a:cubicBezTo>
                  <a:cubicBezTo>
                    <a:pt x="146" y="237"/>
                    <a:pt x="91" y="264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410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56"/>
                  </a:cubicBezTo>
                  <a:cubicBezTo>
                    <a:pt x="174" y="584"/>
                    <a:pt x="292" y="612"/>
                    <a:pt x="410" y="639"/>
                  </a:cubicBezTo>
                  <a:cubicBezTo>
                    <a:pt x="813" y="730"/>
                    <a:pt x="1417" y="785"/>
                    <a:pt x="2146" y="785"/>
                  </a:cubicBezTo>
                  <a:cubicBezTo>
                    <a:pt x="2722" y="785"/>
                    <a:pt x="3243" y="757"/>
                    <a:pt x="3618" y="695"/>
                  </a:cubicBezTo>
                  <a:cubicBezTo>
                    <a:pt x="3820" y="667"/>
                    <a:pt x="3965" y="639"/>
                    <a:pt x="4083" y="584"/>
                  </a:cubicBezTo>
                  <a:cubicBezTo>
                    <a:pt x="4139" y="556"/>
                    <a:pt x="4195" y="556"/>
                    <a:pt x="4229" y="521"/>
                  </a:cubicBezTo>
                  <a:cubicBezTo>
                    <a:pt x="4257" y="493"/>
                    <a:pt x="4257" y="493"/>
                    <a:pt x="4285" y="466"/>
                  </a:cubicBezTo>
                  <a:lnTo>
                    <a:pt x="4285" y="410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64"/>
                  </a:cubicBezTo>
                  <a:cubicBezTo>
                    <a:pt x="4111" y="209"/>
                    <a:pt x="3993" y="174"/>
                    <a:pt x="3882" y="146"/>
                  </a:cubicBezTo>
                  <a:cubicBezTo>
                    <a:pt x="3472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515;p17">
              <a:extLst>
                <a:ext uri="{FF2B5EF4-FFF2-40B4-BE49-F238E27FC236}">
                  <a16:creationId xmlns:a16="http://schemas.microsoft.com/office/drawing/2014/main" id="{92D7C1CC-2A73-84E7-C748-B9D4E44C53DD}"/>
                </a:ext>
              </a:extLst>
            </p:cNvPr>
            <p:cNvSpPr/>
            <p:nvPr/>
          </p:nvSpPr>
          <p:spPr>
            <a:xfrm>
              <a:off x="8632227" y="4032600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516;p17">
              <a:extLst>
                <a:ext uri="{FF2B5EF4-FFF2-40B4-BE49-F238E27FC236}">
                  <a16:creationId xmlns:a16="http://schemas.microsoft.com/office/drawing/2014/main" id="{F6B2DAFA-3D7C-5700-7D06-5BC688E3B2FC}"/>
                </a:ext>
              </a:extLst>
            </p:cNvPr>
            <p:cNvSpPr/>
            <p:nvPr/>
          </p:nvSpPr>
          <p:spPr>
            <a:xfrm>
              <a:off x="8549371" y="394551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517;p17">
              <a:extLst>
                <a:ext uri="{FF2B5EF4-FFF2-40B4-BE49-F238E27FC236}">
                  <a16:creationId xmlns:a16="http://schemas.microsoft.com/office/drawing/2014/main" id="{FFA9CC1B-0666-0955-6766-327DE3131DD4}"/>
                </a:ext>
              </a:extLst>
            </p:cNvPr>
            <p:cNvSpPr/>
            <p:nvPr/>
          </p:nvSpPr>
          <p:spPr>
            <a:xfrm>
              <a:off x="8549371" y="3945519"/>
              <a:ext cx="629035" cy="66254"/>
            </a:xfrm>
            <a:custGeom>
              <a:avLst/>
              <a:gdLst/>
              <a:ahLst/>
              <a:cxnLst/>
              <a:rect l="l" t="t" r="r" b="b"/>
              <a:pathLst>
                <a:path w="4168" h="439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518;p17">
              <a:extLst>
                <a:ext uri="{FF2B5EF4-FFF2-40B4-BE49-F238E27FC236}">
                  <a16:creationId xmlns:a16="http://schemas.microsoft.com/office/drawing/2014/main" id="{CA294AC5-87E9-9E32-8583-30D1EEF56C7A}"/>
                </a:ext>
              </a:extLst>
            </p:cNvPr>
            <p:cNvSpPr/>
            <p:nvPr/>
          </p:nvSpPr>
          <p:spPr>
            <a:xfrm>
              <a:off x="8549371" y="3897375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519;p17">
              <a:extLst>
                <a:ext uri="{FF2B5EF4-FFF2-40B4-BE49-F238E27FC236}">
                  <a16:creationId xmlns:a16="http://schemas.microsoft.com/office/drawing/2014/main" id="{860C2527-BAD5-FE51-2658-A129DC9D2E26}"/>
                </a:ext>
              </a:extLst>
            </p:cNvPr>
            <p:cNvSpPr/>
            <p:nvPr/>
          </p:nvSpPr>
          <p:spPr>
            <a:xfrm>
              <a:off x="8540014" y="3888924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520;p17">
              <a:extLst>
                <a:ext uri="{FF2B5EF4-FFF2-40B4-BE49-F238E27FC236}">
                  <a16:creationId xmlns:a16="http://schemas.microsoft.com/office/drawing/2014/main" id="{C018D164-5503-DC65-C1C3-BDF4E85D4885}"/>
                </a:ext>
              </a:extLst>
            </p:cNvPr>
            <p:cNvSpPr/>
            <p:nvPr/>
          </p:nvSpPr>
          <p:spPr>
            <a:xfrm>
              <a:off x="8632227" y="3915184"/>
              <a:ext cx="462268" cy="65047"/>
            </a:xfrm>
            <a:custGeom>
              <a:avLst/>
              <a:gdLst/>
              <a:ahLst/>
              <a:cxnLst/>
              <a:rect l="l" t="t" r="r" b="b"/>
              <a:pathLst>
                <a:path w="3063" h="431" extrusionOk="0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521;p17">
              <a:extLst>
                <a:ext uri="{FF2B5EF4-FFF2-40B4-BE49-F238E27FC236}">
                  <a16:creationId xmlns:a16="http://schemas.microsoft.com/office/drawing/2014/main" id="{5E207E92-C443-D46C-756A-33FF5A653C3D}"/>
                </a:ext>
              </a:extLst>
            </p:cNvPr>
            <p:cNvSpPr/>
            <p:nvPr/>
          </p:nvSpPr>
          <p:spPr>
            <a:xfrm>
              <a:off x="9204369" y="4543920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522;p17">
              <a:extLst>
                <a:ext uri="{FF2B5EF4-FFF2-40B4-BE49-F238E27FC236}">
                  <a16:creationId xmlns:a16="http://schemas.microsoft.com/office/drawing/2014/main" id="{48D817F3-78CC-7B2E-1B23-44B8CDE23DAD}"/>
                </a:ext>
              </a:extLst>
            </p:cNvPr>
            <p:cNvSpPr/>
            <p:nvPr/>
          </p:nvSpPr>
          <p:spPr>
            <a:xfrm>
              <a:off x="9204369" y="4543920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523;p17">
              <a:extLst>
                <a:ext uri="{FF2B5EF4-FFF2-40B4-BE49-F238E27FC236}">
                  <a16:creationId xmlns:a16="http://schemas.microsoft.com/office/drawing/2014/main" id="{6CE38E7D-139A-AB84-427A-EEFC77DF4690}"/>
                </a:ext>
              </a:extLst>
            </p:cNvPr>
            <p:cNvSpPr/>
            <p:nvPr/>
          </p:nvSpPr>
          <p:spPr>
            <a:xfrm>
              <a:off x="9204369" y="4491551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524;p17">
              <a:extLst>
                <a:ext uri="{FF2B5EF4-FFF2-40B4-BE49-F238E27FC236}">
                  <a16:creationId xmlns:a16="http://schemas.microsoft.com/office/drawing/2014/main" id="{361C702D-199F-5A9F-2DF8-A19984282596}"/>
                </a:ext>
              </a:extLst>
            </p:cNvPr>
            <p:cNvSpPr/>
            <p:nvPr/>
          </p:nvSpPr>
          <p:spPr>
            <a:xfrm>
              <a:off x="9195012" y="4483250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35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202" y="458"/>
                    <a:pt x="146" y="431"/>
                    <a:pt x="146" y="403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85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28" y="312"/>
                  </a:cubicBezTo>
                  <a:cubicBezTo>
                    <a:pt x="0" y="347"/>
                    <a:pt x="0" y="375"/>
                    <a:pt x="0" y="403"/>
                  </a:cubicBezTo>
                  <a:cubicBezTo>
                    <a:pt x="0" y="403"/>
                    <a:pt x="0" y="431"/>
                    <a:pt x="28" y="458"/>
                  </a:cubicBez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525;p17">
              <a:extLst>
                <a:ext uri="{FF2B5EF4-FFF2-40B4-BE49-F238E27FC236}">
                  <a16:creationId xmlns:a16="http://schemas.microsoft.com/office/drawing/2014/main" id="{65777291-BC08-CDA2-4CA9-BC2A3D313032}"/>
                </a:ext>
              </a:extLst>
            </p:cNvPr>
            <p:cNvSpPr/>
            <p:nvPr/>
          </p:nvSpPr>
          <p:spPr>
            <a:xfrm>
              <a:off x="9287225" y="4509359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526;p17">
              <a:extLst>
                <a:ext uri="{FF2B5EF4-FFF2-40B4-BE49-F238E27FC236}">
                  <a16:creationId xmlns:a16="http://schemas.microsoft.com/office/drawing/2014/main" id="{CD33B43F-3FB5-2C60-83D5-A79FD1D5A30F}"/>
                </a:ext>
              </a:extLst>
            </p:cNvPr>
            <p:cNvSpPr/>
            <p:nvPr/>
          </p:nvSpPr>
          <p:spPr>
            <a:xfrm>
              <a:off x="9204369" y="4421373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527;p17">
              <a:extLst>
                <a:ext uri="{FF2B5EF4-FFF2-40B4-BE49-F238E27FC236}">
                  <a16:creationId xmlns:a16="http://schemas.microsoft.com/office/drawing/2014/main" id="{1B86CC72-10AE-83B0-C158-618BD1609FC9}"/>
                </a:ext>
              </a:extLst>
            </p:cNvPr>
            <p:cNvSpPr/>
            <p:nvPr/>
          </p:nvSpPr>
          <p:spPr>
            <a:xfrm>
              <a:off x="9204369" y="4421373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528;p17">
              <a:extLst>
                <a:ext uri="{FF2B5EF4-FFF2-40B4-BE49-F238E27FC236}">
                  <a16:creationId xmlns:a16="http://schemas.microsoft.com/office/drawing/2014/main" id="{5986E4F2-7A9B-C79D-8E6E-5C1799C3D1DC}"/>
                </a:ext>
              </a:extLst>
            </p:cNvPr>
            <p:cNvSpPr/>
            <p:nvPr/>
          </p:nvSpPr>
          <p:spPr>
            <a:xfrm>
              <a:off x="9204369" y="4373078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529;p17">
              <a:extLst>
                <a:ext uri="{FF2B5EF4-FFF2-40B4-BE49-F238E27FC236}">
                  <a16:creationId xmlns:a16="http://schemas.microsoft.com/office/drawing/2014/main" id="{E8AD35ED-8084-0C6F-6673-70E5C5D55F9C}"/>
                </a:ext>
              </a:extLst>
            </p:cNvPr>
            <p:cNvSpPr/>
            <p:nvPr/>
          </p:nvSpPr>
          <p:spPr>
            <a:xfrm>
              <a:off x="9195012" y="4364777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35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202" y="438"/>
                    <a:pt x="146" y="438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28" y="320"/>
                  </a:cubicBezTo>
                  <a:cubicBezTo>
                    <a:pt x="0" y="348"/>
                    <a:pt x="0" y="375"/>
                    <a:pt x="0" y="375"/>
                  </a:cubicBezTo>
                  <a:cubicBezTo>
                    <a:pt x="0" y="403"/>
                    <a:pt x="0" y="438"/>
                    <a:pt x="28" y="466"/>
                  </a:cubicBez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530;p17">
              <a:extLst>
                <a:ext uri="{FF2B5EF4-FFF2-40B4-BE49-F238E27FC236}">
                  <a16:creationId xmlns:a16="http://schemas.microsoft.com/office/drawing/2014/main" id="{1F99EE9F-3E76-1561-4D47-6E4DA4AFB1DB}"/>
                </a:ext>
              </a:extLst>
            </p:cNvPr>
            <p:cNvSpPr/>
            <p:nvPr/>
          </p:nvSpPr>
          <p:spPr>
            <a:xfrm>
              <a:off x="9287225" y="4386812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531;p17">
              <a:extLst>
                <a:ext uri="{FF2B5EF4-FFF2-40B4-BE49-F238E27FC236}">
                  <a16:creationId xmlns:a16="http://schemas.microsoft.com/office/drawing/2014/main" id="{E3F28CB5-24B9-8A99-3D22-D42841EFEB8C}"/>
                </a:ext>
              </a:extLst>
            </p:cNvPr>
            <p:cNvSpPr/>
            <p:nvPr/>
          </p:nvSpPr>
          <p:spPr>
            <a:xfrm>
              <a:off x="9204369" y="4303956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532;p17">
              <a:extLst>
                <a:ext uri="{FF2B5EF4-FFF2-40B4-BE49-F238E27FC236}">
                  <a16:creationId xmlns:a16="http://schemas.microsoft.com/office/drawing/2014/main" id="{F132C80A-0D3E-FF28-E87F-2FD346AEC822}"/>
                </a:ext>
              </a:extLst>
            </p:cNvPr>
            <p:cNvSpPr/>
            <p:nvPr/>
          </p:nvSpPr>
          <p:spPr>
            <a:xfrm>
              <a:off x="9204369" y="430395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533;p17">
              <a:extLst>
                <a:ext uri="{FF2B5EF4-FFF2-40B4-BE49-F238E27FC236}">
                  <a16:creationId xmlns:a16="http://schemas.microsoft.com/office/drawing/2014/main" id="{C0EBFAC0-A532-1238-FC26-2E6E5E6D38B6}"/>
                </a:ext>
              </a:extLst>
            </p:cNvPr>
            <p:cNvSpPr/>
            <p:nvPr/>
          </p:nvSpPr>
          <p:spPr>
            <a:xfrm>
              <a:off x="9204369" y="4255812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534;p17">
              <a:extLst>
                <a:ext uri="{FF2B5EF4-FFF2-40B4-BE49-F238E27FC236}">
                  <a16:creationId xmlns:a16="http://schemas.microsoft.com/office/drawing/2014/main" id="{CCA50282-03DC-3AA9-04E5-2F8A96A81A53}"/>
                </a:ext>
              </a:extLst>
            </p:cNvPr>
            <p:cNvSpPr/>
            <p:nvPr/>
          </p:nvSpPr>
          <p:spPr>
            <a:xfrm>
              <a:off x="9195012" y="4247361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35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202" y="431"/>
                    <a:pt x="146" y="403"/>
                    <a:pt x="146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28" y="313"/>
                  </a:cubicBezTo>
                  <a:cubicBezTo>
                    <a:pt x="0" y="348"/>
                    <a:pt x="0" y="348"/>
                    <a:pt x="0" y="376"/>
                  </a:cubicBezTo>
                  <a:cubicBezTo>
                    <a:pt x="0" y="403"/>
                    <a:pt x="0" y="431"/>
                    <a:pt x="28" y="431"/>
                  </a:cubicBez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535;p17">
              <a:extLst>
                <a:ext uri="{FF2B5EF4-FFF2-40B4-BE49-F238E27FC236}">
                  <a16:creationId xmlns:a16="http://schemas.microsoft.com/office/drawing/2014/main" id="{99B576AF-EEEB-95D3-888A-4C0B8AD37924}"/>
                </a:ext>
              </a:extLst>
            </p:cNvPr>
            <p:cNvSpPr/>
            <p:nvPr/>
          </p:nvSpPr>
          <p:spPr>
            <a:xfrm>
              <a:off x="9287225" y="4268339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AD6CA1-A5E8-616D-B664-B1251A420E54}"/>
              </a:ext>
            </a:extLst>
          </p:cNvPr>
          <p:cNvGrpSpPr/>
          <p:nvPr/>
        </p:nvGrpSpPr>
        <p:grpSpPr>
          <a:xfrm>
            <a:off x="9250621" y="2078764"/>
            <a:ext cx="2575619" cy="3185160"/>
            <a:chOff x="6209086" y="2202531"/>
            <a:chExt cx="3200401" cy="31851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6C7756-780D-56A9-CB69-55BB072EC0CB}"/>
                </a:ext>
              </a:extLst>
            </p:cNvPr>
            <p:cNvGrpSpPr/>
            <p:nvPr/>
          </p:nvGrpSpPr>
          <p:grpSpPr>
            <a:xfrm>
              <a:off x="6209086" y="2202531"/>
              <a:ext cx="3200401" cy="3185160"/>
              <a:chOff x="6209086" y="2202531"/>
              <a:chExt cx="3200401" cy="31851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31841A-F6B2-DBCB-A462-F832CEC5A758}"/>
                  </a:ext>
                </a:extLst>
              </p:cNvPr>
              <p:cNvSpPr/>
              <p:nvPr/>
            </p:nvSpPr>
            <p:spPr>
              <a:xfrm>
                <a:off x="6209086" y="2202531"/>
                <a:ext cx="3200401" cy="1127760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ssistant" pitchFamily="2" charset="-79"/>
                    <a:cs typeface="Assistant" pitchFamily="2" charset="-79"/>
                  </a:rPr>
                  <a:t>דיוק מוגבר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69EB4C-8A8E-A6B0-8A11-D9714BAA8044}"/>
                  </a:ext>
                </a:extLst>
              </p:cNvPr>
              <p:cNvSpPr/>
              <p:nvPr/>
            </p:nvSpPr>
            <p:spPr>
              <a:xfrm>
                <a:off x="6214801" y="2202532"/>
                <a:ext cx="3191933" cy="3185159"/>
              </a:xfrm>
              <a:prstGeom prst="rect">
                <a:avLst/>
              </a:prstGeom>
              <a:noFill/>
              <a:ln w="12700" cap="flat" cmpd="sng" algn="ctr">
                <a:solidFill>
                  <a:srgbClr val="155463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123C89-440C-DBA5-FD4D-5EDF70C6F8FD}"/>
                </a:ext>
              </a:extLst>
            </p:cNvPr>
            <p:cNvSpPr txBox="1"/>
            <p:nvPr/>
          </p:nvSpPr>
          <p:spPr>
            <a:xfrm>
              <a:off x="6213764" y="3506569"/>
              <a:ext cx="315883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>
                  <a:latin typeface="Assistant" pitchFamily="2" charset="-79"/>
                  <a:cs typeface="Assistant" pitchFamily="2" charset="-79"/>
                </a:rPr>
                <a:t>מודל רב-משתני יאפשר תחזיות מדויקות יותר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705C0-8F7C-9E1D-0BFC-8B9BEC89262B}"/>
              </a:ext>
            </a:extLst>
          </p:cNvPr>
          <p:cNvGrpSpPr/>
          <p:nvPr/>
        </p:nvGrpSpPr>
        <p:grpSpPr>
          <a:xfrm>
            <a:off x="6428812" y="2078764"/>
            <a:ext cx="2575619" cy="3185160"/>
            <a:chOff x="6209086" y="2202531"/>
            <a:chExt cx="3200401" cy="31851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B55467-DC8B-599D-A295-B09426DFD991}"/>
                </a:ext>
              </a:extLst>
            </p:cNvPr>
            <p:cNvGrpSpPr/>
            <p:nvPr/>
          </p:nvGrpSpPr>
          <p:grpSpPr>
            <a:xfrm>
              <a:off x="6209086" y="2202531"/>
              <a:ext cx="3200401" cy="3185160"/>
              <a:chOff x="6209086" y="2202531"/>
              <a:chExt cx="3200401" cy="318516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D14333-BD94-745D-B222-1EEABC18A125}"/>
                  </a:ext>
                </a:extLst>
              </p:cNvPr>
              <p:cNvSpPr/>
              <p:nvPr/>
            </p:nvSpPr>
            <p:spPr>
              <a:xfrm>
                <a:off x="6209086" y="2202531"/>
                <a:ext cx="3200401" cy="112776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sz="24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שקיפות משופרת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C73B6-F94A-C498-8C29-05BBC7E62961}"/>
                  </a:ext>
                </a:extLst>
              </p:cNvPr>
              <p:cNvSpPr/>
              <p:nvPr/>
            </p:nvSpPr>
            <p:spPr>
              <a:xfrm>
                <a:off x="6214801" y="2202532"/>
                <a:ext cx="3191933" cy="3185159"/>
              </a:xfrm>
              <a:prstGeom prst="rect">
                <a:avLst/>
              </a:prstGeom>
              <a:noFill/>
              <a:ln w="12700" cap="flat" cmpd="sng" algn="ctr">
                <a:solidFill>
                  <a:srgbClr val="155463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C64937-1143-5F80-65FA-EE9F5BA3C124}"/>
                </a:ext>
              </a:extLst>
            </p:cNvPr>
            <p:cNvSpPr txBox="1"/>
            <p:nvPr/>
          </p:nvSpPr>
          <p:spPr>
            <a:xfrm>
              <a:off x="6213764" y="3506569"/>
              <a:ext cx="315883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>
                  <a:latin typeface="Assistant" pitchFamily="2" charset="-79"/>
                  <a:cs typeface="Assistant" pitchFamily="2" charset="-79"/>
                </a:rPr>
                <a:t>הבנת תהליכי המודל תספק תובנות ברורות יותר למשתמשים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F5A76-DCE5-BDA1-A25A-CF0C7ECDC46A}"/>
              </a:ext>
            </a:extLst>
          </p:cNvPr>
          <p:cNvGrpSpPr/>
          <p:nvPr/>
        </p:nvGrpSpPr>
        <p:grpSpPr>
          <a:xfrm>
            <a:off x="3571181" y="2078764"/>
            <a:ext cx="2575619" cy="3185160"/>
            <a:chOff x="6209086" y="2202531"/>
            <a:chExt cx="3200401" cy="3185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7631957-497D-9148-34FB-07338674BEDE}"/>
                </a:ext>
              </a:extLst>
            </p:cNvPr>
            <p:cNvGrpSpPr/>
            <p:nvPr/>
          </p:nvGrpSpPr>
          <p:grpSpPr>
            <a:xfrm>
              <a:off x="6209086" y="2202531"/>
              <a:ext cx="3200401" cy="3185160"/>
              <a:chOff x="6209086" y="2202531"/>
              <a:chExt cx="3200401" cy="31851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44234A-76E4-6D5A-D776-D91959950041}"/>
                  </a:ext>
                </a:extLst>
              </p:cNvPr>
              <p:cNvSpPr/>
              <p:nvPr/>
            </p:nvSpPr>
            <p:spPr>
              <a:xfrm>
                <a:off x="6209086" y="2202531"/>
                <a:ext cx="3200401" cy="11277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sz="24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הקטנת סיכון פיננסי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F62879-C47F-1EEB-8BE2-0DC24993126A}"/>
                  </a:ext>
                </a:extLst>
              </p:cNvPr>
              <p:cNvSpPr/>
              <p:nvPr/>
            </p:nvSpPr>
            <p:spPr>
              <a:xfrm>
                <a:off x="6214801" y="2202532"/>
                <a:ext cx="3191933" cy="3185159"/>
              </a:xfrm>
              <a:prstGeom prst="rect">
                <a:avLst/>
              </a:prstGeom>
              <a:noFill/>
              <a:ln w="12700" cap="flat" cmpd="sng" algn="ctr">
                <a:solidFill>
                  <a:srgbClr val="155463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7BE601-16F9-67D8-B2A1-4979E909860C}"/>
                </a:ext>
              </a:extLst>
            </p:cNvPr>
            <p:cNvSpPr txBox="1"/>
            <p:nvPr/>
          </p:nvSpPr>
          <p:spPr>
            <a:xfrm>
              <a:off x="6213764" y="3506569"/>
              <a:ext cx="315883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>
                  <a:latin typeface="Assistant" pitchFamily="2" charset="-79"/>
                  <a:cs typeface="Assistant" pitchFamily="2" charset="-79"/>
                </a:rPr>
                <a:t>כלי חיזוי אמין יפחית הפסדים פוטנציאליים למוסדות פיננסיים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3D068C-E0E5-B107-9680-356F627E0D32}"/>
              </a:ext>
            </a:extLst>
          </p:cNvPr>
          <p:cNvGrpSpPr/>
          <p:nvPr/>
        </p:nvGrpSpPr>
        <p:grpSpPr>
          <a:xfrm>
            <a:off x="680720" y="2078764"/>
            <a:ext cx="2674391" cy="3185160"/>
            <a:chOff x="6209086" y="2202531"/>
            <a:chExt cx="3200401" cy="31851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76D00C3-4867-A676-BD01-C4784F9E45CD}"/>
                </a:ext>
              </a:extLst>
            </p:cNvPr>
            <p:cNvGrpSpPr/>
            <p:nvPr/>
          </p:nvGrpSpPr>
          <p:grpSpPr>
            <a:xfrm>
              <a:off x="6209086" y="2202531"/>
              <a:ext cx="3200401" cy="3185160"/>
              <a:chOff x="6209086" y="2202531"/>
              <a:chExt cx="3200401" cy="31851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6A34CC-8A1F-782F-3504-F8E50EECEC5C}"/>
                  </a:ext>
                </a:extLst>
              </p:cNvPr>
              <p:cNvSpPr/>
              <p:nvPr/>
            </p:nvSpPr>
            <p:spPr>
              <a:xfrm>
                <a:off x="6209086" y="2202531"/>
                <a:ext cx="3200401" cy="112776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sz="24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התאמה לתנאים דינמיים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A8F20A-446A-1994-5B67-17DB4BD85002}"/>
                  </a:ext>
                </a:extLst>
              </p:cNvPr>
              <p:cNvSpPr/>
              <p:nvPr/>
            </p:nvSpPr>
            <p:spPr>
              <a:xfrm>
                <a:off x="6214801" y="2202532"/>
                <a:ext cx="3191933" cy="3185159"/>
              </a:xfrm>
              <a:prstGeom prst="rect">
                <a:avLst/>
              </a:prstGeom>
              <a:noFill/>
              <a:ln w="12700" cap="flat" cmpd="sng" algn="ctr">
                <a:solidFill>
                  <a:srgbClr val="155463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7EB7A-7C2C-255D-23EA-DC6A5CC766A1}"/>
                </a:ext>
              </a:extLst>
            </p:cNvPr>
            <p:cNvSpPr txBox="1"/>
            <p:nvPr/>
          </p:nvSpPr>
          <p:spPr>
            <a:xfrm>
              <a:off x="6213764" y="3506569"/>
              <a:ext cx="315883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>
                  <a:latin typeface="Assistant" pitchFamily="2" charset="-79"/>
                  <a:cs typeface="Assistant" pitchFamily="2" charset="-79"/>
                </a:rPr>
                <a:t>המודל מציע גמישות ויכולת להתמודד עם שינויים בשוק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2B26BA9-DCB3-222B-7D00-D9ECDB1C1884}"/>
              </a:ext>
            </a:extLst>
          </p:cNvPr>
          <p:cNvSpPr txBox="1"/>
          <p:nvPr/>
        </p:nvSpPr>
        <p:spPr>
          <a:xfrm>
            <a:off x="2361363" y="1278424"/>
            <a:ext cx="9602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הפתרון במחקר המוצע מספק מענה לאתגרים מרכזיים בניהול סיכון אשראי</a:t>
            </a:r>
            <a:endParaRPr lang="he-IL" sz="2400" b="1" dirty="0"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27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D0B2D-BDB7-CBDB-96FB-239FFC1B5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תמונה 102">
            <a:extLst>
              <a:ext uri="{FF2B5EF4-FFF2-40B4-BE49-F238E27FC236}">
                <a16:creationId xmlns:a16="http://schemas.microsoft.com/office/drawing/2014/main" id="{44552D78-20C2-321C-A32E-FADD2B6198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678843">
            <a:off x="4724226" y="2347300"/>
            <a:ext cx="3694101" cy="3269236"/>
          </a:xfrm>
          <a:prstGeom prst="rect">
            <a:avLst/>
          </a:prstGeom>
        </p:spPr>
      </p:pic>
      <p:pic>
        <p:nvPicPr>
          <p:cNvPr id="97" name="תמונה 96">
            <a:extLst>
              <a:ext uri="{FF2B5EF4-FFF2-40B4-BE49-F238E27FC236}">
                <a16:creationId xmlns:a16="http://schemas.microsoft.com/office/drawing/2014/main" id="{1D48A329-EDC1-B9E6-EB63-4AD2CE72F1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41029" y="1373608"/>
            <a:ext cx="1766723" cy="1463237"/>
          </a:xfrm>
          <a:prstGeom prst="rect">
            <a:avLst/>
          </a:prstGeom>
        </p:spPr>
      </p:pic>
      <p:sp>
        <p:nvSpPr>
          <p:cNvPr id="2" name="Title 1304">
            <a:extLst>
              <a:ext uri="{FF2B5EF4-FFF2-40B4-BE49-F238E27FC236}">
                <a16:creationId xmlns:a16="http://schemas.microsoft.com/office/drawing/2014/main" id="{6E2B3F95-75FE-6F51-2E23-D919465750E4}"/>
              </a:ext>
            </a:extLst>
          </p:cNvPr>
          <p:cNvSpPr txBox="1">
            <a:spLocks/>
          </p:cNvSpPr>
          <p:nvPr/>
        </p:nvSpPr>
        <p:spPr>
          <a:xfrm>
            <a:off x="432272" y="11335"/>
            <a:ext cx="112851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תרומת הפרויקט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FC96CD51-4558-189C-37CB-09B25165F91C}"/>
              </a:ext>
            </a:extLst>
          </p:cNvPr>
          <p:cNvGrpSpPr/>
          <p:nvPr/>
        </p:nvGrpSpPr>
        <p:grpSpPr>
          <a:xfrm>
            <a:off x="1218072" y="3057897"/>
            <a:ext cx="3898632" cy="1676627"/>
            <a:chOff x="184338" y="4373308"/>
            <a:chExt cx="3898632" cy="1676627"/>
          </a:xfrm>
        </p:grpSpPr>
        <p:sp>
          <p:nvSpPr>
            <p:cNvPr id="78" name="Google Shape;1433;p16">
              <a:extLst>
                <a:ext uri="{FF2B5EF4-FFF2-40B4-BE49-F238E27FC236}">
                  <a16:creationId xmlns:a16="http://schemas.microsoft.com/office/drawing/2014/main" id="{1B430815-A001-9876-0FC3-08603DE6F051}"/>
                </a:ext>
              </a:extLst>
            </p:cNvPr>
            <p:cNvSpPr txBox="1"/>
            <p:nvPr/>
          </p:nvSpPr>
          <p:spPr>
            <a:xfrm>
              <a:off x="184338" y="4373308"/>
              <a:ext cx="3898632" cy="692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he-IL" sz="2400" b="1" kern="0" dirty="0">
                  <a:solidFill>
                    <a:srgbClr val="667E92"/>
                  </a:solidFill>
                  <a:latin typeface="Assistant" pitchFamily="2" charset="-79"/>
                  <a:ea typeface="Fira Sans Extra Condensed Medium"/>
                  <a:cs typeface="Assistant" pitchFamily="2" charset="-79"/>
                  <a:sym typeface="Fira Sans Extra Condensed Medium"/>
                </a:rPr>
                <a:t>תמיכה בתהליכי קבלת החלטות</a:t>
              </a:r>
            </a:p>
          </p:txBody>
        </p:sp>
        <p:sp>
          <p:nvSpPr>
            <p:cNvPr id="81" name="Google Shape;1436;p16">
              <a:extLst>
                <a:ext uri="{FF2B5EF4-FFF2-40B4-BE49-F238E27FC236}">
                  <a16:creationId xmlns:a16="http://schemas.microsoft.com/office/drawing/2014/main" id="{0EE8DA16-FD5B-FD9F-AD40-E37B755349C1}"/>
                </a:ext>
              </a:extLst>
            </p:cNvPr>
            <p:cNvSpPr txBox="1"/>
            <p:nvPr/>
          </p:nvSpPr>
          <p:spPr>
            <a:xfrm>
              <a:off x="253680" y="4821015"/>
              <a:ext cx="3759948" cy="1228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algn="ctr" rtl="1"/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זיהוי מועמדים ללווים בעלי סיכון גבוה ובהתאם לכך הלווה יוכל לתכנן תנאי הלוואה מותאמים אישית</a:t>
              </a:r>
              <a:endParaRPr lang="he-IL" sz="2000" b="0" dirty="0">
                <a:effectLst/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88" name="קבוצה 87">
            <a:extLst>
              <a:ext uri="{FF2B5EF4-FFF2-40B4-BE49-F238E27FC236}">
                <a16:creationId xmlns:a16="http://schemas.microsoft.com/office/drawing/2014/main" id="{A9869885-A21D-6463-7457-221A58362219}"/>
              </a:ext>
            </a:extLst>
          </p:cNvPr>
          <p:cNvGrpSpPr/>
          <p:nvPr/>
        </p:nvGrpSpPr>
        <p:grpSpPr>
          <a:xfrm>
            <a:off x="993608" y="4644494"/>
            <a:ext cx="4277032" cy="1642358"/>
            <a:chOff x="210667" y="2165314"/>
            <a:chExt cx="4277032" cy="1642358"/>
          </a:xfrm>
        </p:grpSpPr>
        <p:sp>
          <p:nvSpPr>
            <p:cNvPr id="79" name="Google Shape;1434;p16">
              <a:extLst>
                <a:ext uri="{FF2B5EF4-FFF2-40B4-BE49-F238E27FC236}">
                  <a16:creationId xmlns:a16="http://schemas.microsoft.com/office/drawing/2014/main" id="{63217115-5036-7476-916A-FB8B82F5BA04}"/>
                </a:ext>
              </a:extLst>
            </p:cNvPr>
            <p:cNvSpPr txBox="1"/>
            <p:nvPr/>
          </p:nvSpPr>
          <p:spPr>
            <a:xfrm>
              <a:off x="210667" y="2165314"/>
              <a:ext cx="4277032" cy="692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he-IL" sz="2400" b="1" kern="0" dirty="0">
                  <a:solidFill>
                    <a:srgbClr val="445D73"/>
                  </a:solidFill>
                  <a:latin typeface="Assistant" pitchFamily="2" charset="-79"/>
                  <a:ea typeface="Fira Sans Extra Condensed Medium"/>
                  <a:cs typeface="Assistant" pitchFamily="2" charset="-79"/>
                  <a:sym typeface="Fira Sans Extra Condensed Medium"/>
                </a:rPr>
                <a:t>הקטנת הפסדים כספיים</a:t>
              </a:r>
            </a:p>
          </p:txBody>
        </p:sp>
        <p:sp>
          <p:nvSpPr>
            <p:cNvPr id="82" name="Google Shape;1437;p16">
              <a:extLst>
                <a:ext uri="{FF2B5EF4-FFF2-40B4-BE49-F238E27FC236}">
                  <a16:creationId xmlns:a16="http://schemas.microsoft.com/office/drawing/2014/main" id="{BEF0F765-580C-6063-47B7-30C1902E23D1}"/>
                </a:ext>
              </a:extLst>
            </p:cNvPr>
            <p:cNvSpPr txBox="1"/>
            <p:nvPr/>
          </p:nvSpPr>
          <p:spPr>
            <a:xfrm>
              <a:off x="874206" y="2375290"/>
              <a:ext cx="2954326" cy="14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algn="ctr" rtl="1">
                <a:spcBef>
                  <a:spcPts val="1200"/>
                </a:spcBef>
              </a:pPr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שיפור כליי החיזוי יתרום להפחתת הפסדים הנובעים מחדלות פירעון</a:t>
              </a:r>
              <a:endParaRPr lang="he-IL" sz="2000" b="0" dirty="0">
                <a:effectLst/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94" name="קבוצה 93">
            <a:extLst>
              <a:ext uri="{FF2B5EF4-FFF2-40B4-BE49-F238E27FC236}">
                <a16:creationId xmlns:a16="http://schemas.microsoft.com/office/drawing/2014/main" id="{B8DE5EDB-F092-BC01-05E0-9F3D16945093}"/>
              </a:ext>
            </a:extLst>
          </p:cNvPr>
          <p:cNvGrpSpPr/>
          <p:nvPr/>
        </p:nvGrpSpPr>
        <p:grpSpPr>
          <a:xfrm>
            <a:off x="8124726" y="3033243"/>
            <a:ext cx="3395128" cy="1528224"/>
            <a:chOff x="7109042" y="2640234"/>
            <a:chExt cx="3395128" cy="1528224"/>
          </a:xfrm>
        </p:grpSpPr>
        <p:sp>
          <p:nvSpPr>
            <p:cNvPr id="80" name="Google Shape;1435;p16">
              <a:extLst>
                <a:ext uri="{FF2B5EF4-FFF2-40B4-BE49-F238E27FC236}">
                  <a16:creationId xmlns:a16="http://schemas.microsoft.com/office/drawing/2014/main" id="{2A8E78A7-177B-2F2E-2F5F-3C1943FD5766}"/>
                </a:ext>
              </a:extLst>
            </p:cNvPr>
            <p:cNvSpPr txBox="1"/>
            <p:nvPr/>
          </p:nvSpPr>
          <p:spPr>
            <a:xfrm>
              <a:off x="7109042" y="2640234"/>
              <a:ext cx="3395128" cy="494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1">
                <a:buClr>
                  <a:srgbClr val="000000"/>
                </a:buClr>
                <a:buFont typeface="Arial"/>
                <a:buNone/>
              </a:pPr>
              <a:r>
                <a:rPr lang="he-IL" sz="2400" b="1" kern="0" dirty="0">
                  <a:solidFill>
                    <a:srgbClr val="445D73"/>
                  </a:solidFill>
                  <a:latin typeface="Assistant" pitchFamily="2" charset="-79"/>
                  <a:ea typeface="Fira Sans Extra Condensed Medium"/>
                  <a:cs typeface="Assistant" pitchFamily="2" charset="-79"/>
                  <a:sym typeface="Fira Sans Extra Condensed Medium"/>
                </a:rPr>
                <a:t>פיתוח סטודנטים</a:t>
              </a:r>
              <a:endParaRPr lang="en-US" sz="2400" b="1" kern="0" dirty="0">
                <a:solidFill>
                  <a:srgbClr val="445D73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endParaRPr>
            </a:p>
          </p:txBody>
        </p:sp>
        <p:sp>
          <p:nvSpPr>
            <p:cNvPr id="83" name="Google Shape;1438;p16">
              <a:extLst>
                <a:ext uri="{FF2B5EF4-FFF2-40B4-BE49-F238E27FC236}">
                  <a16:creationId xmlns:a16="http://schemas.microsoft.com/office/drawing/2014/main" id="{DDE91898-6104-3AC6-B03A-ED273B32AFA0}"/>
                </a:ext>
              </a:extLst>
            </p:cNvPr>
            <p:cNvSpPr txBox="1"/>
            <p:nvPr/>
          </p:nvSpPr>
          <p:spPr>
            <a:xfrm>
              <a:off x="7329443" y="2797755"/>
              <a:ext cx="2954326" cy="1370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algn="ctr" rtl="1">
                <a:spcBef>
                  <a:spcPts val="1200"/>
                </a:spcBef>
              </a:pPr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 הכשרה בטכנולוגיות מתקדמות ופיתוח מיומנויות ניתוח נתונים </a:t>
              </a:r>
              <a:endParaRPr lang="he-IL" sz="2000" b="0" dirty="0">
                <a:effectLst/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95" name="קבוצה 94">
            <a:extLst>
              <a:ext uri="{FF2B5EF4-FFF2-40B4-BE49-F238E27FC236}">
                <a16:creationId xmlns:a16="http://schemas.microsoft.com/office/drawing/2014/main" id="{7D64376C-BDAF-062C-651E-3E3EB3BD705F}"/>
              </a:ext>
            </a:extLst>
          </p:cNvPr>
          <p:cNvGrpSpPr/>
          <p:nvPr/>
        </p:nvGrpSpPr>
        <p:grpSpPr>
          <a:xfrm>
            <a:off x="7973457" y="4563082"/>
            <a:ext cx="3898632" cy="1892978"/>
            <a:chOff x="8073937" y="4563082"/>
            <a:chExt cx="3898632" cy="1892978"/>
          </a:xfrm>
        </p:grpSpPr>
        <p:sp>
          <p:nvSpPr>
            <p:cNvPr id="84" name="Google Shape;1439;p16">
              <a:extLst>
                <a:ext uri="{FF2B5EF4-FFF2-40B4-BE49-F238E27FC236}">
                  <a16:creationId xmlns:a16="http://schemas.microsoft.com/office/drawing/2014/main" id="{45C5F85A-059D-A2F8-380D-4519A60FA0B6}"/>
                </a:ext>
              </a:extLst>
            </p:cNvPr>
            <p:cNvSpPr/>
            <p:nvPr/>
          </p:nvSpPr>
          <p:spPr>
            <a:xfrm>
              <a:off x="8073937" y="4804913"/>
              <a:ext cx="3898632" cy="1651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0" tIns="91425" rIns="274300" bIns="91425" anchor="ctr" anchorCtr="0">
              <a:noAutofit/>
            </a:bodyPr>
            <a:lstStyle/>
            <a:p>
              <a:pPr marL="228600" algn="ctr" rtl="1">
                <a:spcBef>
                  <a:spcPts val="1200"/>
                </a:spcBef>
              </a:pPr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המחקר יעמיק את הידע התיאורטי בתחום סיכוני אשראי ויספק בסיס להמשך פיתוחם של מודלים בתחומי כלכלה נוספים</a:t>
              </a:r>
              <a:endParaRPr lang="he-IL" sz="2000" b="0" dirty="0">
                <a:effectLst/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85" name="Google Shape;1440;p16">
              <a:extLst>
                <a:ext uri="{FF2B5EF4-FFF2-40B4-BE49-F238E27FC236}">
                  <a16:creationId xmlns:a16="http://schemas.microsoft.com/office/drawing/2014/main" id="{5F1F4735-F783-8A3A-E968-414A4D571FC1}"/>
                </a:ext>
              </a:extLst>
            </p:cNvPr>
            <p:cNvSpPr txBox="1"/>
            <p:nvPr/>
          </p:nvSpPr>
          <p:spPr>
            <a:xfrm>
              <a:off x="8510549" y="4563082"/>
              <a:ext cx="2824442" cy="692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1">
                <a:buClr>
                  <a:srgbClr val="000000"/>
                </a:buClr>
                <a:buFont typeface="Arial"/>
                <a:buNone/>
              </a:pPr>
              <a:r>
                <a:rPr lang="he-IL" sz="2400" b="1" kern="0" dirty="0">
                  <a:solidFill>
                    <a:srgbClr val="667E92"/>
                  </a:solidFill>
                  <a:latin typeface="Assistant" pitchFamily="2" charset="-79"/>
                  <a:ea typeface="Fira Sans Extra Condensed Medium"/>
                  <a:cs typeface="Assistant" pitchFamily="2" charset="-79"/>
                  <a:sym typeface="Fira Sans Extra Condensed Medium"/>
                </a:rPr>
                <a:t>תרומה אקדמית</a:t>
              </a:r>
              <a:endParaRPr lang="en-US" sz="2400" b="1" kern="0" dirty="0">
                <a:solidFill>
                  <a:srgbClr val="667E92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F740E27-668F-52E8-E032-97AFEE45E084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3" name="תמונה 92">
            <a:extLst>
              <a:ext uri="{FF2B5EF4-FFF2-40B4-BE49-F238E27FC236}">
                <a16:creationId xmlns:a16="http://schemas.microsoft.com/office/drawing/2014/main" id="{C98D679D-DD00-30DD-C815-A5B53A00D2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0702" y="1372231"/>
            <a:ext cx="1822844" cy="15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7B078-4C06-324F-88A3-E053996E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04">
            <a:extLst>
              <a:ext uri="{FF2B5EF4-FFF2-40B4-BE49-F238E27FC236}">
                <a16:creationId xmlns:a16="http://schemas.microsoft.com/office/drawing/2014/main" id="{F87A7C02-4220-3C7A-03F1-695A0AED8CD0}"/>
              </a:ext>
            </a:extLst>
          </p:cNvPr>
          <p:cNvSpPr txBox="1">
            <a:spLocks/>
          </p:cNvSpPr>
          <p:nvPr/>
        </p:nvSpPr>
        <p:spPr>
          <a:xfrm>
            <a:off x="134102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ביבליוגרפיה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78E72-4622-36FF-EDAB-C75D261FADD6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59A82-2E9C-371E-11DA-454207DFE99B}"/>
              </a:ext>
            </a:extLst>
          </p:cNvPr>
          <p:cNvSpPr txBox="1"/>
          <p:nvPr/>
        </p:nvSpPr>
        <p:spPr>
          <a:xfrm>
            <a:off x="234363" y="1176938"/>
            <a:ext cx="115899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Ackerer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D., &amp;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Filipović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D. (2020). Linear credit risk models. Finance and Stochastics, 24(1), 169-214.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Andreeva, G. (2006). European generic scoring models using survival analysis. Journal of the Operational research </a:t>
            </a:r>
            <a:r>
              <a:rPr lang="en-US" sz="1700" i="1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Society, 57(10), 1180-1187.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Berg, D. (2007). Bankruptcy prediction by generalized additive models. Applied Stochastic Models in Business and Industry, 23(2), 129-143.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Caruana, R. (1997). Multitask learning. Machine learning, 28, 41-75.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Chen, T., &amp;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Guestrin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C. (2016, August).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Xgboost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: A scalable tree boosting system. In Proceedings of the 22nd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acm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sigkdd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 international conference on knowledge discovery and data mining (pp. 785-794).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Djeundje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V. B., &amp; Crook, J. (2019). Identifying hidden patterns in credit risk survival data using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generalised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 additive models. European Journal of Operational Research, 277(1), 366-376.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Liu, S. (2024). Application Analysis of Machine Learning Models in Credit Risk. Highlights in Science, Engineering and Technology, 107, 76-81.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Lundberg, S. (2017). A unified approach to interpreting model predictions. 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arXiv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 preprint arXiv:1705.07874.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Ribeiro, M. T., Singh, S., &amp;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Guestrin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C. (2016, August). " Why should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i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 trust you?" Explaining the predictions of any classifier. In Proceedings of the 22nd ACM SIGKDD international conference on knowledge discovery and data mining (pp. 1135-1144).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Soui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M.,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Gasmi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I.,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Smiti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S., &amp; </a:t>
            </a:r>
            <a:r>
              <a:rPr lang="en-US" sz="1700" b="0" i="1" u="none" strike="noStrike" dirty="0" err="1">
                <a:effectLst/>
                <a:latin typeface="Assistant" pitchFamily="2" charset="-79"/>
                <a:cs typeface="Assistant" pitchFamily="2" charset="-79"/>
              </a:rPr>
              <a:t>Ghédira</a:t>
            </a: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, K. (2019). Rule-based credit risk assessment model using multi-objective evolutionary algorithms. Expert systems with applications, 126, 144-157.</a:t>
            </a:r>
          </a:p>
          <a:p>
            <a:pPr marL="285750" indent="-285750" algn="just" rtl="0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700" b="0" i="1" u="none" strike="noStrike" dirty="0">
                <a:effectLst/>
                <a:latin typeface="Assistant" pitchFamily="2" charset="-79"/>
                <a:cs typeface="Assistant" pitchFamily="2" charset="-79"/>
              </a:rPr>
              <a:t>Wood, S. N. (2017). Generalized additive models: an introduction with R. chapman and hall/CRC.</a:t>
            </a:r>
          </a:p>
        </p:txBody>
      </p:sp>
      <p:pic>
        <p:nvPicPr>
          <p:cNvPr id="37" name="Graphic 36" descr="Open book outline">
            <a:extLst>
              <a:ext uri="{FF2B5EF4-FFF2-40B4-BE49-F238E27FC236}">
                <a16:creationId xmlns:a16="http://schemas.microsoft.com/office/drawing/2014/main" id="{20AA5DD9-7901-36BF-AAB0-A749ECA6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7600" y="5509717"/>
            <a:ext cx="1336948" cy="13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C2E7-4EF9-9360-5C28-ABC6D572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89;p43">
            <a:extLst>
              <a:ext uri="{FF2B5EF4-FFF2-40B4-BE49-F238E27FC236}">
                <a16:creationId xmlns:a16="http://schemas.microsoft.com/office/drawing/2014/main" id="{CD743DD7-C325-CB8D-2B45-78AB428BFF91}"/>
              </a:ext>
            </a:extLst>
          </p:cNvPr>
          <p:cNvGrpSpPr/>
          <p:nvPr/>
        </p:nvGrpSpPr>
        <p:grpSpPr>
          <a:xfrm>
            <a:off x="593109" y="3622875"/>
            <a:ext cx="3133939" cy="2639197"/>
            <a:chOff x="726562" y="1255007"/>
            <a:chExt cx="2833748" cy="2745069"/>
          </a:xfrm>
        </p:grpSpPr>
        <p:sp>
          <p:nvSpPr>
            <p:cNvPr id="3" name="Google Shape;1890;p43">
              <a:extLst>
                <a:ext uri="{FF2B5EF4-FFF2-40B4-BE49-F238E27FC236}">
                  <a16:creationId xmlns:a16="http://schemas.microsoft.com/office/drawing/2014/main" id="{10406237-3D0A-E865-763A-330CCE8F8FE6}"/>
                </a:ext>
              </a:extLst>
            </p:cNvPr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1;p43">
              <a:extLst>
                <a:ext uri="{FF2B5EF4-FFF2-40B4-BE49-F238E27FC236}">
                  <a16:creationId xmlns:a16="http://schemas.microsoft.com/office/drawing/2014/main" id="{8795F532-A712-0A68-5B5F-ED579FD5E18C}"/>
                </a:ext>
              </a:extLst>
            </p:cNvPr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892;p43">
              <a:extLst>
                <a:ext uri="{FF2B5EF4-FFF2-40B4-BE49-F238E27FC236}">
                  <a16:creationId xmlns:a16="http://schemas.microsoft.com/office/drawing/2014/main" id="{887167F1-57E1-0B2B-F8DA-6034530B3661}"/>
                </a:ext>
              </a:extLst>
            </p:cNvPr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3;p43">
              <a:extLst>
                <a:ext uri="{FF2B5EF4-FFF2-40B4-BE49-F238E27FC236}">
                  <a16:creationId xmlns:a16="http://schemas.microsoft.com/office/drawing/2014/main" id="{8381F2AE-A747-40CB-3557-E14825532959}"/>
                </a:ext>
              </a:extLst>
            </p:cNvPr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4;p43">
              <a:extLst>
                <a:ext uri="{FF2B5EF4-FFF2-40B4-BE49-F238E27FC236}">
                  <a16:creationId xmlns:a16="http://schemas.microsoft.com/office/drawing/2014/main" id="{E863AAEE-5B71-691E-B0A0-5AB42785F8A1}"/>
                </a:ext>
              </a:extLst>
            </p:cNvPr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5;p43">
              <a:extLst>
                <a:ext uri="{FF2B5EF4-FFF2-40B4-BE49-F238E27FC236}">
                  <a16:creationId xmlns:a16="http://schemas.microsoft.com/office/drawing/2014/main" id="{17DF139B-EB93-8D25-7AED-A196BABD8899}"/>
                </a:ext>
              </a:extLst>
            </p:cNvPr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6;p43">
              <a:extLst>
                <a:ext uri="{FF2B5EF4-FFF2-40B4-BE49-F238E27FC236}">
                  <a16:creationId xmlns:a16="http://schemas.microsoft.com/office/drawing/2014/main" id="{962E1F3C-60BE-9229-0551-8FC10137C8FC}"/>
                </a:ext>
              </a:extLst>
            </p:cNvPr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7;p43">
              <a:extLst>
                <a:ext uri="{FF2B5EF4-FFF2-40B4-BE49-F238E27FC236}">
                  <a16:creationId xmlns:a16="http://schemas.microsoft.com/office/drawing/2014/main" id="{111BA866-8ECF-7FC3-EB8C-71F501F5C276}"/>
                </a:ext>
              </a:extLst>
            </p:cNvPr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8;p43">
              <a:extLst>
                <a:ext uri="{FF2B5EF4-FFF2-40B4-BE49-F238E27FC236}">
                  <a16:creationId xmlns:a16="http://schemas.microsoft.com/office/drawing/2014/main" id="{B90B6177-1101-31D1-1F0E-F443BA3DE75A}"/>
                </a:ext>
              </a:extLst>
            </p:cNvPr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9;p43">
              <a:extLst>
                <a:ext uri="{FF2B5EF4-FFF2-40B4-BE49-F238E27FC236}">
                  <a16:creationId xmlns:a16="http://schemas.microsoft.com/office/drawing/2014/main" id="{74C81324-B631-C4A9-BB8A-F9D5C7A7A66A}"/>
                </a:ext>
              </a:extLst>
            </p:cNvPr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0;p43">
              <a:extLst>
                <a:ext uri="{FF2B5EF4-FFF2-40B4-BE49-F238E27FC236}">
                  <a16:creationId xmlns:a16="http://schemas.microsoft.com/office/drawing/2014/main" id="{C084D253-65E6-0C51-78DC-3D4D3324A7A7}"/>
                </a:ext>
              </a:extLst>
            </p:cNvPr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1;p43">
              <a:extLst>
                <a:ext uri="{FF2B5EF4-FFF2-40B4-BE49-F238E27FC236}">
                  <a16:creationId xmlns:a16="http://schemas.microsoft.com/office/drawing/2014/main" id="{C8A58DDA-C4FB-6F64-E94F-2191D139D43B}"/>
                </a:ext>
              </a:extLst>
            </p:cNvPr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2;p43">
              <a:extLst>
                <a:ext uri="{FF2B5EF4-FFF2-40B4-BE49-F238E27FC236}">
                  <a16:creationId xmlns:a16="http://schemas.microsoft.com/office/drawing/2014/main" id="{7DFDC29E-AD2A-4E42-372F-FE6826BDDEE4}"/>
                </a:ext>
              </a:extLst>
            </p:cNvPr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43">
              <a:extLst>
                <a:ext uri="{FF2B5EF4-FFF2-40B4-BE49-F238E27FC236}">
                  <a16:creationId xmlns:a16="http://schemas.microsoft.com/office/drawing/2014/main" id="{3780764B-8294-CD7E-909B-A89537E74DFC}"/>
                </a:ext>
              </a:extLst>
            </p:cNvPr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43">
              <a:extLst>
                <a:ext uri="{FF2B5EF4-FFF2-40B4-BE49-F238E27FC236}">
                  <a16:creationId xmlns:a16="http://schemas.microsoft.com/office/drawing/2014/main" id="{909FA1FA-0D88-9025-8B11-2E791DEF123F}"/>
                </a:ext>
              </a:extLst>
            </p:cNvPr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43">
              <a:extLst>
                <a:ext uri="{FF2B5EF4-FFF2-40B4-BE49-F238E27FC236}">
                  <a16:creationId xmlns:a16="http://schemas.microsoft.com/office/drawing/2014/main" id="{67591833-464A-CC1B-4AF2-A47062B3FB22}"/>
                </a:ext>
              </a:extLst>
            </p:cNvPr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43">
              <a:extLst>
                <a:ext uri="{FF2B5EF4-FFF2-40B4-BE49-F238E27FC236}">
                  <a16:creationId xmlns:a16="http://schemas.microsoft.com/office/drawing/2014/main" id="{F32F68F8-3AC8-C6BB-356F-2EC4F6EC948A}"/>
                </a:ext>
              </a:extLst>
            </p:cNvPr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43">
              <a:extLst>
                <a:ext uri="{FF2B5EF4-FFF2-40B4-BE49-F238E27FC236}">
                  <a16:creationId xmlns:a16="http://schemas.microsoft.com/office/drawing/2014/main" id="{513245E3-39D1-7689-55FA-0E6932A577D7}"/>
                </a:ext>
              </a:extLst>
            </p:cNvPr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43">
              <a:extLst>
                <a:ext uri="{FF2B5EF4-FFF2-40B4-BE49-F238E27FC236}">
                  <a16:creationId xmlns:a16="http://schemas.microsoft.com/office/drawing/2014/main" id="{B38ABC5E-B95D-B707-0223-ACAF02C3F89B}"/>
                </a:ext>
              </a:extLst>
            </p:cNvPr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9;p43">
              <a:extLst>
                <a:ext uri="{FF2B5EF4-FFF2-40B4-BE49-F238E27FC236}">
                  <a16:creationId xmlns:a16="http://schemas.microsoft.com/office/drawing/2014/main" id="{A1DB34AD-F008-1BD0-0E6C-8A616C133D4B}"/>
                </a:ext>
              </a:extLst>
            </p:cNvPr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0;p43">
              <a:extLst>
                <a:ext uri="{FF2B5EF4-FFF2-40B4-BE49-F238E27FC236}">
                  <a16:creationId xmlns:a16="http://schemas.microsoft.com/office/drawing/2014/main" id="{581AA26E-AFDF-ACDA-ADF6-476181561FCB}"/>
                </a:ext>
              </a:extLst>
            </p:cNvPr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1;p43">
              <a:extLst>
                <a:ext uri="{FF2B5EF4-FFF2-40B4-BE49-F238E27FC236}">
                  <a16:creationId xmlns:a16="http://schemas.microsoft.com/office/drawing/2014/main" id="{7879E6B0-162D-55E1-17D2-994A285A0AD4}"/>
                </a:ext>
              </a:extLst>
            </p:cNvPr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2;p43">
              <a:extLst>
                <a:ext uri="{FF2B5EF4-FFF2-40B4-BE49-F238E27FC236}">
                  <a16:creationId xmlns:a16="http://schemas.microsoft.com/office/drawing/2014/main" id="{A3A180B0-C2C6-8503-6DF1-85F7B73CCE2B}"/>
                </a:ext>
              </a:extLst>
            </p:cNvPr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3;p43">
              <a:extLst>
                <a:ext uri="{FF2B5EF4-FFF2-40B4-BE49-F238E27FC236}">
                  <a16:creationId xmlns:a16="http://schemas.microsoft.com/office/drawing/2014/main" id="{89E974F2-9353-A7BF-C297-CFCCB6FC0624}"/>
                </a:ext>
              </a:extLst>
            </p:cNvPr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4;p43">
              <a:extLst>
                <a:ext uri="{FF2B5EF4-FFF2-40B4-BE49-F238E27FC236}">
                  <a16:creationId xmlns:a16="http://schemas.microsoft.com/office/drawing/2014/main" id="{D7C6D82E-B7F8-585B-BE03-2528AB230B44}"/>
                </a:ext>
              </a:extLst>
            </p:cNvPr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5;p43">
              <a:extLst>
                <a:ext uri="{FF2B5EF4-FFF2-40B4-BE49-F238E27FC236}">
                  <a16:creationId xmlns:a16="http://schemas.microsoft.com/office/drawing/2014/main" id="{75A8928F-8499-8851-045E-948D3120E865}"/>
                </a:ext>
              </a:extLst>
            </p:cNvPr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6;p43">
              <a:extLst>
                <a:ext uri="{FF2B5EF4-FFF2-40B4-BE49-F238E27FC236}">
                  <a16:creationId xmlns:a16="http://schemas.microsoft.com/office/drawing/2014/main" id="{58F906CF-871D-339D-52E6-BCFD0684FA7A}"/>
                </a:ext>
              </a:extLst>
            </p:cNvPr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7;p43">
              <a:extLst>
                <a:ext uri="{FF2B5EF4-FFF2-40B4-BE49-F238E27FC236}">
                  <a16:creationId xmlns:a16="http://schemas.microsoft.com/office/drawing/2014/main" id="{7E144BE1-53BC-B4B5-109C-D4BE88D3477A}"/>
                </a:ext>
              </a:extLst>
            </p:cNvPr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8;p43">
              <a:extLst>
                <a:ext uri="{FF2B5EF4-FFF2-40B4-BE49-F238E27FC236}">
                  <a16:creationId xmlns:a16="http://schemas.microsoft.com/office/drawing/2014/main" id="{F4D2FB27-8038-F9A5-C93C-B5601E4E6740}"/>
                </a:ext>
              </a:extLst>
            </p:cNvPr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9;p43">
              <a:extLst>
                <a:ext uri="{FF2B5EF4-FFF2-40B4-BE49-F238E27FC236}">
                  <a16:creationId xmlns:a16="http://schemas.microsoft.com/office/drawing/2014/main" id="{C8F57B76-A5FB-D852-43D4-59E7B206A245}"/>
                </a:ext>
              </a:extLst>
            </p:cNvPr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0;p43">
              <a:extLst>
                <a:ext uri="{FF2B5EF4-FFF2-40B4-BE49-F238E27FC236}">
                  <a16:creationId xmlns:a16="http://schemas.microsoft.com/office/drawing/2014/main" id="{5D9628EB-720A-82B1-3D22-34CF599B9125}"/>
                </a:ext>
              </a:extLst>
            </p:cNvPr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1;p43">
              <a:extLst>
                <a:ext uri="{FF2B5EF4-FFF2-40B4-BE49-F238E27FC236}">
                  <a16:creationId xmlns:a16="http://schemas.microsoft.com/office/drawing/2014/main" id="{46118C63-B46A-BC64-C70C-E92AD41130E7}"/>
                </a:ext>
              </a:extLst>
            </p:cNvPr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2;p43">
              <a:extLst>
                <a:ext uri="{FF2B5EF4-FFF2-40B4-BE49-F238E27FC236}">
                  <a16:creationId xmlns:a16="http://schemas.microsoft.com/office/drawing/2014/main" id="{82161F7B-A7E4-3057-56AF-8588F7A38446}"/>
                </a:ext>
              </a:extLst>
            </p:cNvPr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3;p43">
              <a:extLst>
                <a:ext uri="{FF2B5EF4-FFF2-40B4-BE49-F238E27FC236}">
                  <a16:creationId xmlns:a16="http://schemas.microsoft.com/office/drawing/2014/main" id="{61CACBA7-382B-1341-1ACE-74FB90AD2F77}"/>
                </a:ext>
              </a:extLst>
            </p:cNvPr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4;p43">
              <a:extLst>
                <a:ext uri="{FF2B5EF4-FFF2-40B4-BE49-F238E27FC236}">
                  <a16:creationId xmlns:a16="http://schemas.microsoft.com/office/drawing/2014/main" id="{CF692D7F-11C3-924D-4338-F457E112B8E0}"/>
                </a:ext>
              </a:extLst>
            </p:cNvPr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5;p43">
              <a:extLst>
                <a:ext uri="{FF2B5EF4-FFF2-40B4-BE49-F238E27FC236}">
                  <a16:creationId xmlns:a16="http://schemas.microsoft.com/office/drawing/2014/main" id="{3B098D75-1A39-D594-2B7E-F6143EAFCA21}"/>
                </a:ext>
              </a:extLst>
            </p:cNvPr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6;p43">
              <a:extLst>
                <a:ext uri="{FF2B5EF4-FFF2-40B4-BE49-F238E27FC236}">
                  <a16:creationId xmlns:a16="http://schemas.microsoft.com/office/drawing/2014/main" id="{98F066EC-57B7-CC4B-36B9-F416F88F3171}"/>
                </a:ext>
              </a:extLst>
            </p:cNvPr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7;p43">
              <a:extLst>
                <a:ext uri="{FF2B5EF4-FFF2-40B4-BE49-F238E27FC236}">
                  <a16:creationId xmlns:a16="http://schemas.microsoft.com/office/drawing/2014/main" id="{84C232BB-F81C-C32C-1122-FC4468221511}"/>
                </a:ext>
              </a:extLst>
            </p:cNvPr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8;p43">
              <a:extLst>
                <a:ext uri="{FF2B5EF4-FFF2-40B4-BE49-F238E27FC236}">
                  <a16:creationId xmlns:a16="http://schemas.microsoft.com/office/drawing/2014/main" id="{E988F647-EF6A-11AB-A59C-4470379EE762}"/>
                </a:ext>
              </a:extLst>
            </p:cNvPr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9;p43">
              <a:extLst>
                <a:ext uri="{FF2B5EF4-FFF2-40B4-BE49-F238E27FC236}">
                  <a16:creationId xmlns:a16="http://schemas.microsoft.com/office/drawing/2014/main" id="{8EE3ABFD-FF56-F482-C1FF-3A926DF0BB04}"/>
                </a:ext>
              </a:extLst>
            </p:cNvPr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0;p43">
              <a:extLst>
                <a:ext uri="{FF2B5EF4-FFF2-40B4-BE49-F238E27FC236}">
                  <a16:creationId xmlns:a16="http://schemas.microsoft.com/office/drawing/2014/main" id="{437C3D9C-480E-F456-3C26-7DD39D14A5B0}"/>
                </a:ext>
              </a:extLst>
            </p:cNvPr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1;p43">
              <a:extLst>
                <a:ext uri="{FF2B5EF4-FFF2-40B4-BE49-F238E27FC236}">
                  <a16:creationId xmlns:a16="http://schemas.microsoft.com/office/drawing/2014/main" id="{0523E089-C1DA-36F4-DB78-18EED10F6948}"/>
                </a:ext>
              </a:extLst>
            </p:cNvPr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2;p43">
              <a:extLst>
                <a:ext uri="{FF2B5EF4-FFF2-40B4-BE49-F238E27FC236}">
                  <a16:creationId xmlns:a16="http://schemas.microsoft.com/office/drawing/2014/main" id="{612511BF-ACB9-E8FB-DFE1-C1B1BF4BD270}"/>
                </a:ext>
              </a:extLst>
            </p:cNvPr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3;p43">
              <a:extLst>
                <a:ext uri="{FF2B5EF4-FFF2-40B4-BE49-F238E27FC236}">
                  <a16:creationId xmlns:a16="http://schemas.microsoft.com/office/drawing/2014/main" id="{2FB77A99-34B8-DEB3-FC5B-EB3CB888427E}"/>
                </a:ext>
              </a:extLst>
            </p:cNvPr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934;p43">
              <a:extLst>
                <a:ext uri="{FF2B5EF4-FFF2-40B4-BE49-F238E27FC236}">
                  <a16:creationId xmlns:a16="http://schemas.microsoft.com/office/drawing/2014/main" id="{53EAE9C5-7B8C-3DF3-9117-4A265087B5D5}"/>
                </a:ext>
              </a:extLst>
            </p:cNvPr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5;p43">
              <a:extLst>
                <a:ext uri="{FF2B5EF4-FFF2-40B4-BE49-F238E27FC236}">
                  <a16:creationId xmlns:a16="http://schemas.microsoft.com/office/drawing/2014/main" id="{699CF835-0740-4419-3839-23697FED4858}"/>
                </a:ext>
              </a:extLst>
            </p:cNvPr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6;p43">
              <a:extLst>
                <a:ext uri="{FF2B5EF4-FFF2-40B4-BE49-F238E27FC236}">
                  <a16:creationId xmlns:a16="http://schemas.microsoft.com/office/drawing/2014/main" id="{B404E235-C9D8-C1B0-3F25-18EF14704BBD}"/>
                </a:ext>
              </a:extLst>
            </p:cNvPr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7;p43">
              <a:extLst>
                <a:ext uri="{FF2B5EF4-FFF2-40B4-BE49-F238E27FC236}">
                  <a16:creationId xmlns:a16="http://schemas.microsoft.com/office/drawing/2014/main" id="{40B1244E-3FFC-5083-9804-AD134575DEB6}"/>
                </a:ext>
              </a:extLst>
            </p:cNvPr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8;p43">
              <a:extLst>
                <a:ext uri="{FF2B5EF4-FFF2-40B4-BE49-F238E27FC236}">
                  <a16:creationId xmlns:a16="http://schemas.microsoft.com/office/drawing/2014/main" id="{EA568BB8-D168-1F0E-822F-89D05190C99F}"/>
                </a:ext>
              </a:extLst>
            </p:cNvPr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9;p43">
              <a:extLst>
                <a:ext uri="{FF2B5EF4-FFF2-40B4-BE49-F238E27FC236}">
                  <a16:creationId xmlns:a16="http://schemas.microsoft.com/office/drawing/2014/main" id="{A67448C1-9AC7-62AA-FCAE-83F50E1FF756}"/>
                </a:ext>
              </a:extLst>
            </p:cNvPr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0;p43">
              <a:extLst>
                <a:ext uri="{FF2B5EF4-FFF2-40B4-BE49-F238E27FC236}">
                  <a16:creationId xmlns:a16="http://schemas.microsoft.com/office/drawing/2014/main" id="{A22B7779-17ED-1076-796B-2B8999FF7287}"/>
                </a:ext>
              </a:extLst>
            </p:cNvPr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1;p43">
              <a:extLst>
                <a:ext uri="{FF2B5EF4-FFF2-40B4-BE49-F238E27FC236}">
                  <a16:creationId xmlns:a16="http://schemas.microsoft.com/office/drawing/2014/main" id="{479E8954-5842-3CE4-0078-3F4064A7BCEA}"/>
                </a:ext>
              </a:extLst>
            </p:cNvPr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3">
              <a:extLst>
                <a:ext uri="{FF2B5EF4-FFF2-40B4-BE49-F238E27FC236}">
                  <a16:creationId xmlns:a16="http://schemas.microsoft.com/office/drawing/2014/main" id="{376C169E-99DF-2959-AA06-631373F877A2}"/>
                </a:ext>
              </a:extLst>
            </p:cNvPr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3">
              <a:extLst>
                <a:ext uri="{FF2B5EF4-FFF2-40B4-BE49-F238E27FC236}">
                  <a16:creationId xmlns:a16="http://schemas.microsoft.com/office/drawing/2014/main" id="{C0183960-8EC8-A46E-CCF3-CAE5562D3A5C}"/>
                </a:ext>
              </a:extLst>
            </p:cNvPr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3">
              <a:extLst>
                <a:ext uri="{FF2B5EF4-FFF2-40B4-BE49-F238E27FC236}">
                  <a16:creationId xmlns:a16="http://schemas.microsoft.com/office/drawing/2014/main" id="{0343BEB9-FE5C-77CD-39B8-FEAEA248484C}"/>
                </a:ext>
              </a:extLst>
            </p:cNvPr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3">
              <a:extLst>
                <a:ext uri="{FF2B5EF4-FFF2-40B4-BE49-F238E27FC236}">
                  <a16:creationId xmlns:a16="http://schemas.microsoft.com/office/drawing/2014/main" id="{078514A0-D0E0-88A0-9828-15A183175228}"/>
                </a:ext>
              </a:extLst>
            </p:cNvPr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3">
              <a:extLst>
                <a:ext uri="{FF2B5EF4-FFF2-40B4-BE49-F238E27FC236}">
                  <a16:creationId xmlns:a16="http://schemas.microsoft.com/office/drawing/2014/main" id="{BE11663D-A1A3-F736-38ED-566ED346850B}"/>
                </a:ext>
              </a:extLst>
            </p:cNvPr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3">
              <a:extLst>
                <a:ext uri="{FF2B5EF4-FFF2-40B4-BE49-F238E27FC236}">
                  <a16:creationId xmlns:a16="http://schemas.microsoft.com/office/drawing/2014/main" id="{12244B6A-9A4E-F9AC-794D-56E2C210E702}"/>
                </a:ext>
              </a:extLst>
            </p:cNvPr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3">
              <a:extLst>
                <a:ext uri="{FF2B5EF4-FFF2-40B4-BE49-F238E27FC236}">
                  <a16:creationId xmlns:a16="http://schemas.microsoft.com/office/drawing/2014/main" id="{AB70A666-543E-2EBB-B5E2-6ED2152CCD0E}"/>
                </a:ext>
              </a:extLst>
            </p:cNvPr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3">
              <a:extLst>
                <a:ext uri="{FF2B5EF4-FFF2-40B4-BE49-F238E27FC236}">
                  <a16:creationId xmlns:a16="http://schemas.microsoft.com/office/drawing/2014/main" id="{9FBB37F1-C9F5-E279-AEA6-3BD5EDAF875C}"/>
                </a:ext>
              </a:extLst>
            </p:cNvPr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3">
              <a:extLst>
                <a:ext uri="{FF2B5EF4-FFF2-40B4-BE49-F238E27FC236}">
                  <a16:creationId xmlns:a16="http://schemas.microsoft.com/office/drawing/2014/main" id="{692C6AED-845E-2C5A-F808-F56F5907301F}"/>
                </a:ext>
              </a:extLst>
            </p:cNvPr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itle 1304">
            <a:extLst>
              <a:ext uri="{FF2B5EF4-FFF2-40B4-BE49-F238E27FC236}">
                <a16:creationId xmlns:a16="http://schemas.microsoft.com/office/drawing/2014/main" id="{FB8D3F91-E7B6-EC6A-2225-841918BB3DCC}"/>
              </a:ext>
            </a:extLst>
          </p:cNvPr>
          <p:cNvSpPr txBox="1">
            <a:spLocks/>
          </p:cNvSpPr>
          <p:nvPr/>
        </p:nvSpPr>
        <p:spPr>
          <a:xfrm>
            <a:off x="127472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מבוא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A038F-D739-63E6-7007-4C3E0D6DF309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028" name="Picture 4" descr="Lending Club - Santander Consumer USA">
            <a:extLst>
              <a:ext uri="{FF2B5EF4-FFF2-40B4-BE49-F238E27FC236}">
                <a16:creationId xmlns:a16="http://schemas.microsoft.com/office/drawing/2014/main" id="{57B03BD0-B633-5DE0-A753-78E345C8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70" y="6258912"/>
            <a:ext cx="2479928" cy="4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itle 1304">
            <a:extLst>
              <a:ext uri="{FF2B5EF4-FFF2-40B4-BE49-F238E27FC236}">
                <a16:creationId xmlns:a16="http://schemas.microsoft.com/office/drawing/2014/main" id="{C843BC70-9975-DC70-74D4-BB574DE2B099}"/>
              </a:ext>
            </a:extLst>
          </p:cNvPr>
          <p:cNvSpPr txBox="1">
            <a:spLocks/>
          </p:cNvSpPr>
          <p:nvPr/>
        </p:nvSpPr>
        <p:spPr>
          <a:xfrm>
            <a:off x="1285179" y="440103"/>
            <a:ext cx="2626427" cy="62183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he-IL" sz="3200" b="1" cap="all" dirty="0">
                <a:latin typeface="Assistant" pitchFamily="2" charset="-79"/>
                <a:cs typeface="Assistant" pitchFamily="2" charset="-79"/>
              </a:rPr>
              <a:t>חשיבות המחקר</a:t>
            </a:r>
            <a:endParaRPr lang="he-IL" sz="32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9F62900-28B1-3D7A-F602-DEB1172A89FF}"/>
              </a:ext>
            </a:extLst>
          </p:cNvPr>
          <p:cNvSpPr/>
          <p:nvPr/>
        </p:nvSpPr>
        <p:spPr>
          <a:xfrm>
            <a:off x="5047979" y="1313925"/>
            <a:ext cx="6869859" cy="3647266"/>
          </a:xfrm>
          <a:prstGeom prst="roundRect">
            <a:avLst/>
          </a:prstGeom>
          <a:solidFill>
            <a:srgbClr val="3A76BE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28600" algn="ctr" rtl="1"/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שימוש באשראי בעולם הולך וגובר ולכן גם מהווה </a:t>
            </a:r>
          </a:p>
          <a:p>
            <a:pPr marL="228600" algn="ctr" rtl="1"/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אתגר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הגדול ביותר 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בתחום הפיננסים </a:t>
            </a:r>
            <a:endParaRPr lang="he-IL" sz="1900" b="0" dirty="0">
              <a:solidFill>
                <a:schemeClr val="bg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228600" algn="ctr" rtl="1"/>
            <a:br>
              <a:rPr lang="he-IL" sz="1900" b="0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</a:b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במסגרת המחקר, נשאף להבין לעומק את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הגורמים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המרכזיים המשפיעים 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על סיכון אשראי ונבחן את האפשרות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לחזות בו-זמנית 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משתנים תלויים הקשורים לסיכון אשראי </a:t>
            </a:r>
            <a:endParaRPr lang="he-IL" sz="1900" b="0" dirty="0">
              <a:solidFill>
                <a:schemeClr val="bg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228600" algn="ctr" rtl="1"/>
            <a:br>
              <a:rPr lang="he-IL" sz="1900" b="0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</a:b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המחקר מתמקד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בניתוח בסיס נתונים 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של חברת הפיננסיים  </a:t>
            </a:r>
            <a:r>
              <a:rPr lang="en-US" sz="1900" b="0" i="0" u="none" strike="noStrike" dirty="0" err="1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LendingClub</a:t>
            </a:r>
            <a:r>
              <a:rPr lang="en-US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  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 ושימוש באלגוריתמים של </a:t>
            </a:r>
            <a:r>
              <a:rPr lang="he-IL" sz="1900" b="1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למידת</a:t>
            </a:r>
            <a:r>
              <a:rPr lang="he-IL" sz="1900" b="0" i="0" u="none" strike="noStrike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 מכונה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51F91D0-1866-EE2B-60E5-A8D5FE6C748C}"/>
              </a:ext>
            </a:extLst>
          </p:cNvPr>
          <p:cNvSpPr/>
          <p:nvPr/>
        </p:nvSpPr>
        <p:spPr>
          <a:xfrm>
            <a:off x="722557" y="1074949"/>
            <a:ext cx="3924959" cy="1424489"/>
          </a:xfrm>
          <a:prstGeom prst="roundRect">
            <a:avLst/>
          </a:prstGeom>
          <a:solidFill>
            <a:srgbClr val="3A76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28600" algn="ctr" rtl="1"/>
            <a:r>
              <a:rPr lang="he-IL" sz="1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לספק </a:t>
            </a:r>
            <a:r>
              <a:rPr lang="he-IL" sz="18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כלים</a:t>
            </a:r>
            <a:r>
              <a:rPr lang="he-IL" sz="1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he-IL" sz="18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ותובנות</a:t>
            </a:r>
            <a:r>
              <a:rPr lang="he-IL" sz="1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לשיפור תהליכי קבלת החלטות בתחום ניהול האשראי, </a:t>
            </a:r>
            <a:r>
              <a:rPr lang="he-IL" sz="18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ולהקטין</a:t>
            </a:r>
            <a:r>
              <a:rPr lang="he-IL" sz="1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את ההשפעה של יכוני האשראי </a:t>
            </a:r>
          </a:p>
        </p:txBody>
      </p:sp>
    </p:spTree>
    <p:extLst>
      <p:ext uri="{BB962C8B-B14F-4D97-AF65-F5344CB8AC3E}">
        <p14:creationId xmlns:p14="http://schemas.microsoft.com/office/powerpoint/2010/main" val="40874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24;p47">
            <a:extLst>
              <a:ext uri="{FF2B5EF4-FFF2-40B4-BE49-F238E27FC236}">
                <a16:creationId xmlns:a16="http://schemas.microsoft.com/office/drawing/2014/main" id="{F493738B-925F-E94A-B67A-7862D1CE77BC}"/>
              </a:ext>
            </a:extLst>
          </p:cNvPr>
          <p:cNvSpPr txBox="1">
            <a:spLocks/>
          </p:cNvSpPr>
          <p:nvPr/>
        </p:nvSpPr>
        <p:spPr>
          <a:xfrm>
            <a:off x="399642" y="3768778"/>
            <a:ext cx="3767246" cy="167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None/>
              <a:tabLst/>
              <a:defRPr/>
            </a:pP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סיכון אשראי הוא סיכון של הפסד כתוצאה מכך שלווה לא יפרע חוב או חלק ממנו מסוג כלשהו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61E17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Inter"/>
            </a:endParaRPr>
          </a:p>
        </p:txBody>
      </p:sp>
      <p:sp>
        <p:nvSpPr>
          <p:cNvPr id="7" name="Google Shape;2025;p47">
            <a:extLst>
              <a:ext uri="{FF2B5EF4-FFF2-40B4-BE49-F238E27FC236}">
                <a16:creationId xmlns:a16="http://schemas.microsoft.com/office/drawing/2014/main" id="{51ECC58F-E0AF-6FD5-2750-DCE0825484E8}"/>
              </a:ext>
            </a:extLst>
          </p:cNvPr>
          <p:cNvSpPr txBox="1">
            <a:spLocks/>
          </p:cNvSpPr>
          <p:nvPr/>
        </p:nvSpPr>
        <p:spPr>
          <a:xfrm>
            <a:off x="399642" y="3301675"/>
            <a:ext cx="3767246" cy="5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2400"/>
              <a:buFont typeface="Manrope SemiBold"/>
              <a:buNone/>
              <a:tabLst/>
              <a:defRPr/>
            </a:pPr>
            <a:r>
              <a:rPr lang="he-IL" sz="2400" b="1" kern="0" dirty="0">
                <a:solidFill>
                  <a:srgbClr val="261E17"/>
                </a:solidFill>
                <a:latin typeface="Assistant" pitchFamily="2" charset="-79"/>
                <a:cs typeface="Assistant" pitchFamily="2" charset="-79"/>
              </a:rPr>
              <a:t>סיכון אשראי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61E17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Manrope SemiBold"/>
            </a:endParaRPr>
          </a:p>
        </p:txBody>
      </p:sp>
      <p:sp>
        <p:nvSpPr>
          <p:cNvPr id="8" name="Google Shape;2026;p47">
            <a:extLst>
              <a:ext uri="{FF2B5EF4-FFF2-40B4-BE49-F238E27FC236}">
                <a16:creationId xmlns:a16="http://schemas.microsoft.com/office/drawing/2014/main" id="{98380CD8-26BC-5CCB-8A00-1A2C703D3301}"/>
              </a:ext>
            </a:extLst>
          </p:cNvPr>
          <p:cNvSpPr txBox="1">
            <a:spLocks/>
          </p:cNvSpPr>
          <p:nvPr/>
        </p:nvSpPr>
        <p:spPr>
          <a:xfrm>
            <a:off x="7969854" y="3768789"/>
            <a:ext cx="3766726" cy="282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52400" indent="0" rtl="1" fontAlgn="base">
              <a:lnSpc>
                <a:spcPct val="150000"/>
              </a:lnSpc>
            </a:pP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הלוואה הניתנת לאדם/חברה ע"י מוסד פיננסי, תמורת התחייבות להשיב את ההלוואה, בתוספת ריבית </a:t>
            </a:r>
            <a:r>
              <a:rPr lang="he-IL" sz="2400" b="0" i="0" u="none" strike="sng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כעבור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תוך זמן קצוב</a:t>
            </a:r>
          </a:p>
          <a:p>
            <a:pPr>
              <a:lnSpc>
                <a:spcPct val="150000"/>
              </a:lnSpc>
            </a:pPr>
            <a:br>
              <a:rPr lang="he-IL" sz="1600" b="0" dirty="0">
                <a:effectLst/>
                <a:latin typeface="Assistant" pitchFamily="2" charset="-79"/>
                <a:cs typeface="Assistant" pitchFamily="2" charset="-79"/>
              </a:rPr>
            </a:b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61E17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Inter"/>
            </a:endParaRPr>
          </a:p>
        </p:txBody>
      </p:sp>
      <p:sp>
        <p:nvSpPr>
          <p:cNvPr id="9" name="Google Shape;2027;p47">
            <a:extLst>
              <a:ext uri="{FF2B5EF4-FFF2-40B4-BE49-F238E27FC236}">
                <a16:creationId xmlns:a16="http://schemas.microsoft.com/office/drawing/2014/main" id="{8FD1F00C-6BF1-09CD-BB38-D2B60B1787C3}"/>
              </a:ext>
            </a:extLst>
          </p:cNvPr>
          <p:cNvSpPr txBox="1">
            <a:spLocks/>
          </p:cNvSpPr>
          <p:nvPr/>
        </p:nvSpPr>
        <p:spPr>
          <a:xfrm>
            <a:off x="7969854" y="3319182"/>
            <a:ext cx="3766726" cy="55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2400"/>
              <a:buFont typeface="Manrope SemiBold"/>
              <a:buNone/>
              <a:tabLst/>
              <a:defRPr/>
            </a:pPr>
            <a:r>
              <a:rPr lang="he-IL" sz="2400" b="1" kern="0" dirty="0">
                <a:solidFill>
                  <a:srgbClr val="261E17"/>
                </a:solidFill>
                <a:latin typeface="Assistant" pitchFamily="2" charset="-79"/>
                <a:cs typeface="Assistant" pitchFamily="2" charset="-79"/>
              </a:rPr>
              <a:t>אשראי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61E17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Manrope SemiBold"/>
            </a:endParaRPr>
          </a:p>
        </p:txBody>
      </p:sp>
      <p:sp>
        <p:nvSpPr>
          <p:cNvPr id="10" name="Google Shape;2028;p47">
            <a:extLst>
              <a:ext uri="{FF2B5EF4-FFF2-40B4-BE49-F238E27FC236}">
                <a16:creationId xmlns:a16="http://schemas.microsoft.com/office/drawing/2014/main" id="{5634B855-FE1C-F8D2-4289-B54AE8A19FCE}"/>
              </a:ext>
            </a:extLst>
          </p:cNvPr>
          <p:cNvSpPr txBox="1">
            <a:spLocks/>
          </p:cNvSpPr>
          <p:nvPr/>
        </p:nvSpPr>
        <p:spPr>
          <a:xfrm>
            <a:off x="4343872" y="3768785"/>
            <a:ext cx="3766726" cy="167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52400" indent="0" rtl="1" fontAlgn="base">
              <a:lnSpc>
                <a:spcPct val="150000"/>
              </a:lnSpc>
            </a:pP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דירוג המשקף את ההסתברות היחסית של </a:t>
            </a:r>
            <a:r>
              <a:rPr lang="he-IL" sz="2400" b="0" i="0" u="none" strike="sng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המנפיק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he-IL" sz="2400" dirty="0"/>
              <a:t>יכולתו של אדם, עסק או ארגון 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להגיע לכשל פירעון</a:t>
            </a:r>
          </a:p>
        </p:txBody>
      </p:sp>
      <p:sp>
        <p:nvSpPr>
          <p:cNvPr id="11" name="Google Shape;2029;p47">
            <a:extLst>
              <a:ext uri="{FF2B5EF4-FFF2-40B4-BE49-F238E27FC236}">
                <a16:creationId xmlns:a16="http://schemas.microsoft.com/office/drawing/2014/main" id="{1ECB4451-4BCC-EDF0-361D-B80D87EDDC76}"/>
              </a:ext>
            </a:extLst>
          </p:cNvPr>
          <p:cNvSpPr txBox="1">
            <a:spLocks/>
          </p:cNvSpPr>
          <p:nvPr/>
        </p:nvSpPr>
        <p:spPr>
          <a:xfrm>
            <a:off x="4343872" y="3319182"/>
            <a:ext cx="3766726" cy="55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2400"/>
              <a:buFont typeface="Manrope SemiBold"/>
              <a:buNone/>
              <a:tabLst/>
              <a:defRPr/>
            </a:pPr>
            <a:r>
              <a:rPr lang="he-IL" sz="2400" b="1" kern="0" dirty="0">
                <a:solidFill>
                  <a:srgbClr val="261E17"/>
                </a:solidFill>
                <a:latin typeface="Assistant" pitchFamily="2" charset="-79"/>
                <a:cs typeface="Assistant" pitchFamily="2" charset="-79"/>
              </a:rPr>
              <a:t>דירוג אשראי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61E17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Manrope SemiBold"/>
            </a:endParaRPr>
          </a:p>
        </p:txBody>
      </p:sp>
      <p:cxnSp>
        <p:nvCxnSpPr>
          <p:cNvPr id="12" name="Google Shape;2030;p47">
            <a:extLst>
              <a:ext uri="{FF2B5EF4-FFF2-40B4-BE49-F238E27FC236}">
                <a16:creationId xmlns:a16="http://schemas.microsoft.com/office/drawing/2014/main" id="{29E7EB74-6EB4-6E18-F432-0ABC935AA9D4}"/>
              </a:ext>
            </a:extLst>
          </p:cNvPr>
          <p:cNvCxnSpPr>
            <a:cxnSpLocks/>
          </p:cNvCxnSpPr>
          <p:nvPr/>
        </p:nvCxnSpPr>
        <p:spPr>
          <a:xfrm>
            <a:off x="1240622" y="3213252"/>
            <a:ext cx="2084938" cy="0"/>
          </a:xfrm>
          <a:prstGeom prst="straightConnector1">
            <a:avLst/>
          </a:prstGeom>
          <a:noFill/>
          <a:ln w="28575" cap="flat" cmpd="sng">
            <a:solidFill>
              <a:srgbClr val="261E1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31;p47">
            <a:extLst>
              <a:ext uri="{FF2B5EF4-FFF2-40B4-BE49-F238E27FC236}">
                <a16:creationId xmlns:a16="http://schemas.microsoft.com/office/drawing/2014/main" id="{57CAD048-3B63-33F8-829C-1CC2C2D01925}"/>
              </a:ext>
            </a:extLst>
          </p:cNvPr>
          <p:cNvCxnSpPr>
            <a:cxnSpLocks/>
          </p:cNvCxnSpPr>
          <p:nvPr/>
        </p:nvCxnSpPr>
        <p:spPr>
          <a:xfrm>
            <a:off x="8810792" y="3213252"/>
            <a:ext cx="2084938" cy="0"/>
          </a:xfrm>
          <a:prstGeom prst="straightConnector1">
            <a:avLst/>
          </a:prstGeom>
          <a:noFill/>
          <a:ln w="28575" cap="flat" cmpd="sng">
            <a:solidFill>
              <a:srgbClr val="261E1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32;p47">
            <a:extLst>
              <a:ext uri="{FF2B5EF4-FFF2-40B4-BE49-F238E27FC236}">
                <a16:creationId xmlns:a16="http://schemas.microsoft.com/office/drawing/2014/main" id="{5C14093C-9B7D-82B4-4E85-2F2A5B900C4F}"/>
              </a:ext>
            </a:extLst>
          </p:cNvPr>
          <p:cNvCxnSpPr>
            <a:cxnSpLocks/>
          </p:cNvCxnSpPr>
          <p:nvPr/>
        </p:nvCxnSpPr>
        <p:spPr>
          <a:xfrm>
            <a:off x="5184766" y="3213252"/>
            <a:ext cx="2084938" cy="0"/>
          </a:xfrm>
          <a:prstGeom prst="straightConnector1">
            <a:avLst/>
          </a:prstGeom>
          <a:noFill/>
          <a:ln w="28575" cap="flat" cmpd="sng">
            <a:solidFill>
              <a:srgbClr val="261E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Title 1304">
            <a:extLst>
              <a:ext uri="{FF2B5EF4-FFF2-40B4-BE49-F238E27FC236}">
                <a16:creationId xmlns:a16="http://schemas.microsoft.com/office/drawing/2014/main" id="{8A8F43A3-3921-534E-2563-D70A0319D4F7}"/>
              </a:ext>
            </a:extLst>
          </p:cNvPr>
          <p:cNvSpPr txBox="1">
            <a:spLocks/>
          </p:cNvSpPr>
          <p:nvPr/>
        </p:nvSpPr>
        <p:spPr>
          <a:xfrm>
            <a:off x="114224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מושגים בסיסיים 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54" name="Graphic 53" descr="Rating Star outline">
            <a:extLst>
              <a:ext uri="{FF2B5EF4-FFF2-40B4-BE49-F238E27FC236}">
                <a16:creationId xmlns:a16="http://schemas.microsoft.com/office/drawing/2014/main" id="{960BEC47-242A-E75E-B033-AC73E503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5712" y="1496138"/>
            <a:ext cx="1823044" cy="1823044"/>
          </a:xfrm>
          <a:prstGeom prst="rect">
            <a:avLst/>
          </a:prstGeom>
        </p:spPr>
      </p:pic>
      <p:pic>
        <p:nvPicPr>
          <p:cNvPr id="56" name="Graphic 55" descr="Credit card outline">
            <a:extLst>
              <a:ext uri="{FF2B5EF4-FFF2-40B4-BE49-F238E27FC236}">
                <a16:creationId xmlns:a16="http://schemas.microsoft.com/office/drawing/2014/main" id="{E063E390-BDD4-9F7C-704F-0A123AE2E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049" y="1648242"/>
            <a:ext cx="1610336" cy="16103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767416A-6547-0AC0-9377-98142F8E4C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0078" y="1875817"/>
            <a:ext cx="1895482" cy="1155186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0EACBA-E4E2-71AF-CCC4-6A13A999D0FA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46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71E2-201A-46AB-8790-42F9199C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304">
            <a:extLst>
              <a:ext uri="{FF2B5EF4-FFF2-40B4-BE49-F238E27FC236}">
                <a16:creationId xmlns:a16="http://schemas.microsoft.com/office/drawing/2014/main" id="{66EA386C-5B08-290F-A66E-C75960BD3D9F}"/>
              </a:ext>
            </a:extLst>
          </p:cNvPr>
          <p:cNvSpPr txBox="1">
            <a:spLocks/>
          </p:cNvSpPr>
          <p:nvPr/>
        </p:nvSpPr>
        <p:spPr>
          <a:xfrm>
            <a:off x="114224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המצב הקיים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B3F9D5-81C1-87C8-14C3-83448FEB0809}"/>
              </a:ext>
            </a:extLst>
          </p:cNvPr>
          <p:cNvSpPr/>
          <p:nvPr/>
        </p:nvSpPr>
        <p:spPr>
          <a:xfrm>
            <a:off x="11782634" y="602949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6A9E9-8EBF-9F78-320A-5C3794F0A7EA}"/>
              </a:ext>
            </a:extLst>
          </p:cNvPr>
          <p:cNvSpPr/>
          <p:nvPr/>
        </p:nvSpPr>
        <p:spPr>
          <a:xfrm>
            <a:off x="4221858" y="1838625"/>
            <a:ext cx="3565662" cy="392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העלייה באשראי מגדילה </a:t>
            </a:r>
            <a:r>
              <a:rPr lang="he-IL" sz="2400" b="1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סיכוני חדלות פירעון </a:t>
            </a:r>
            <a:r>
              <a:rPr lang="he-IL" sz="2400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והסיכון נובע </a:t>
            </a:r>
            <a:r>
              <a:rPr lang="he-IL" sz="2400" b="1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מאי עמידת לקוחות בהתחייבויותיהם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BDAB2-5ECC-26C0-A737-3DDEC20FEDD5}"/>
              </a:ext>
            </a:extLst>
          </p:cNvPr>
          <p:cNvSpPr/>
          <p:nvPr/>
        </p:nvSpPr>
        <p:spPr>
          <a:xfrm>
            <a:off x="4574418" y="1654140"/>
            <a:ext cx="2871805" cy="365760"/>
          </a:xfrm>
          <a:prstGeom prst="roundRect">
            <a:avLst>
              <a:gd name="adj" fmla="val 50000"/>
            </a:avLst>
          </a:prstGeom>
          <a:solidFill>
            <a:srgbClr val="3A7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הגדלת סיכון חדלות פירעון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072E9-74E7-A655-8CD3-704B25793DC1}"/>
              </a:ext>
            </a:extLst>
          </p:cNvPr>
          <p:cNvSpPr/>
          <p:nvPr/>
        </p:nvSpPr>
        <p:spPr>
          <a:xfrm>
            <a:off x="8029726" y="1838625"/>
            <a:ext cx="3565662" cy="392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סיכון אשראי מהווה </a:t>
            </a:r>
            <a:r>
              <a:rPr lang="he-IL" sz="24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אתגר משמעותי </a:t>
            </a: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ומורכב עבור מוסדות פיננסיים, </a:t>
            </a:r>
          </a:p>
          <a:p>
            <a:pPr algn="ctr" rtl="1">
              <a:lnSpc>
                <a:spcPct val="150000"/>
              </a:lnSpc>
            </a:pP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ומהווה </a:t>
            </a:r>
            <a:r>
              <a:rPr lang="he-IL" sz="24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כ-60%</a:t>
            </a: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he-IL" sz="24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מהאיומים</a:t>
            </a: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הכוללים על בנקים </a:t>
            </a:r>
          </a:p>
          <a:p>
            <a:pPr algn="ctr" rtl="1">
              <a:lnSpc>
                <a:spcPct val="150000"/>
              </a:lnSpc>
            </a:pPr>
            <a:r>
              <a:rPr lang="he-IL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(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(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Soui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et al , 2019</a:t>
            </a:r>
            <a:endParaRPr lang="he-IL" sz="2400" i="0" u="none" strike="noStrike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BE1B0-D50D-B9E5-4D8C-38508CA9B404}"/>
              </a:ext>
            </a:extLst>
          </p:cNvPr>
          <p:cNvSpPr/>
          <p:nvPr/>
        </p:nvSpPr>
        <p:spPr>
          <a:xfrm>
            <a:off x="8613228" y="1654140"/>
            <a:ext cx="2398657" cy="365760"/>
          </a:xfrm>
          <a:prstGeom prst="roundRect">
            <a:avLst>
              <a:gd name="adj" fmla="val 50000"/>
            </a:avLst>
          </a:prstGeom>
          <a:solidFill>
            <a:srgbClr val="3A7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אתגר משמעותי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B4D01-C1D5-A4AC-0A6E-FE73F01C2D89}"/>
              </a:ext>
            </a:extLst>
          </p:cNvPr>
          <p:cNvSpPr/>
          <p:nvPr/>
        </p:nvSpPr>
        <p:spPr>
          <a:xfrm>
            <a:off x="425254" y="1838625"/>
            <a:ext cx="3565662" cy="392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הערכה מדויקת ויעילה של מודלים לסיכון אשראי הפכה </a:t>
            </a:r>
            <a:r>
              <a:rPr lang="he-IL" sz="2400" b="1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לדרישה הכרחית </a:t>
            </a:r>
            <a:r>
              <a:rPr lang="he-IL" sz="2400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עבור כל מוסד פיננסי, על מנת להתמודד עם אתגרי הסיכון ולמנוע הפסדים פוטנציאליים </a:t>
            </a:r>
            <a:r>
              <a:rPr lang="en-US" sz="2400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(Liu, 2024)</a:t>
            </a:r>
            <a:endParaRPr lang="he-IL" sz="2400" b="1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31923A-A60D-65AE-24C1-54C2844A1861}"/>
              </a:ext>
            </a:extLst>
          </p:cNvPr>
          <p:cNvSpPr/>
          <p:nvPr/>
        </p:nvSpPr>
        <p:spPr>
          <a:xfrm>
            <a:off x="1008756" y="1654140"/>
            <a:ext cx="2398657" cy="365760"/>
          </a:xfrm>
          <a:prstGeom prst="roundRect">
            <a:avLst>
              <a:gd name="adj" fmla="val 50000"/>
            </a:avLst>
          </a:prstGeom>
          <a:solidFill>
            <a:srgbClr val="3A7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דרישה להערכה מדויקת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2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941E0-2AB8-E05F-13E5-8C697CAA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304">
            <a:extLst>
              <a:ext uri="{FF2B5EF4-FFF2-40B4-BE49-F238E27FC236}">
                <a16:creationId xmlns:a16="http://schemas.microsoft.com/office/drawing/2014/main" id="{1DAD704E-65BD-3150-0193-D09B71B67D16}"/>
              </a:ext>
            </a:extLst>
          </p:cNvPr>
          <p:cNvSpPr txBox="1">
            <a:spLocks/>
          </p:cNvSpPr>
          <p:nvPr/>
        </p:nvSpPr>
        <p:spPr>
          <a:xfrm>
            <a:off x="-3527" y="-33752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תרשים המצב הקיים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69FF2-663B-15C4-13BD-7C3B7EFA2406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E02A63-C6C8-37EF-9E4C-FC41156EFC1B}"/>
              </a:ext>
            </a:extLst>
          </p:cNvPr>
          <p:cNvSpPr txBox="1"/>
          <p:nvPr/>
        </p:nvSpPr>
        <p:spPr>
          <a:xfrm>
            <a:off x="316031" y="6396241"/>
            <a:ext cx="1193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6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תרשים המצב הקיים</a:t>
            </a:r>
            <a:endParaRPr lang="he-IL" sz="1600" b="1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D22C70E-A336-1537-21EA-19179F150E66}"/>
              </a:ext>
            </a:extLst>
          </p:cNvPr>
          <p:cNvGrpSpPr/>
          <p:nvPr/>
        </p:nvGrpSpPr>
        <p:grpSpPr>
          <a:xfrm>
            <a:off x="507086" y="2914888"/>
            <a:ext cx="11337636" cy="1689377"/>
            <a:chOff x="379761" y="2382456"/>
            <a:chExt cx="11337636" cy="168937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5758E68-D0B9-A465-C44E-84E9B4E41326}"/>
                </a:ext>
              </a:extLst>
            </p:cNvPr>
            <p:cNvSpPr/>
            <p:nvPr/>
          </p:nvSpPr>
          <p:spPr>
            <a:xfrm>
              <a:off x="6329955" y="2648429"/>
              <a:ext cx="1190347" cy="12320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3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E6F504F-7D0D-1A52-4BFF-C8B61F7D62E9}"/>
                </a:ext>
              </a:extLst>
            </p:cNvPr>
            <p:cNvSpPr/>
            <p:nvPr/>
          </p:nvSpPr>
          <p:spPr>
            <a:xfrm>
              <a:off x="8363003" y="2648429"/>
              <a:ext cx="1190347" cy="1232047"/>
            </a:xfrm>
            <a:prstGeom prst="ellipse">
              <a:avLst/>
            </a:prstGeom>
            <a:solidFill>
              <a:srgbClr val="3280AD"/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7BB2237-D498-AC8C-D147-3D92514218EE}"/>
                </a:ext>
              </a:extLst>
            </p:cNvPr>
            <p:cNvSpPr/>
            <p:nvPr/>
          </p:nvSpPr>
          <p:spPr>
            <a:xfrm>
              <a:off x="10396051" y="2648429"/>
              <a:ext cx="1190347" cy="12320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1</a:t>
              </a: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65735BD-1F20-D585-8FB8-0DD1AA722C87}"/>
                </a:ext>
              </a:extLst>
            </p:cNvPr>
            <p:cNvSpPr/>
            <p:nvPr/>
          </p:nvSpPr>
          <p:spPr>
            <a:xfrm flipH="1">
              <a:off x="6198953" y="2525833"/>
              <a:ext cx="1490313" cy="1546000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46B1E1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0B133E-D297-B0CD-FE8E-BD78D88DB6D4}"/>
                </a:ext>
              </a:extLst>
            </p:cNvPr>
            <p:cNvSpPr/>
            <p:nvPr/>
          </p:nvSpPr>
          <p:spPr>
            <a:xfrm>
              <a:off x="2400615" y="2648429"/>
              <a:ext cx="1190347" cy="12320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5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F526EBD-9BEE-9439-3B37-BBF861190078}"/>
                </a:ext>
              </a:extLst>
            </p:cNvPr>
            <p:cNvSpPr/>
            <p:nvPr/>
          </p:nvSpPr>
          <p:spPr>
            <a:xfrm>
              <a:off x="4433663" y="2648429"/>
              <a:ext cx="1190347" cy="1232047"/>
            </a:xfrm>
            <a:prstGeom prst="ellipse">
              <a:avLst/>
            </a:prstGeom>
            <a:solidFill>
              <a:srgbClr val="3280AD"/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4</a:t>
              </a: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935A6BBF-1EBE-FD48-6998-844EC3F08D40}"/>
                </a:ext>
              </a:extLst>
            </p:cNvPr>
            <p:cNvSpPr/>
            <p:nvPr/>
          </p:nvSpPr>
          <p:spPr>
            <a:xfrm flipH="1">
              <a:off x="10227084" y="2504463"/>
              <a:ext cx="1490313" cy="1546000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46B1E1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C6C17CC2-44AD-207F-4F6C-750222A50AAF}"/>
                </a:ext>
              </a:extLst>
            </p:cNvPr>
            <p:cNvSpPr/>
            <p:nvPr/>
          </p:nvSpPr>
          <p:spPr>
            <a:xfrm flipH="1">
              <a:off x="2227957" y="2525832"/>
              <a:ext cx="1490313" cy="1546000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46B1E1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E981E8AB-16DC-0263-E1A5-01BECD235D8E}"/>
                </a:ext>
              </a:extLst>
            </p:cNvPr>
            <p:cNvSpPr/>
            <p:nvPr/>
          </p:nvSpPr>
          <p:spPr>
            <a:xfrm flipH="1" flipV="1">
              <a:off x="4258958" y="2388659"/>
              <a:ext cx="1539756" cy="1668007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3280AD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3F1B241-35ED-6BA4-6B2C-33E95B138C22}"/>
                </a:ext>
              </a:extLst>
            </p:cNvPr>
            <p:cNvSpPr/>
            <p:nvPr/>
          </p:nvSpPr>
          <p:spPr>
            <a:xfrm>
              <a:off x="554466" y="2648429"/>
              <a:ext cx="1190347" cy="1232047"/>
            </a:xfrm>
            <a:prstGeom prst="ellipse">
              <a:avLst/>
            </a:prstGeom>
            <a:solidFill>
              <a:srgbClr val="3280AD"/>
            </a:solidFill>
            <a:ln w="635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ssistant" pitchFamily="2" charset="-79"/>
                  <a:cs typeface="Assistant" pitchFamily="2" charset="-79"/>
                </a:rPr>
                <a:t>6</a:t>
              </a: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003B521E-7305-D642-0713-18758B0CC1E6}"/>
                </a:ext>
              </a:extLst>
            </p:cNvPr>
            <p:cNvSpPr/>
            <p:nvPr/>
          </p:nvSpPr>
          <p:spPr>
            <a:xfrm flipH="1" flipV="1">
              <a:off x="379761" y="2388659"/>
              <a:ext cx="1539756" cy="1668007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3280AD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D9509570-4336-1B54-086A-B062F2B93AAC}"/>
                </a:ext>
              </a:extLst>
            </p:cNvPr>
            <p:cNvSpPr/>
            <p:nvPr/>
          </p:nvSpPr>
          <p:spPr>
            <a:xfrm flipH="1" flipV="1">
              <a:off x="8192758" y="2382456"/>
              <a:ext cx="1539756" cy="1668007"/>
            </a:xfrm>
            <a:prstGeom prst="arc">
              <a:avLst>
                <a:gd name="adj1" fmla="val 10819804"/>
                <a:gd name="adj2" fmla="val 0"/>
              </a:avLst>
            </a:prstGeom>
            <a:noFill/>
            <a:ln w="63500" cap="rnd">
              <a:solidFill>
                <a:srgbClr val="3280AD"/>
              </a:solidFill>
              <a:tailEnd type="arrow" w="sm" len="sm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ssistant" pitchFamily="2" charset="-79"/>
                <a:cs typeface="Assistant" pitchFamily="2" charset="-79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25894B6-E2DF-9D8E-E622-57A9C99585CB}"/>
              </a:ext>
            </a:extLst>
          </p:cNvPr>
          <p:cNvSpPr txBox="1"/>
          <p:nvPr/>
        </p:nvSpPr>
        <p:spPr>
          <a:xfrm>
            <a:off x="7816592" y="1759348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גידול במספר הלקוחות שלא עומדים בהתחייבויות </a:t>
            </a:r>
            <a:endParaRPr lang="en-US" sz="2100" b="1" dirty="0"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4DC57F-85FD-4339-6F5E-F74AFE4E8012}"/>
              </a:ext>
            </a:extLst>
          </p:cNvPr>
          <p:cNvSpPr txBox="1"/>
          <p:nvPr/>
        </p:nvSpPr>
        <p:spPr>
          <a:xfrm>
            <a:off x="5814948" y="4622634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הפסדים משמעותיים למוסדות פיננסיים </a:t>
            </a:r>
            <a:endParaRPr lang="en-US" sz="2100" b="1" dirty="0"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BB6A87-F269-899E-2D11-8B01D3D2C9A9}"/>
              </a:ext>
            </a:extLst>
          </p:cNvPr>
          <p:cNvSpPr txBox="1"/>
          <p:nvPr/>
        </p:nvSpPr>
        <p:spPr>
          <a:xfrm>
            <a:off x="3940618" y="1759348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חוסר יעילות של מודלים מסורתיים להערכת סיכון </a:t>
            </a:r>
            <a:endParaRPr lang="en-US" sz="2100" b="1" dirty="0"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1DE241-05EE-FAAA-370E-03FB0A5166FB}"/>
              </a:ext>
            </a:extLst>
          </p:cNvPr>
          <p:cNvSpPr txBox="1"/>
          <p:nvPr/>
        </p:nvSpPr>
        <p:spPr>
          <a:xfrm>
            <a:off x="1904250" y="4622634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קושי בזיהוי קשרים מורכבים בין גורמי סיכון </a:t>
            </a:r>
            <a:endParaRPr lang="en-US" sz="2100" b="1" dirty="0"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3DB15C-CC7B-C0EF-70BA-EC6659892991}"/>
              </a:ext>
            </a:extLst>
          </p:cNvPr>
          <p:cNvSpPr txBox="1"/>
          <p:nvPr/>
        </p:nvSpPr>
        <p:spPr>
          <a:xfrm>
            <a:off x="53074" y="1759348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צורך במודלים מדויקים ואפקטיביים לניהול סיכונים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B26F98-BCB1-00DA-ED2F-FEAA9E154FE1}"/>
              </a:ext>
            </a:extLst>
          </p:cNvPr>
          <p:cNvSpPr txBox="1"/>
          <p:nvPr/>
        </p:nvSpPr>
        <p:spPr>
          <a:xfrm>
            <a:off x="9771939" y="4622634"/>
            <a:ext cx="2439700" cy="1121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he-IL" sz="2100" b="1" dirty="0">
                <a:latin typeface="Segoe UI"/>
                <a:ea typeface="Segoe UI Black" panose="020B0A02040204020203" pitchFamily="34" charset="0"/>
                <a:cs typeface="Segoe UI Light" panose="020B0502040204020203" pitchFamily="34" charset="0"/>
              </a:rPr>
              <a:t>עלייה בהיקף השימוש באשראי</a:t>
            </a:r>
            <a:endParaRPr lang="en-US" sz="2100" b="1" dirty="0"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7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B2E1-DA5D-AA95-CBE6-FD0D5575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04">
            <a:extLst>
              <a:ext uri="{FF2B5EF4-FFF2-40B4-BE49-F238E27FC236}">
                <a16:creationId xmlns:a16="http://schemas.microsoft.com/office/drawing/2014/main" id="{F8660ED1-A764-1F02-B44D-860CE711C655}"/>
              </a:ext>
            </a:extLst>
          </p:cNvPr>
          <p:cNvSpPr txBox="1">
            <a:spLocks/>
          </p:cNvSpPr>
          <p:nvPr/>
        </p:nvSpPr>
        <p:spPr>
          <a:xfrm>
            <a:off x="134101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הבעיה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4" name="Google Shape;5767;p82">
            <a:extLst>
              <a:ext uri="{FF2B5EF4-FFF2-40B4-BE49-F238E27FC236}">
                <a16:creationId xmlns:a16="http://schemas.microsoft.com/office/drawing/2014/main" id="{10EF9C1D-7238-3353-D899-BBF9DB172852}"/>
              </a:ext>
            </a:extLst>
          </p:cNvPr>
          <p:cNvGrpSpPr/>
          <p:nvPr/>
        </p:nvGrpSpPr>
        <p:grpSpPr>
          <a:xfrm>
            <a:off x="8429365" y="1987297"/>
            <a:ext cx="2735128" cy="2883406"/>
            <a:chOff x="3379425" y="1617275"/>
            <a:chExt cx="1090650" cy="13272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7" name="Google Shape;5768;p82">
              <a:extLst>
                <a:ext uri="{FF2B5EF4-FFF2-40B4-BE49-F238E27FC236}">
                  <a16:creationId xmlns:a16="http://schemas.microsoft.com/office/drawing/2014/main" id="{722F4CC6-C7DD-CFF4-5D7B-A4A324BB6436}"/>
                </a:ext>
              </a:extLst>
            </p:cNvPr>
            <p:cNvSpPr/>
            <p:nvPr/>
          </p:nvSpPr>
          <p:spPr>
            <a:xfrm>
              <a:off x="3554475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2400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rPr>
                <a:t>חוסר גמישות</a:t>
              </a:r>
              <a:endParaRPr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8" name="Google Shape;5769;p82">
              <a:extLst>
                <a:ext uri="{FF2B5EF4-FFF2-40B4-BE49-F238E27FC236}">
                  <a16:creationId xmlns:a16="http://schemas.microsoft.com/office/drawing/2014/main" id="{3BF699AC-C9C5-0D0D-06E3-1E8E63FB8C2F}"/>
                </a:ext>
              </a:extLst>
            </p:cNvPr>
            <p:cNvSpPr/>
            <p:nvPr/>
          </p:nvSpPr>
          <p:spPr>
            <a:xfrm>
              <a:off x="3379425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5770;p82">
              <a:extLst>
                <a:ext uri="{FF2B5EF4-FFF2-40B4-BE49-F238E27FC236}">
                  <a16:creationId xmlns:a16="http://schemas.microsoft.com/office/drawing/2014/main" id="{34898EB8-EBB5-B7CE-8DAB-F5E10243B30E}"/>
                </a:ext>
              </a:extLst>
            </p:cNvPr>
            <p:cNvSpPr/>
            <p:nvPr/>
          </p:nvSpPr>
          <p:spPr>
            <a:xfrm>
              <a:off x="3775050" y="2771175"/>
              <a:ext cx="300875" cy="173300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" name="Google Shape;5771;p82">
            <a:extLst>
              <a:ext uri="{FF2B5EF4-FFF2-40B4-BE49-F238E27FC236}">
                <a16:creationId xmlns:a16="http://schemas.microsoft.com/office/drawing/2014/main" id="{6A276F20-D117-CA37-C394-2188FCA02B2C}"/>
              </a:ext>
            </a:extLst>
          </p:cNvPr>
          <p:cNvGrpSpPr/>
          <p:nvPr/>
        </p:nvGrpSpPr>
        <p:grpSpPr>
          <a:xfrm>
            <a:off x="4705475" y="1987297"/>
            <a:ext cx="2735442" cy="2883406"/>
            <a:chOff x="2332275" y="1617275"/>
            <a:chExt cx="1090775" cy="13272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4" name="Google Shape;5772;p82">
              <a:extLst>
                <a:ext uri="{FF2B5EF4-FFF2-40B4-BE49-F238E27FC236}">
                  <a16:creationId xmlns:a16="http://schemas.microsoft.com/office/drawing/2014/main" id="{4F38462E-D226-C683-CF06-DDFE7695E957}"/>
                </a:ext>
              </a:extLst>
            </p:cNvPr>
            <p:cNvSpPr/>
            <p:nvPr/>
          </p:nvSpPr>
          <p:spPr>
            <a:xfrm>
              <a:off x="2507425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2400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rPr>
                <a:t>חוסר שקיפות</a:t>
              </a:r>
              <a:endParaRPr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5" name="Google Shape;5773;p82">
              <a:extLst>
                <a:ext uri="{FF2B5EF4-FFF2-40B4-BE49-F238E27FC236}">
                  <a16:creationId xmlns:a16="http://schemas.microsoft.com/office/drawing/2014/main" id="{8421CE16-733D-53B7-546D-75BFC6139C59}"/>
                </a:ext>
              </a:extLst>
            </p:cNvPr>
            <p:cNvSpPr/>
            <p:nvPr/>
          </p:nvSpPr>
          <p:spPr>
            <a:xfrm>
              <a:off x="2332275" y="1617275"/>
              <a:ext cx="1090775" cy="1273950"/>
            </a:xfrm>
            <a:custGeom>
              <a:avLst/>
              <a:gdLst/>
              <a:ahLst/>
              <a:cxnLst/>
              <a:rect l="l" t="t" r="r" b="b"/>
              <a:pathLst>
                <a:path w="43631" h="50958" extrusionOk="0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5774;p82">
              <a:extLst>
                <a:ext uri="{FF2B5EF4-FFF2-40B4-BE49-F238E27FC236}">
                  <a16:creationId xmlns:a16="http://schemas.microsoft.com/office/drawing/2014/main" id="{34441702-739E-341E-BE90-64B61DEB35AF}"/>
                </a:ext>
              </a:extLst>
            </p:cNvPr>
            <p:cNvSpPr/>
            <p:nvPr/>
          </p:nvSpPr>
          <p:spPr>
            <a:xfrm>
              <a:off x="2727925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" name="Google Shape;5775;p82">
            <a:extLst>
              <a:ext uri="{FF2B5EF4-FFF2-40B4-BE49-F238E27FC236}">
                <a16:creationId xmlns:a16="http://schemas.microsoft.com/office/drawing/2014/main" id="{BB2744B0-D041-A437-E1BA-E1CFD69B4265}"/>
              </a:ext>
            </a:extLst>
          </p:cNvPr>
          <p:cNvGrpSpPr/>
          <p:nvPr/>
        </p:nvGrpSpPr>
        <p:grpSpPr>
          <a:xfrm>
            <a:off x="737853" y="1929453"/>
            <a:ext cx="2735128" cy="2883406"/>
            <a:chOff x="1285250" y="1617275"/>
            <a:chExt cx="1090650" cy="132720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1" name="Google Shape;5776;p82">
              <a:extLst>
                <a:ext uri="{FF2B5EF4-FFF2-40B4-BE49-F238E27FC236}">
                  <a16:creationId xmlns:a16="http://schemas.microsoft.com/office/drawing/2014/main" id="{A0261244-8C01-3D21-89BB-69A2FED6F3E4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2400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rPr>
                <a:t>חוסר יכולת לחיזוי רב משתני</a:t>
              </a:r>
              <a:endParaRPr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2" name="Google Shape;5777;p82">
              <a:extLst>
                <a:ext uri="{FF2B5EF4-FFF2-40B4-BE49-F238E27FC236}">
                  <a16:creationId xmlns:a16="http://schemas.microsoft.com/office/drawing/2014/main" id="{DFC12544-137E-C3A3-82C7-903245A909FE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5778;p82">
              <a:extLst>
                <a:ext uri="{FF2B5EF4-FFF2-40B4-BE49-F238E27FC236}">
                  <a16:creationId xmlns:a16="http://schemas.microsoft.com/office/drawing/2014/main" id="{ADF3BCD5-CBDF-E9AE-8993-FEFED4F99CA3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6C66F5-C82F-6024-08C3-39960BEFFE86}"/>
              </a:ext>
            </a:extLst>
          </p:cNvPr>
          <p:cNvSpPr txBox="1"/>
          <p:nvPr/>
        </p:nvSpPr>
        <p:spPr>
          <a:xfrm>
            <a:off x="432272" y="1108043"/>
            <a:ext cx="11272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הבעיה המרכזית 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בניהול סיכון אשראי </a:t>
            </a:r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היא 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המגבלה של המודלים הקיימים </a:t>
            </a:r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לספק תחזיות מדויקות תוך שמירה על שקיפות וביצועים גבוהים בתנאים משתנים, 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המגבלות של המודלים המסורתיים</a:t>
            </a:r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CAB88-4C36-15CB-36C4-FA0DF50EDB3A}"/>
              </a:ext>
            </a:extLst>
          </p:cNvPr>
          <p:cNvSpPr txBox="1"/>
          <p:nvPr/>
        </p:nvSpPr>
        <p:spPr>
          <a:xfrm>
            <a:off x="8511690" y="4891692"/>
            <a:ext cx="2570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מודלים מסורתיים מניחים קשרים ליניאריים בין משתנים, הנחה </a:t>
            </a:r>
            <a:r>
              <a:rPr lang="he-IL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שאינה</a:t>
            </a:r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מתאימה לקשרים מורכבים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5895D-00B5-EF74-7C0F-F25B6150FAA6}"/>
              </a:ext>
            </a:extLst>
          </p:cNvPr>
          <p:cNvSpPr txBox="1"/>
          <p:nvPr/>
        </p:nvSpPr>
        <p:spPr>
          <a:xfrm>
            <a:off x="4678635" y="4891692"/>
            <a:ext cx="27795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מודלים מתפקדים כ"קופסאות שחורות", המשתמשים אינם מסוגלים להבין את אופן תהליכי קבלת ההחלטות במודל ולכן אמונם במודל נפגע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CF30B-F4D6-9A2E-B410-255A86A1AB89}"/>
              </a:ext>
            </a:extLst>
          </p:cNvPr>
          <p:cNvSpPr txBox="1"/>
          <p:nvPr/>
        </p:nvSpPr>
        <p:spPr>
          <a:xfrm>
            <a:off x="307735" y="4891692"/>
            <a:ext cx="3595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גישות מסורתיות להערכת סיכון אשראי מתמקדות בניתוח חד-ממדי, בו כל משתנה תלוי נחזה בנפרד, מה שמגביל את יכולת המודלים ללכוד קשרים מורכבים בין המשתנים</a:t>
            </a:r>
            <a:endParaRPr lang="he-IL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pPr algn="ctr" rtl="1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Andreeva, 2006; Berg, 2007)</a:t>
            </a:r>
            <a:r>
              <a:rPr lang="he-IL" sz="180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)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900B9-CC10-2232-D604-5BBC9E7976C1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" name="Graphic 20" descr="Head with gears outline">
            <a:extLst>
              <a:ext uri="{FF2B5EF4-FFF2-40B4-BE49-F238E27FC236}">
                <a16:creationId xmlns:a16="http://schemas.microsoft.com/office/drawing/2014/main" id="{6D7F5999-E358-413B-8794-5787FE66FC7B}"/>
              </a:ext>
            </a:extLst>
          </p:cNvPr>
          <p:cNvGrpSpPr/>
          <p:nvPr/>
        </p:nvGrpSpPr>
        <p:grpSpPr>
          <a:xfrm flipH="1">
            <a:off x="9147834" y="431427"/>
            <a:ext cx="547355" cy="539939"/>
            <a:chOff x="8715155" y="277877"/>
            <a:chExt cx="648013" cy="769137"/>
          </a:xfrm>
          <a:solidFill>
            <a:srgbClr val="000000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F2B9E8-90B0-0647-FA42-F6434FFC0793}"/>
                </a:ext>
              </a:extLst>
            </p:cNvPr>
            <p:cNvSpPr/>
            <p:nvPr/>
          </p:nvSpPr>
          <p:spPr>
            <a:xfrm>
              <a:off x="8989694" y="419365"/>
              <a:ext cx="76200" cy="76200"/>
            </a:xfrm>
            <a:custGeom>
              <a:avLst/>
              <a:gdLst>
                <a:gd name="connsiteX0" fmla="*/ 38100 w 76200"/>
                <a:gd name="connsiteY0" fmla="*/ 76200 h 76200"/>
                <a:gd name="connsiteX1" fmla="*/ 76200 w 76200"/>
                <a:gd name="connsiteY1" fmla="*/ 38100 h 76200"/>
                <a:gd name="connsiteX2" fmla="*/ 38100 w 76200"/>
                <a:gd name="connsiteY2" fmla="*/ 0 h 76200"/>
                <a:gd name="connsiteX3" fmla="*/ 0 w 76200"/>
                <a:gd name="connsiteY3" fmla="*/ 38100 h 76200"/>
                <a:gd name="connsiteX4" fmla="*/ 38100 w 76200"/>
                <a:gd name="connsiteY4" fmla="*/ 76200 h 76200"/>
                <a:gd name="connsiteX5" fmla="*/ 38100 w 76200"/>
                <a:gd name="connsiteY5" fmla="*/ 19050 h 76200"/>
                <a:gd name="connsiteX6" fmla="*/ 57150 w 76200"/>
                <a:gd name="connsiteY6" fmla="*/ 38100 h 76200"/>
                <a:gd name="connsiteX7" fmla="*/ 38100 w 76200"/>
                <a:gd name="connsiteY7" fmla="*/ 57150 h 76200"/>
                <a:gd name="connsiteX8" fmla="*/ 19050 w 76200"/>
                <a:gd name="connsiteY8" fmla="*/ 38100 h 76200"/>
                <a:gd name="connsiteX9" fmla="*/ 38100 w 76200"/>
                <a:gd name="connsiteY9" fmla="*/ 190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8100" y="76200"/>
                  </a:moveTo>
                  <a:cubicBezTo>
                    <a:pt x="59142" y="76200"/>
                    <a:pt x="76200" y="59142"/>
                    <a:pt x="76200" y="38100"/>
                  </a:cubicBezTo>
                  <a:cubicBezTo>
                    <a:pt x="76200" y="17058"/>
                    <a:pt x="59142" y="0"/>
                    <a:pt x="38100" y="0"/>
                  </a:cubicBezTo>
                  <a:cubicBezTo>
                    <a:pt x="17058" y="0"/>
                    <a:pt x="0" y="17058"/>
                    <a:pt x="0" y="38100"/>
                  </a:cubicBezTo>
                  <a:cubicBezTo>
                    <a:pt x="125" y="59090"/>
                    <a:pt x="17110" y="76075"/>
                    <a:pt x="38100" y="76200"/>
                  </a:cubicBezTo>
                  <a:close/>
                  <a:moveTo>
                    <a:pt x="38100" y="19050"/>
                  </a:moveTo>
                  <a:cubicBezTo>
                    <a:pt x="48621" y="19050"/>
                    <a:pt x="57150" y="27579"/>
                    <a:pt x="57150" y="38100"/>
                  </a:cubicBezTo>
                  <a:cubicBezTo>
                    <a:pt x="57150" y="48621"/>
                    <a:pt x="48621" y="57150"/>
                    <a:pt x="38100" y="57150"/>
                  </a:cubicBezTo>
                  <a:cubicBezTo>
                    <a:pt x="27579" y="57150"/>
                    <a:pt x="19050" y="48621"/>
                    <a:pt x="19050" y="38100"/>
                  </a:cubicBezTo>
                  <a:cubicBezTo>
                    <a:pt x="19183" y="27635"/>
                    <a:pt x="27635" y="19183"/>
                    <a:pt x="38100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D9A828-524A-5CDC-FC9A-EA3786611D77}"/>
                </a:ext>
              </a:extLst>
            </p:cNvPr>
            <p:cNvSpPr/>
            <p:nvPr/>
          </p:nvSpPr>
          <p:spPr>
            <a:xfrm>
              <a:off x="8875394" y="603512"/>
              <a:ext cx="76200" cy="76200"/>
            </a:xfrm>
            <a:custGeom>
              <a:avLst/>
              <a:gdLst>
                <a:gd name="connsiteX0" fmla="*/ 38100 w 76200"/>
                <a:gd name="connsiteY0" fmla="*/ 76200 h 76200"/>
                <a:gd name="connsiteX1" fmla="*/ 76200 w 76200"/>
                <a:gd name="connsiteY1" fmla="*/ 38100 h 76200"/>
                <a:gd name="connsiteX2" fmla="*/ 38100 w 76200"/>
                <a:gd name="connsiteY2" fmla="*/ 0 h 76200"/>
                <a:gd name="connsiteX3" fmla="*/ 0 w 76200"/>
                <a:gd name="connsiteY3" fmla="*/ 38100 h 76200"/>
                <a:gd name="connsiteX4" fmla="*/ 38100 w 76200"/>
                <a:gd name="connsiteY4" fmla="*/ 76200 h 76200"/>
                <a:gd name="connsiteX5" fmla="*/ 38100 w 76200"/>
                <a:gd name="connsiteY5" fmla="*/ 19050 h 76200"/>
                <a:gd name="connsiteX6" fmla="*/ 57150 w 76200"/>
                <a:gd name="connsiteY6" fmla="*/ 38100 h 76200"/>
                <a:gd name="connsiteX7" fmla="*/ 38100 w 76200"/>
                <a:gd name="connsiteY7" fmla="*/ 57150 h 76200"/>
                <a:gd name="connsiteX8" fmla="*/ 19050 w 76200"/>
                <a:gd name="connsiteY8" fmla="*/ 38100 h 76200"/>
                <a:gd name="connsiteX9" fmla="*/ 38100 w 76200"/>
                <a:gd name="connsiteY9" fmla="*/ 190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8100" y="76200"/>
                  </a:moveTo>
                  <a:cubicBezTo>
                    <a:pt x="59142" y="76200"/>
                    <a:pt x="76200" y="59142"/>
                    <a:pt x="76200" y="38100"/>
                  </a:cubicBezTo>
                  <a:cubicBezTo>
                    <a:pt x="76200" y="17058"/>
                    <a:pt x="59142" y="0"/>
                    <a:pt x="38100" y="0"/>
                  </a:cubicBezTo>
                  <a:cubicBezTo>
                    <a:pt x="17058" y="0"/>
                    <a:pt x="0" y="17058"/>
                    <a:pt x="0" y="38100"/>
                  </a:cubicBezTo>
                  <a:cubicBezTo>
                    <a:pt x="0" y="59142"/>
                    <a:pt x="17058" y="76200"/>
                    <a:pt x="38100" y="76200"/>
                  </a:cubicBezTo>
                  <a:close/>
                  <a:moveTo>
                    <a:pt x="38100" y="19050"/>
                  </a:moveTo>
                  <a:cubicBezTo>
                    <a:pt x="48621" y="19050"/>
                    <a:pt x="57150" y="27579"/>
                    <a:pt x="57150" y="38100"/>
                  </a:cubicBezTo>
                  <a:cubicBezTo>
                    <a:pt x="57150" y="48621"/>
                    <a:pt x="48621" y="57150"/>
                    <a:pt x="38100" y="57150"/>
                  </a:cubicBezTo>
                  <a:cubicBezTo>
                    <a:pt x="27579" y="57150"/>
                    <a:pt x="19050" y="48621"/>
                    <a:pt x="19050" y="38100"/>
                  </a:cubicBezTo>
                  <a:cubicBezTo>
                    <a:pt x="19050" y="27579"/>
                    <a:pt x="27579" y="19050"/>
                    <a:pt x="38100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4C6DEF-B504-3486-18EA-F054A7907F26}"/>
                </a:ext>
              </a:extLst>
            </p:cNvPr>
            <p:cNvSpPr/>
            <p:nvPr/>
          </p:nvSpPr>
          <p:spPr>
            <a:xfrm>
              <a:off x="8805605" y="531845"/>
              <a:ext cx="216779" cy="216808"/>
            </a:xfrm>
            <a:custGeom>
              <a:avLst/>
              <a:gdLst>
                <a:gd name="connsiteX0" fmla="*/ 30832 w 216779"/>
                <a:gd name="connsiteY0" fmla="*/ 151495 h 216808"/>
                <a:gd name="connsiteX1" fmla="*/ 22670 w 216779"/>
                <a:gd name="connsiteY1" fmla="*/ 175079 h 216808"/>
                <a:gd name="connsiteX2" fmla="*/ 40767 w 216779"/>
                <a:gd name="connsiteY2" fmla="*/ 193224 h 216808"/>
                <a:gd name="connsiteX3" fmla="*/ 64351 w 216779"/>
                <a:gd name="connsiteY3" fmla="*/ 185966 h 216808"/>
                <a:gd name="connsiteX4" fmla="*/ 84353 w 216779"/>
                <a:gd name="connsiteY4" fmla="*/ 194129 h 216808"/>
                <a:gd name="connsiteX5" fmla="*/ 95221 w 216779"/>
                <a:gd name="connsiteY5" fmla="*/ 216808 h 216808"/>
                <a:gd name="connsiteX6" fmla="*/ 120615 w 216779"/>
                <a:gd name="connsiteY6" fmla="*/ 216808 h 216808"/>
                <a:gd name="connsiteX7" fmla="*/ 130597 w 216779"/>
                <a:gd name="connsiteY7" fmla="*/ 195034 h 216808"/>
                <a:gd name="connsiteX8" fmla="*/ 150600 w 216779"/>
                <a:gd name="connsiteY8" fmla="*/ 186871 h 216808"/>
                <a:gd name="connsiteX9" fmla="*/ 174174 w 216779"/>
                <a:gd name="connsiteY9" fmla="*/ 195034 h 216808"/>
                <a:gd name="connsiteX10" fmla="*/ 192272 w 216779"/>
                <a:gd name="connsiteY10" fmla="*/ 176936 h 216808"/>
                <a:gd name="connsiteX11" fmla="*/ 185042 w 216779"/>
                <a:gd name="connsiteY11" fmla="*/ 153305 h 216808"/>
                <a:gd name="connsiteX12" fmla="*/ 193205 w 216779"/>
                <a:gd name="connsiteY12" fmla="*/ 133350 h 216808"/>
                <a:gd name="connsiteX13" fmla="*/ 215875 w 216779"/>
                <a:gd name="connsiteY13" fmla="*/ 122463 h 216808"/>
                <a:gd name="connsiteX14" fmla="*/ 216779 w 216779"/>
                <a:gd name="connsiteY14" fmla="*/ 95250 h 216808"/>
                <a:gd name="connsiteX15" fmla="*/ 194081 w 216779"/>
                <a:gd name="connsiteY15" fmla="*/ 84411 h 216808"/>
                <a:gd name="connsiteX16" fmla="*/ 185918 w 216779"/>
                <a:gd name="connsiteY16" fmla="*/ 64408 h 216808"/>
                <a:gd name="connsiteX17" fmla="*/ 194081 w 216779"/>
                <a:gd name="connsiteY17" fmla="*/ 40824 h 216808"/>
                <a:gd name="connsiteX18" fmla="*/ 175984 w 216779"/>
                <a:gd name="connsiteY18" fmla="*/ 22679 h 216808"/>
                <a:gd name="connsiteX19" fmla="*/ 152400 w 216779"/>
                <a:gd name="connsiteY19" fmla="*/ 30842 h 216808"/>
                <a:gd name="connsiteX20" fmla="*/ 132445 w 216779"/>
                <a:gd name="connsiteY20" fmla="*/ 22679 h 216808"/>
                <a:gd name="connsiteX21" fmla="*/ 121568 w 216779"/>
                <a:gd name="connsiteY21" fmla="*/ 0 h 216808"/>
                <a:gd name="connsiteX22" fmla="*/ 95221 w 216779"/>
                <a:gd name="connsiteY22" fmla="*/ 0 h 216808"/>
                <a:gd name="connsiteX23" fmla="*/ 84344 w 216779"/>
                <a:gd name="connsiteY23" fmla="*/ 22679 h 216808"/>
                <a:gd name="connsiteX24" fmla="*/ 64341 w 216779"/>
                <a:gd name="connsiteY24" fmla="*/ 30842 h 216808"/>
                <a:gd name="connsiteX25" fmla="*/ 40757 w 216779"/>
                <a:gd name="connsiteY25" fmla="*/ 22679 h 216808"/>
                <a:gd name="connsiteX26" fmla="*/ 22660 w 216779"/>
                <a:gd name="connsiteY26" fmla="*/ 40824 h 216808"/>
                <a:gd name="connsiteX27" fmla="*/ 30832 w 216779"/>
                <a:gd name="connsiteY27" fmla="*/ 64408 h 216808"/>
                <a:gd name="connsiteX28" fmla="*/ 22670 w 216779"/>
                <a:gd name="connsiteY28" fmla="*/ 84363 h 216808"/>
                <a:gd name="connsiteX29" fmla="*/ 0 w 216779"/>
                <a:gd name="connsiteY29" fmla="*/ 95250 h 216808"/>
                <a:gd name="connsiteX30" fmla="*/ 0 w 216779"/>
                <a:gd name="connsiteY30" fmla="*/ 120653 h 216808"/>
                <a:gd name="connsiteX31" fmla="*/ 22670 w 216779"/>
                <a:gd name="connsiteY31" fmla="*/ 131540 h 216808"/>
                <a:gd name="connsiteX32" fmla="*/ 30832 w 216779"/>
                <a:gd name="connsiteY32" fmla="*/ 151495 h 216808"/>
                <a:gd name="connsiteX33" fmla="*/ 19050 w 216779"/>
                <a:gd name="connsiteY33" fmla="*/ 107271 h 216808"/>
                <a:gd name="connsiteX34" fmla="*/ 30918 w 216779"/>
                <a:gd name="connsiteY34" fmla="*/ 101556 h 216808"/>
                <a:gd name="connsiteX35" fmla="*/ 38986 w 216779"/>
                <a:gd name="connsiteY35" fmla="*/ 97688 h 216808"/>
                <a:gd name="connsiteX36" fmla="*/ 41148 w 216779"/>
                <a:gd name="connsiteY36" fmla="*/ 89002 h 216808"/>
                <a:gd name="connsiteX37" fmla="*/ 47377 w 216779"/>
                <a:gd name="connsiteY37" fmla="*/ 73876 h 216808"/>
                <a:gd name="connsiteX38" fmla="*/ 51664 w 216779"/>
                <a:gd name="connsiteY38" fmla="*/ 66370 h 216808"/>
                <a:gd name="connsiteX39" fmla="*/ 48806 w 216779"/>
                <a:gd name="connsiteY39" fmla="*/ 58198 h 216808"/>
                <a:gd name="connsiteX40" fmla="*/ 44539 w 216779"/>
                <a:gd name="connsiteY40" fmla="*/ 45882 h 216808"/>
                <a:gd name="connsiteX41" fmla="*/ 45815 w 216779"/>
                <a:gd name="connsiteY41" fmla="*/ 44606 h 216808"/>
                <a:gd name="connsiteX42" fmla="*/ 58131 w 216779"/>
                <a:gd name="connsiteY42" fmla="*/ 48863 h 216808"/>
                <a:gd name="connsiteX43" fmla="*/ 66304 w 216779"/>
                <a:gd name="connsiteY43" fmla="*/ 51721 h 216808"/>
                <a:gd name="connsiteX44" fmla="*/ 73809 w 216779"/>
                <a:gd name="connsiteY44" fmla="*/ 47434 h 216808"/>
                <a:gd name="connsiteX45" fmla="*/ 88935 w 216779"/>
                <a:gd name="connsiteY45" fmla="*/ 41205 h 216808"/>
                <a:gd name="connsiteX46" fmla="*/ 97612 w 216779"/>
                <a:gd name="connsiteY46" fmla="*/ 39033 h 216808"/>
                <a:gd name="connsiteX47" fmla="*/ 101489 w 216779"/>
                <a:gd name="connsiteY47" fmla="*/ 30966 h 216808"/>
                <a:gd name="connsiteX48" fmla="*/ 107204 w 216779"/>
                <a:gd name="connsiteY48" fmla="*/ 19098 h 216808"/>
                <a:gd name="connsiteX49" fmla="*/ 109528 w 216779"/>
                <a:gd name="connsiteY49" fmla="*/ 19098 h 216808"/>
                <a:gd name="connsiteX50" fmla="*/ 115243 w 216779"/>
                <a:gd name="connsiteY50" fmla="*/ 30966 h 216808"/>
                <a:gd name="connsiteX51" fmla="*/ 119120 w 216779"/>
                <a:gd name="connsiteY51" fmla="*/ 39033 h 216808"/>
                <a:gd name="connsiteX52" fmla="*/ 127797 w 216779"/>
                <a:gd name="connsiteY52" fmla="*/ 41205 h 216808"/>
                <a:gd name="connsiteX53" fmla="*/ 142923 w 216779"/>
                <a:gd name="connsiteY53" fmla="*/ 47434 h 216808"/>
                <a:gd name="connsiteX54" fmla="*/ 150428 w 216779"/>
                <a:gd name="connsiteY54" fmla="*/ 51721 h 216808"/>
                <a:gd name="connsiteX55" fmla="*/ 158601 w 216779"/>
                <a:gd name="connsiteY55" fmla="*/ 48863 h 216808"/>
                <a:gd name="connsiteX56" fmla="*/ 170917 w 216779"/>
                <a:gd name="connsiteY56" fmla="*/ 44606 h 216808"/>
                <a:gd name="connsiteX57" fmla="*/ 172183 w 216779"/>
                <a:gd name="connsiteY57" fmla="*/ 45882 h 216808"/>
                <a:gd name="connsiteX58" fmla="*/ 167897 w 216779"/>
                <a:gd name="connsiteY58" fmla="*/ 58179 h 216808"/>
                <a:gd name="connsiteX59" fmla="*/ 165040 w 216779"/>
                <a:gd name="connsiteY59" fmla="*/ 66351 h 216808"/>
                <a:gd name="connsiteX60" fmla="*/ 169326 w 216779"/>
                <a:gd name="connsiteY60" fmla="*/ 73857 h 216808"/>
                <a:gd name="connsiteX61" fmla="*/ 175555 w 216779"/>
                <a:gd name="connsiteY61" fmla="*/ 88983 h 216808"/>
                <a:gd name="connsiteX62" fmla="*/ 177717 w 216779"/>
                <a:gd name="connsiteY62" fmla="*/ 97669 h 216808"/>
                <a:gd name="connsiteX63" fmla="*/ 185785 w 216779"/>
                <a:gd name="connsiteY63" fmla="*/ 101537 h 216808"/>
                <a:gd name="connsiteX64" fmla="*/ 197215 w 216779"/>
                <a:gd name="connsiteY64" fmla="*/ 107042 h 216808"/>
                <a:gd name="connsiteX65" fmla="*/ 197110 w 216779"/>
                <a:gd name="connsiteY65" fmla="*/ 110290 h 216808"/>
                <a:gd name="connsiteX66" fmla="*/ 184842 w 216779"/>
                <a:gd name="connsiteY66" fmla="*/ 116176 h 216808"/>
                <a:gd name="connsiteX67" fmla="*/ 176775 w 216779"/>
                <a:gd name="connsiteY67" fmla="*/ 120053 h 216808"/>
                <a:gd name="connsiteX68" fmla="*/ 174603 w 216779"/>
                <a:gd name="connsiteY68" fmla="*/ 128730 h 216808"/>
                <a:gd name="connsiteX69" fmla="*/ 168383 w 216779"/>
                <a:gd name="connsiteY69" fmla="*/ 143856 h 216808"/>
                <a:gd name="connsiteX70" fmla="*/ 164287 w 216779"/>
                <a:gd name="connsiteY70" fmla="*/ 151019 h 216808"/>
                <a:gd name="connsiteX71" fmla="*/ 166716 w 216779"/>
                <a:gd name="connsiteY71" fmla="*/ 158906 h 216808"/>
                <a:gd name="connsiteX72" fmla="*/ 170602 w 216779"/>
                <a:gd name="connsiteY72" fmla="*/ 171536 h 216808"/>
                <a:gd name="connsiteX73" fmla="*/ 169002 w 216779"/>
                <a:gd name="connsiteY73" fmla="*/ 173136 h 216808"/>
                <a:gd name="connsiteX74" fmla="*/ 156696 w 216779"/>
                <a:gd name="connsiteY74" fmla="*/ 168869 h 216808"/>
                <a:gd name="connsiteX75" fmla="*/ 148523 w 216779"/>
                <a:gd name="connsiteY75" fmla="*/ 166011 h 216808"/>
                <a:gd name="connsiteX76" fmla="*/ 141008 w 216779"/>
                <a:gd name="connsiteY76" fmla="*/ 170307 h 216808"/>
                <a:gd name="connsiteX77" fmla="*/ 125892 w 216779"/>
                <a:gd name="connsiteY77" fmla="*/ 176527 h 216808"/>
                <a:gd name="connsiteX78" fmla="*/ 117005 w 216779"/>
                <a:gd name="connsiteY78" fmla="*/ 178746 h 216808"/>
                <a:gd name="connsiteX79" fmla="*/ 113195 w 216779"/>
                <a:gd name="connsiteY79" fmla="*/ 187071 h 216808"/>
                <a:gd name="connsiteX80" fmla="*/ 108395 w 216779"/>
                <a:gd name="connsiteY80" fmla="*/ 197758 h 216808"/>
                <a:gd name="connsiteX81" fmla="*/ 107213 w 216779"/>
                <a:gd name="connsiteY81" fmla="*/ 197758 h 216808"/>
                <a:gd name="connsiteX82" fmla="*/ 101498 w 216779"/>
                <a:gd name="connsiteY82" fmla="*/ 185890 h 216808"/>
                <a:gd name="connsiteX83" fmla="*/ 97622 w 216779"/>
                <a:gd name="connsiteY83" fmla="*/ 177822 h 216808"/>
                <a:gd name="connsiteX84" fmla="*/ 88944 w 216779"/>
                <a:gd name="connsiteY84" fmla="*/ 175651 h 216808"/>
                <a:gd name="connsiteX85" fmla="*/ 73819 w 216779"/>
                <a:gd name="connsiteY85" fmla="*/ 169421 h 216808"/>
                <a:gd name="connsiteX86" fmla="*/ 66656 w 216779"/>
                <a:gd name="connsiteY86" fmla="*/ 165325 h 216808"/>
                <a:gd name="connsiteX87" fmla="*/ 58769 w 216779"/>
                <a:gd name="connsiteY87" fmla="*/ 167754 h 216808"/>
                <a:gd name="connsiteX88" fmla="*/ 46149 w 216779"/>
                <a:gd name="connsiteY88" fmla="*/ 171641 h 216808"/>
                <a:gd name="connsiteX89" fmla="*/ 44548 w 216779"/>
                <a:gd name="connsiteY89" fmla="*/ 170040 h 216808"/>
                <a:gd name="connsiteX90" fmla="*/ 48835 w 216779"/>
                <a:gd name="connsiteY90" fmla="*/ 157753 h 216808"/>
                <a:gd name="connsiteX91" fmla="*/ 51692 w 216779"/>
                <a:gd name="connsiteY91" fmla="*/ 149581 h 216808"/>
                <a:gd name="connsiteX92" fmla="*/ 47406 w 216779"/>
                <a:gd name="connsiteY92" fmla="*/ 142075 h 216808"/>
                <a:gd name="connsiteX93" fmla="*/ 41177 w 216779"/>
                <a:gd name="connsiteY93" fmla="*/ 126949 h 216808"/>
                <a:gd name="connsiteX94" fmla="*/ 39014 w 216779"/>
                <a:gd name="connsiteY94" fmla="*/ 118262 h 216808"/>
                <a:gd name="connsiteX95" fmla="*/ 30947 w 216779"/>
                <a:gd name="connsiteY95" fmla="*/ 114395 h 216808"/>
                <a:gd name="connsiteX96" fmla="*/ 19079 w 216779"/>
                <a:gd name="connsiteY96" fmla="*/ 108680 h 21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16779" h="216808">
                  <a:moveTo>
                    <a:pt x="30832" y="151495"/>
                  </a:moveTo>
                  <a:lnTo>
                    <a:pt x="22670" y="175079"/>
                  </a:lnTo>
                  <a:lnTo>
                    <a:pt x="40767" y="193224"/>
                  </a:lnTo>
                  <a:lnTo>
                    <a:pt x="64351" y="185966"/>
                  </a:lnTo>
                  <a:cubicBezTo>
                    <a:pt x="70600" y="189615"/>
                    <a:pt x="77334" y="192364"/>
                    <a:pt x="84353" y="194129"/>
                  </a:cubicBezTo>
                  <a:lnTo>
                    <a:pt x="95221" y="216808"/>
                  </a:lnTo>
                  <a:lnTo>
                    <a:pt x="120615" y="216808"/>
                  </a:lnTo>
                  <a:lnTo>
                    <a:pt x="130597" y="195034"/>
                  </a:lnTo>
                  <a:cubicBezTo>
                    <a:pt x="137616" y="193269"/>
                    <a:pt x="144349" y="190520"/>
                    <a:pt x="150600" y="186871"/>
                  </a:cubicBezTo>
                  <a:lnTo>
                    <a:pt x="174174" y="195034"/>
                  </a:lnTo>
                  <a:lnTo>
                    <a:pt x="192272" y="176936"/>
                  </a:lnTo>
                  <a:lnTo>
                    <a:pt x="185042" y="153305"/>
                  </a:lnTo>
                  <a:cubicBezTo>
                    <a:pt x="188686" y="147069"/>
                    <a:pt x="191433" y="140352"/>
                    <a:pt x="193205" y="133350"/>
                  </a:cubicBezTo>
                  <a:lnTo>
                    <a:pt x="215875" y="122463"/>
                  </a:lnTo>
                  <a:lnTo>
                    <a:pt x="216779" y="95250"/>
                  </a:lnTo>
                  <a:lnTo>
                    <a:pt x="194081" y="84411"/>
                  </a:lnTo>
                  <a:cubicBezTo>
                    <a:pt x="192312" y="77393"/>
                    <a:pt x="189564" y="70659"/>
                    <a:pt x="185918" y="64408"/>
                  </a:cubicBezTo>
                  <a:lnTo>
                    <a:pt x="194081" y="40824"/>
                  </a:lnTo>
                  <a:lnTo>
                    <a:pt x="175984" y="22679"/>
                  </a:lnTo>
                  <a:lnTo>
                    <a:pt x="152400" y="30842"/>
                  </a:lnTo>
                  <a:cubicBezTo>
                    <a:pt x="146163" y="27201"/>
                    <a:pt x="139446" y="24453"/>
                    <a:pt x="132445" y="22679"/>
                  </a:cubicBezTo>
                  <a:lnTo>
                    <a:pt x="121568" y="0"/>
                  </a:lnTo>
                  <a:lnTo>
                    <a:pt x="95221" y="0"/>
                  </a:lnTo>
                  <a:lnTo>
                    <a:pt x="84344" y="22679"/>
                  </a:lnTo>
                  <a:cubicBezTo>
                    <a:pt x="77327" y="24449"/>
                    <a:pt x="70593" y="27197"/>
                    <a:pt x="64341" y="30842"/>
                  </a:cubicBezTo>
                  <a:lnTo>
                    <a:pt x="40757" y="22679"/>
                  </a:lnTo>
                  <a:lnTo>
                    <a:pt x="22660" y="40824"/>
                  </a:lnTo>
                  <a:lnTo>
                    <a:pt x="30832" y="64408"/>
                  </a:lnTo>
                  <a:cubicBezTo>
                    <a:pt x="27187" y="70643"/>
                    <a:pt x="24439" y="77361"/>
                    <a:pt x="22670" y="84363"/>
                  </a:cubicBezTo>
                  <a:lnTo>
                    <a:pt x="0" y="95250"/>
                  </a:lnTo>
                  <a:lnTo>
                    <a:pt x="0" y="120653"/>
                  </a:lnTo>
                  <a:lnTo>
                    <a:pt x="22670" y="131540"/>
                  </a:lnTo>
                  <a:cubicBezTo>
                    <a:pt x="24439" y="138542"/>
                    <a:pt x="27187" y="145260"/>
                    <a:pt x="30832" y="151495"/>
                  </a:cubicBezTo>
                  <a:close/>
                  <a:moveTo>
                    <a:pt x="19050" y="107271"/>
                  </a:moveTo>
                  <a:lnTo>
                    <a:pt x="30918" y="101556"/>
                  </a:lnTo>
                  <a:lnTo>
                    <a:pt x="38986" y="97688"/>
                  </a:lnTo>
                  <a:lnTo>
                    <a:pt x="41148" y="89002"/>
                  </a:lnTo>
                  <a:cubicBezTo>
                    <a:pt x="42493" y="83689"/>
                    <a:pt x="44590" y="78595"/>
                    <a:pt x="47377" y="73876"/>
                  </a:cubicBezTo>
                  <a:lnTo>
                    <a:pt x="51664" y="66370"/>
                  </a:lnTo>
                  <a:lnTo>
                    <a:pt x="48806" y="58198"/>
                  </a:lnTo>
                  <a:lnTo>
                    <a:pt x="44539" y="45882"/>
                  </a:lnTo>
                  <a:lnTo>
                    <a:pt x="45815" y="44606"/>
                  </a:lnTo>
                  <a:lnTo>
                    <a:pt x="58131" y="48863"/>
                  </a:lnTo>
                  <a:lnTo>
                    <a:pt x="66304" y="51721"/>
                  </a:lnTo>
                  <a:lnTo>
                    <a:pt x="73809" y="47434"/>
                  </a:lnTo>
                  <a:cubicBezTo>
                    <a:pt x="78529" y="44649"/>
                    <a:pt x="83623" y="42552"/>
                    <a:pt x="88935" y="41205"/>
                  </a:cubicBezTo>
                  <a:lnTo>
                    <a:pt x="97612" y="39033"/>
                  </a:lnTo>
                  <a:lnTo>
                    <a:pt x="101489" y="30966"/>
                  </a:lnTo>
                  <a:lnTo>
                    <a:pt x="107204" y="19098"/>
                  </a:lnTo>
                  <a:lnTo>
                    <a:pt x="109528" y="19098"/>
                  </a:lnTo>
                  <a:lnTo>
                    <a:pt x="115243" y="30966"/>
                  </a:lnTo>
                  <a:lnTo>
                    <a:pt x="119120" y="39033"/>
                  </a:lnTo>
                  <a:lnTo>
                    <a:pt x="127797" y="41205"/>
                  </a:lnTo>
                  <a:cubicBezTo>
                    <a:pt x="133109" y="42552"/>
                    <a:pt x="138203" y="44649"/>
                    <a:pt x="142923" y="47434"/>
                  </a:cubicBezTo>
                  <a:lnTo>
                    <a:pt x="150428" y="51721"/>
                  </a:lnTo>
                  <a:lnTo>
                    <a:pt x="158601" y="48863"/>
                  </a:lnTo>
                  <a:lnTo>
                    <a:pt x="170917" y="44606"/>
                  </a:lnTo>
                  <a:lnTo>
                    <a:pt x="172183" y="45882"/>
                  </a:lnTo>
                  <a:lnTo>
                    <a:pt x="167897" y="58179"/>
                  </a:lnTo>
                  <a:lnTo>
                    <a:pt x="165040" y="66351"/>
                  </a:lnTo>
                  <a:lnTo>
                    <a:pt x="169326" y="73857"/>
                  </a:lnTo>
                  <a:cubicBezTo>
                    <a:pt x="172107" y="78578"/>
                    <a:pt x="174205" y="83671"/>
                    <a:pt x="175555" y="88983"/>
                  </a:cubicBezTo>
                  <a:lnTo>
                    <a:pt x="177717" y="97669"/>
                  </a:lnTo>
                  <a:lnTo>
                    <a:pt x="185785" y="101537"/>
                  </a:lnTo>
                  <a:lnTo>
                    <a:pt x="197215" y="107042"/>
                  </a:lnTo>
                  <a:lnTo>
                    <a:pt x="197110" y="110290"/>
                  </a:lnTo>
                  <a:lnTo>
                    <a:pt x="184842" y="116176"/>
                  </a:lnTo>
                  <a:lnTo>
                    <a:pt x="176775" y="120053"/>
                  </a:lnTo>
                  <a:lnTo>
                    <a:pt x="174603" y="128730"/>
                  </a:lnTo>
                  <a:cubicBezTo>
                    <a:pt x="173264" y="134043"/>
                    <a:pt x="171169" y="139137"/>
                    <a:pt x="168383" y="143856"/>
                  </a:cubicBezTo>
                  <a:lnTo>
                    <a:pt x="164287" y="151019"/>
                  </a:lnTo>
                  <a:lnTo>
                    <a:pt x="166716" y="158906"/>
                  </a:lnTo>
                  <a:lnTo>
                    <a:pt x="170602" y="171536"/>
                  </a:lnTo>
                  <a:lnTo>
                    <a:pt x="169002" y="173136"/>
                  </a:lnTo>
                  <a:lnTo>
                    <a:pt x="156696" y="168869"/>
                  </a:lnTo>
                  <a:lnTo>
                    <a:pt x="148523" y="166011"/>
                  </a:lnTo>
                  <a:lnTo>
                    <a:pt x="141008" y="170307"/>
                  </a:lnTo>
                  <a:cubicBezTo>
                    <a:pt x="136290" y="173087"/>
                    <a:pt x="131200" y="175181"/>
                    <a:pt x="125892" y="176527"/>
                  </a:cubicBezTo>
                  <a:lnTo>
                    <a:pt x="117005" y="178746"/>
                  </a:lnTo>
                  <a:lnTo>
                    <a:pt x="113195" y="187071"/>
                  </a:lnTo>
                  <a:lnTo>
                    <a:pt x="108395" y="197758"/>
                  </a:lnTo>
                  <a:lnTo>
                    <a:pt x="107213" y="197758"/>
                  </a:lnTo>
                  <a:lnTo>
                    <a:pt x="101498" y="185890"/>
                  </a:lnTo>
                  <a:lnTo>
                    <a:pt x="97622" y="177822"/>
                  </a:lnTo>
                  <a:lnTo>
                    <a:pt x="88944" y="175651"/>
                  </a:lnTo>
                  <a:cubicBezTo>
                    <a:pt x="83631" y="174306"/>
                    <a:pt x="78537" y="172208"/>
                    <a:pt x="73819" y="169421"/>
                  </a:cubicBezTo>
                  <a:lnTo>
                    <a:pt x="66656" y="165325"/>
                  </a:lnTo>
                  <a:lnTo>
                    <a:pt x="58769" y="167754"/>
                  </a:lnTo>
                  <a:lnTo>
                    <a:pt x="46149" y="171641"/>
                  </a:lnTo>
                  <a:lnTo>
                    <a:pt x="44548" y="170040"/>
                  </a:lnTo>
                  <a:lnTo>
                    <a:pt x="48835" y="157753"/>
                  </a:lnTo>
                  <a:lnTo>
                    <a:pt x="51692" y="149581"/>
                  </a:lnTo>
                  <a:lnTo>
                    <a:pt x="47406" y="142075"/>
                  </a:lnTo>
                  <a:cubicBezTo>
                    <a:pt x="44621" y="137355"/>
                    <a:pt x="42523" y="132261"/>
                    <a:pt x="41177" y="126949"/>
                  </a:cubicBezTo>
                  <a:lnTo>
                    <a:pt x="39014" y="118262"/>
                  </a:lnTo>
                  <a:lnTo>
                    <a:pt x="30947" y="114395"/>
                  </a:lnTo>
                  <a:lnTo>
                    <a:pt x="19079" y="1086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B80BCA-8D26-DD28-524E-95FB51973C14}"/>
                </a:ext>
              </a:extLst>
            </p:cNvPr>
            <p:cNvSpPr/>
            <p:nvPr/>
          </p:nvSpPr>
          <p:spPr>
            <a:xfrm>
              <a:off x="8918971" y="348604"/>
              <a:ext cx="216760" cy="215903"/>
            </a:xfrm>
            <a:custGeom>
              <a:avLst/>
              <a:gdLst>
                <a:gd name="connsiteX0" fmla="*/ 30832 w 216760"/>
                <a:gd name="connsiteY0" fmla="*/ 151495 h 215903"/>
                <a:gd name="connsiteX1" fmla="*/ 22670 w 216760"/>
                <a:gd name="connsiteY1" fmla="*/ 175079 h 215903"/>
                <a:gd name="connsiteX2" fmla="*/ 40767 w 216760"/>
                <a:gd name="connsiteY2" fmla="*/ 193224 h 215903"/>
                <a:gd name="connsiteX3" fmla="*/ 64351 w 216760"/>
                <a:gd name="connsiteY3" fmla="*/ 185061 h 215903"/>
                <a:gd name="connsiteX4" fmla="*/ 84306 w 216760"/>
                <a:gd name="connsiteY4" fmla="*/ 193224 h 215903"/>
                <a:gd name="connsiteX5" fmla="*/ 95183 w 216760"/>
                <a:gd name="connsiteY5" fmla="*/ 215903 h 215903"/>
                <a:gd name="connsiteX6" fmla="*/ 120577 w 216760"/>
                <a:gd name="connsiteY6" fmla="*/ 215903 h 215903"/>
                <a:gd name="connsiteX7" fmla="*/ 131464 w 216760"/>
                <a:gd name="connsiteY7" fmla="*/ 194129 h 215903"/>
                <a:gd name="connsiteX8" fmla="*/ 151467 w 216760"/>
                <a:gd name="connsiteY8" fmla="*/ 185966 h 215903"/>
                <a:gd name="connsiteX9" fmla="*/ 175041 w 216760"/>
                <a:gd name="connsiteY9" fmla="*/ 194129 h 215903"/>
                <a:gd name="connsiteX10" fmla="*/ 193186 w 216760"/>
                <a:gd name="connsiteY10" fmla="*/ 175984 h 215903"/>
                <a:gd name="connsiteX11" fmla="*/ 185023 w 216760"/>
                <a:gd name="connsiteY11" fmla="*/ 152400 h 215903"/>
                <a:gd name="connsiteX12" fmla="*/ 194091 w 216760"/>
                <a:gd name="connsiteY12" fmla="*/ 132445 h 215903"/>
                <a:gd name="connsiteX13" fmla="*/ 216760 w 216760"/>
                <a:gd name="connsiteY13" fmla="*/ 121558 h 215903"/>
                <a:gd name="connsiteX14" fmla="*/ 216760 w 216760"/>
                <a:gd name="connsiteY14" fmla="*/ 94345 h 215903"/>
                <a:gd name="connsiteX15" fmla="*/ 194091 w 216760"/>
                <a:gd name="connsiteY15" fmla="*/ 83458 h 215903"/>
                <a:gd name="connsiteX16" fmla="*/ 185928 w 216760"/>
                <a:gd name="connsiteY16" fmla="*/ 63503 h 215903"/>
                <a:gd name="connsiteX17" fmla="*/ 194091 w 216760"/>
                <a:gd name="connsiteY17" fmla="*/ 39910 h 215903"/>
                <a:gd name="connsiteX18" fmla="*/ 175993 w 216760"/>
                <a:gd name="connsiteY18" fmla="*/ 21812 h 215903"/>
                <a:gd name="connsiteX19" fmla="*/ 152410 w 216760"/>
                <a:gd name="connsiteY19" fmla="*/ 29975 h 215903"/>
                <a:gd name="connsiteX20" fmla="*/ 132455 w 216760"/>
                <a:gd name="connsiteY20" fmla="*/ 21812 h 215903"/>
                <a:gd name="connsiteX21" fmla="*/ 121529 w 216760"/>
                <a:gd name="connsiteY21" fmla="*/ 0 h 215903"/>
                <a:gd name="connsiteX22" fmla="*/ 96136 w 216760"/>
                <a:gd name="connsiteY22" fmla="*/ 0 h 215903"/>
                <a:gd name="connsiteX23" fmla="*/ 85249 w 216760"/>
                <a:gd name="connsiteY23" fmla="*/ 22679 h 215903"/>
                <a:gd name="connsiteX24" fmla="*/ 65246 w 216760"/>
                <a:gd name="connsiteY24" fmla="*/ 30842 h 215903"/>
                <a:gd name="connsiteX25" fmla="*/ 41672 w 216760"/>
                <a:gd name="connsiteY25" fmla="*/ 22679 h 215903"/>
                <a:gd name="connsiteX26" fmla="*/ 23574 w 216760"/>
                <a:gd name="connsiteY26" fmla="*/ 40824 h 215903"/>
                <a:gd name="connsiteX27" fmla="*/ 30832 w 216760"/>
                <a:gd name="connsiteY27" fmla="*/ 64408 h 215903"/>
                <a:gd name="connsiteX28" fmla="*/ 22670 w 216760"/>
                <a:gd name="connsiteY28" fmla="*/ 84363 h 215903"/>
                <a:gd name="connsiteX29" fmla="*/ 0 w 216760"/>
                <a:gd name="connsiteY29" fmla="*/ 95250 h 215903"/>
                <a:gd name="connsiteX30" fmla="*/ 0 w 216760"/>
                <a:gd name="connsiteY30" fmla="*/ 120653 h 215903"/>
                <a:gd name="connsiteX31" fmla="*/ 22670 w 216760"/>
                <a:gd name="connsiteY31" fmla="*/ 131540 h 215903"/>
                <a:gd name="connsiteX32" fmla="*/ 30832 w 216760"/>
                <a:gd name="connsiteY32" fmla="*/ 151495 h 215903"/>
                <a:gd name="connsiteX33" fmla="*/ 19050 w 216760"/>
                <a:gd name="connsiteY33" fmla="*/ 107232 h 215903"/>
                <a:gd name="connsiteX34" fmla="*/ 30918 w 216760"/>
                <a:gd name="connsiteY34" fmla="*/ 101517 h 215903"/>
                <a:gd name="connsiteX35" fmla="*/ 38986 w 216760"/>
                <a:gd name="connsiteY35" fmla="*/ 97650 h 215903"/>
                <a:gd name="connsiteX36" fmla="*/ 41148 w 216760"/>
                <a:gd name="connsiteY36" fmla="*/ 88964 h 215903"/>
                <a:gd name="connsiteX37" fmla="*/ 47377 w 216760"/>
                <a:gd name="connsiteY37" fmla="*/ 73838 h 215903"/>
                <a:gd name="connsiteX38" fmla="*/ 51464 w 216760"/>
                <a:gd name="connsiteY38" fmla="*/ 66675 h 215903"/>
                <a:gd name="connsiteX39" fmla="*/ 49044 w 216760"/>
                <a:gd name="connsiteY39" fmla="*/ 58788 h 215903"/>
                <a:gd name="connsiteX40" fmla="*/ 45158 w 216760"/>
                <a:gd name="connsiteY40" fmla="*/ 46158 h 215903"/>
                <a:gd name="connsiteX41" fmla="*/ 46758 w 216760"/>
                <a:gd name="connsiteY41" fmla="*/ 44567 h 215903"/>
                <a:gd name="connsiteX42" fmla="*/ 59065 w 216760"/>
                <a:gd name="connsiteY42" fmla="*/ 48825 h 215903"/>
                <a:gd name="connsiteX43" fmla="*/ 67237 w 216760"/>
                <a:gd name="connsiteY43" fmla="*/ 51683 h 215903"/>
                <a:gd name="connsiteX44" fmla="*/ 74752 w 216760"/>
                <a:gd name="connsiteY44" fmla="*/ 47396 h 215903"/>
                <a:gd name="connsiteX45" fmla="*/ 89868 w 216760"/>
                <a:gd name="connsiteY45" fmla="*/ 41167 h 215903"/>
                <a:gd name="connsiteX46" fmla="*/ 98555 w 216760"/>
                <a:gd name="connsiteY46" fmla="*/ 38995 h 215903"/>
                <a:gd name="connsiteX47" fmla="*/ 102422 w 216760"/>
                <a:gd name="connsiteY47" fmla="*/ 30928 h 215903"/>
                <a:gd name="connsiteX48" fmla="*/ 108137 w 216760"/>
                <a:gd name="connsiteY48" fmla="*/ 19060 h 215903"/>
                <a:gd name="connsiteX49" fmla="*/ 109776 w 216760"/>
                <a:gd name="connsiteY49" fmla="*/ 19060 h 215903"/>
                <a:gd name="connsiteX50" fmla="*/ 115395 w 216760"/>
                <a:gd name="connsiteY50" fmla="*/ 30299 h 215903"/>
                <a:gd name="connsiteX51" fmla="*/ 119301 w 216760"/>
                <a:gd name="connsiteY51" fmla="*/ 38100 h 215903"/>
                <a:gd name="connsiteX52" fmla="*/ 127797 w 216760"/>
                <a:gd name="connsiteY52" fmla="*/ 40224 h 215903"/>
                <a:gd name="connsiteX53" fmla="*/ 142923 w 216760"/>
                <a:gd name="connsiteY53" fmla="*/ 46444 h 215903"/>
                <a:gd name="connsiteX54" fmla="*/ 150428 w 216760"/>
                <a:gd name="connsiteY54" fmla="*/ 50740 h 215903"/>
                <a:gd name="connsiteX55" fmla="*/ 158601 w 216760"/>
                <a:gd name="connsiteY55" fmla="*/ 47882 h 215903"/>
                <a:gd name="connsiteX56" fmla="*/ 170917 w 216760"/>
                <a:gd name="connsiteY56" fmla="*/ 43615 h 215903"/>
                <a:gd name="connsiteX57" fmla="*/ 172183 w 216760"/>
                <a:gd name="connsiteY57" fmla="*/ 44891 h 215903"/>
                <a:gd name="connsiteX58" fmla="*/ 167878 w 216760"/>
                <a:gd name="connsiteY58" fmla="*/ 57274 h 215903"/>
                <a:gd name="connsiteX59" fmla="*/ 165021 w 216760"/>
                <a:gd name="connsiteY59" fmla="*/ 65437 h 215903"/>
                <a:gd name="connsiteX60" fmla="*/ 169307 w 216760"/>
                <a:gd name="connsiteY60" fmla="*/ 72952 h 215903"/>
                <a:gd name="connsiteX61" fmla="*/ 175536 w 216760"/>
                <a:gd name="connsiteY61" fmla="*/ 88078 h 215903"/>
                <a:gd name="connsiteX62" fmla="*/ 177698 w 216760"/>
                <a:gd name="connsiteY62" fmla="*/ 96755 h 215903"/>
                <a:gd name="connsiteX63" fmla="*/ 185766 w 216760"/>
                <a:gd name="connsiteY63" fmla="*/ 100632 h 215903"/>
                <a:gd name="connsiteX64" fmla="*/ 197634 w 216760"/>
                <a:gd name="connsiteY64" fmla="*/ 106347 h 215903"/>
                <a:gd name="connsiteX65" fmla="*/ 197634 w 216760"/>
                <a:gd name="connsiteY65" fmla="*/ 109538 h 215903"/>
                <a:gd name="connsiteX66" fmla="*/ 185766 w 216760"/>
                <a:gd name="connsiteY66" fmla="*/ 115253 h 215903"/>
                <a:gd name="connsiteX67" fmla="*/ 177698 w 216760"/>
                <a:gd name="connsiteY67" fmla="*/ 119120 h 215903"/>
                <a:gd name="connsiteX68" fmla="*/ 175536 w 216760"/>
                <a:gd name="connsiteY68" fmla="*/ 127806 h 215903"/>
                <a:gd name="connsiteX69" fmla="*/ 168402 w 216760"/>
                <a:gd name="connsiteY69" fmla="*/ 142932 h 215903"/>
                <a:gd name="connsiteX70" fmla="*/ 164116 w 216760"/>
                <a:gd name="connsiteY70" fmla="*/ 150438 h 215903"/>
                <a:gd name="connsiteX71" fmla="*/ 166973 w 216760"/>
                <a:gd name="connsiteY71" fmla="*/ 158610 h 215903"/>
                <a:gd name="connsiteX72" fmla="*/ 171231 w 216760"/>
                <a:gd name="connsiteY72" fmla="*/ 170926 h 215903"/>
                <a:gd name="connsiteX73" fmla="*/ 169955 w 216760"/>
                <a:gd name="connsiteY73" fmla="*/ 172202 h 215903"/>
                <a:gd name="connsiteX74" fmla="*/ 157648 w 216760"/>
                <a:gd name="connsiteY74" fmla="*/ 167945 h 215903"/>
                <a:gd name="connsiteX75" fmla="*/ 149476 w 216760"/>
                <a:gd name="connsiteY75" fmla="*/ 165087 h 215903"/>
                <a:gd name="connsiteX76" fmla="*/ 141961 w 216760"/>
                <a:gd name="connsiteY76" fmla="*/ 169374 h 215903"/>
                <a:gd name="connsiteX77" fmla="*/ 126844 w 216760"/>
                <a:gd name="connsiteY77" fmla="*/ 175603 h 215903"/>
                <a:gd name="connsiteX78" fmla="*/ 118339 w 216760"/>
                <a:gd name="connsiteY78" fmla="*/ 177727 h 215903"/>
                <a:gd name="connsiteX79" fmla="*/ 114424 w 216760"/>
                <a:gd name="connsiteY79" fmla="*/ 185566 h 215903"/>
                <a:gd name="connsiteX80" fmla="*/ 108804 w 216760"/>
                <a:gd name="connsiteY80" fmla="*/ 196806 h 215903"/>
                <a:gd name="connsiteX81" fmla="*/ 107175 w 216760"/>
                <a:gd name="connsiteY81" fmla="*/ 196806 h 215903"/>
                <a:gd name="connsiteX82" fmla="*/ 101460 w 216760"/>
                <a:gd name="connsiteY82" fmla="*/ 184928 h 215903"/>
                <a:gd name="connsiteX83" fmla="*/ 97584 w 216760"/>
                <a:gd name="connsiteY83" fmla="*/ 176860 h 215903"/>
                <a:gd name="connsiteX84" fmla="*/ 88906 w 216760"/>
                <a:gd name="connsiteY84" fmla="*/ 174689 h 215903"/>
                <a:gd name="connsiteX85" fmla="*/ 73781 w 216760"/>
                <a:gd name="connsiteY85" fmla="*/ 168469 h 215903"/>
                <a:gd name="connsiteX86" fmla="*/ 66275 w 216760"/>
                <a:gd name="connsiteY86" fmla="*/ 164182 h 215903"/>
                <a:gd name="connsiteX87" fmla="*/ 58102 w 216760"/>
                <a:gd name="connsiteY87" fmla="*/ 167040 h 215903"/>
                <a:gd name="connsiteX88" fmla="*/ 45787 w 216760"/>
                <a:gd name="connsiteY88" fmla="*/ 171298 h 215903"/>
                <a:gd name="connsiteX89" fmla="*/ 44520 w 216760"/>
                <a:gd name="connsiteY89" fmla="*/ 170021 h 215903"/>
                <a:gd name="connsiteX90" fmla="*/ 48778 w 216760"/>
                <a:gd name="connsiteY90" fmla="*/ 157705 h 215903"/>
                <a:gd name="connsiteX91" fmla="*/ 51635 w 216760"/>
                <a:gd name="connsiteY91" fmla="*/ 149533 h 215903"/>
                <a:gd name="connsiteX92" fmla="*/ 47349 w 216760"/>
                <a:gd name="connsiteY92" fmla="*/ 142027 h 215903"/>
                <a:gd name="connsiteX93" fmla="*/ 41119 w 216760"/>
                <a:gd name="connsiteY93" fmla="*/ 126902 h 215903"/>
                <a:gd name="connsiteX94" fmla="*/ 38957 w 216760"/>
                <a:gd name="connsiteY94" fmla="*/ 118215 h 215903"/>
                <a:gd name="connsiteX95" fmla="*/ 30890 w 216760"/>
                <a:gd name="connsiteY95" fmla="*/ 114348 h 215903"/>
                <a:gd name="connsiteX96" fmla="*/ 19021 w 216760"/>
                <a:gd name="connsiteY96" fmla="*/ 108633 h 2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16760" h="215903">
                  <a:moveTo>
                    <a:pt x="30832" y="151495"/>
                  </a:moveTo>
                  <a:lnTo>
                    <a:pt x="22670" y="175079"/>
                  </a:lnTo>
                  <a:lnTo>
                    <a:pt x="40767" y="193224"/>
                  </a:lnTo>
                  <a:lnTo>
                    <a:pt x="64351" y="185061"/>
                  </a:lnTo>
                  <a:cubicBezTo>
                    <a:pt x="70588" y="188703"/>
                    <a:pt x="77305" y="191451"/>
                    <a:pt x="84306" y="193224"/>
                  </a:cubicBezTo>
                  <a:lnTo>
                    <a:pt x="95183" y="215903"/>
                  </a:lnTo>
                  <a:lnTo>
                    <a:pt x="120577" y="215903"/>
                  </a:lnTo>
                  <a:lnTo>
                    <a:pt x="131464" y="194129"/>
                  </a:lnTo>
                  <a:cubicBezTo>
                    <a:pt x="138481" y="192359"/>
                    <a:pt x="145215" y="189611"/>
                    <a:pt x="151467" y="185966"/>
                  </a:cubicBezTo>
                  <a:lnTo>
                    <a:pt x="175041" y="194129"/>
                  </a:lnTo>
                  <a:lnTo>
                    <a:pt x="193186" y="175984"/>
                  </a:lnTo>
                  <a:lnTo>
                    <a:pt x="185023" y="152400"/>
                  </a:lnTo>
                  <a:cubicBezTo>
                    <a:pt x="188951" y="146198"/>
                    <a:pt x="192003" y="139483"/>
                    <a:pt x="194091" y="132445"/>
                  </a:cubicBezTo>
                  <a:lnTo>
                    <a:pt x="216760" y="121558"/>
                  </a:lnTo>
                  <a:lnTo>
                    <a:pt x="216760" y="94345"/>
                  </a:lnTo>
                  <a:lnTo>
                    <a:pt x="194091" y="83458"/>
                  </a:lnTo>
                  <a:cubicBezTo>
                    <a:pt x="192318" y="76456"/>
                    <a:pt x="189571" y="69739"/>
                    <a:pt x="185928" y="63503"/>
                  </a:cubicBezTo>
                  <a:lnTo>
                    <a:pt x="194091" y="39910"/>
                  </a:lnTo>
                  <a:lnTo>
                    <a:pt x="175993" y="21812"/>
                  </a:lnTo>
                  <a:lnTo>
                    <a:pt x="152410" y="29975"/>
                  </a:lnTo>
                  <a:cubicBezTo>
                    <a:pt x="146174" y="26330"/>
                    <a:pt x="139457" y="23582"/>
                    <a:pt x="132455" y="21812"/>
                  </a:cubicBezTo>
                  <a:lnTo>
                    <a:pt x="121529" y="0"/>
                  </a:lnTo>
                  <a:lnTo>
                    <a:pt x="96136" y="0"/>
                  </a:lnTo>
                  <a:lnTo>
                    <a:pt x="85249" y="22679"/>
                  </a:lnTo>
                  <a:cubicBezTo>
                    <a:pt x="78230" y="24444"/>
                    <a:pt x="71496" y="27193"/>
                    <a:pt x="65246" y="30842"/>
                  </a:cubicBezTo>
                  <a:lnTo>
                    <a:pt x="41672" y="22679"/>
                  </a:lnTo>
                  <a:lnTo>
                    <a:pt x="23574" y="40824"/>
                  </a:lnTo>
                  <a:lnTo>
                    <a:pt x="30832" y="64408"/>
                  </a:lnTo>
                  <a:cubicBezTo>
                    <a:pt x="27191" y="70645"/>
                    <a:pt x="24443" y="77362"/>
                    <a:pt x="22670" y="84363"/>
                  </a:cubicBezTo>
                  <a:lnTo>
                    <a:pt x="0" y="95250"/>
                  </a:lnTo>
                  <a:lnTo>
                    <a:pt x="0" y="120653"/>
                  </a:lnTo>
                  <a:lnTo>
                    <a:pt x="22670" y="131540"/>
                  </a:lnTo>
                  <a:cubicBezTo>
                    <a:pt x="24445" y="138540"/>
                    <a:pt x="27193" y="145257"/>
                    <a:pt x="30832" y="151495"/>
                  </a:cubicBezTo>
                  <a:close/>
                  <a:moveTo>
                    <a:pt x="19050" y="107232"/>
                  </a:moveTo>
                  <a:lnTo>
                    <a:pt x="30918" y="101517"/>
                  </a:lnTo>
                  <a:lnTo>
                    <a:pt x="38986" y="97650"/>
                  </a:lnTo>
                  <a:lnTo>
                    <a:pt x="41148" y="88964"/>
                  </a:lnTo>
                  <a:cubicBezTo>
                    <a:pt x="42497" y="83651"/>
                    <a:pt x="44594" y="78559"/>
                    <a:pt x="47377" y="73838"/>
                  </a:cubicBezTo>
                  <a:lnTo>
                    <a:pt x="51464" y="66675"/>
                  </a:lnTo>
                  <a:lnTo>
                    <a:pt x="49044" y="58788"/>
                  </a:lnTo>
                  <a:lnTo>
                    <a:pt x="45158" y="46158"/>
                  </a:lnTo>
                  <a:lnTo>
                    <a:pt x="46758" y="44567"/>
                  </a:lnTo>
                  <a:lnTo>
                    <a:pt x="59065" y="48825"/>
                  </a:lnTo>
                  <a:lnTo>
                    <a:pt x="67237" y="51683"/>
                  </a:lnTo>
                  <a:lnTo>
                    <a:pt x="74752" y="47396"/>
                  </a:lnTo>
                  <a:cubicBezTo>
                    <a:pt x="79468" y="44609"/>
                    <a:pt x="84558" y="42512"/>
                    <a:pt x="89868" y="41167"/>
                  </a:cubicBezTo>
                  <a:lnTo>
                    <a:pt x="98555" y="38995"/>
                  </a:lnTo>
                  <a:lnTo>
                    <a:pt x="102422" y="30928"/>
                  </a:lnTo>
                  <a:lnTo>
                    <a:pt x="108137" y="19060"/>
                  </a:lnTo>
                  <a:lnTo>
                    <a:pt x="109776" y="19060"/>
                  </a:lnTo>
                  <a:lnTo>
                    <a:pt x="115395" y="30299"/>
                  </a:lnTo>
                  <a:lnTo>
                    <a:pt x="119301" y="38100"/>
                  </a:lnTo>
                  <a:lnTo>
                    <a:pt x="127797" y="40224"/>
                  </a:lnTo>
                  <a:cubicBezTo>
                    <a:pt x="133108" y="41569"/>
                    <a:pt x="138201" y="43664"/>
                    <a:pt x="142923" y="46444"/>
                  </a:cubicBezTo>
                  <a:lnTo>
                    <a:pt x="150428" y="50740"/>
                  </a:lnTo>
                  <a:lnTo>
                    <a:pt x="158601" y="47882"/>
                  </a:lnTo>
                  <a:lnTo>
                    <a:pt x="170917" y="43615"/>
                  </a:lnTo>
                  <a:lnTo>
                    <a:pt x="172183" y="44891"/>
                  </a:lnTo>
                  <a:lnTo>
                    <a:pt x="167878" y="57274"/>
                  </a:lnTo>
                  <a:lnTo>
                    <a:pt x="165021" y="65437"/>
                  </a:lnTo>
                  <a:lnTo>
                    <a:pt x="169307" y="72952"/>
                  </a:lnTo>
                  <a:cubicBezTo>
                    <a:pt x="172092" y="77673"/>
                    <a:pt x="174189" y="82766"/>
                    <a:pt x="175536" y="88078"/>
                  </a:cubicBezTo>
                  <a:lnTo>
                    <a:pt x="177698" y="96755"/>
                  </a:lnTo>
                  <a:lnTo>
                    <a:pt x="185766" y="100632"/>
                  </a:lnTo>
                  <a:lnTo>
                    <a:pt x="197634" y="106347"/>
                  </a:lnTo>
                  <a:lnTo>
                    <a:pt x="197634" y="109538"/>
                  </a:lnTo>
                  <a:lnTo>
                    <a:pt x="185766" y="115253"/>
                  </a:lnTo>
                  <a:lnTo>
                    <a:pt x="177698" y="119120"/>
                  </a:lnTo>
                  <a:lnTo>
                    <a:pt x="175536" y="127806"/>
                  </a:lnTo>
                  <a:cubicBezTo>
                    <a:pt x="173823" y="133136"/>
                    <a:pt x="171425" y="138220"/>
                    <a:pt x="168402" y="142932"/>
                  </a:cubicBezTo>
                  <a:lnTo>
                    <a:pt x="164116" y="150438"/>
                  </a:lnTo>
                  <a:lnTo>
                    <a:pt x="166973" y="158610"/>
                  </a:lnTo>
                  <a:lnTo>
                    <a:pt x="171231" y="170926"/>
                  </a:lnTo>
                  <a:lnTo>
                    <a:pt x="169955" y="172202"/>
                  </a:lnTo>
                  <a:lnTo>
                    <a:pt x="157648" y="167945"/>
                  </a:lnTo>
                  <a:lnTo>
                    <a:pt x="149476" y="165087"/>
                  </a:lnTo>
                  <a:lnTo>
                    <a:pt x="141961" y="169374"/>
                  </a:lnTo>
                  <a:cubicBezTo>
                    <a:pt x="137245" y="172161"/>
                    <a:pt x="132155" y="174258"/>
                    <a:pt x="126844" y="175603"/>
                  </a:cubicBezTo>
                  <a:lnTo>
                    <a:pt x="118339" y="177727"/>
                  </a:lnTo>
                  <a:lnTo>
                    <a:pt x="114424" y="185566"/>
                  </a:lnTo>
                  <a:lnTo>
                    <a:pt x="108804" y="196806"/>
                  </a:lnTo>
                  <a:lnTo>
                    <a:pt x="107175" y="196806"/>
                  </a:lnTo>
                  <a:lnTo>
                    <a:pt x="101460" y="184928"/>
                  </a:lnTo>
                  <a:lnTo>
                    <a:pt x="97584" y="176860"/>
                  </a:lnTo>
                  <a:lnTo>
                    <a:pt x="88906" y="174689"/>
                  </a:lnTo>
                  <a:cubicBezTo>
                    <a:pt x="83593" y="173347"/>
                    <a:pt x="78500" y="171253"/>
                    <a:pt x="73781" y="168469"/>
                  </a:cubicBezTo>
                  <a:lnTo>
                    <a:pt x="66275" y="164182"/>
                  </a:lnTo>
                  <a:lnTo>
                    <a:pt x="58102" y="167040"/>
                  </a:lnTo>
                  <a:lnTo>
                    <a:pt x="45787" y="171298"/>
                  </a:lnTo>
                  <a:lnTo>
                    <a:pt x="44520" y="170021"/>
                  </a:lnTo>
                  <a:lnTo>
                    <a:pt x="48778" y="157705"/>
                  </a:lnTo>
                  <a:lnTo>
                    <a:pt x="51635" y="149533"/>
                  </a:lnTo>
                  <a:lnTo>
                    <a:pt x="47349" y="142027"/>
                  </a:lnTo>
                  <a:cubicBezTo>
                    <a:pt x="44567" y="137306"/>
                    <a:pt x="42470" y="132213"/>
                    <a:pt x="41119" y="126902"/>
                  </a:cubicBezTo>
                  <a:lnTo>
                    <a:pt x="38957" y="118215"/>
                  </a:lnTo>
                  <a:lnTo>
                    <a:pt x="30890" y="114348"/>
                  </a:lnTo>
                  <a:lnTo>
                    <a:pt x="19021" y="1086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A2F2AE-6BCB-C04B-816A-7A36199C2B49}"/>
                </a:ext>
              </a:extLst>
            </p:cNvPr>
            <p:cNvSpPr/>
            <p:nvPr/>
          </p:nvSpPr>
          <p:spPr>
            <a:xfrm>
              <a:off x="8715155" y="277877"/>
              <a:ext cx="648013" cy="769137"/>
            </a:xfrm>
            <a:custGeom>
              <a:avLst/>
              <a:gdLst>
                <a:gd name="connsiteX0" fmla="*/ 112614 w 648013"/>
                <a:gd name="connsiteY0" fmla="*/ 528089 h 769137"/>
                <a:gd name="connsiteX1" fmla="*/ 112614 w 648013"/>
                <a:gd name="connsiteY1" fmla="*/ 769138 h 769137"/>
                <a:gd name="connsiteX2" fmla="*/ 413604 w 648013"/>
                <a:gd name="connsiteY2" fmla="*/ 769138 h 769137"/>
                <a:gd name="connsiteX3" fmla="*/ 413604 w 648013"/>
                <a:gd name="connsiteY3" fmla="*/ 654838 h 769137"/>
                <a:gd name="connsiteX4" fmla="*/ 460277 w 648013"/>
                <a:gd name="connsiteY4" fmla="*/ 654838 h 769137"/>
                <a:gd name="connsiteX5" fmla="*/ 540287 w 648013"/>
                <a:gd name="connsiteY5" fmla="*/ 621500 h 769137"/>
                <a:gd name="connsiteX6" fmla="*/ 572672 w 648013"/>
                <a:gd name="connsiteY6" fmla="*/ 540538 h 769137"/>
                <a:gd name="connsiteX7" fmla="*/ 572672 w 648013"/>
                <a:gd name="connsiteY7" fmla="*/ 483388 h 769137"/>
                <a:gd name="connsiteX8" fmla="*/ 614582 w 648013"/>
                <a:gd name="connsiteY8" fmla="*/ 483388 h 769137"/>
                <a:gd name="connsiteX9" fmla="*/ 638394 w 648013"/>
                <a:gd name="connsiteY9" fmla="*/ 416713 h 769137"/>
                <a:gd name="connsiteX10" fmla="*/ 572672 w 648013"/>
                <a:gd name="connsiteY10" fmla="*/ 302413 h 769137"/>
                <a:gd name="connsiteX11" fmla="*/ 572672 w 648013"/>
                <a:gd name="connsiteY11" fmla="*/ 297650 h 769137"/>
                <a:gd name="connsiteX12" fmla="*/ 297646 w 648013"/>
                <a:gd name="connsiteY12" fmla="*/ 223 h 769137"/>
                <a:gd name="connsiteX13" fmla="*/ 219 w 648013"/>
                <a:gd name="connsiteY13" fmla="*/ 275248 h 769137"/>
                <a:gd name="connsiteX14" fmla="*/ 219 w 648013"/>
                <a:gd name="connsiteY14" fmla="*/ 297650 h 769137"/>
                <a:gd name="connsiteX15" fmla="*/ 112614 w 648013"/>
                <a:gd name="connsiteY15" fmla="*/ 528089 h 769137"/>
                <a:gd name="connsiteX16" fmla="*/ 149914 w 648013"/>
                <a:gd name="connsiteY16" fmla="*/ 56687 h 769137"/>
                <a:gd name="connsiteX17" fmla="*/ 516368 w 648013"/>
                <a:gd name="connsiteY17" fmla="*/ 150027 h 769137"/>
                <a:gd name="connsiteX18" fmla="*/ 553669 w 648013"/>
                <a:gd name="connsiteY18" fmla="*/ 296831 h 769137"/>
                <a:gd name="connsiteX19" fmla="*/ 553669 w 648013"/>
                <a:gd name="connsiteY19" fmla="*/ 307366 h 769137"/>
                <a:gd name="connsiteX20" fmla="*/ 556203 w 648013"/>
                <a:gd name="connsiteY20" fmla="*/ 311776 h 769137"/>
                <a:gd name="connsiteX21" fmla="*/ 621926 w 648013"/>
                <a:gd name="connsiteY21" fmla="*/ 426076 h 769137"/>
                <a:gd name="connsiteX22" fmla="*/ 622183 w 648013"/>
                <a:gd name="connsiteY22" fmla="*/ 426514 h 769137"/>
                <a:gd name="connsiteX23" fmla="*/ 622459 w 648013"/>
                <a:gd name="connsiteY23" fmla="*/ 426943 h 769137"/>
                <a:gd name="connsiteX24" fmla="*/ 627279 w 648013"/>
                <a:gd name="connsiteY24" fmla="*/ 453717 h 769137"/>
                <a:gd name="connsiteX25" fmla="*/ 613334 w 648013"/>
                <a:gd name="connsiteY25" fmla="*/ 464195 h 769137"/>
                <a:gd name="connsiteX26" fmla="*/ 553622 w 648013"/>
                <a:gd name="connsiteY26" fmla="*/ 464195 h 769137"/>
                <a:gd name="connsiteX27" fmla="*/ 553622 w 648013"/>
                <a:gd name="connsiteY27" fmla="*/ 540395 h 769137"/>
                <a:gd name="connsiteX28" fmla="*/ 526809 w 648013"/>
                <a:gd name="connsiteY28" fmla="*/ 607918 h 769137"/>
                <a:gd name="connsiteX29" fmla="*/ 460277 w 648013"/>
                <a:gd name="connsiteY29" fmla="*/ 635759 h 769137"/>
                <a:gd name="connsiteX30" fmla="*/ 394554 w 648013"/>
                <a:gd name="connsiteY30" fmla="*/ 635759 h 769137"/>
                <a:gd name="connsiteX31" fmla="*/ 394554 w 648013"/>
                <a:gd name="connsiteY31" fmla="*/ 750059 h 769137"/>
                <a:gd name="connsiteX32" fmla="*/ 131664 w 648013"/>
                <a:gd name="connsiteY32" fmla="*/ 750059 h 769137"/>
                <a:gd name="connsiteX33" fmla="*/ 131664 w 648013"/>
                <a:gd name="connsiteY33" fmla="*/ 518745 h 769137"/>
                <a:gd name="connsiteX34" fmla="*/ 124273 w 648013"/>
                <a:gd name="connsiteY34" fmla="*/ 513030 h 769137"/>
                <a:gd name="connsiteX35" fmla="*/ 19269 w 648013"/>
                <a:gd name="connsiteY35" fmla="*/ 297517 h 769137"/>
                <a:gd name="connsiteX36" fmla="*/ 19269 w 648013"/>
                <a:gd name="connsiteY36" fmla="*/ 297174 h 769137"/>
                <a:gd name="connsiteX37" fmla="*/ 19269 w 648013"/>
                <a:gd name="connsiteY37" fmla="*/ 296831 h 769137"/>
                <a:gd name="connsiteX38" fmla="*/ 149924 w 648013"/>
                <a:gd name="connsiteY38" fmla="*/ 56687 h 7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8013" h="769137">
                  <a:moveTo>
                    <a:pt x="112614" y="528089"/>
                  </a:moveTo>
                  <a:lnTo>
                    <a:pt x="112614" y="769138"/>
                  </a:lnTo>
                  <a:lnTo>
                    <a:pt x="413604" y="769138"/>
                  </a:lnTo>
                  <a:lnTo>
                    <a:pt x="413604" y="654838"/>
                  </a:lnTo>
                  <a:lnTo>
                    <a:pt x="460277" y="654838"/>
                  </a:lnTo>
                  <a:cubicBezTo>
                    <a:pt x="490314" y="654784"/>
                    <a:pt x="519098" y="642790"/>
                    <a:pt x="540287" y="621500"/>
                  </a:cubicBezTo>
                  <a:cubicBezTo>
                    <a:pt x="561182" y="599740"/>
                    <a:pt x="572796" y="570706"/>
                    <a:pt x="572672" y="540538"/>
                  </a:cubicBezTo>
                  <a:lnTo>
                    <a:pt x="572672" y="483388"/>
                  </a:lnTo>
                  <a:lnTo>
                    <a:pt x="614582" y="483388"/>
                  </a:lnTo>
                  <a:cubicBezTo>
                    <a:pt x="639347" y="480530"/>
                    <a:pt x="661254" y="451955"/>
                    <a:pt x="638394" y="416713"/>
                  </a:cubicBezTo>
                  <a:lnTo>
                    <a:pt x="572672" y="302413"/>
                  </a:lnTo>
                  <a:lnTo>
                    <a:pt x="572672" y="297650"/>
                  </a:lnTo>
                  <a:cubicBezTo>
                    <a:pt x="578858" y="139572"/>
                    <a:pt x="455725" y="6409"/>
                    <a:pt x="297646" y="223"/>
                  </a:cubicBezTo>
                  <a:cubicBezTo>
                    <a:pt x="139568" y="-5963"/>
                    <a:pt x="6406" y="117171"/>
                    <a:pt x="219" y="275248"/>
                  </a:cubicBezTo>
                  <a:cubicBezTo>
                    <a:pt x="-73" y="282713"/>
                    <a:pt x="-73" y="290186"/>
                    <a:pt x="219" y="297650"/>
                  </a:cubicBezTo>
                  <a:cubicBezTo>
                    <a:pt x="-109" y="387744"/>
                    <a:pt x="41416" y="472882"/>
                    <a:pt x="112614" y="528089"/>
                  </a:cubicBezTo>
                  <a:close/>
                  <a:moveTo>
                    <a:pt x="149914" y="56687"/>
                  </a:moveTo>
                  <a:cubicBezTo>
                    <a:pt x="276882" y="-18731"/>
                    <a:pt x="440950" y="23059"/>
                    <a:pt x="516368" y="150027"/>
                  </a:cubicBezTo>
                  <a:cubicBezTo>
                    <a:pt x="542691" y="194344"/>
                    <a:pt x="555645" y="245324"/>
                    <a:pt x="553669" y="296831"/>
                  </a:cubicBezTo>
                  <a:lnTo>
                    <a:pt x="553669" y="307366"/>
                  </a:lnTo>
                  <a:lnTo>
                    <a:pt x="556203" y="311776"/>
                  </a:lnTo>
                  <a:lnTo>
                    <a:pt x="621926" y="426076"/>
                  </a:lnTo>
                  <a:lnTo>
                    <a:pt x="622183" y="426514"/>
                  </a:lnTo>
                  <a:lnTo>
                    <a:pt x="622459" y="426943"/>
                  </a:lnTo>
                  <a:cubicBezTo>
                    <a:pt x="628644" y="434407"/>
                    <a:pt x="630471" y="444564"/>
                    <a:pt x="627279" y="453717"/>
                  </a:cubicBezTo>
                  <a:cubicBezTo>
                    <a:pt x="624577" y="459242"/>
                    <a:pt x="619393" y="463139"/>
                    <a:pt x="613334" y="464195"/>
                  </a:cubicBezTo>
                  <a:lnTo>
                    <a:pt x="553622" y="464195"/>
                  </a:lnTo>
                  <a:lnTo>
                    <a:pt x="553622" y="540395"/>
                  </a:lnTo>
                  <a:cubicBezTo>
                    <a:pt x="553724" y="565517"/>
                    <a:pt x="544118" y="589709"/>
                    <a:pt x="526809" y="607918"/>
                  </a:cubicBezTo>
                  <a:cubicBezTo>
                    <a:pt x="509244" y="625717"/>
                    <a:pt x="485284" y="635744"/>
                    <a:pt x="460277" y="635759"/>
                  </a:cubicBezTo>
                  <a:lnTo>
                    <a:pt x="394554" y="635759"/>
                  </a:lnTo>
                  <a:lnTo>
                    <a:pt x="394554" y="750059"/>
                  </a:lnTo>
                  <a:lnTo>
                    <a:pt x="131664" y="750059"/>
                  </a:lnTo>
                  <a:lnTo>
                    <a:pt x="131664" y="518745"/>
                  </a:lnTo>
                  <a:lnTo>
                    <a:pt x="124273" y="513030"/>
                  </a:lnTo>
                  <a:cubicBezTo>
                    <a:pt x="57580" y="461497"/>
                    <a:pt x="18748" y="381798"/>
                    <a:pt x="19269" y="297517"/>
                  </a:cubicBezTo>
                  <a:lnTo>
                    <a:pt x="19269" y="297174"/>
                  </a:lnTo>
                  <a:lnTo>
                    <a:pt x="19269" y="296831"/>
                  </a:lnTo>
                  <a:cubicBezTo>
                    <a:pt x="15402" y="198860"/>
                    <a:pt x="65567" y="106658"/>
                    <a:pt x="149924" y="5668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41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307E-A767-E3BD-097A-15E5487E0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246">
            <a:extLst>
              <a:ext uri="{FF2B5EF4-FFF2-40B4-BE49-F238E27FC236}">
                <a16:creationId xmlns:a16="http://schemas.microsoft.com/office/drawing/2014/main" id="{43098A52-66E8-4F81-1E03-EDD810C3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1" y="2710964"/>
            <a:ext cx="5286522" cy="1101974"/>
          </a:xfrm>
          <a:prstGeom prst="roundRect">
            <a:avLst>
              <a:gd name="adj" fmla="val 9185"/>
            </a:avLst>
          </a:prstGeom>
          <a:noFill/>
          <a:ln w="25400" cap="flat">
            <a:solidFill>
              <a:srgbClr val="0D3E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" name="Title 1304">
            <a:extLst>
              <a:ext uri="{FF2B5EF4-FFF2-40B4-BE49-F238E27FC236}">
                <a16:creationId xmlns:a16="http://schemas.microsoft.com/office/drawing/2014/main" id="{E612826F-79F9-66AA-618E-90DF4A626D57}"/>
              </a:ext>
            </a:extLst>
          </p:cNvPr>
          <p:cNvSpPr txBox="1">
            <a:spLocks/>
          </p:cNvSpPr>
          <p:nvPr/>
        </p:nvSpPr>
        <p:spPr>
          <a:xfrm>
            <a:off x="134102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מטרות הפרויקט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5AB814EB-804F-4035-EF6A-8960A50ECC38}"/>
              </a:ext>
            </a:extLst>
          </p:cNvPr>
          <p:cNvSpPr/>
          <p:nvPr/>
        </p:nvSpPr>
        <p:spPr>
          <a:xfrm flipH="1">
            <a:off x="8480108" y="5756290"/>
            <a:ext cx="3223701" cy="719748"/>
          </a:xfrm>
          <a:custGeom>
            <a:avLst/>
            <a:gdLst>
              <a:gd name="connsiteX0" fmla="*/ 1901190 w 1901190"/>
              <a:gd name="connsiteY0" fmla="*/ 226504 h 453008"/>
              <a:gd name="connsiteX1" fmla="*/ 950595 w 1901190"/>
              <a:gd name="connsiteY1" fmla="*/ 453009 h 453008"/>
              <a:gd name="connsiteX2" fmla="*/ 0 w 1901190"/>
              <a:gd name="connsiteY2" fmla="*/ 226504 h 453008"/>
              <a:gd name="connsiteX3" fmla="*/ 950595 w 1901190"/>
              <a:gd name="connsiteY3" fmla="*/ 0 h 453008"/>
              <a:gd name="connsiteX4" fmla="*/ 1901190 w 1901190"/>
              <a:gd name="connsiteY4" fmla="*/ 226504 h 45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190" h="453008">
                <a:moveTo>
                  <a:pt x="1901190" y="226504"/>
                </a:moveTo>
                <a:cubicBezTo>
                  <a:pt x="1901190" y="351599"/>
                  <a:pt x="1475594" y="453009"/>
                  <a:pt x="950595" y="453009"/>
                </a:cubicBezTo>
                <a:cubicBezTo>
                  <a:pt x="425596" y="453009"/>
                  <a:pt x="0" y="351599"/>
                  <a:pt x="0" y="226504"/>
                </a:cubicBezTo>
                <a:cubicBezTo>
                  <a:pt x="0" y="101409"/>
                  <a:pt x="425596" y="0"/>
                  <a:pt x="950595" y="0"/>
                </a:cubicBezTo>
                <a:cubicBezTo>
                  <a:pt x="1475594" y="0"/>
                  <a:pt x="1901190" y="101409"/>
                  <a:pt x="1901190" y="226504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E2E0774-5CFD-4B14-F3B6-1C4926AD88FC}"/>
              </a:ext>
            </a:extLst>
          </p:cNvPr>
          <p:cNvSpPr/>
          <p:nvPr/>
        </p:nvSpPr>
        <p:spPr>
          <a:xfrm flipH="1">
            <a:off x="8877686" y="2312306"/>
            <a:ext cx="2262488" cy="3840805"/>
          </a:xfrm>
          <a:custGeom>
            <a:avLst/>
            <a:gdLst>
              <a:gd name="connsiteX0" fmla="*/ 1185498 w 1334311"/>
              <a:gd name="connsiteY0" fmla="*/ 685642 h 2417396"/>
              <a:gd name="connsiteX1" fmla="*/ 1015667 w 1334311"/>
              <a:gd name="connsiteY1" fmla="*/ 345886 h 2417396"/>
              <a:gd name="connsiteX2" fmla="*/ 800593 w 1334311"/>
              <a:gd name="connsiteY2" fmla="*/ 103570 h 2417396"/>
              <a:gd name="connsiteX3" fmla="*/ 553895 w 1334311"/>
              <a:gd name="connsiteY3" fmla="*/ 509 h 2417396"/>
              <a:gd name="connsiteX4" fmla="*/ 506270 w 1334311"/>
              <a:gd name="connsiteY4" fmla="*/ 1366 h 2417396"/>
              <a:gd name="connsiteX5" fmla="*/ 499412 w 1334311"/>
              <a:gd name="connsiteY5" fmla="*/ 2033 h 2417396"/>
              <a:gd name="connsiteX6" fmla="*/ 490364 w 1334311"/>
              <a:gd name="connsiteY6" fmla="*/ 3081 h 2417396"/>
              <a:gd name="connsiteX7" fmla="*/ 471980 w 1334311"/>
              <a:gd name="connsiteY7" fmla="*/ 6224 h 2417396"/>
              <a:gd name="connsiteX8" fmla="*/ 471980 w 1334311"/>
              <a:gd name="connsiteY8" fmla="*/ 6224 h 2417396"/>
              <a:gd name="connsiteX9" fmla="*/ 426546 w 1334311"/>
              <a:gd name="connsiteY9" fmla="*/ 14320 h 2417396"/>
              <a:gd name="connsiteX10" fmla="*/ 426546 w 1334311"/>
              <a:gd name="connsiteY10" fmla="*/ 14320 h 2417396"/>
              <a:gd name="connsiteX11" fmla="*/ 264621 w 1334311"/>
              <a:gd name="connsiteY11" fmla="*/ 93187 h 2417396"/>
              <a:gd name="connsiteX12" fmla="*/ 88885 w 1334311"/>
              <a:gd name="connsiteY12" fmla="*/ 362650 h 2417396"/>
              <a:gd name="connsiteX13" fmla="*/ 3160 w 1334311"/>
              <a:gd name="connsiteY13" fmla="*/ 789465 h 2417396"/>
              <a:gd name="connsiteX14" fmla="*/ 188897 w 1334311"/>
              <a:gd name="connsiteY14" fmla="*/ 1831405 h 2417396"/>
              <a:gd name="connsiteX15" fmla="*/ 416735 w 1334311"/>
              <a:gd name="connsiteY15" fmla="*/ 2202213 h 2417396"/>
              <a:gd name="connsiteX16" fmla="*/ 674767 w 1334311"/>
              <a:gd name="connsiteY16" fmla="*/ 2394332 h 2417396"/>
              <a:gd name="connsiteX17" fmla="*/ 849837 w 1334311"/>
              <a:gd name="connsiteY17" fmla="*/ 2413382 h 2417396"/>
              <a:gd name="connsiteX18" fmla="*/ 849837 w 1334311"/>
              <a:gd name="connsiteY18" fmla="*/ 2413382 h 2417396"/>
              <a:gd name="connsiteX19" fmla="*/ 915845 w 1334311"/>
              <a:gd name="connsiteY19" fmla="*/ 2401571 h 2417396"/>
              <a:gd name="connsiteX20" fmla="*/ 915845 w 1334311"/>
              <a:gd name="connsiteY20" fmla="*/ 2401571 h 2417396"/>
              <a:gd name="connsiteX21" fmla="*/ 921179 w 1334311"/>
              <a:gd name="connsiteY21" fmla="*/ 2400333 h 2417396"/>
              <a:gd name="connsiteX22" fmla="*/ 978329 w 1334311"/>
              <a:gd name="connsiteY22" fmla="*/ 2381283 h 2417396"/>
              <a:gd name="connsiteX23" fmla="*/ 1174259 w 1334311"/>
              <a:gd name="connsiteY23" fmla="*/ 2199260 h 2417396"/>
              <a:gd name="connsiteX24" fmla="*/ 1292369 w 1334311"/>
              <a:gd name="connsiteY24" fmla="*/ 1897603 h 2417396"/>
              <a:gd name="connsiteX25" fmla="*/ 1334279 w 1334311"/>
              <a:gd name="connsiteY25" fmla="*/ 1520032 h 2417396"/>
              <a:gd name="connsiteX26" fmla="*/ 1297512 w 1334311"/>
              <a:gd name="connsiteY26" fmla="*/ 1096170 h 2417396"/>
              <a:gd name="connsiteX27" fmla="*/ 1185498 w 1334311"/>
              <a:gd name="connsiteY27" fmla="*/ 685642 h 241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4311" h="2417396">
                <a:moveTo>
                  <a:pt x="1185498" y="685642"/>
                </a:moveTo>
                <a:cubicBezTo>
                  <a:pt x="1141358" y="566574"/>
                  <a:pt x="1084414" y="452654"/>
                  <a:pt x="1015667" y="345886"/>
                </a:cubicBezTo>
                <a:cubicBezTo>
                  <a:pt x="950230" y="245968"/>
                  <a:pt x="877364" y="163101"/>
                  <a:pt x="800593" y="103570"/>
                </a:cubicBezTo>
                <a:cubicBezTo>
                  <a:pt x="721726" y="42419"/>
                  <a:pt x="638192" y="5462"/>
                  <a:pt x="553895" y="509"/>
                </a:cubicBezTo>
                <a:cubicBezTo>
                  <a:pt x="538021" y="-387"/>
                  <a:pt x="522102" y="-100"/>
                  <a:pt x="506270" y="1366"/>
                </a:cubicBezTo>
                <a:lnTo>
                  <a:pt x="499412" y="2033"/>
                </a:lnTo>
                <a:lnTo>
                  <a:pt x="490364" y="3081"/>
                </a:lnTo>
                <a:cubicBezTo>
                  <a:pt x="484172" y="3938"/>
                  <a:pt x="477981" y="4986"/>
                  <a:pt x="471980" y="6224"/>
                </a:cubicBezTo>
                <a:lnTo>
                  <a:pt x="471980" y="6224"/>
                </a:lnTo>
                <a:lnTo>
                  <a:pt x="426546" y="14320"/>
                </a:lnTo>
                <a:lnTo>
                  <a:pt x="426546" y="14320"/>
                </a:lnTo>
                <a:cubicBezTo>
                  <a:pt x="366439" y="25505"/>
                  <a:pt x="310484" y="52759"/>
                  <a:pt x="264621" y="93187"/>
                </a:cubicBezTo>
                <a:cubicBezTo>
                  <a:pt x="193374" y="153957"/>
                  <a:pt x="133652" y="245587"/>
                  <a:pt x="88885" y="362650"/>
                </a:cubicBezTo>
                <a:cubicBezTo>
                  <a:pt x="43070" y="482284"/>
                  <a:pt x="13351" y="627159"/>
                  <a:pt x="3160" y="789465"/>
                </a:cubicBezTo>
                <a:cubicBezTo>
                  <a:pt x="-15420" y="1146412"/>
                  <a:pt x="48122" y="1502864"/>
                  <a:pt x="188897" y="1831405"/>
                </a:cubicBezTo>
                <a:cubicBezTo>
                  <a:pt x="254429" y="1980090"/>
                  <a:pt x="332439" y="2105820"/>
                  <a:pt x="416735" y="2202213"/>
                </a:cubicBezTo>
                <a:cubicBezTo>
                  <a:pt x="499127" y="2296415"/>
                  <a:pt x="586947" y="2362043"/>
                  <a:pt x="674767" y="2394332"/>
                </a:cubicBezTo>
                <a:cubicBezTo>
                  <a:pt x="730433" y="2415967"/>
                  <a:pt x="790821" y="2422538"/>
                  <a:pt x="849837" y="2413382"/>
                </a:cubicBezTo>
                <a:lnTo>
                  <a:pt x="849837" y="2413382"/>
                </a:lnTo>
                <a:lnTo>
                  <a:pt x="915845" y="2401571"/>
                </a:lnTo>
                <a:lnTo>
                  <a:pt x="915845" y="2401571"/>
                </a:lnTo>
                <a:lnTo>
                  <a:pt x="921179" y="2400333"/>
                </a:lnTo>
                <a:cubicBezTo>
                  <a:pt x="940781" y="2395777"/>
                  <a:pt x="959914" y="2389400"/>
                  <a:pt x="978329" y="2381283"/>
                </a:cubicBezTo>
                <a:cubicBezTo>
                  <a:pt x="1055767" y="2347469"/>
                  <a:pt x="1121204" y="2283937"/>
                  <a:pt x="1174259" y="2199260"/>
                </a:cubicBezTo>
                <a:cubicBezTo>
                  <a:pt x="1225694" y="2116869"/>
                  <a:pt x="1265413" y="2013904"/>
                  <a:pt x="1292369" y="1897603"/>
                </a:cubicBezTo>
                <a:cubicBezTo>
                  <a:pt x="1319963" y="1773634"/>
                  <a:pt x="1334015" y="1647035"/>
                  <a:pt x="1334279" y="1520032"/>
                </a:cubicBezTo>
                <a:cubicBezTo>
                  <a:pt x="1335032" y="1377917"/>
                  <a:pt x="1322725" y="1236033"/>
                  <a:pt x="1297512" y="1096170"/>
                </a:cubicBezTo>
                <a:cubicBezTo>
                  <a:pt x="1272843" y="956181"/>
                  <a:pt x="1235347" y="818760"/>
                  <a:pt x="1185498" y="68564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2F086B4-468C-4EA4-7737-F95932F73109}"/>
              </a:ext>
            </a:extLst>
          </p:cNvPr>
          <p:cNvSpPr/>
          <p:nvPr/>
        </p:nvSpPr>
        <p:spPr>
          <a:xfrm flipH="1">
            <a:off x="9599337" y="3764352"/>
            <a:ext cx="587191" cy="894663"/>
          </a:xfrm>
          <a:custGeom>
            <a:avLst/>
            <a:gdLst>
              <a:gd name="connsiteX0" fmla="*/ 50152 w 346298"/>
              <a:gd name="connsiteY0" fmla="*/ 39380 h 563099"/>
              <a:gd name="connsiteX1" fmla="*/ 15291 w 346298"/>
              <a:gd name="connsiteY1" fmla="*/ 105388 h 563099"/>
              <a:gd name="connsiteX2" fmla="*/ 241 w 346298"/>
              <a:gd name="connsiteY2" fmla="*/ 199590 h 563099"/>
              <a:gd name="connsiteX3" fmla="*/ 39484 w 346298"/>
              <a:gd name="connsiteY3" fmla="*/ 419428 h 563099"/>
              <a:gd name="connsiteX4" fmla="*/ 86252 w 346298"/>
              <a:gd name="connsiteY4" fmla="*/ 502581 h 563099"/>
              <a:gd name="connsiteX5" fmla="*/ 141687 w 346298"/>
              <a:gd name="connsiteY5" fmla="*/ 552492 h 563099"/>
              <a:gd name="connsiteX6" fmla="*/ 195504 w 346298"/>
              <a:gd name="connsiteY6" fmla="*/ 562017 h 563099"/>
              <a:gd name="connsiteX7" fmla="*/ 195504 w 346298"/>
              <a:gd name="connsiteY7" fmla="*/ 562017 h 563099"/>
              <a:gd name="connsiteX8" fmla="*/ 249034 w 346298"/>
              <a:gd name="connsiteY8" fmla="*/ 552492 h 563099"/>
              <a:gd name="connsiteX9" fmla="*/ 249034 w 346298"/>
              <a:gd name="connsiteY9" fmla="*/ 552492 h 563099"/>
              <a:gd name="connsiteX10" fmla="*/ 252844 w 346298"/>
              <a:gd name="connsiteY10" fmla="*/ 551825 h 563099"/>
              <a:gd name="connsiteX11" fmla="*/ 301517 w 346298"/>
              <a:gd name="connsiteY11" fmla="*/ 518011 h 563099"/>
              <a:gd name="connsiteX12" fmla="*/ 333330 w 346298"/>
              <a:gd name="connsiteY12" fmla="*/ 450289 h 563099"/>
              <a:gd name="connsiteX13" fmla="*/ 346189 w 346298"/>
              <a:gd name="connsiteY13" fmla="*/ 358754 h 563099"/>
              <a:gd name="connsiteX14" fmla="*/ 308851 w 346298"/>
              <a:gd name="connsiteY14" fmla="*/ 149204 h 563099"/>
              <a:gd name="connsiteX15" fmla="*/ 265131 w 346298"/>
              <a:gd name="connsiteY15" fmla="*/ 67765 h 563099"/>
              <a:gd name="connsiteX16" fmla="*/ 211982 w 346298"/>
              <a:gd name="connsiteY16" fmla="*/ 15282 h 563099"/>
              <a:gd name="connsiteX17" fmla="*/ 154832 w 346298"/>
              <a:gd name="connsiteY17" fmla="*/ 328 h 563099"/>
              <a:gd name="connsiteX18" fmla="*/ 151022 w 346298"/>
              <a:gd name="connsiteY18" fmla="*/ 994 h 563099"/>
              <a:gd name="connsiteX19" fmla="*/ 151022 w 346298"/>
              <a:gd name="connsiteY19" fmla="*/ 994 h 563099"/>
              <a:gd name="connsiteX20" fmla="*/ 97491 w 346298"/>
              <a:gd name="connsiteY20" fmla="*/ 10519 h 563099"/>
              <a:gd name="connsiteX21" fmla="*/ 97491 w 346298"/>
              <a:gd name="connsiteY21" fmla="*/ 10519 h 563099"/>
              <a:gd name="connsiteX22" fmla="*/ 50152 w 346298"/>
              <a:gd name="connsiteY22" fmla="*/ 39380 h 5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6298" h="563099">
                <a:moveTo>
                  <a:pt x="50152" y="39380"/>
                </a:moveTo>
                <a:cubicBezTo>
                  <a:pt x="34085" y="58730"/>
                  <a:pt x="22213" y="81208"/>
                  <a:pt x="15291" y="105388"/>
                </a:cubicBezTo>
                <a:cubicBezTo>
                  <a:pt x="6209" y="136003"/>
                  <a:pt x="1150" y="167670"/>
                  <a:pt x="241" y="199590"/>
                </a:cubicBezTo>
                <a:cubicBezTo>
                  <a:pt x="-1997" y="274793"/>
                  <a:pt x="11365" y="349644"/>
                  <a:pt x="39484" y="419428"/>
                </a:cubicBezTo>
                <a:cubicBezTo>
                  <a:pt x="51349" y="449081"/>
                  <a:pt x="67074" y="477040"/>
                  <a:pt x="86252" y="502581"/>
                </a:cubicBezTo>
                <a:cubicBezTo>
                  <a:pt x="101028" y="522919"/>
                  <a:pt x="119915" y="539924"/>
                  <a:pt x="141687" y="552492"/>
                </a:cubicBezTo>
                <a:cubicBezTo>
                  <a:pt x="158025" y="561683"/>
                  <a:pt x="177004" y="565042"/>
                  <a:pt x="195504" y="562017"/>
                </a:cubicBezTo>
                <a:lnTo>
                  <a:pt x="195504" y="562017"/>
                </a:lnTo>
                <a:lnTo>
                  <a:pt x="249034" y="552492"/>
                </a:lnTo>
                <a:lnTo>
                  <a:pt x="249034" y="552492"/>
                </a:lnTo>
                <a:lnTo>
                  <a:pt x="252844" y="551825"/>
                </a:lnTo>
                <a:cubicBezTo>
                  <a:pt x="272496" y="546534"/>
                  <a:pt x="289701" y="534582"/>
                  <a:pt x="301517" y="518011"/>
                </a:cubicBezTo>
                <a:cubicBezTo>
                  <a:pt x="316349" y="497676"/>
                  <a:pt x="327148" y="474687"/>
                  <a:pt x="333330" y="450289"/>
                </a:cubicBezTo>
                <a:cubicBezTo>
                  <a:pt x="341284" y="420405"/>
                  <a:pt x="345601" y="389671"/>
                  <a:pt x="346189" y="358754"/>
                </a:cubicBezTo>
                <a:cubicBezTo>
                  <a:pt x="347621" y="287130"/>
                  <a:pt x="334934" y="215925"/>
                  <a:pt x="308851" y="149204"/>
                </a:cubicBezTo>
                <a:cubicBezTo>
                  <a:pt x="297676" y="120366"/>
                  <a:pt x="282992" y="93014"/>
                  <a:pt x="265131" y="67765"/>
                </a:cubicBezTo>
                <a:cubicBezTo>
                  <a:pt x="250943" y="47026"/>
                  <a:pt x="232899" y="29208"/>
                  <a:pt x="211982" y="15282"/>
                </a:cubicBezTo>
                <a:cubicBezTo>
                  <a:pt x="195224" y="3862"/>
                  <a:pt x="175036" y="-1421"/>
                  <a:pt x="154832" y="328"/>
                </a:cubicBezTo>
                <a:lnTo>
                  <a:pt x="151022" y="994"/>
                </a:lnTo>
                <a:lnTo>
                  <a:pt x="151022" y="994"/>
                </a:lnTo>
                <a:lnTo>
                  <a:pt x="97491" y="10519"/>
                </a:lnTo>
                <a:lnTo>
                  <a:pt x="97491" y="10519"/>
                </a:lnTo>
                <a:cubicBezTo>
                  <a:pt x="78860" y="14404"/>
                  <a:pt x="62140" y="24598"/>
                  <a:pt x="50152" y="39380"/>
                </a:cubicBezTo>
                <a:close/>
              </a:path>
            </a:pathLst>
          </a:custGeom>
          <a:solidFill>
            <a:srgbClr val="A5B7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1503280-8455-CE57-9EE9-1223B75C727D}"/>
              </a:ext>
            </a:extLst>
          </p:cNvPr>
          <p:cNvSpPr/>
          <p:nvPr/>
        </p:nvSpPr>
        <p:spPr>
          <a:xfrm flipH="1">
            <a:off x="9224023" y="3039387"/>
            <a:ext cx="1416999" cy="2360385"/>
          </a:xfrm>
          <a:custGeom>
            <a:avLst/>
            <a:gdLst>
              <a:gd name="connsiteX0" fmla="*/ 582511 w 835681"/>
              <a:gd name="connsiteY0" fmla="*/ 1471889 h 1485622"/>
              <a:gd name="connsiteX1" fmla="*/ 582511 w 835681"/>
              <a:gd name="connsiteY1" fmla="*/ 1471889 h 1485622"/>
              <a:gd name="connsiteX2" fmla="*/ 602514 w 835681"/>
              <a:gd name="connsiteY2" fmla="*/ 1466365 h 1485622"/>
              <a:gd name="connsiteX3" fmla="*/ 727577 w 835681"/>
              <a:gd name="connsiteY3" fmla="*/ 1365114 h 1485622"/>
              <a:gd name="connsiteX4" fmla="*/ 805968 w 835681"/>
              <a:gd name="connsiteY4" fmla="*/ 1181948 h 1485622"/>
              <a:gd name="connsiteX5" fmla="*/ 835590 w 835681"/>
              <a:gd name="connsiteY5" fmla="*/ 943823 h 1485622"/>
              <a:gd name="connsiteX6" fmla="*/ 740340 w 835681"/>
              <a:gd name="connsiteY6" fmla="*/ 409566 h 1485622"/>
              <a:gd name="connsiteX7" fmla="*/ 630231 w 835681"/>
              <a:gd name="connsiteY7" fmla="*/ 196587 h 1485622"/>
              <a:gd name="connsiteX8" fmla="*/ 493452 w 835681"/>
              <a:gd name="connsiteY8" fmla="*/ 51902 h 1485622"/>
              <a:gd name="connsiteX9" fmla="*/ 341052 w 835681"/>
              <a:gd name="connsiteY9" fmla="*/ 86 h 1485622"/>
              <a:gd name="connsiteX10" fmla="*/ 327908 w 835681"/>
              <a:gd name="connsiteY10" fmla="*/ 944 h 1485622"/>
              <a:gd name="connsiteX11" fmla="*/ 327908 w 835681"/>
              <a:gd name="connsiteY11" fmla="*/ 372 h 1485622"/>
              <a:gd name="connsiteX12" fmla="*/ 254470 w 835681"/>
              <a:gd name="connsiteY12" fmla="*/ 13421 h 1485622"/>
              <a:gd name="connsiteX13" fmla="*/ 254470 w 835681"/>
              <a:gd name="connsiteY13" fmla="*/ 13421 h 1485622"/>
              <a:gd name="connsiteX14" fmla="*/ 147314 w 835681"/>
              <a:gd name="connsiteY14" fmla="*/ 73238 h 1485622"/>
              <a:gd name="connsiteX15" fmla="*/ 47206 w 835681"/>
              <a:gd name="connsiteY15" fmla="*/ 244688 h 1485622"/>
              <a:gd name="connsiteX16" fmla="*/ 1200 w 835681"/>
              <a:gd name="connsiteY16" fmla="*/ 501292 h 1485622"/>
              <a:gd name="connsiteX17" fmla="*/ 110452 w 835681"/>
              <a:gd name="connsiteY17" fmla="*/ 1113845 h 1485622"/>
              <a:gd name="connsiteX18" fmla="*/ 242278 w 835681"/>
              <a:gd name="connsiteY18" fmla="*/ 1338730 h 1485622"/>
              <a:gd name="connsiteX19" fmla="*/ 395345 w 835681"/>
              <a:gd name="connsiteY19" fmla="*/ 1464650 h 1485622"/>
              <a:gd name="connsiteX20" fmla="*/ 516503 w 835681"/>
              <a:gd name="connsiteY20" fmla="*/ 1483700 h 1485622"/>
              <a:gd name="connsiteX21" fmla="*/ 516503 w 835681"/>
              <a:gd name="connsiteY21" fmla="*/ 1483700 h 1485622"/>
              <a:gd name="connsiteX22" fmla="*/ 342195 w 835681"/>
              <a:gd name="connsiteY22" fmla="*/ 238116 h 1485622"/>
              <a:gd name="connsiteX23" fmla="*/ 432969 w 835681"/>
              <a:gd name="connsiteY23" fmla="*/ 269930 h 1485622"/>
              <a:gd name="connsiteX24" fmla="*/ 528219 w 835681"/>
              <a:gd name="connsiteY24" fmla="*/ 367847 h 1485622"/>
              <a:gd name="connsiteX25" fmla="*/ 606038 w 835681"/>
              <a:gd name="connsiteY25" fmla="*/ 515675 h 1485622"/>
              <a:gd name="connsiteX26" fmla="*/ 672713 w 835681"/>
              <a:gd name="connsiteY26" fmla="*/ 890674 h 1485622"/>
              <a:gd name="connsiteX27" fmla="*/ 650805 w 835681"/>
              <a:gd name="connsiteY27" fmla="*/ 1056219 h 1485622"/>
              <a:gd name="connsiteX28" fmla="*/ 594798 w 835681"/>
              <a:gd name="connsiteY28" fmla="*/ 1181187 h 1485622"/>
              <a:gd name="connsiteX29" fmla="*/ 520694 w 835681"/>
              <a:gd name="connsiteY29" fmla="*/ 1242337 h 1485622"/>
              <a:gd name="connsiteX30" fmla="*/ 455257 w 835681"/>
              <a:gd name="connsiteY30" fmla="*/ 1225002 h 1485622"/>
              <a:gd name="connsiteX31" fmla="*/ 351911 w 835681"/>
              <a:gd name="connsiteY31" fmla="*/ 1136038 h 1485622"/>
              <a:gd name="connsiteX32" fmla="*/ 263804 w 835681"/>
              <a:gd name="connsiteY32" fmla="*/ 982591 h 1485622"/>
              <a:gd name="connsiteX33" fmla="*/ 191224 w 835681"/>
              <a:gd name="connsiteY33" fmla="*/ 570920 h 1485622"/>
              <a:gd name="connsiteX34" fmla="*/ 220847 w 835681"/>
              <a:gd name="connsiteY34" fmla="*/ 396517 h 1485622"/>
              <a:gd name="connsiteX35" fmla="*/ 287522 w 835681"/>
              <a:gd name="connsiteY35" fmla="*/ 277264 h 1485622"/>
              <a:gd name="connsiteX36" fmla="*/ 342195 w 835681"/>
              <a:gd name="connsiteY36" fmla="*/ 238116 h 148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5681" h="1485622">
                <a:moveTo>
                  <a:pt x="582511" y="1471889"/>
                </a:moveTo>
                <a:lnTo>
                  <a:pt x="582511" y="1471889"/>
                </a:lnTo>
                <a:cubicBezTo>
                  <a:pt x="589267" y="1470383"/>
                  <a:pt x="595942" y="1468539"/>
                  <a:pt x="602514" y="1466365"/>
                </a:cubicBezTo>
                <a:cubicBezTo>
                  <a:pt x="651282" y="1449982"/>
                  <a:pt x="693287" y="1414644"/>
                  <a:pt x="727577" y="1365114"/>
                </a:cubicBezTo>
                <a:cubicBezTo>
                  <a:pt x="764242" y="1309126"/>
                  <a:pt x="790777" y="1247127"/>
                  <a:pt x="805968" y="1181948"/>
                </a:cubicBezTo>
                <a:cubicBezTo>
                  <a:pt x="824934" y="1103971"/>
                  <a:pt x="834874" y="1024071"/>
                  <a:pt x="835590" y="943823"/>
                </a:cubicBezTo>
                <a:cubicBezTo>
                  <a:pt x="837637" y="761339"/>
                  <a:pt x="805324" y="580100"/>
                  <a:pt x="740340" y="409566"/>
                </a:cubicBezTo>
                <a:cubicBezTo>
                  <a:pt x="711929" y="334584"/>
                  <a:pt x="674983" y="263121"/>
                  <a:pt x="630231" y="196587"/>
                </a:cubicBezTo>
                <a:cubicBezTo>
                  <a:pt x="593480" y="140708"/>
                  <a:pt x="547181" y="91732"/>
                  <a:pt x="493452" y="51902"/>
                </a:cubicBezTo>
                <a:cubicBezTo>
                  <a:pt x="444113" y="17231"/>
                  <a:pt x="392582" y="-1438"/>
                  <a:pt x="341052" y="86"/>
                </a:cubicBezTo>
                <a:cubicBezTo>
                  <a:pt x="336576" y="86"/>
                  <a:pt x="332289" y="86"/>
                  <a:pt x="327908" y="944"/>
                </a:cubicBezTo>
                <a:lnTo>
                  <a:pt x="327908" y="372"/>
                </a:lnTo>
                <a:lnTo>
                  <a:pt x="254470" y="13421"/>
                </a:lnTo>
                <a:lnTo>
                  <a:pt x="254470" y="13421"/>
                </a:lnTo>
                <a:cubicBezTo>
                  <a:pt x="213680" y="22478"/>
                  <a:pt x="176431" y="43271"/>
                  <a:pt x="147314" y="73238"/>
                </a:cubicBezTo>
                <a:cubicBezTo>
                  <a:pt x="106166" y="113815"/>
                  <a:pt x="72162" y="172108"/>
                  <a:pt x="47206" y="244688"/>
                </a:cubicBezTo>
                <a:cubicBezTo>
                  <a:pt x="19987" y="327661"/>
                  <a:pt x="4502" y="414031"/>
                  <a:pt x="1200" y="501292"/>
                </a:cubicBezTo>
                <a:cubicBezTo>
                  <a:pt x="-7357" y="710991"/>
                  <a:pt x="29926" y="920034"/>
                  <a:pt x="110452" y="1113845"/>
                </a:cubicBezTo>
                <a:cubicBezTo>
                  <a:pt x="143675" y="1194596"/>
                  <a:pt x="188048" y="1270293"/>
                  <a:pt x="242278" y="1338730"/>
                </a:cubicBezTo>
                <a:cubicBezTo>
                  <a:pt x="290665" y="1397785"/>
                  <a:pt x="342672" y="1440838"/>
                  <a:pt x="395345" y="1464650"/>
                </a:cubicBezTo>
                <a:cubicBezTo>
                  <a:pt x="433016" y="1482657"/>
                  <a:pt x="475124" y="1489278"/>
                  <a:pt x="516503" y="1483700"/>
                </a:cubicBezTo>
                <a:lnTo>
                  <a:pt x="516503" y="1483700"/>
                </a:lnTo>
                <a:close/>
                <a:moveTo>
                  <a:pt x="342195" y="238116"/>
                </a:moveTo>
                <a:cubicBezTo>
                  <a:pt x="374839" y="239992"/>
                  <a:pt x="406296" y="251017"/>
                  <a:pt x="432969" y="269930"/>
                </a:cubicBezTo>
                <a:cubicBezTo>
                  <a:pt x="470434" y="296475"/>
                  <a:pt x="502718" y="329662"/>
                  <a:pt x="528219" y="367847"/>
                </a:cubicBezTo>
                <a:cubicBezTo>
                  <a:pt x="559879" y="413892"/>
                  <a:pt x="585999" y="463511"/>
                  <a:pt x="606038" y="515675"/>
                </a:cubicBezTo>
                <a:cubicBezTo>
                  <a:pt x="652054" y="635256"/>
                  <a:pt x="674689" y="762559"/>
                  <a:pt x="672713" y="890674"/>
                </a:cubicBezTo>
                <a:cubicBezTo>
                  <a:pt x="671929" y="946524"/>
                  <a:pt x="664576" y="1002087"/>
                  <a:pt x="650805" y="1056219"/>
                </a:cubicBezTo>
                <a:cubicBezTo>
                  <a:pt x="639967" y="1100960"/>
                  <a:pt x="620981" y="1143323"/>
                  <a:pt x="594798" y="1181187"/>
                </a:cubicBezTo>
                <a:cubicBezTo>
                  <a:pt x="576309" y="1208106"/>
                  <a:pt x="550633" y="1229294"/>
                  <a:pt x="520694" y="1242337"/>
                </a:cubicBezTo>
                <a:cubicBezTo>
                  <a:pt x="497888" y="1241336"/>
                  <a:pt x="475567" y="1235422"/>
                  <a:pt x="455257" y="1225002"/>
                </a:cubicBezTo>
                <a:cubicBezTo>
                  <a:pt x="414713" y="1203267"/>
                  <a:pt x="379434" y="1172898"/>
                  <a:pt x="351911" y="1136038"/>
                </a:cubicBezTo>
                <a:cubicBezTo>
                  <a:pt x="315727" y="1089116"/>
                  <a:pt x="286087" y="1037494"/>
                  <a:pt x="263804" y="982591"/>
                </a:cubicBezTo>
                <a:cubicBezTo>
                  <a:pt x="210775" y="852043"/>
                  <a:pt x="186037" y="711732"/>
                  <a:pt x="191224" y="570920"/>
                </a:cubicBezTo>
                <a:cubicBezTo>
                  <a:pt x="193138" y="511711"/>
                  <a:pt x="203104" y="453038"/>
                  <a:pt x="220847" y="396517"/>
                </a:cubicBezTo>
                <a:cubicBezTo>
                  <a:pt x="234059" y="352358"/>
                  <a:pt x="256822" y="311646"/>
                  <a:pt x="287522" y="277264"/>
                </a:cubicBezTo>
                <a:cubicBezTo>
                  <a:pt x="302748" y="260468"/>
                  <a:pt x="321389" y="247121"/>
                  <a:pt x="342195" y="238116"/>
                </a:cubicBezTo>
                <a:close/>
              </a:path>
            </a:pathLst>
          </a:custGeom>
          <a:solidFill>
            <a:srgbClr val="445D7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72BD360-F791-A8EC-9FEF-755B4116FC28}"/>
              </a:ext>
            </a:extLst>
          </p:cNvPr>
          <p:cNvSpPr/>
          <p:nvPr/>
        </p:nvSpPr>
        <p:spPr>
          <a:xfrm flipH="1">
            <a:off x="8877524" y="2312146"/>
            <a:ext cx="2263074" cy="3840923"/>
          </a:xfrm>
          <a:custGeom>
            <a:avLst/>
            <a:gdLst>
              <a:gd name="connsiteX0" fmla="*/ 1185749 w 1334657"/>
              <a:gd name="connsiteY0" fmla="*/ 685744 h 2417470"/>
              <a:gd name="connsiteX1" fmla="*/ 1015918 w 1334657"/>
              <a:gd name="connsiteY1" fmla="*/ 345987 h 2417470"/>
              <a:gd name="connsiteX2" fmla="*/ 800843 w 1334657"/>
              <a:gd name="connsiteY2" fmla="*/ 103671 h 2417470"/>
              <a:gd name="connsiteX3" fmla="*/ 554146 w 1334657"/>
              <a:gd name="connsiteY3" fmla="*/ 611 h 2417470"/>
              <a:gd name="connsiteX4" fmla="*/ 471945 w 1334657"/>
              <a:gd name="connsiteY4" fmla="*/ 6326 h 2417470"/>
              <a:gd name="connsiteX5" fmla="*/ 471945 w 1334657"/>
              <a:gd name="connsiteY5" fmla="*/ 6326 h 2417470"/>
              <a:gd name="connsiteX6" fmla="*/ 426511 w 1334657"/>
              <a:gd name="connsiteY6" fmla="*/ 14422 h 2417470"/>
              <a:gd name="connsiteX7" fmla="*/ 426511 w 1334657"/>
              <a:gd name="connsiteY7" fmla="*/ 14422 h 2417470"/>
              <a:gd name="connsiteX8" fmla="*/ 264586 w 1334657"/>
              <a:gd name="connsiteY8" fmla="*/ 93289 h 2417470"/>
              <a:gd name="connsiteX9" fmla="*/ 88849 w 1334657"/>
              <a:gd name="connsiteY9" fmla="*/ 362751 h 2417470"/>
              <a:gd name="connsiteX10" fmla="*/ 3124 w 1334657"/>
              <a:gd name="connsiteY10" fmla="*/ 789566 h 2417470"/>
              <a:gd name="connsiteX11" fmla="*/ 189148 w 1334657"/>
              <a:gd name="connsiteY11" fmla="*/ 1831411 h 2417470"/>
              <a:gd name="connsiteX12" fmla="*/ 416986 w 1334657"/>
              <a:gd name="connsiteY12" fmla="*/ 2202315 h 2417470"/>
              <a:gd name="connsiteX13" fmla="*/ 675018 w 1334657"/>
              <a:gd name="connsiteY13" fmla="*/ 2394434 h 2417470"/>
              <a:gd name="connsiteX14" fmla="*/ 850087 w 1334657"/>
              <a:gd name="connsiteY14" fmla="*/ 2413484 h 2417470"/>
              <a:gd name="connsiteX15" fmla="*/ 850087 w 1334657"/>
              <a:gd name="connsiteY15" fmla="*/ 2413484 h 2417470"/>
              <a:gd name="connsiteX16" fmla="*/ 916000 w 1334657"/>
              <a:gd name="connsiteY16" fmla="*/ 2401768 h 2417470"/>
              <a:gd name="connsiteX17" fmla="*/ 916000 w 1334657"/>
              <a:gd name="connsiteY17" fmla="*/ 2401768 h 2417470"/>
              <a:gd name="connsiteX18" fmla="*/ 978675 w 1334657"/>
              <a:gd name="connsiteY18" fmla="*/ 2381670 h 2417470"/>
              <a:gd name="connsiteX19" fmla="*/ 1174604 w 1334657"/>
              <a:gd name="connsiteY19" fmla="*/ 2199648 h 2417470"/>
              <a:gd name="connsiteX20" fmla="*/ 1292714 w 1334657"/>
              <a:gd name="connsiteY20" fmla="*/ 1897896 h 2417470"/>
              <a:gd name="connsiteX21" fmla="*/ 1334624 w 1334657"/>
              <a:gd name="connsiteY21" fmla="*/ 1520420 h 2417470"/>
              <a:gd name="connsiteX22" fmla="*/ 1297858 w 1334657"/>
              <a:gd name="connsiteY22" fmla="*/ 1096557 h 2417470"/>
              <a:gd name="connsiteX23" fmla="*/ 1185748 w 1334657"/>
              <a:gd name="connsiteY23" fmla="*/ 685744 h 2417470"/>
              <a:gd name="connsiteX24" fmla="*/ 736073 w 1334657"/>
              <a:gd name="connsiteY24" fmla="*/ 2146498 h 2417470"/>
              <a:gd name="connsiteX25" fmla="*/ 531476 w 1334657"/>
              <a:gd name="connsiteY25" fmla="*/ 1986097 h 2417470"/>
              <a:gd name="connsiteX26" fmla="*/ 353073 w 1334657"/>
              <a:gd name="connsiteY26" fmla="*/ 1688726 h 2417470"/>
              <a:gd name="connsiteX27" fmla="*/ 206483 w 1334657"/>
              <a:gd name="connsiteY27" fmla="*/ 866719 h 2417470"/>
              <a:gd name="connsiteX28" fmla="*/ 271158 w 1334657"/>
              <a:gd name="connsiteY28" fmla="*/ 526010 h 2417470"/>
              <a:gd name="connsiteX29" fmla="*/ 407651 w 1334657"/>
              <a:gd name="connsiteY29" fmla="*/ 304839 h 2417470"/>
              <a:gd name="connsiteX30" fmla="*/ 519475 w 1334657"/>
              <a:gd name="connsiteY30" fmla="*/ 239593 h 2417470"/>
              <a:gd name="connsiteX31" fmla="*/ 541382 w 1334657"/>
              <a:gd name="connsiteY31" fmla="*/ 238926 h 2417470"/>
              <a:gd name="connsiteX32" fmla="*/ 741407 w 1334657"/>
              <a:gd name="connsiteY32" fmla="*/ 315126 h 2417470"/>
              <a:gd name="connsiteX33" fmla="*/ 918001 w 1334657"/>
              <a:gd name="connsiteY33" fmla="*/ 508007 h 2417470"/>
              <a:gd name="connsiteX34" fmla="*/ 1058780 w 1334657"/>
              <a:gd name="connsiteY34" fmla="*/ 784994 h 2417470"/>
              <a:gd name="connsiteX35" fmla="*/ 1151173 w 1334657"/>
              <a:gd name="connsiteY35" fmla="*/ 1122275 h 2417470"/>
              <a:gd name="connsiteX36" fmla="*/ 1180796 w 1334657"/>
              <a:gd name="connsiteY36" fmla="*/ 1471556 h 2417470"/>
              <a:gd name="connsiteX37" fmla="*/ 1144505 w 1334657"/>
              <a:gd name="connsiteY37" fmla="*/ 1780071 h 2417470"/>
              <a:gd name="connsiteX38" fmla="*/ 1045445 w 1334657"/>
              <a:gd name="connsiteY38" fmla="*/ 2022197 h 2417470"/>
              <a:gd name="connsiteX39" fmla="*/ 884473 w 1334657"/>
              <a:gd name="connsiteY39" fmla="*/ 2162119 h 2417470"/>
              <a:gd name="connsiteX40" fmla="*/ 864089 w 1334657"/>
              <a:gd name="connsiteY40" fmla="*/ 2168977 h 2417470"/>
              <a:gd name="connsiteX41" fmla="*/ 736073 w 1334657"/>
              <a:gd name="connsiteY41" fmla="*/ 2146498 h 241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4657" h="2417470">
                <a:moveTo>
                  <a:pt x="1185749" y="685744"/>
                </a:moveTo>
                <a:cubicBezTo>
                  <a:pt x="1141589" y="566684"/>
                  <a:pt x="1084646" y="452766"/>
                  <a:pt x="1015918" y="345987"/>
                </a:cubicBezTo>
                <a:cubicBezTo>
                  <a:pt x="950386" y="246070"/>
                  <a:pt x="877615" y="163202"/>
                  <a:pt x="800843" y="103671"/>
                </a:cubicBezTo>
                <a:cubicBezTo>
                  <a:pt x="721976" y="42425"/>
                  <a:pt x="638442" y="5564"/>
                  <a:pt x="554146" y="611"/>
                </a:cubicBezTo>
                <a:cubicBezTo>
                  <a:pt x="526613" y="-1111"/>
                  <a:pt x="498974" y="811"/>
                  <a:pt x="471945" y="6326"/>
                </a:cubicBezTo>
                <a:lnTo>
                  <a:pt x="471945" y="6326"/>
                </a:lnTo>
                <a:lnTo>
                  <a:pt x="426511" y="14422"/>
                </a:lnTo>
                <a:lnTo>
                  <a:pt x="426511" y="14422"/>
                </a:lnTo>
                <a:cubicBezTo>
                  <a:pt x="366418" y="25647"/>
                  <a:pt x="310472" y="52896"/>
                  <a:pt x="264586" y="93289"/>
                </a:cubicBezTo>
                <a:cubicBezTo>
                  <a:pt x="193339" y="154058"/>
                  <a:pt x="133617" y="245689"/>
                  <a:pt x="88849" y="362751"/>
                </a:cubicBezTo>
                <a:cubicBezTo>
                  <a:pt x="43034" y="482480"/>
                  <a:pt x="13316" y="627356"/>
                  <a:pt x="3124" y="789566"/>
                </a:cubicBezTo>
                <a:cubicBezTo>
                  <a:pt x="-15350" y="1146504"/>
                  <a:pt x="48289" y="1502923"/>
                  <a:pt x="189148" y="1831411"/>
                </a:cubicBezTo>
                <a:cubicBezTo>
                  <a:pt x="254680" y="1980191"/>
                  <a:pt x="332594" y="2105826"/>
                  <a:pt x="416986" y="2202315"/>
                </a:cubicBezTo>
                <a:cubicBezTo>
                  <a:pt x="499377" y="2296517"/>
                  <a:pt x="587197" y="2362049"/>
                  <a:pt x="675018" y="2394434"/>
                </a:cubicBezTo>
                <a:cubicBezTo>
                  <a:pt x="730694" y="2416025"/>
                  <a:pt x="791070" y="2422595"/>
                  <a:pt x="850087" y="2413484"/>
                </a:cubicBezTo>
                <a:lnTo>
                  <a:pt x="850087" y="2413484"/>
                </a:lnTo>
                <a:lnTo>
                  <a:pt x="916000" y="2401768"/>
                </a:lnTo>
                <a:lnTo>
                  <a:pt x="916000" y="2401768"/>
                </a:lnTo>
                <a:cubicBezTo>
                  <a:pt x="937516" y="2397199"/>
                  <a:pt x="958514" y="2390465"/>
                  <a:pt x="978675" y="2381670"/>
                </a:cubicBezTo>
                <a:cubicBezTo>
                  <a:pt x="1056113" y="2347761"/>
                  <a:pt x="1121550" y="2284325"/>
                  <a:pt x="1174604" y="2199648"/>
                </a:cubicBezTo>
                <a:cubicBezTo>
                  <a:pt x="1226039" y="2117256"/>
                  <a:pt x="1265759" y="2014291"/>
                  <a:pt x="1292714" y="1897896"/>
                </a:cubicBezTo>
                <a:cubicBezTo>
                  <a:pt x="1320309" y="1773959"/>
                  <a:pt x="1334361" y="1647391"/>
                  <a:pt x="1334624" y="1520420"/>
                </a:cubicBezTo>
                <a:cubicBezTo>
                  <a:pt x="1335381" y="1378304"/>
                  <a:pt x="1323074" y="1236420"/>
                  <a:pt x="1297858" y="1096557"/>
                </a:cubicBezTo>
                <a:cubicBezTo>
                  <a:pt x="1273187" y="956466"/>
                  <a:pt x="1235659" y="818947"/>
                  <a:pt x="1185748" y="685744"/>
                </a:cubicBezTo>
                <a:close/>
                <a:moveTo>
                  <a:pt x="736073" y="2146498"/>
                </a:moveTo>
                <a:cubicBezTo>
                  <a:pt x="666065" y="2117923"/>
                  <a:pt x="596437" y="2062964"/>
                  <a:pt x="531476" y="1986097"/>
                </a:cubicBezTo>
                <a:cubicBezTo>
                  <a:pt x="466516" y="1909230"/>
                  <a:pt x="404317" y="1807027"/>
                  <a:pt x="353073" y="1688726"/>
                </a:cubicBezTo>
                <a:cubicBezTo>
                  <a:pt x="243571" y="1429069"/>
                  <a:pt x="193487" y="1148221"/>
                  <a:pt x="206483" y="866719"/>
                </a:cubicBezTo>
                <a:cubicBezTo>
                  <a:pt x="213627" y="738036"/>
                  <a:pt x="236106" y="622403"/>
                  <a:pt x="271158" y="526010"/>
                </a:cubicBezTo>
                <a:cubicBezTo>
                  <a:pt x="305543" y="431426"/>
                  <a:pt x="351835" y="355988"/>
                  <a:pt x="407651" y="304839"/>
                </a:cubicBezTo>
                <a:cubicBezTo>
                  <a:pt x="439408" y="274775"/>
                  <a:pt x="477676" y="252446"/>
                  <a:pt x="519475" y="239593"/>
                </a:cubicBezTo>
                <a:cubicBezTo>
                  <a:pt x="526714" y="239593"/>
                  <a:pt x="533953" y="238831"/>
                  <a:pt x="541382" y="238926"/>
                </a:cubicBezTo>
                <a:cubicBezTo>
                  <a:pt x="609105" y="239974"/>
                  <a:pt x="676733" y="267501"/>
                  <a:pt x="741407" y="315126"/>
                </a:cubicBezTo>
                <a:cubicBezTo>
                  <a:pt x="804177" y="361513"/>
                  <a:pt x="863994" y="427521"/>
                  <a:pt x="918001" y="508007"/>
                </a:cubicBezTo>
                <a:cubicBezTo>
                  <a:pt x="975096" y="594805"/>
                  <a:pt x="1022316" y="687711"/>
                  <a:pt x="1058780" y="784994"/>
                </a:cubicBezTo>
                <a:cubicBezTo>
                  <a:pt x="1100042" y="894289"/>
                  <a:pt x="1130975" y="1007209"/>
                  <a:pt x="1151173" y="1122275"/>
                </a:cubicBezTo>
                <a:cubicBezTo>
                  <a:pt x="1171976" y="1237516"/>
                  <a:pt x="1181894" y="1354458"/>
                  <a:pt x="1180796" y="1471556"/>
                </a:cubicBezTo>
                <a:cubicBezTo>
                  <a:pt x="1180218" y="1575425"/>
                  <a:pt x="1168046" y="1678904"/>
                  <a:pt x="1144505" y="1780071"/>
                </a:cubicBezTo>
                <a:cubicBezTo>
                  <a:pt x="1121645" y="1874369"/>
                  <a:pt x="1088308" y="1956950"/>
                  <a:pt x="1045445" y="2022197"/>
                </a:cubicBezTo>
                <a:cubicBezTo>
                  <a:pt x="1002583" y="2087443"/>
                  <a:pt x="947528" y="2137830"/>
                  <a:pt x="884473" y="2162119"/>
                </a:cubicBezTo>
                <a:cubicBezTo>
                  <a:pt x="877710" y="2164691"/>
                  <a:pt x="870852" y="2166977"/>
                  <a:pt x="864089" y="2168977"/>
                </a:cubicBezTo>
                <a:cubicBezTo>
                  <a:pt x="820259" y="2171390"/>
                  <a:pt x="776460" y="2163699"/>
                  <a:pt x="736073" y="2146498"/>
                </a:cubicBezTo>
                <a:close/>
              </a:path>
            </a:pathLst>
          </a:custGeom>
          <a:solidFill>
            <a:srgbClr val="A5B7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CD98AEE2-C6ED-CBE8-0A2A-2941FE472F04}"/>
              </a:ext>
            </a:extLst>
          </p:cNvPr>
          <p:cNvSpPr/>
          <p:nvPr/>
        </p:nvSpPr>
        <p:spPr>
          <a:xfrm flipH="1">
            <a:off x="8900901" y="2312349"/>
            <a:ext cx="2172190" cy="3826053"/>
          </a:xfrm>
          <a:custGeom>
            <a:avLst/>
            <a:gdLst>
              <a:gd name="connsiteX0" fmla="*/ 884309 w 1281057"/>
              <a:gd name="connsiteY0" fmla="*/ 2152466 h 2408111"/>
              <a:gd name="connsiteX1" fmla="*/ 682569 w 1281057"/>
              <a:gd name="connsiteY1" fmla="*/ 2146369 h 2408111"/>
              <a:gd name="connsiteX2" fmla="*/ 477972 w 1281057"/>
              <a:gd name="connsiteY2" fmla="*/ 1985968 h 2408111"/>
              <a:gd name="connsiteX3" fmla="*/ 299569 w 1281057"/>
              <a:gd name="connsiteY3" fmla="*/ 1688598 h 2408111"/>
              <a:gd name="connsiteX4" fmla="*/ 152979 w 1281057"/>
              <a:gd name="connsiteY4" fmla="*/ 866590 h 2408111"/>
              <a:gd name="connsiteX5" fmla="*/ 217654 w 1281057"/>
              <a:gd name="connsiteY5" fmla="*/ 525881 h 2408111"/>
              <a:gd name="connsiteX6" fmla="*/ 354147 w 1281057"/>
              <a:gd name="connsiteY6" fmla="*/ 304711 h 2408111"/>
              <a:gd name="connsiteX7" fmla="*/ 541409 w 1281057"/>
              <a:gd name="connsiteY7" fmla="*/ 229178 h 2408111"/>
              <a:gd name="connsiteX8" fmla="*/ 740957 w 1281057"/>
              <a:gd name="connsiteY8" fmla="*/ 304901 h 2408111"/>
              <a:gd name="connsiteX9" fmla="*/ 917551 w 1281057"/>
              <a:gd name="connsiteY9" fmla="*/ 497782 h 2408111"/>
              <a:gd name="connsiteX10" fmla="*/ 1058330 w 1281057"/>
              <a:gd name="connsiteY10" fmla="*/ 774770 h 2408111"/>
              <a:gd name="connsiteX11" fmla="*/ 1151199 w 1281057"/>
              <a:gd name="connsiteY11" fmla="*/ 1112812 h 2408111"/>
              <a:gd name="connsiteX12" fmla="*/ 1180822 w 1281057"/>
              <a:gd name="connsiteY12" fmla="*/ 1461998 h 2408111"/>
              <a:gd name="connsiteX13" fmla="*/ 1144532 w 1281057"/>
              <a:gd name="connsiteY13" fmla="*/ 1770513 h 2408111"/>
              <a:gd name="connsiteX14" fmla="*/ 1045472 w 1281057"/>
              <a:gd name="connsiteY14" fmla="*/ 2012639 h 2408111"/>
              <a:gd name="connsiteX15" fmla="*/ 884309 w 1281057"/>
              <a:gd name="connsiteY15" fmla="*/ 2152656 h 2408111"/>
              <a:gd name="connsiteX16" fmla="*/ 500641 w 1281057"/>
              <a:gd name="connsiteY16" fmla="*/ 577 h 2408111"/>
              <a:gd name="connsiteX17" fmla="*/ 264612 w 1281057"/>
              <a:gd name="connsiteY17" fmla="*/ 83731 h 2408111"/>
              <a:gd name="connsiteX18" fmla="*/ 88876 w 1281057"/>
              <a:gd name="connsiteY18" fmla="*/ 353193 h 2408111"/>
              <a:gd name="connsiteX19" fmla="*/ 3151 w 1281057"/>
              <a:gd name="connsiteY19" fmla="*/ 779913 h 2408111"/>
              <a:gd name="connsiteX20" fmla="*/ 189079 w 1281057"/>
              <a:gd name="connsiteY20" fmla="*/ 1821948 h 2408111"/>
              <a:gd name="connsiteX21" fmla="*/ 416917 w 1281057"/>
              <a:gd name="connsiteY21" fmla="*/ 2192852 h 2408111"/>
              <a:gd name="connsiteX22" fmla="*/ 674949 w 1281057"/>
              <a:gd name="connsiteY22" fmla="*/ 2384971 h 2408111"/>
              <a:gd name="connsiteX23" fmla="*/ 925171 w 1281057"/>
              <a:gd name="connsiteY23" fmla="*/ 2381351 h 2408111"/>
              <a:gd name="connsiteX24" fmla="*/ 1121005 w 1281057"/>
              <a:gd name="connsiteY24" fmla="*/ 2199424 h 2408111"/>
              <a:gd name="connsiteX25" fmla="*/ 1239115 w 1281057"/>
              <a:gd name="connsiteY25" fmla="*/ 1897672 h 2408111"/>
              <a:gd name="connsiteX26" fmla="*/ 1281025 w 1281057"/>
              <a:gd name="connsiteY26" fmla="*/ 1520101 h 2408111"/>
              <a:gd name="connsiteX27" fmla="*/ 1244258 w 1281057"/>
              <a:gd name="connsiteY27" fmla="*/ 1096238 h 2408111"/>
              <a:gd name="connsiteX28" fmla="*/ 1132244 w 1281057"/>
              <a:gd name="connsiteY28" fmla="*/ 685615 h 2408111"/>
              <a:gd name="connsiteX29" fmla="*/ 962414 w 1281057"/>
              <a:gd name="connsiteY29" fmla="*/ 345763 h 2408111"/>
              <a:gd name="connsiteX30" fmla="*/ 747339 w 1281057"/>
              <a:gd name="connsiteY30" fmla="*/ 103448 h 2408111"/>
              <a:gd name="connsiteX31" fmla="*/ 500641 w 1281057"/>
              <a:gd name="connsiteY31" fmla="*/ 387 h 240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81057" h="2408111">
                <a:moveTo>
                  <a:pt x="884309" y="2152466"/>
                </a:moveTo>
                <a:cubicBezTo>
                  <a:pt x="819443" y="2177516"/>
                  <a:pt x="750959" y="2174373"/>
                  <a:pt x="682569" y="2146369"/>
                </a:cubicBezTo>
                <a:cubicBezTo>
                  <a:pt x="612560" y="2117794"/>
                  <a:pt x="543028" y="2062835"/>
                  <a:pt x="477972" y="1985968"/>
                </a:cubicBezTo>
                <a:cubicBezTo>
                  <a:pt x="411297" y="1907578"/>
                  <a:pt x="350813" y="1806803"/>
                  <a:pt x="299569" y="1688598"/>
                </a:cubicBezTo>
                <a:cubicBezTo>
                  <a:pt x="190067" y="1428941"/>
                  <a:pt x="139983" y="1148093"/>
                  <a:pt x="152979" y="866590"/>
                </a:cubicBezTo>
                <a:cubicBezTo>
                  <a:pt x="160218" y="737908"/>
                  <a:pt x="182602" y="622274"/>
                  <a:pt x="217654" y="525881"/>
                </a:cubicBezTo>
                <a:cubicBezTo>
                  <a:pt x="252039" y="431298"/>
                  <a:pt x="298426" y="355860"/>
                  <a:pt x="354147" y="304711"/>
                </a:cubicBezTo>
                <a:cubicBezTo>
                  <a:pt x="409868" y="253561"/>
                  <a:pt x="471781" y="228511"/>
                  <a:pt x="541409" y="229178"/>
                </a:cubicBezTo>
                <a:cubicBezTo>
                  <a:pt x="609131" y="230225"/>
                  <a:pt x="676759" y="257753"/>
                  <a:pt x="740957" y="304901"/>
                </a:cubicBezTo>
                <a:cubicBezTo>
                  <a:pt x="803727" y="351288"/>
                  <a:pt x="863544" y="417296"/>
                  <a:pt x="917551" y="497782"/>
                </a:cubicBezTo>
                <a:cubicBezTo>
                  <a:pt x="974646" y="584580"/>
                  <a:pt x="1021866" y="677486"/>
                  <a:pt x="1058330" y="774770"/>
                </a:cubicBezTo>
                <a:cubicBezTo>
                  <a:pt x="1099806" y="884293"/>
                  <a:pt x="1130899" y="997471"/>
                  <a:pt x="1151199" y="1112812"/>
                </a:cubicBezTo>
                <a:cubicBezTo>
                  <a:pt x="1172053" y="1228014"/>
                  <a:pt x="1181971" y="1344929"/>
                  <a:pt x="1180822" y="1461998"/>
                </a:cubicBezTo>
                <a:cubicBezTo>
                  <a:pt x="1180244" y="1565867"/>
                  <a:pt x="1168072" y="1669346"/>
                  <a:pt x="1144532" y="1770513"/>
                </a:cubicBezTo>
                <a:cubicBezTo>
                  <a:pt x="1121672" y="1864810"/>
                  <a:pt x="1088334" y="1947392"/>
                  <a:pt x="1045472" y="2012639"/>
                </a:cubicBezTo>
                <a:cubicBezTo>
                  <a:pt x="1001656" y="2079314"/>
                  <a:pt x="947555" y="2128272"/>
                  <a:pt x="884309" y="2152656"/>
                </a:cubicBezTo>
                <a:moveTo>
                  <a:pt x="500641" y="577"/>
                </a:moveTo>
                <a:cubicBezTo>
                  <a:pt x="413488" y="-4566"/>
                  <a:pt x="333764" y="24771"/>
                  <a:pt x="264612" y="83731"/>
                </a:cubicBezTo>
                <a:cubicBezTo>
                  <a:pt x="193365" y="144405"/>
                  <a:pt x="133643" y="236131"/>
                  <a:pt x="88876" y="353193"/>
                </a:cubicBezTo>
                <a:cubicBezTo>
                  <a:pt x="43060" y="472827"/>
                  <a:pt x="13342" y="617702"/>
                  <a:pt x="3151" y="779913"/>
                </a:cubicBezTo>
                <a:cubicBezTo>
                  <a:pt x="-15407" y="1136908"/>
                  <a:pt x="48201" y="1493401"/>
                  <a:pt x="189079" y="1821948"/>
                </a:cubicBezTo>
                <a:cubicBezTo>
                  <a:pt x="254611" y="1970729"/>
                  <a:pt x="332620" y="2096363"/>
                  <a:pt x="416917" y="2192852"/>
                </a:cubicBezTo>
                <a:cubicBezTo>
                  <a:pt x="499308" y="2287054"/>
                  <a:pt x="587128" y="2352586"/>
                  <a:pt x="674949" y="2384971"/>
                </a:cubicBezTo>
                <a:cubicBezTo>
                  <a:pt x="760674" y="2416403"/>
                  <a:pt x="845161" y="2416403"/>
                  <a:pt x="925171" y="2381351"/>
                </a:cubicBezTo>
                <a:cubicBezTo>
                  <a:pt x="1002514" y="2347538"/>
                  <a:pt x="1068046" y="2284101"/>
                  <a:pt x="1121005" y="2199424"/>
                </a:cubicBezTo>
                <a:cubicBezTo>
                  <a:pt x="1172535" y="2117033"/>
                  <a:pt x="1212159" y="2014067"/>
                  <a:pt x="1239115" y="1897672"/>
                </a:cubicBezTo>
                <a:cubicBezTo>
                  <a:pt x="1266714" y="1773703"/>
                  <a:pt x="1280767" y="1647104"/>
                  <a:pt x="1281025" y="1520101"/>
                </a:cubicBezTo>
                <a:cubicBezTo>
                  <a:pt x="1281778" y="1377985"/>
                  <a:pt x="1269471" y="1236101"/>
                  <a:pt x="1244258" y="1096238"/>
                </a:cubicBezTo>
                <a:cubicBezTo>
                  <a:pt x="1219601" y="956216"/>
                  <a:pt x="1182105" y="818762"/>
                  <a:pt x="1132244" y="685615"/>
                </a:cubicBezTo>
                <a:cubicBezTo>
                  <a:pt x="1088124" y="566509"/>
                  <a:pt x="1031179" y="452555"/>
                  <a:pt x="962414" y="345763"/>
                </a:cubicBezTo>
                <a:cubicBezTo>
                  <a:pt x="896977" y="245846"/>
                  <a:pt x="824110" y="162979"/>
                  <a:pt x="747339" y="103448"/>
                </a:cubicBezTo>
                <a:cubicBezTo>
                  <a:pt x="668472" y="42297"/>
                  <a:pt x="584938" y="5435"/>
                  <a:pt x="500641" y="387"/>
                </a:cubicBezTo>
              </a:path>
            </a:pathLst>
          </a:custGeom>
          <a:solidFill>
            <a:srgbClr val="A5B7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D8591D-F7C1-3274-E102-AAB59DF1F016}"/>
              </a:ext>
            </a:extLst>
          </p:cNvPr>
          <p:cNvSpPr/>
          <p:nvPr/>
        </p:nvSpPr>
        <p:spPr>
          <a:xfrm flipH="1">
            <a:off x="9226281" y="3039688"/>
            <a:ext cx="1326204" cy="2345550"/>
          </a:xfrm>
          <a:custGeom>
            <a:avLst/>
            <a:gdLst>
              <a:gd name="connsiteX0" fmla="*/ 508103 w 782134"/>
              <a:gd name="connsiteY0" fmla="*/ 1237479 h 1476285"/>
              <a:gd name="connsiteX1" fmla="*/ 402566 w 782134"/>
              <a:gd name="connsiteY1" fmla="*/ 1225097 h 1476285"/>
              <a:gd name="connsiteX2" fmla="*/ 299505 w 782134"/>
              <a:gd name="connsiteY2" fmla="*/ 1136038 h 1476285"/>
              <a:gd name="connsiteX3" fmla="*/ 211399 w 782134"/>
              <a:gd name="connsiteY3" fmla="*/ 982591 h 1476285"/>
              <a:gd name="connsiteX4" fmla="*/ 137580 w 782134"/>
              <a:gd name="connsiteY4" fmla="*/ 570729 h 1476285"/>
              <a:gd name="connsiteX5" fmla="*/ 167203 w 782134"/>
              <a:gd name="connsiteY5" fmla="*/ 396327 h 1476285"/>
              <a:gd name="connsiteX6" fmla="*/ 233402 w 782134"/>
              <a:gd name="connsiteY6" fmla="*/ 276978 h 1476285"/>
              <a:gd name="connsiteX7" fmla="*/ 328652 w 782134"/>
              <a:gd name="connsiteY7" fmla="*/ 229353 h 1476285"/>
              <a:gd name="connsiteX8" fmla="*/ 433427 w 782134"/>
              <a:gd name="connsiteY8" fmla="*/ 260881 h 1476285"/>
              <a:gd name="connsiteX9" fmla="*/ 529153 w 782134"/>
              <a:gd name="connsiteY9" fmla="*/ 358798 h 1476285"/>
              <a:gd name="connsiteX10" fmla="*/ 606972 w 782134"/>
              <a:gd name="connsiteY10" fmla="*/ 506626 h 1476285"/>
              <a:gd name="connsiteX11" fmla="*/ 673647 w 782134"/>
              <a:gd name="connsiteY11" fmla="*/ 881625 h 1476285"/>
              <a:gd name="connsiteX12" fmla="*/ 651930 w 782134"/>
              <a:gd name="connsiteY12" fmla="*/ 1046979 h 1476285"/>
              <a:gd name="connsiteX13" fmla="*/ 595923 w 782134"/>
              <a:gd name="connsiteY13" fmla="*/ 1171947 h 1476285"/>
              <a:gd name="connsiteX14" fmla="*/ 508103 w 782134"/>
              <a:gd name="connsiteY14" fmla="*/ 1237479 h 1476285"/>
              <a:gd name="connsiteX15" fmla="*/ 287504 w 782134"/>
              <a:gd name="connsiteY15" fmla="*/ 277 h 1476285"/>
              <a:gd name="connsiteX16" fmla="*/ 147296 w 782134"/>
              <a:gd name="connsiteY16" fmla="*/ 63999 h 1476285"/>
              <a:gd name="connsiteX17" fmla="*/ 47284 w 782134"/>
              <a:gd name="connsiteY17" fmla="*/ 235449 h 1476285"/>
              <a:gd name="connsiteX18" fmla="*/ 1183 w 782134"/>
              <a:gd name="connsiteY18" fmla="*/ 492053 h 1476285"/>
              <a:gd name="connsiteX19" fmla="*/ 110434 w 782134"/>
              <a:gd name="connsiteY19" fmla="*/ 1104129 h 1476285"/>
              <a:gd name="connsiteX20" fmla="*/ 242356 w 782134"/>
              <a:gd name="connsiteY20" fmla="*/ 1328919 h 1476285"/>
              <a:gd name="connsiteX21" fmla="*/ 395422 w 782134"/>
              <a:gd name="connsiteY21" fmla="*/ 1454840 h 1476285"/>
              <a:gd name="connsiteX22" fmla="*/ 548965 w 782134"/>
              <a:gd name="connsiteY22" fmla="*/ 1466175 h 1476285"/>
              <a:gd name="connsiteX23" fmla="*/ 674029 w 782134"/>
              <a:gd name="connsiteY23" fmla="*/ 1365019 h 1476285"/>
              <a:gd name="connsiteX24" fmla="*/ 752419 w 782134"/>
              <a:gd name="connsiteY24" fmla="*/ 1181853 h 1476285"/>
              <a:gd name="connsiteX25" fmla="*/ 782042 w 782134"/>
              <a:gd name="connsiteY25" fmla="*/ 943728 h 1476285"/>
              <a:gd name="connsiteX26" fmla="*/ 686792 w 782134"/>
              <a:gd name="connsiteY26" fmla="*/ 409566 h 1476285"/>
              <a:gd name="connsiteX27" fmla="*/ 576778 w 782134"/>
              <a:gd name="connsiteY27" fmla="*/ 196587 h 1476285"/>
              <a:gd name="connsiteX28" fmla="*/ 439904 w 782134"/>
              <a:gd name="connsiteY28" fmla="*/ 51807 h 1476285"/>
              <a:gd name="connsiteX29" fmla="*/ 287504 w 782134"/>
              <a:gd name="connsiteY29" fmla="*/ 86 h 147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2134" h="1476285">
                <a:moveTo>
                  <a:pt x="508103" y="1237479"/>
                </a:moveTo>
                <a:cubicBezTo>
                  <a:pt x="472628" y="1246897"/>
                  <a:pt x="434898" y="1242470"/>
                  <a:pt x="402566" y="1225097"/>
                </a:cubicBezTo>
                <a:cubicBezTo>
                  <a:pt x="362116" y="1203300"/>
                  <a:pt x="326937" y="1172900"/>
                  <a:pt x="299505" y="1136038"/>
                </a:cubicBezTo>
                <a:cubicBezTo>
                  <a:pt x="263336" y="1089107"/>
                  <a:pt x="233697" y="1037487"/>
                  <a:pt x="211399" y="982591"/>
                </a:cubicBezTo>
                <a:cubicBezTo>
                  <a:pt x="157917" y="852076"/>
                  <a:pt x="132756" y="711694"/>
                  <a:pt x="137580" y="570729"/>
                </a:cubicBezTo>
                <a:cubicBezTo>
                  <a:pt x="139534" y="511524"/>
                  <a:pt x="149499" y="452857"/>
                  <a:pt x="167203" y="396327"/>
                </a:cubicBezTo>
                <a:cubicBezTo>
                  <a:pt x="180314" y="352197"/>
                  <a:pt x="202907" y="311465"/>
                  <a:pt x="233402" y="276978"/>
                </a:cubicBezTo>
                <a:cubicBezTo>
                  <a:pt x="257984" y="249625"/>
                  <a:pt x="292020" y="232607"/>
                  <a:pt x="328652" y="229353"/>
                </a:cubicBezTo>
                <a:cubicBezTo>
                  <a:pt x="366122" y="227834"/>
                  <a:pt x="403018" y="238936"/>
                  <a:pt x="433427" y="260881"/>
                </a:cubicBezTo>
                <a:cubicBezTo>
                  <a:pt x="471086" y="287355"/>
                  <a:pt x="503538" y="320550"/>
                  <a:pt x="529153" y="358798"/>
                </a:cubicBezTo>
                <a:cubicBezTo>
                  <a:pt x="560850" y="404822"/>
                  <a:pt x="586972" y="454445"/>
                  <a:pt x="606972" y="506626"/>
                </a:cubicBezTo>
                <a:cubicBezTo>
                  <a:pt x="652989" y="626208"/>
                  <a:pt x="675623" y="753511"/>
                  <a:pt x="673647" y="881625"/>
                </a:cubicBezTo>
                <a:cubicBezTo>
                  <a:pt x="672911" y="937404"/>
                  <a:pt x="665622" y="992902"/>
                  <a:pt x="651930" y="1046979"/>
                </a:cubicBezTo>
                <a:cubicBezTo>
                  <a:pt x="641092" y="1091721"/>
                  <a:pt x="622107" y="1134083"/>
                  <a:pt x="595923" y="1171947"/>
                </a:cubicBezTo>
                <a:cubicBezTo>
                  <a:pt x="574850" y="1203043"/>
                  <a:pt x="543911" y="1226129"/>
                  <a:pt x="508103" y="1237479"/>
                </a:cubicBezTo>
                <a:moveTo>
                  <a:pt x="287504" y="277"/>
                </a:moveTo>
                <a:cubicBezTo>
                  <a:pt x="235021" y="1801"/>
                  <a:pt x="187777" y="24280"/>
                  <a:pt x="147296" y="63999"/>
                </a:cubicBezTo>
                <a:cubicBezTo>
                  <a:pt x="106815" y="103719"/>
                  <a:pt x="72239" y="162869"/>
                  <a:pt x="47284" y="235449"/>
                </a:cubicBezTo>
                <a:cubicBezTo>
                  <a:pt x="20031" y="318417"/>
                  <a:pt x="4514" y="404788"/>
                  <a:pt x="1183" y="492053"/>
                </a:cubicBezTo>
                <a:cubicBezTo>
                  <a:pt x="-7305" y="701593"/>
                  <a:pt x="29977" y="910466"/>
                  <a:pt x="110434" y="1104129"/>
                </a:cubicBezTo>
                <a:cubicBezTo>
                  <a:pt x="143695" y="1184852"/>
                  <a:pt x="188100" y="1260517"/>
                  <a:pt x="242356" y="1328919"/>
                </a:cubicBezTo>
                <a:cubicBezTo>
                  <a:pt x="290743" y="1387974"/>
                  <a:pt x="342749" y="1431027"/>
                  <a:pt x="395422" y="1454840"/>
                </a:cubicBezTo>
                <a:cubicBezTo>
                  <a:pt x="448096" y="1478652"/>
                  <a:pt x="499245" y="1482938"/>
                  <a:pt x="548965" y="1466175"/>
                </a:cubicBezTo>
                <a:cubicBezTo>
                  <a:pt x="598686" y="1449411"/>
                  <a:pt x="639739" y="1414549"/>
                  <a:pt x="674029" y="1365019"/>
                </a:cubicBezTo>
                <a:cubicBezTo>
                  <a:pt x="710715" y="1309043"/>
                  <a:pt x="737251" y="1247040"/>
                  <a:pt x="752419" y="1181853"/>
                </a:cubicBezTo>
                <a:cubicBezTo>
                  <a:pt x="771385" y="1103876"/>
                  <a:pt x="781325" y="1023976"/>
                  <a:pt x="782042" y="943728"/>
                </a:cubicBezTo>
                <a:cubicBezTo>
                  <a:pt x="784099" y="761274"/>
                  <a:pt x="751786" y="580064"/>
                  <a:pt x="686792" y="409566"/>
                </a:cubicBezTo>
                <a:cubicBezTo>
                  <a:pt x="658414" y="334588"/>
                  <a:pt x="621499" y="263124"/>
                  <a:pt x="576778" y="196587"/>
                </a:cubicBezTo>
                <a:cubicBezTo>
                  <a:pt x="540049" y="140633"/>
                  <a:pt x="493710" y="91618"/>
                  <a:pt x="439904" y="51807"/>
                </a:cubicBezTo>
                <a:cubicBezTo>
                  <a:pt x="390660" y="17232"/>
                  <a:pt x="339034" y="-1438"/>
                  <a:pt x="287504" y="86"/>
                </a:cubicBezTo>
              </a:path>
            </a:pathLst>
          </a:custGeom>
          <a:solidFill>
            <a:srgbClr val="445D7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8794D7D-77CA-BF08-9A11-FC17249BEA38}"/>
              </a:ext>
            </a:extLst>
          </p:cNvPr>
          <p:cNvSpPr/>
          <p:nvPr/>
        </p:nvSpPr>
        <p:spPr>
          <a:xfrm flipH="1">
            <a:off x="9602082" y="3766298"/>
            <a:ext cx="495795" cy="879456"/>
          </a:xfrm>
          <a:custGeom>
            <a:avLst/>
            <a:gdLst>
              <a:gd name="connsiteX0" fmla="*/ 100931 w 292397"/>
              <a:gd name="connsiteY0" fmla="*/ 341 h 553528"/>
              <a:gd name="connsiteX1" fmla="*/ 158081 w 292397"/>
              <a:gd name="connsiteY1" fmla="*/ 15200 h 553528"/>
              <a:gd name="connsiteX2" fmla="*/ 211326 w 292397"/>
              <a:gd name="connsiteY2" fmla="*/ 67778 h 553528"/>
              <a:gd name="connsiteX3" fmla="*/ 254950 w 292397"/>
              <a:gd name="connsiteY3" fmla="*/ 149217 h 553528"/>
              <a:gd name="connsiteX4" fmla="*/ 292288 w 292397"/>
              <a:gd name="connsiteY4" fmla="*/ 358767 h 553528"/>
              <a:gd name="connsiteX5" fmla="*/ 279430 w 292397"/>
              <a:gd name="connsiteY5" fmla="*/ 450398 h 553528"/>
              <a:gd name="connsiteX6" fmla="*/ 247616 w 292397"/>
              <a:gd name="connsiteY6" fmla="*/ 518025 h 553528"/>
              <a:gd name="connsiteX7" fmla="*/ 198943 w 292397"/>
              <a:gd name="connsiteY7" fmla="*/ 551934 h 553528"/>
              <a:gd name="connsiteX8" fmla="*/ 141793 w 292397"/>
              <a:gd name="connsiteY8" fmla="*/ 542409 h 553528"/>
              <a:gd name="connsiteX9" fmla="*/ 86263 w 292397"/>
              <a:gd name="connsiteY9" fmla="*/ 492498 h 553528"/>
              <a:gd name="connsiteX10" fmla="*/ 39495 w 292397"/>
              <a:gd name="connsiteY10" fmla="*/ 409345 h 553528"/>
              <a:gd name="connsiteX11" fmla="*/ 252 w 292397"/>
              <a:gd name="connsiteY11" fmla="*/ 189127 h 553528"/>
              <a:gd name="connsiteX12" fmla="*/ 15397 w 292397"/>
              <a:gd name="connsiteY12" fmla="*/ 94925 h 553528"/>
              <a:gd name="connsiteX13" fmla="*/ 50163 w 292397"/>
              <a:gd name="connsiteY13" fmla="*/ 28916 h 553528"/>
              <a:gd name="connsiteX14" fmla="*/ 101026 w 292397"/>
              <a:gd name="connsiteY14" fmla="*/ 341 h 55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397" h="553528">
                <a:moveTo>
                  <a:pt x="100931" y="341"/>
                </a:moveTo>
                <a:cubicBezTo>
                  <a:pt x="121125" y="-1443"/>
                  <a:pt x="141314" y="3806"/>
                  <a:pt x="158081" y="15200"/>
                </a:cubicBezTo>
                <a:cubicBezTo>
                  <a:pt x="179008" y="29185"/>
                  <a:pt x="197079" y="47029"/>
                  <a:pt x="211326" y="67778"/>
                </a:cubicBezTo>
                <a:cubicBezTo>
                  <a:pt x="229138" y="93041"/>
                  <a:pt x="243789" y="120391"/>
                  <a:pt x="254950" y="149217"/>
                </a:cubicBezTo>
                <a:cubicBezTo>
                  <a:pt x="281035" y="215938"/>
                  <a:pt x="293723" y="287143"/>
                  <a:pt x="292288" y="358767"/>
                </a:cubicBezTo>
                <a:cubicBezTo>
                  <a:pt x="291693" y="389716"/>
                  <a:pt x="287376" y="420480"/>
                  <a:pt x="279430" y="450398"/>
                </a:cubicBezTo>
                <a:cubicBezTo>
                  <a:pt x="273269" y="474775"/>
                  <a:pt x="262468" y="497736"/>
                  <a:pt x="247616" y="518025"/>
                </a:cubicBezTo>
                <a:cubicBezTo>
                  <a:pt x="235833" y="534648"/>
                  <a:pt x="218620" y="546640"/>
                  <a:pt x="198943" y="551934"/>
                </a:cubicBezTo>
                <a:cubicBezTo>
                  <a:pt x="179370" y="555863"/>
                  <a:pt x="159035" y="552474"/>
                  <a:pt x="141793" y="542409"/>
                </a:cubicBezTo>
                <a:cubicBezTo>
                  <a:pt x="119973" y="529870"/>
                  <a:pt x="101050" y="512862"/>
                  <a:pt x="86263" y="492498"/>
                </a:cubicBezTo>
                <a:cubicBezTo>
                  <a:pt x="67085" y="466957"/>
                  <a:pt x="51360" y="438998"/>
                  <a:pt x="39495" y="409345"/>
                </a:cubicBezTo>
                <a:cubicBezTo>
                  <a:pt x="11324" y="339443"/>
                  <a:pt x="-2039" y="264457"/>
                  <a:pt x="252" y="189127"/>
                </a:cubicBezTo>
                <a:cubicBezTo>
                  <a:pt x="1142" y="157197"/>
                  <a:pt x="6234" y="125524"/>
                  <a:pt x="15397" y="94925"/>
                </a:cubicBezTo>
                <a:cubicBezTo>
                  <a:pt x="22249" y="70736"/>
                  <a:pt x="34092" y="48250"/>
                  <a:pt x="50163" y="28916"/>
                </a:cubicBezTo>
                <a:cubicBezTo>
                  <a:pt x="62977" y="13401"/>
                  <a:pt x="81110" y="3215"/>
                  <a:pt x="101026" y="341"/>
                </a:cubicBezTo>
              </a:path>
            </a:pathLst>
          </a:custGeom>
          <a:solidFill>
            <a:srgbClr val="A5B7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C8162AC-6103-E8FA-5097-BF8E72C0D929}"/>
              </a:ext>
            </a:extLst>
          </p:cNvPr>
          <p:cNvSpPr/>
          <p:nvPr/>
        </p:nvSpPr>
        <p:spPr>
          <a:xfrm flipH="1">
            <a:off x="9031528" y="2672798"/>
            <a:ext cx="1176071" cy="3079102"/>
          </a:xfrm>
          <a:custGeom>
            <a:avLst/>
            <a:gdLst>
              <a:gd name="connsiteX0" fmla="*/ 647033 w 693592"/>
              <a:gd name="connsiteY0" fmla="*/ 1543647 h 1937981"/>
              <a:gd name="connsiteX1" fmla="*/ 547973 w 693592"/>
              <a:gd name="connsiteY1" fmla="*/ 1785772 h 1937981"/>
              <a:gd name="connsiteX2" fmla="*/ 386810 w 693592"/>
              <a:gd name="connsiteY2" fmla="*/ 1925789 h 1937981"/>
              <a:gd name="connsiteX3" fmla="*/ 344615 w 693592"/>
              <a:gd name="connsiteY3" fmla="*/ 1937981 h 1937981"/>
              <a:gd name="connsiteX4" fmla="*/ 397002 w 693592"/>
              <a:gd name="connsiteY4" fmla="*/ 1923980 h 1937981"/>
              <a:gd name="connsiteX5" fmla="*/ 558070 w 693592"/>
              <a:gd name="connsiteY5" fmla="*/ 1783962 h 1937981"/>
              <a:gd name="connsiteX6" fmla="*/ 657130 w 693592"/>
              <a:gd name="connsiteY6" fmla="*/ 1541837 h 1937981"/>
              <a:gd name="connsiteX7" fmla="*/ 693515 w 693592"/>
              <a:gd name="connsiteY7" fmla="*/ 1233322 h 1937981"/>
              <a:gd name="connsiteX8" fmla="*/ 663797 w 693592"/>
              <a:gd name="connsiteY8" fmla="*/ 884135 h 1937981"/>
              <a:gd name="connsiteX9" fmla="*/ 570929 w 693592"/>
              <a:gd name="connsiteY9" fmla="*/ 546093 h 1937981"/>
              <a:gd name="connsiteX10" fmla="*/ 430244 w 693592"/>
              <a:gd name="connsiteY10" fmla="*/ 269106 h 1937981"/>
              <a:gd name="connsiteX11" fmla="*/ 253555 w 693592"/>
              <a:gd name="connsiteY11" fmla="*/ 76225 h 1937981"/>
              <a:gd name="connsiteX12" fmla="*/ 54007 w 693592"/>
              <a:gd name="connsiteY12" fmla="*/ 25 h 1937981"/>
              <a:gd name="connsiteX13" fmla="*/ 0 w 693592"/>
              <a:gd name="connsiteY13" fmla="*/ 5073 h 1937981"/>
              <a:gd name="connsiteX14" fmla="*/ 43910 w 693592"/>
              <a:gd name="connsiteY14" fmla="*/ 1835 h 1937981"/>
              <a:gd name="connsiteX15" fmla="*/ 243459 w 693592"/>
              <a:gd name="connsiteY15" fmla="*/ 77558 h 1937981"/>
              <a:gd name="connsiteX16" fmla="*/ 420052 w 693592"/>
              <a:gd name="connsiteY16" fmla="*/ 270440 h 1937981"/>
              <a:gd name="connsiteX17" fmla="*/ 560737 w 693592"/>
              <a:gd name="connsiteY17" fmla="*/ 547427 h 1937981"/>
              <a:gd name="connsiteX18" fmla="*/ 653701 w 693592"/>
              <a:gd name="connsiteY18" fmla="*/ 885469 h 1937981"/>
              <a:gd name="connsiteX19" fmla="*/ 683323 w 693592"/>
              <a:gd name="connsiteY19" fmla="*/ 1234656 h 1937981"/>
              <a:gd name="connsiteX20" fmla="*/ 647033 w 693592"/>
              <a:gd name="connsiteY20" fmla="*/ 1543647 h 193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3592" h="1937981">
                <a:moveTo>
                  <a:pt x="647033" y="1543647"/>
                </a:moveTo>
                <a:cubicBezTo>
                  <a:pt x="624173" y="1637944"/>
                  <a:pt x="590836" y="1720526"/>
                  <a:pt x="547973" y="1785772"/>
                </a:cubicBezTo>
                <a:cubicBezTo>
                  <a:pt x="504158" y="1852447"/>
                  <a:pt x="450056" y="1901406"/>
                  <a:pt x="386810" y="1925789"/>
                </a:cubicBezTo>
                <a:cubicBezTo>
                  <a:pt x="373111" y="1931027"/>
                  <a:pt x="358996" y="1935105"/>
                  <a:pt x="344615" y="1937981"/>
                </a:cubicBezTo>
                <a:cubicBezTo>
                  <a:pt x="362527" y="1935197"/>
                  <a:pt x="380089" y="1930503"/>
                  <a:pt x="397002" y="1923980"/>
                </a:cubicBezTo>
                <a:cubicBezTo>
                  <a:pt x="460248" y="1899596"/>
                  <a:pt x="514255" y="1850637"/>
                  <a:pt x="558070" y="1783962"/>
                </a:cubicBezTo>
                <a:cubicBezTo>
                  <a:pt x="601885" y="1717287"/>
                  <a:pt x="634270" y="1636134"/>
                  <a:pt x="657130" y="1541837"/>
                </a:cubicBezTo>
                <a:cubicBezTo>
                  <a:pt x="680704" y="1440673"/>
                  <a:pt x="692908" y="1337194"/>
                  <a:pt x="693515" y="1233322"/>
                </a:cubicBezTo>
                <a:cubicBezTo>
                  <a:pt x="694583" y="1116252"/>
                  <a:pt x="684634" y="999341"/>
                  <a:pt x="663797" y="884135"/>
                </a:cubicBezTo>
                <a:cubicBezTo>
                  <a:pt x="643542" y="768784"/>
                  <a:pt x="612448" y="655602"/>
                  <a:pt x="570929" y="546093"/>
                </a:cubicBezTo>
                <a:cubicBezTo>
                  <a:pt x="534454" y="448831"/>
                  <a:pt x="487268" y="355931"/>
                  <a:pt x="430244" y="269106"/>
                </a:cubicBezTo>
                <a:cubicBezTo>
                  <a:pt x="376238" y="188620"/>
                  <a:pt x="315944" y="122612"/>
                  <a:pt x="253555" y="76225"/>
                </a:cubicBezTo>
                <a:cubicBezTo>
                  <a:pt x="191167" y="29838"/>
                  <a:pt x="121825" y="1549"/>
                  <a:pt x="54007" y="25"/>
                </a:cubicBezTo>
                <a:cubicBezTo>
                  <a:pt x="35876" y="-230"/>
                  <a:pt x="17770" y="1463"/>
                  <a:pt x="0" y="5073"/>
                </a:cubicBezTo>
                <a:cubicBezTo>
                  <a:pt x="14517" y="2741"/>
                  <a:pt x="29208" y="1657"/>
                  <a:pt x="43910" y="1835"/>
                </a:cubicBezTo>
                <a:cubicBezTo>
                  <a:pt x="111633" y="2883"/>
                  <a:pt x="179260" y="30410"/>
                  <a:pt x="243459" y="77558"/>
                </a:cubicBezTo>
                <a:cubicBezTo>
                  <a:pt x="306229" y="123945"/>
                  <a:pt x="366046" y="189954"/>
                  <a:pt x="420052" y="270440"/>
                </a:cubicBezTo>
                <a:cubicBezTo>
                  <a:pt x="477153" y="357220"/>
                  <a:pt x="524343" y="450130"/>
                  <a:pt x="560737" y="547427"/>
                </a:cubicBezTo>
                <a:cubicBezTo>
                  <a:pt x="602289" y="656932"/>
                  <a:pt x="633415" y="770115"/>
                  <a:pt x="653701" y="885469"/>
                </a:cubicBezTo>
                <a:cubicBezTo>
                  <a:pt x="674507" y="1000678"/>
                  <a:pt x="684425" y="1117589"/>
                  <a:pt x="683323" y="1234656"/>
                </a:cubicBezTo>
                <a:cubicBezTo>
                  <a:pt x="682781" y="1338683"/>
                  <a:pt x="670609" y="1442324"/>
                  <a:pt x="647033" y="1543647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C5A191B-E139-3546-EA52-4BE2F71B0F04}"/>
              </a:ext>
            </a:extLst>
          </p:cNvPr>
          <p:cNvSpPr/>
          <p:nvPr/>
        </p:nvSpPr>
        <p:spPr>
          <a:xfrm flipH="1">
            <a:off x="9598229" y="2319168"/>
            <a:ext cx="1452782" cy="3818619"/>
          </a:xfrm>
          <a:custGeom>
            <a:avLst/>
            <a:gdLst>
              <a:gd name="connsiteX0" fmla="*/ 685049 w 856784"/>
              <a:gd name="connsiteY0" fmla="*/ 2378774 h 2403432"/>
              <a:gd name="connsiteX1" fmla="*/ 427016 w 856784"/>
              <a:gd name="connsiteY1" fmla="*/ 2186654 h 2403432"/>
              <a:gd name="connsiteX2" fmla="*/ 199083 w 856784"/>
              <a:gd name="connsiteY2" fmla="*/ 1815751 h 2403432"/>
              <a:gd name="connsiteX3" fmla="*/ 13346 w 856784"/>
              <a:gd name="connsiteY3" fmla="*/ 773716 h 2403432"/>
              <a:gd name="connsiteX4" fmla="*/ 99071 w 856784"/>
              <a:gd name="connsiteY4" fmla="*/ 346900 h 2403432"/>
              <a:gd name="connsiteX5" fmla="*/ 274807 w 856784"/>
              <a:gd name="connsiteY5" fmla="*/ 77533 h 2403432"/>
              <a:gd name="connsiteX6" fmla="*/ 429207 w 856784"/>
              <a:gd name="connsiteY6" fmla="*/ 0 h 2403432"/>
              <a:gd name="connsiteX7" fmla="*/ 264615 w 856784"/>
              <a:gd name="connsiteY7" fmla="*/ 79343 h 2403432"/>
              <a:gd name="connsiteX8" fmla="*/ 88879 w 856784"/>
              <a:gd name="connsiteY8" fmla="*/ 348805 h 2403432"/>
              <a:gd name="connsiteX9" fmla="*/ 3154 w 856784"/>
              <a:gd name="connsiteY9" fmla="*/ 775526 h 2403432"/>
              <a:gd name="connsiteX10" fmla="*/ 188987 w 856784"/>
              <a:gd name="connsiteY10" fmla="*/ 1817561 h 2403432"/>
              <a:gd name="connsiteX11" fmla="*/ 416825 w 856784"/>
              <a:gd name="connsiteY11" fmla="*/ 2188464 h 2403432"/>
              <a:gd name="connsiteX12" fmla="*/ 674857 w 856784"/>
              <a:gd name="connsiteY12" fmla="*/ 2380583 h 2403432"/>
              <a:gd name="connsiteX13" fmla="*/ 856784 w 856784"/>
              <a:gd name="connsiteY13" fmla="*/ 2398109 h 2403432"/>
              <a:gd name="connsiteX14" fmla="*/ 685049 w 856784"/>
              <a:gd name="connsiteY14" fmla="*/ 2378774 h 240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6784" h="2403432">
                <a:moveTo>
                  <a:pt x="685049" y="2378774"/>
                </a:moveTo>
                <a:cubicBezTo>
                  <a:pt x="597133" y="2346389"/>
                  <a:pt x="509408" y="2280857"/>
                  <a:pt x="427016" y="2186654"/>
                </a:cubicBezTo>
                <a:cubicBezTo>
                  <a:pt x="342625" y="2090166"/>
                  <a:pt x="265091" y="1964531"/>
                  <a:pt x="199083" y="1815751"/>
                </a:cubicBezTo>
                <a:cubicBezTo>
                  <a:pt x="58349" y="1487165"/>
                  <a:pt x="-5191" y="1130691"/>
                  <a:pt x="13346" y="773716"/>
                </a:cubicBezTo>
                <a:cubicBezTo>
                  <a:pt x="23442" y="611791"/>
                  <a:pt x="53160" y="466630"/>
                  <a:pt x="99071" y="346900"/>
                </a:cubicBezTo>
                <a:cubicBezTo>
                  <a:pt x="143743" y="230124"/>
                  <a:pt x="203846" y="138208"/>
                  <a:pt x="274807" y="77533"/>
                </a:cubicBezTo>
                <a:cubicBezTo>
                  <a:pt x="318730" y="38813"/>
                  <a:pt x="371918" y="12104"/>
                  <a:pt x="429207" y="0"/>
                </a:cubicBezTo>
                <a:cubicBezTo>
                  <a:pt x="368095" y="10824"/>
                  <a:pt x="311147" y="38276"/>
                  <a:pt x="264615" y="79343"/>
                </a:cubicBezTo>
                <a:cubicBezTo>
                  <a:pt x="193368" y="140017"/>
                  <a:pt x="133646" y="231743"/>
                  <a:pt x="88879" y="348805"/>
                </a:cubicBezTo>
                <a:cubicBezTo>
                  <a:pt x="43064" y="468439"/>
                  <a:pt x="13346" y="613315"/>
                  <a:pt x="3154" y="775526"/>
                </a:cubicBezTo>
                <a:cubicBezTo>
                  <a:pt x="-15410" y="1132512"/>
                  <a:pt x="48164" y="1488999"/>
                  <a:pt x="188987" y="1817561"/>
                </a:cubicBezTo>
                <a:cubicBezTo>
                  <a:pt x="254519" y="1966341"/>
                  <a:pt x="332433" y="2091976"/>
                  <a:pt x="416825" y="2188464"/>
                </a:cubicBezTo>
                <a:cubicBezTo>
                  <a:pt x="499216" y="2282666"/>
                  <a:pt x="587036" y="2348198"/>
                  <a:pt x="674857" y="2380583"/>
                </a:cubicBezTo>
                <a:cubicBezTo>
                  <a:pt x="732740" y="2403019"/>
                  <a:pt x="795683" y="2409083"/>
                  <a:pt x="856784" y="2398109"/>
                </a:cubicBezTo>
                <a:cubicBezTo>
                  <a:pt x="798829" y="2406544"/>
                  <a:pt x="739678" y="2399884"/>
                  <a:pt x="685049" y="2378774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2E00CCC3-A415-0B9A-EFB2-AEC8CFC1A6E7}"/>
              </a:ext>
            </a:extLst>
          </p:cNvPr>
          <p:cNvSpPr/>
          <p:nvPr/>
        </p:nvSpPr>
        <p:spPr>
          <a:xfrm flipH="1">
            <a:off x="9658470" y="3042701"/>
            <a:ext cx="893074" cy="2342048"/>
          </a:xfrm>
          <a:custGeom>
            <a:avLst/>
            <a:gdLst>
              <a:gd name="connsiteX0" fmla="*/ 405441 w 526694"/>
              <a:gd name="connsiteY0" fmla="*/ 1451039 h 1474081"/>
              <a:gd name="connsiteX1" fmla="*/ 252470 w 526694"/>
              <a:gd name="connsiteY1" fmla="*/ 1325118 h 1474081"/>
              <a:gd name="connsiteX2" fmla="*/ 120548 w 526694"/>
              <a:gd name="connsiteY2" fmla="*/ 1100233 h 1474081"/>
              <a:gd name="connsiteX3" fmla="*/ 11392 w 526694"/>
              <a:gd name="connsiteY3" fmla="*/ 487871 h 1474081"/>
              <a:gd name="connsiteX4" fmla="*/ 57398 w 526694"/>
              <a:gd name="connsiteY4" fmla="*/ 231267 h 1474081"/>
              <a:gd name="connsiteX5" fmla="*/ 157506 w 526694"/>
              <a:gd name="connsiteY5" fmla="*/ 59817 h 1474081"/>
              <a:gd name="connsiteX6" fmla="*/ 264662 w 526694"/>
              <a:gd name="connsiteY6" fmla="*/ 0 h 1474081"/>
              <a:gd name="connsiteX7" fmla="*/ 147314 w 526694"/>
              <a:gd name="connsiteY7" fmla="*/ 61627 h 1474081"/>
              <a:gd name="connsiteX8" fmla="*/ 47206 w 526694"/>
              <a:gd name="connsiteY8" fmla="*/ 233077 h 1474081"/>
              <a:gd name="connsiteX9" fmla="*/ 1200 w 526694"/>
              <a:gd name="connsiteY9" fmla="*/ 489680 h 1474081"/>
              <a:gd name="connsiteX10" fmla="*/ 110452 w 526694"/>
              <a:gd name="connsiteY10" fmla="*/ 1102233 h 1474081"/>
              <a:gd name="connsiteX11" fmla="*/ 242278 w 526694"/>
              <a:gd name="connsiteY11" fmla="*/ 1327118 h 1474081"/>
              <a:gd name="connsiteX12" fmla="*/ 395345 w 526694"/>
              <a:gd name="connsiteY12" fmla="*/ 1453039 h 1474081"/>
              <a:gd name="connsiteX13" fmla="*/ 526694 w 526694"/>
              <a:gd name="connsiteY13" fmla="*/ 1470374 h 1474081"/>
              <a:gd name="connsiteX14" fmla="*/ 405441 w 526694"/>
              <a:gd name="connsiteY14" fmla="*/ 1451039 h 147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6694" h="1474081">
                <a:moveTo>
                  <a:pt x="405441" y="1451039"/>
                </a:moveTo>
                <a:cubicBezTo>
                  <a:pt x="352863" y="1427226"/>
                  <a:pt x="300666" y="1384364"/>
                  <a:pt x="252470" y="1325118"/>
                </a:cubicBezTo>
                <a:cubicBezTo>
                  <a:pt x="198208" y="1256686"/>
                  <a:pt x="153802" y="1180988"/>
                  <a:pt x="120548" y="1100233"/>
                </a:cubicBezTo>
                <a:cubicBezTo>
                  <a:pt x="40142" y="906456"/>
                  <a:pt x="2893" y="697495"/>
                  <a:pt x="11392" y="487871"/>
                </a:cubicBezTo>
                <a:cubicBezTo>
                  <a:pt x="14649" y="400605"/>
                  <a:pt x="30135" y="314229"/>
                  <a:pt x="57398" y="231267"/>
                </a:cubicBezTo>
                <a:cubicBezTo>
                  <a:pt x="82353" y="159067"/>
                  <a:pt x="116262" y="100775"/>
                  <a:pt x="157506" y="59817"/>
                </a:cubicBezTo>
                <a:cubicBezTo>
                  <a:pt x="186609" y="29832"/>
                  <a:pt x="223864" y="9036"/>
                  <a:pt x="264662" y="0"/>
                </a:cubicBezTo>
                <a:cubicBezTo>
                  <a:pt x="219943" y="7409"/>
                  <a:pt x="178798" y="29017"/>
                  <a:pt x="147314" y="61627"/>
                </a:cubicBezTo>
                <a:cubicBezTo>
                  <a:pt x="106166" y="102203"/>
                  <a:pt x="72162" y="160496"/>
                  <a:pt x="47206" y="233077"/>
                </a:cubicBezTo>
                <a:cubicBezTo>
                  <a:pt x="19987" y="316049"/>
                  <a:pt x="4502" y="402420"/>
                  <a:pt x="1200" y="489680"/>
                </a:cubicBezTo>
                <a:cubicBezTo>
                  <a:pt x="-7357" y="699380"/>
                  <a:pt x="29926" y="908422"/>
                  <a:pt x="110452" y="1102233"/>
                </a:cubicBezTo>
                <a:cubicBezTo>
                  <a:pt x="143675" y="1182984"/>
                  <a:pt x="188048" y="1258681"/>
                  <a:pt x="242278" y="1327118"/>
                </a:cubicBezTo>
                <a:cubicBezTo>
                  <a:pt x="290665" y="1386173"/>
                  <a:pt x="342672" y="1429226"/>
                  <a:pt x="395345" y="1453039"/>
                </a:cubicBezTo>
                <a:cubicBezTo>
                  <a:pt x="436139" y="1472745"/>
                  <a:pt x="482185" y="1478822"/>
                  <a:pt x="526694" y="1470374"/>
                </a:cubicBezTo>
                <a:cubicBezTo>
                  <a:pt x="485256" y="1475854"/>
                  <a:pt x="443120" y="1469135"/>
                  <a:pt x="405441" y="14510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1309670C-DFAA-5D01-CF20-2E345B0D53F8}"/>
              </a:ext>
            </a:extLst>
          </p:cNvPr>
          <p:cNvSpPr/>
          <p:nvPr/>
        </p:nvSpPr>
        <p:spPr>
          <a:xfrm flipH="1">
            <a:off x="9391458" y="3400249"/>
            <a:ext cx="615870" cy="1608446"/>
          </a:xfrm>
          <a:custGeom>
            <a:avLst/>
            <a:gdLst>
              <a:gd name="connsiteX0" fmla="*/ 330422 w 363212"/>
              <a:gd name="connsiteY0" fmla="*/ 820043 h 1012353"/>
              <a:gd name="connsiteX1" fmla="*/ 274415 w 363212"/>
              <a:gd name="connsiteY1" fmla="*/ 945011 h 1012353"/>
              <a:gd name="connsiteX2" fmla="*/ 187547 w 363212"/>
              <a:gd name="connsiteY2" fmla="*/ 1010543 h 1012353"/>
              <a:gd name="connsiteX3" fmla="*/ 179642 w 363212"/>
              <a:gd name="connsiteY3" fmla="*/ 1012353 h 1012353"/>
              <a:gd name="connsiteX4" fmla="*/ 197739 w 363212"/>
              <a:gd name="connsiteY4" fmla="*/ 1008734 h 1012353"/>
              <a:gd name="connsiteX5" fmla="*/ 285274 w 363212"/>
              <a:gd name="connsiteY5" fmla="*/ 942916 h 1012353"/>
              <a:gd name="connsiteX6" fmla="*/ 341281 w 363212"/>
              <a:gd name="connsiteY6" fmla="*/ 817948 h 1012353"/>
              <a:gd name="connsiteX7" fmla="*/ 363093 w 363212"/>
              <a:gd name="connsiteY7" fmla="*/ 652403 h 1012353"/>
              <a:gd name="connsiteX8" fmla="*/ 296418 w 363212"/>
              <a:gd name="connsiteY8" fmla="*/ 277404 h 1012353"/>
              <a:gd name="connsiteX9" fmla="*/ 218694 w 363212"/>
              <a:gd name="connsiteY9" fmla="*/ 129576 h 1012353"/>
              <a:gd name="connsiteX10" fmla="*/ 122968 w 363212"/>
              <a:gd name="connsiteY10" fmla="*/ 31659 h 1012353"/>
              <a:gd name="connsiteX11" fmla="*/ 18193 w 363212"/>
              <a:gd name="connsiteY11" fmla="*/ 131 h 1012353"/>
              <a:gd name="connsiteX12" fmla="*/ 0 w 363212"/>
              <a:gd name="connsiteY12" fmla="*/ 2989 h 1012353"/>
              <a:gd name="connsiteX13" fmla="*/ 8096 w 363212"/>
              <a:gd name="connsiteY13" fmla="*/ 1941 h 1012353"/>
              <a:gd name="connsiteX14" fmla="*/ 112871 w 363212"/>
              <a:gd name="connsiteY14" fmla="*/ 33469 h 1012353"/>
              <a:gd name="connsiteX15" fmla="*/ 208121 w 363212"/>
              <a:gd name="connsiteY15" fmla="*/ 131386 h 1012353"/>
              <a:gd name="connsiteX16" fmla="*/ 285941 w 363212"/>
              <a:gd name="connsiteY16" fmla="*/ 279214 h 1012353"/>
              <a:gd name="connsiteX17" fmla="*/ 352616 w 363212"/>
              <a:gd name="connsiteY17" fmla="*/ 654213 h 1012353"/>
              <a:gd name="connsiteX18" fmla="*/ 330422 w 363212"/>
              <a:gd name="connsiteY18" fmla="*/ 820043 h 101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212" h="1012353">
                <a:moveTo>
                  <a:pt x="330422" y="820043"/>
                </a:moveTo>
                <a:cubicBezTo>
                  <a:pt x="319584" y="864785"/>
                  <a:pt x="300599" y="907147"/>
                  <a:pt x="274415" y="945011"/>
                </a:cubicBezTo>
                <a:cubicBezTo>
                  <a:pt x="253584" y="975937"/>
                  <a:pt x="223005" y="999005"/>
                  <a:pt x="187547" y="1010543"/>
                </a:cubicBezTo>
                <a:cubicBezTo>
                  <a:pt x="184880" y="1011305"/>
                  <a:pt x="182213" y="1011782"/>
                  <a:pt x="179642" y="1012353"/>
                </a:cubicBezTo>
                <a:cubicBezTo>
                  <a:pt x="185757" y="1011606"/>
                  <a:pt x="191807" y="1010396"/>
                  <a:pt x="197739" y="1008734"/>
                </a:cubicBezTo>
                <a:cubicBezTo>
                  <a:pt x="233484" y="997253"/>
                  <a:pt x="264320" y="974067"/>
                  <a:pt x="285274" y="942916"/>
                </a:cubicBezTo>
                <a:cubicBezTo>
                  <a:pt x="311419" y="905030"/>
                  <a:pt x="330402" y="862675"/>
                  <a:pt x="341281" y="817948"/>
                </a:cubicBezTo>
                <a:cubicBezTo>
                  <a:pt x="355064" y="763822"/>
                  <a:pt x="362386" y="708253"/>
                  <a:pt x="363093" y="652403"/>
                </a:cubicBezTo>
                <a:cubicBezTo>
                  <a:pt x="365069" y="524289"/>
                  <a:pt x="342434" y="396986"/>
                  <a:pt x="296418" y="277404"/>
                </a:cubicBezTo>
                <a:cubicBezTo>
                  <a:pt x="276449" y="225227"/>
                  <a:pt x="250358" y="175604"/>
                  <a:pt x="218694" y="129576"/>
                </a:cubicBezTo>
                <a:cubicBezTo>
                  <a:pt x="193025" y="91371"/>
                  <a:pt x="160582" y="58186"/>
                  <a:pt x="122968" y="31659"/>
                </a:cubicBezTo>
                <a:cubicBezTo>
                  <a:pt x="92542" y="9747"/>
                  <a:pt x="55658" y="-1351"/>
                  <a:pt x="18193" y="131"/>
                </a:cubicBezTo>
                <a:cubicBezTo>
                  <a:pt x="12068" y="650"/>
                  <a:pt x="5989" y="1605"/>
                  <a:pt x="0" y="2989"/>
                </a:cubicBezTo>
                <a:cubicBezTo>
                  <a:pt x="2667" y="2989"/>
                  <a:pt x="5334" y="2132"/>
                  <a:pt x="8096" y="1941"/>
                </a:cubicBezTo>
                <a:cubicBezTo>
                  <a:pt x="45565" y="436"/>
                  <a:pt x="82456" y="11537"/>
                  <a:pt x="112871" y="33469"/>
                </a:cubicBezTo>
                <a:cubicBezTo>
                  <a:pt x="150337" y="60014"/>
                  <a:pt x="182621" y="93201"/>
                  <a:pt x="208121" y="131386"/>
                </a:cubicBezTo>
                <a:cubicBezTo>
                  <a:pt x="239782" y="177431"/>
                  <a:pt x="265902" y="227050"/>
                  <a:pt x="285941" y="279214"/>
                </a:cubicBezTo>
                <a:cubicBezTo>
                  <a:pt x="331957" y="398796"/>
                  <a:pt x="354592" y="526099"/>
                  <a:pt x="352616" y="654213"/>
                </a:cubicBezTo>
                <a:cubicBezTo>
                  <a:pt x="351761" y="710170"/>
                  <a:pt x="344312" y="765831"/>
                  <a:pt x="330422" y="82004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3B02DA9D-8B03-ADF5-671F-37F6F641DA23}"/>
              </a:ext>
            </a:extLst>
          </p:cNvPr>
          <p:cNvSpPr/>
          <p:nvPr/>
        </p:nvSpPr>
        <p:spPr>
          <a:xfrm flipH="1">
            <a:off x="9756992" y="3766537"/>
            <a:ext cx="340078" cy="879011"/>
          </a:xfrm>
          <a:custGeom>
            <a:avLst/>
            <a:gdLst>
              <a:gd name="connsiteX0" fmla="*/ 151890 w 200562"/>
              <a:gd name="connsiteY0" fmla="*/ 540258 h 553248"/>
              <a:gd name="connsiteX1" fmla="*/ 96359 w 200562"/>
              <a:gd name="connsiteY1" fmla="*/ 490347 h 553248"/>
              <a:gd name="connsiteX2" fmla="*/ 49687 w 200562"/>
              <a:gd name="connsiteY2" fmla="*/ 407194 h 553248"/>
              <a:gd name="connsiteX3" fmla="*/ 10348 w 200562"/>
              <a:gd name="connsiteY3" fmla="*/ 186976 h 553248"/>
              <a:gd name="connsiteX4" fmla="*/ 25493 w 200562"/>
              <a:gd name="connsiteY4" fmla="*/ 92773 h 553248"/>
              <a:gd name="connsiteX5" fmla="*/ 60355 w 200562"/>
              <a:gd name="connsiteY5" fmla="*/ 26765 h 553248"/>
              <a:gd name="connsiteX6" fmla="*/ 102360 w 200562"/>
              <a:gd name="connsiteY6" fmla="*/ 0 h 553248"/>
              <a:gd name="connsiteX7" fmla="*/ 101026 w 200562"/>
              <a:gd name="connsiteY7" fmla="*/ 0 h 553248"/>
              <a:gd name="connsiteX8" fmla="*/ 50163 w 200562"/>
              <a:gd name="connsiteY8" fmla="*/ 28575 h 553248"/>
              <a:gd name="connsiteX9" fmla="*/ 15301 w 200562"/>
              <a:gd name="connsiteY9" fmla="*/ 94583 h 553248"/>
              <a:gd name="connsiteX10" fmla="*/ 252 w 200562"/>
              <a:gd name="connsiteY10" fmla="*/ 188785 h 553248"/>
              <a:gd name="connsiteX11" fmla="*/ 39495 w 200562"/>
              <a:gd name="connsiteY11" fmla="*/ 409003 h 553248"/>
              <a:gd name="connsiteX12" fmla="*/ 86263 w 200562"/>
              <a:gd name="connsiteY12" fmla="*/ 492157 h 553248"/>
              <a:gd name="connsiteX13" fmla="*/ 141698 w 200562"/>
              <a:gd name="connsiteY13" fmla="*/ 542068 h 553248"/>
              <a:gd name="connsiteX14" fmla="*/ 199324 w 200562"/>
              <a:gd name="connsiteY14" fmla="*/ 551593 h 553248"/>
              <a:gd name="connsiteX15" fmla="*/ 200563 w 200562"/>
              <a:gd name="connsiteY15" fmla="*/ 551593 h 553248"/>
              <a:gd name="connsiteX16" fmla="*/ 151890 w 200562"/>
              <a:gd name="connsiteY16" fmla="*/ 540258 h 55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562" h="553248">
                <a:moveTo>
                  <a:pt x="151890" y="540258"/>
                </a:moveTo>
                <a:cubicBezTo>
                  <a:pt x="130111" y="527662"/>
                  <a:pt x="111199" y="510663"/>
                  <a:pt x="96359" y="490347"/>
                </a:cubicBezTo>
                <a:cubicBezTo>
                  <a:pt x="77249" y="464779"/>
                  <a:pt x="61559" y="436825"/>
                  <a:pt x="49687" y="407194"/>
                </a:cubicBezTo>
                <a:cubicBezTo>
                  <a:pt x="21429" y="337314"/>
                  <a:pt x="8032" y="262316"/>
                  <a:pt x="10348" y="186976"/>
                </a:cubicBezTo>
                <a:cubicBezTo>
                  <a:pt x="11239" y="155046"/>
                  <a:pt x="16331" y="123373"/>
                  <a:pt x="25493" y="92773"/>
                </a:cubicBezTo>
                <a:cubicBezTo>
                  <a:pt x="32337" y="68562"/>
                  <a:pt x="44216" y="46068"/>
                  <a:pt x="60355" y="26765"/>
                </a:cubicBezTo>
                <a:cubicBezTo>
                  <a:pt x="71321" y="13793"/>
                  <a:pt x="85970" y="4459"/>
                  <a:pt x="102360" y="0"/>
                </a:cubicBezTo>
                <a:lnTo>
                  <a:pt x="101026" y="0"/>
                </a:lnTo>
                <a:cubicBezTo>
                  <a:pt x="81110" y="2873"/>
                  <a:pt x="62977" y="13060"/>
                  <a:pt x="50163" y="28575"/>
                </a:cubicBezTo>
                <a:cubicBezTo>
                  <a:pt x="34095" y="47925"/>
                  <a:pt x="22224" y="70403"/>
                  <a:pt x="15301" y="94583"/>
                </a:cubicBezTo>
                <a:cubicBezTo>
                  <a:pt x="6219" y="125198"/>
                  <a:pt x="1160" y="156865"/>
                  <a:pt x="252" y="188785"/>
                </a:cubicBezTo>
                <a:cubicBezTo>
                  <a:pt x="-2039" y="264116"/>
                  <a:pt x="11323" y="339102"/>
                  <a:pt x="39495" y="409003"/>
                </a:cubicBezTo>
                <a:cubicBezTo>
                  <a:pt x="51360" y="438657"/>
                  <a:pt x="67085" y="466616"/>
                  <a:pt x="86263" y="492157"/>
                </a:cubicBezTo>
                <a:cubicBezTo>
                  <a:pt x="101039" y="512495"/>
                  <a:pt x="119926" y="529500"/>
                  <a:pt x="141698" y="542068"/>
                </a:cubicBezTo>
                <a:cubicBezTo>
                  <a:pt x="159078" y="552233"/>
                  <a:pt x="179598" y="555625"/>
                  <a:pt x="199324" y="551593"/>
                </a:cubicBezTo>
                <a:lnTo>
                  <a:pt x="200563" y="551593"/>
                </a:lnTo>
                <a:cubicBezTo>
                  <a:pt x="183566" y="552821"/>
                  <a:pt x="166595" y="548869"/>
                  <a:pt x="151890" y="540258"/>
                </a:cubicBezTo>
                <a:close/>
              </a:path>
            </a:pathLst>
          </a:custGeom>
          <a:solidFill>
            <a:srgbClr val="445D73"/>
          </a:solidFill>
          <a:ln w="9525" cap="flat">
            <a:solidFill>
              <a:srgbClr val="DCEA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F9F3E237-8F6C-CBAD-FFAB-AE923C5A89BC}"/>
              </a:ext>
            </a:extLst>
          </p:cNvPr>
          <p:cNvSpPr/>
          <p:nvPr/>
        </p:nvSpPr>
        <p:spPr>
          <a:xfrm flipH="1">
            <a:off x="7192728" y="4182709"/>
            <a:ext cx="2665690" cy="99880"/>
          </a:xfrm>
          <a:custGeom>
            <a:avLst/>
            <a:gdLst>
              <a:gd name="connsiteX0" fmla="*/ 1572101 w 1572101"/>
              <a:gd name="connsiteY0" fmla="*/ 62865 h 62864"/>
              <a:gd name="connsiteX1" fmla="*/ 31433 w 1572101"/>
              <a:gd name="connsiteY1" fmla="*/ 62865 h 62864"/>
              <a:gd name="connsiteX2" fmla="*/ 0 w 1572101"/>
              <a:gd name="connsiteY2" fmla="*/ 31433 h 62864"/>
              <a:gd name="connsiteX3" fmla="*/ 0 w 1572101"/>
              <a:gd name="connsiteY3" fmla="*/ 31433 h 62864"/>
              <a:gd name="connsiteX4" fmla="*/ 31433 w 1572101"/>
              <a:gd name="connsiteY4" fmla="*/ 0 h 62864"/>
              <a:gd name="connsiteX5" fmla="*/ 1572101 w 1572101"/>
              <a:gd name="connsiteY5" fmla="*/ 0 h 6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101" h="62864">
                <a:moveTo>
                  <a:pt x="1572101" y="62865"/>
                </a:moveTo>
                <a:lnTo>
                  <a:pt x="31433" y="62865"/>
                </a:lnTo>
                <a:cubicBezTo>
                  <a:pt x="14073" y="62865"/>
                  <a:pt x="0" y="48792"/>
                  <a:pt x="0" y="31433"/>
                </a:cubicBezTo>
                <a:lnTo>
                  <a:pt x="0" y="31433"/>
                </a:lnTo>
                <a:cubicBezTo>
                  <a:pt x="0" y="14073"/>
                  <a:pt x="14073" y="0"/>
                  <a:pt x="31433" y="0"/>
                </a:cubicBezTo>
                <a:lnTo>
                  <a:pt x="1572101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A2E63BA6-BCDD-5D3D-282E-0348ABBF640D}"/>
              </a:ext>
            </a:extLst>
          </p:cNvPr>
          <p:cNvSpPr/>
          <p:nvPr/>
        </p:nvSpPr>
        <p:spPr>
          <a:xfrm flipH="1">
            <a:off x="7192729" y="4254139"/>
            <a:ext cx="2660844" cy="28465"/>
          </a:xfrm>
          <a:custGeom>
            <a:avLst/>
            <a:gdLst>
              <a:gd name="connsiteX0" fmla="*/ 1569244 w 1569243"/>
              <a:gd name="connsiteY0" fmla="*/ 17907 h 17916"/>
              <a:gd name="connsiteX1" fmla="*/ 28575 w 1569243"/>
              <a:gd name="connsiteY1" fmla="*/ 17907 h 17916"/>
              <a:gd name="connsiteX2" fmla="*/ 0 w 1569243"/>
              <a:gd name="connsiteY2" fmla="*/ 0 h 17916"/>
              <a:gd name="connsiteX3" fmla="*/ 1569244 w 1569243"/>
              <a:gd name="connsiteY3" fmla="*/ 0 h 1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243" h="17916">
                <a:moveTo>
                  <a:pt x="1569244" y="17907"/>
                </a:moveTo>
                <a:lnTo>
                  <a:pt x="28575" y="17907"/>
                </a:lnTo>
                <a:cubicBezTo>
                  <a:pt x="16322" y="18205"/>
                  <a:pt x="5075" y="11157"/>
                  <a:pt x="0" y="0"/>
                </a:cubicBezTo>
                <a:lnTo>
                  <a:pt x="1569244" y="0"/>
                </a:lnTo>
                <a:close/>
              </a:path>
            </a:pathLst>
          </a:custGeom>
          <a:solidFill>
            <a:srgbClr val="ADB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12D8017-265D-3322-3A7A-44B3095606CF}"/>
              </a:ext>
            </a:extLst>
          </p:cNvPr>
          <p:cNvSpPr/>
          <p:nvPr/>
        </p:nvSpPr>
        <p:spPr>
          <a:xfrm flipH="1">
            <a:off x="6932539" y="3860364"/>
            <a:ext cx="851147" cy="744568"/>
          </a:xfrm>
          <a:custGeom>
            <a:avLst/>
            <a:gdLst>
              <a:gd name="connsiteX0" fmla="*/ 126206 w 501967"/>
              <a:gd name="connsiteY0" fmla="*/ 0 h 468630"/>
              <a:gd name="connsiteX1" fmla="*/ 0 w 501967"/>
              <a:gd name="connsiteY1" fmla="*/ 234315 h 468630"/>
              <a:gd name="connsiteX2" fmla="*/ 126206 w 501967"/>
              <a:gd name="connsiteY2" fmla="*/ 468630 h 468630"/>
              <a:gd name="connsiteX3" fmla="*/ 501968 w 501967"/>
              <a:gd name="connsiteY3" fmla="*/ 468630 h 468630"/>
              <a:gd name="connsiteX4" fmla="*/ 375761 w 501967"/>
              <a:gd name="connsiteY4" fmla="*/ 234315 h 468630"/>
              <a:gd name="connsiteX5" fmla="*/ 501968 w 501967"/>
              <a:gd name="connsiteY5" fmla="*/ 0 h 468630"/>
              <a:gd name="connsiteX6" fmla="*/ 126206 w 501967"/>
              <a:gd name="connsiteY6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967" h="468630">
                <a:moveTo>
                  <a:pt x="126206" y="0"/>
                </a:moveTo>
                <a:lnTo>
                  <a:pt x="0" y="234315"/>
                </a:lnTo>
                <a:lnTo>
                  <a:pt x="126206" y="468630"/>
                </a:lnTo>
                <a:lnTo>
                  <a:pt x="501968" y="468630"/>
                </a:lnTo>
                <a:lnTo>
                  <a:pt x="375761" y="234315"/>
                </a:lnTo>
                <a:lnTo>
                  <a:pt x="501968" y="0"/>
                </a:lnTo>
                <a:lnTo>
                  <a:pt x="12620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2C13997-936D-F016-C121-E8608B1A62E7}"/>
              </a:ext>
            </a:extLst>
          </p:cNvPr>
          <p:cNvSpPr/>
          <p:nvPr/>
        </p:nvSpPr>
        <p:spPr>
          <a:xfrm flipH="1">
            <a:off x="6932539" y="4232649"/>
            <a:ext cx="851147" cy="372284"/>
          </a:xfrm>
          <a:custGeom>
            <a:avLst/>
            <a:gdLst>
              <a:gd name="connsiteX0" fmla="*/ 0 w 501967"/>
              <a:gd name="connsiteY0" fmla="*/ 0 h 234315"/>
              <a:gd name="connsiteX1" fmla="*/ 126206 w 501967"/>
              <a:gd name="connsiteY1" fmla="*/ 234315 h 234315"/>
              <a:gd name="connsiteX2" fmla="*/ 501968 w 501967"/>
              <a:gd name="connsiteY2" fmla="*/ 234315 h 234315"/>
              <a:gd name="connsiteX3" fmla="*/ 375761 w 501967"/>
              <a:gd name="connsiteY3" fmla="*/ 0 h 234315"/>
              <a:gd name="connsiteX4" fmla="*/ 0 w 501967"/>
              <a:gd name="connsiteY4" fmla="*/ 0 h 23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967" h="234315">
                <a:moveTo>
                  <a:pt x="0" y="0"/>
                </a:moveTo>
                <a:lnTo>
                  <a:pt x="126206" y="234315"/>
                </a:lnTo>
                <a:lnTo>
                  <a:pt x="501968" y="234315"/>
                </a:lnTo>
                <a:lnTo>
                  <a:pt x="375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186B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7287F84F-6AFB-68DB-2E26-A151A1B749FD}"/>
              </a:ext>
            </a:extLst>
          </p:cNvPr>
          <p:cNvSpPr/>
          <p:nvPr/>
        </p:nvSpPr>
        <p:spPr>
          <a:xfrm flipH="1">
            <a:off x="7516067" y="4182663"/>
            <a:ext cx="2342239" cy="1317114"/>
          </a:xfrm>
          <a:custGeom>
            <a:avLst/>
            <a:gdLst>
              <a:gd name="connsiteX0" fmla="*/ 1349912 w 1381344"/>
              <a:gd name="connsiteY0" fmla="*/ 828990 h 828989"/>
              <a:gd name="connsiteX1" fmla="*/ 15745 w 1381344"/>
              <a:gd name="connsiteY1" fmla="*/ 58703 h 828989"/>
              <a:gd name="connsiteX2" fmla="*/ 4203 w 1381344"/>
              <a:gd name="connsiteY2" fmla="*/ 15775 h 828989"/>
              <a:gd name="connsiteX3" fmla="*/ 4220 w 1381344"/>
              <a:gd name="connsiteY3" fmla="*/ 15745 h 828989"/>
              <a:gd name="connsiteX4" fmla="*/ 4220 w 1381344"/>
              <a:gd name="connsiteY4" fmla="*/ 15745 h 828989"/>
              <a:gd name="connsiteX5" fmla="*/ 47148 w 1381344"/>
              <a:gd name="connsiteY5" fmla="*/ 4203 h 828989"/>
              <a:gd name="connsiteX6" fmla="*/ 47178 w 1381344"/>
              <a:gd name="connsiteY6" fmla="*/ 4220 h 828989"/>
              <a:gd name="connsiteX7" fmla="*/ 1381345 w 1381344"/>
              <a:gd name="connsiteY7" fmla="*/ 774507 h 8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344" h="828989">
                <a:moveTo>
                  <a:pt x="1349912" y="828990"/>
                </a:moveTo>
                <a:lnTo>
                  <a:pt x="15745" y="58703"/>
                </a:lnTo>
                <a:cubicBezTo>
                  <a:pt x="704" y="50036"/>
                  <a:pt x="-4464" y="30817"/>
                  <a:pt x="4203" y="15775"/>
                </a:cubicBezTo>
                <a:cubicBezTo>
                  <a:pt x="4208" y="15765"/>
                  <a:pt x="4214" y="15755"/>
                  <a:pt x="4220" y="15745"/>
                </a:cubicBezTo>
                <a:lnTo>
                  <a:pt x="4220" y="15745"/>
                </a:lnTo>
                <a:cubicBezTo>
                  <a:pt x="12887" y="704"/>
                  <a:pt x="32106" y="-4464"/>
                  <a:pt x="47148" y="4203"/>
                </a:cubicBezTo>
                <a:cubicBezTo>
                  <a:pt x="47158" y="4209"/>
                  <a:pt x="47168" y="4214"/>
                  <a:pt x="47178" y="4220"/>
                </a:cubicBezTo>
                <a:lnTo>
                  <a:pt x="1381345" y="77450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F99F114-59EC-D995-1D36-1B3F426C363B}"/>
              </a:ext>
            </a:extLst>
          </p:cNvPr>
          <p:cNvSpPr/>
          <p:nvPr/>
        </p:nvSpPr>
        <p:spPr>
          <a:xfrm flipH="1">
            <a:off x="7554183" y="4228866"/>
            <a:ext cx="2304124" cy="1270911"/>
          </a:xfrm>
          <a:custGeom>
            <a:avLst/>
            <a:gdLst>
              <a:gd name="connsiteX0" fmla="*/ 1349914 w 1358866"/>
              <a:gd name="connsiteY0" fmla="*/ 799910 h 799909"/>
              <a:gd name="connsiteX1" fmla="*/ 15747 w 1358866"/>
              <a:gd name="connsiteY1" fmla="*/ 29623 h 799909"/>
              <a:gd name="connsiteX2" fmla="*/ 126 w 1358866"/>
              <a:gd name="connsiteY2" fmla="*/ 0 h 799909"/>
              <a:gd name="connsiteX3" fmla="*/ 1358867 w 1358866"/>
              <a:gd name="connsiteY3" fmla="*/ 784288 h 79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866" h="799909">
                <a:moveTo>
                  <a:pt x="1349914" y="799910"/>
                </a:moveTo>
                <a:lnTo>
                  <a:pt x="15747" y="29623"/>
                </a:lnTo>
                <a:cubicBezTo>
                  <a:pt x="5151" y="23696"/>
                  <a:pt x="-968" y="12091"/>
                  <a:pt x="126" y="0"/>
                </a:cubicBezTo>
                <a:lnTo>
                  <a:pt x="1358867" y="784288"/>
                </a:lnTo>
                <a:close/>
              </a:path>
            </a:pathLst>
          </a:custGeom>
          <a:solidFill>
            <a:srgbClr val="ADB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3AE745E3-8F56-516A-448C-3873DF15EB65}"/>
              </a:ext>
            </a:extLst>
          </p:cNvPr>
          <p:cNvSpPr/>
          <p:nvPr/>
        </p:nvSpPr>
        <p:spPr>
          <a:xfrm flipH="1">
            <a:off x="7118596" y="4957544"/>
            <a:ext cx="949183" cy="943422"/>
          </a:xfrm>
          <a:custGeom>
            <a:avLst/>
            <a:gdLst>
              <a:gd name="connsiteX0" fmla="*/ 234410 w 559784"/>
              <a:gd name="connsiteY0" fmla="*/ 0 h 593788"/>
              <a:gd name="connsiteX1" fmla="*/ 7906 w 559784"/>
              <a:gd name="connsiteY1" fmla="*/ 139827 h 593788"/>
              <a:gd name="connsiteX2" fmla="*/ 0 w 559784"/>
              <a:gd name="connsiteY2" fmla="*/ 405860 h 593788"/>
              <a:gd name="connsiteX3" fmla="*/ 325469 w 559784"/>
              <a:gd name="connsiteY3" fmla="*/ 593788 h 593788"/>
              <a:gd name="connsiteX4" fmla="*/ 333280 w 559784"/>
              <a:gd name="connsiteY4" fmla="*/ 327660 h 593788"/>
              <a:gd name="connsiteX5" fmla="*/ 559784 w 559784"/>
              <a:gd name="connsiteY5" fmla="*/ 187833 h 593788"/>
              <a:gd name="connsiteX6" fmla="*/ 234410 w 559784"/>
              <a:gd name="connsiteY6" fmla="*/ 0 h 5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84" h="593788">
                <a:moveTo>
                  <a:pt x="234410" y="0"/>
                </a:moveTo>
                <a:lnTo>
                  <a:pt x="7906" y="139827"/>
                </a:lnTo>
                <a:lnTo>
                  <a:pt x="0" y="405860"/>
                </a:lnTo>
                <a:lnTo>
                  <a:pt x="325469" y="593788"/>
                </a:lnTo>
                <a:lnTo>
                  <a:pt x="333280" y="327660"/>
                </a:lnTo>
                <a:lnTo>
                  <a:pt x="559784" y="187833"/>
                </a:lnTo>
                <a:lnTo>
                  <a:pt x="234410" y="0"/>
                </a:lnTo>
                <a:close/>
              </a:path>
            </a:pathLst>
          </a:custGeom>
          <a:solidFill>
            <a:srgbClr val="39A6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08C15D65-888E-EAA1-7A87-864D958A23EF}"/>
              </a:ext>
            </a:extLst>
          </p:cNvPr>
          <p:cNvSpPr/>
          <p:nvPr/>
        </p:nvSpPr>
        <p:spPr>
          <a:xfrm flipH="1">
            <a:off x="7502664" y="5179704"/>
            <a:ext cx="565115" cy="721262"/>
          </a:xfrm>
          <a:custGeom>
            <a:avLst/>
            <a:gdLst>
              <a:gd name="connsiteX0" fmla="*/ 7906 w 333279"/>
              <a:gd name="connsiteY0" fmla="*/ 0 h 453961"/>
              <a:gd name="connsiteX1" fmla="*/ 0 w 333279"/>
              <a:gd name="connsiteY1" fmla="*/ 266033 h 453961"/>
              <a:gd name="connsiteX2" fmla="*/ 325469 w 333279"/>
              <a:gd name="connsiteY2" fmla="*/ 453962 h 453961"/>
              <a:gd name="connsiteX3" fmla="*/ 333280 w 333279"/>
              <a:gd name="connsiteY3" fmla="*/ 187833 h 453961"/>
              <a:gd name="connsiteX4" fmla="*/ 7906 w 333279"/>
              <a:gd name="connsiteY4" fmla="*/ 0 h 45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79" h="453961">
                <a:moveTo>
                  <a:pt x="7906" y="0"/>
                </a:moveTo>
                <a:lnTo>
                  <a:pt x="0" y="266033"/>
                </a:lnTo>
                <a:lnTo>
                  <a:pt x="325469" y="453962"/>
                </a:lnTo>
                <a:lnTo>
                  <a:pt x="333280" y="187833"/>
                </a:lnTo>
                <a:lnTo>
                  <a:pt x="7906" y="0"/>
                </a:lnTo>
                <a:close/>
              </a:path>
            </a:pathLst>
          </a:custGeom>
          <a:solidFill>
            <a:srgbClr val="3A76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14EFE9C-E6D5-4768-CE1F-397AEAF98075}"/>
              </a:ext>
            </a:extLst>
          </p:cNvPr>
          <p:cNvSpPr/>
          <p:nvPr/>
        </p:nvSpPr>
        <p:spPr>
          <a:xfrm flipH="1">
            <a:off x="7516068" y="2965219"/>
            <a:ext cx="2342399" cy="1317114"/>
          </a:xfrm>
          <a:custGeom>
            <a:avLst/>
            <a:gdLst>
              <a:gd name="connsiteX0" fmla="*/ 1381440 w 1381439"/>
              <a:gd name="connsiteY0" fmla="*/ 54483 h 828989"/>
              <a:gd name="connsiteX1" fmla="*/ 47178 w 1381439"/>
              <a:gd name="connsiteY1" fmla="*/ 824770 h 828989"/>
              <a:gd name="connsiteX2" fmla="*/ 4238 w 1381439"/>
              <a:gd name="connsiteY2" fmla="*/ 813275 h 828989"/>
              <a:gd name="connsiteX3" fmla="*/ 4220 w 1381439"/>
              <a:gd name="connsiteY3" fmla="*/ 813245 h 828989"/>
              <a:gd name="connsiteX4" fmla="*/ 4220 w 1381439"/>
              <a:gd name="connsiteY4" fmla="*/ 813245 h 828989"/>
              <a:gd name="connsiteX5" fmla="*/ 15715 w 1381439"/>
              <a:gd name="connsiteY5" fmla="*/ 770304 h 828989"/>
              <a:gd name="connsiteX6" fmla="*/ 15745 w 1381439"/>
              <a:gd name="connsiteY6" fmla="*/ 770287 h 828989"/>
              <a:gd name="connsiteX7" fmla="*/ 1350007 w 1381439"/>
              <a:gd name="connsiteY7" fmla="*/ 0 h 8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439" h="828989">
                <a:moveTo>
                  <a:pt x="1381440" y="54483"/>
                </a:moveTo>
                <a:lnTo>
                  <a:pt x="47178" y="824770"/>
                </a:lnTo>
                <a:cubicBezTo>
                  <a:pt x="32146" y="833453"/>
                  <a:pt x="12921" y="828307"/>
                  <a:pt x="4238" y="813275"/>
                </a:cubicBezTo>
                <a:cubicBezTo>
                  <a:pt x="4232" y="813265"/>
                  <a:pt x="4226" y="813255"/>
                  <a:pt x="4220" y="813245"/>
                </a:cubicBezTo>
                <a:lnTo>
                  <a:pt x="4220" y="813245"/>
                </a:lnTo>
                <a:cubicBezTo>
                  <a:pt x="-4463" y="798213"/>
                  <a:pt x="683" y="778988"/>
                  <a:pt x="15715" y="770304"/>
                </a:cubicBezTo>
                <a:cubicBezTo>
                  <a:pt x="15725" y="770298"/>
                  <a:pt x="15735" y="770293"/>
                  <a:pt x="15745" y="770287"/>
                </a:cubicBezTo>
                <a:lnTo>
                  <a:pt x="1350007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CC31559-2689-8E37-B1DB-8ABB1D214E18}"/>
              </a:ext>
            </a:extLst>
          </p:cNvPr>
          <p:cNvSpPr/>
          <p:nvPr/>
        </p:nvSpPr>
        <p:spPr>
          <a:xfrm flipH="1">
            <a:off x="7516067" y="3027115"/>
            <a:ext cx="2319093" cy="1255404"/>
          </a:xfrm>
          <a:custGeom>
            <a:avLst/>
            <a:gdLst>
              <a:gd name="connsiteX0" fmla="*/ 1367695 w 1367694"/>
              <a:gd name="connsiteY0" fmla="*/ 15526 h 790149"/>
              <a:gd name="connsiteX1" fmla="*/ 33433 w 1367694"/>
              <a:gd name="connsiteY1" fmla="*/ 785813 h 790149"/>
              <a:gd name="connsiteX2" fmla="*/ 0 w 1367694"/>
              <a:gd name="connsiteY2" fmla="*/ 784479 h 790149"/>
              <a:gd name="connsiteX3" fmla="*/ 1358741 w 1367694"/>
              <a:gd name="connsiteY3" fmla="*/ 0 h 79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7694" h="790149">
                <a:moveTo>
                  <a:pt x="1367695" y="15526"/>
                </a:moveTo>
                <a:lnTo>
                  <a:pt x="33433" y="785813"/>
                </a:lnTo>
                <a:cubicBezTo>
                  <a:pt x="23012" y="792046"/>
                  <a:pt x="9891" y="791523"/>
                  <a:pt x="0" y="784479"/>
                </a:cubicBezTo>
                <a:lnTo>
                  <a:pt x="1358741" y="0"/>
                </a:lnTo>
                <a:close/>
              </a:path>
            </a:pathLst>
          </a:custGeom>
          <a:solidFill>
            <a:srgbClr val="ADB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E2C2B623-EEFD-0DE0-89DC-CD8C02B85058}"/>
              </a:ext>
            </a:extLst>
          </p:cNvPr>
          <p:cNvSpPr/>
          <p:nvPr/>
        </p:nvSpPr>
        <p:spPr>
          <a:xfrm flipH="1">
            <a:off x="7118596" y="2564029"/>
            <a:ext cx="949183" cy="943422"/>
          </a:xfrm>
          <a:custGeom>
            <a:avLst/>
            <a:gdLst>
              <a:gd name="connsiteX0" fmla="*/ 0 w 559784"/>
              <a:gd name="connsiteY0" fmla="*/ 187928 h 593788"/>
              <a:gd name="connsiteX1" fmla="*/ 7906 w 559784"/>
              <a:gd name="connsiteY1" fmla="*/ 453962 h 593788"/>
              <a:gd name="connsiteX2" fmla="*/ 234315 w 559784"/>
              <a:gd name="connsiteY2" fmla="*/ 593789 h 593788"/>
              <a:gd name="connsiteX3" fmla="*/ 559784 w 559784"/>
              <a:gd name="connsiteY3" fmla="*/ 405956 h 593788"/>
              <a:gd name="connsiteX4" fmla="*/ 333280 w 559784"/>
              <a:gd name="connsiteY4" fmla="*/ 266033 h 593788"/>
              <a:gd name="connsiteX5" fmla="*/ 325374 w 559784"/>
              <a:gd name="connsiteY5" fmla="*/ 0 h 593788"/>
              <a:gd name="connsiteX6" fmla="*/ 0 w 559784"/>
              <a:gd name="connsiteY6" fmla="*/ 187928 h 5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84" h="593788">
                <a:moveTo>
                  <a:pt x="0" y="187928"/>
                </a:moveTo>
                <a:lnTo>
                  <a:pt x="7906" y="453962"/>
                </a:lnTo>
                <a:lnTo>
                  <a:pt x="234315" y="593789"/>
                </a:lnTo>
                <a:lnTo>
                  <a:pt x="559784" y="405956"/>
                </a:lnTo>
                <a:lnTo>
                  <a:pt x="333280" y="266033"/>
                </a:lnTo>
                <a:lnTo>
                  <a:pt x="325374" y="0"/>
                </a:lnTo>
                <a:lnTo>
                  <a:pt x="0" y="187928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46AE946-C819-B5BF-F556-70B74782FAEC}"/>
              </a:ext>
            </a:extLst>
          </p:cNvPr>
          <p:cNvSpPr/>
          <p:nvPr/>
        </p:nvSpPr>
        <p:spPr>
          <a:xfrm flipH="1">
            <a:off x="7118596" y="2986708"/>
            <a:ext cx="935777" cy="520743"/>
          </a:xfrm>
          <a:custGeom>
            <a:avLst/>
            <a:gdLst>
              <a:gd name="connsiteX0" fmla="*/ 0 w 551878"/>
              <a:gd name="connsiteY0" fmla="*/ 187928 h 327755"/>
              <a:gd name="connsiteX1" fmla="*/ 226409 w 551878"/>
              <a:gd name="connsiteY1" fmla="*/ 327755 h 327755"/>
              <a:gd name="connsiteX2" fmla="*/ 551879 w 551878"/>
              <a:gd name="connsiteY2" fmla="*/ 139922 h 327755"/>
              <a:gd name="connsiteX3" fmla="*/ 325374 w 551878"/>
              <a:gd name="connsiteY3" fmla="*/ 0 h 327755"/>
              <a:gd name="connsiteX4" fmla="*/ 0 w 551878"/>
              <a:gd name="connsiteY4" fmla="*/ 187928 h 32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878" h="327755">
                <a:moveTo>
                  <a:pt x="0" y="187928"/>
                </a:moveTo>
                <a:lnTo>
                  <a:pt x="226409" y="327755"/>
                </a:lnTo>
                <a:lnTo>
                  <a:pt x="551879" y="139922"/>
                </a:lnTo>
                <a:lnTo>
                  <a:pt x="325374" y="0"/>
                </a:lnTo>
                <a:lnTo>
                  <a:pt x="0" y="187928"/>
                </a:lnTo>
                <a:close/>
              </a:path>
            </a:pathLst>
          </a:custGeom>
          <a:solidFill>
            <a:srgbClr val="CCE1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2CD1553F-DDA8-7FEF-4E2A-6817BC7BDB62}"/>
              </a:ext>
            </a:extLst>
          </p:cNvPr>
          <p:cNvSpPr/>
          <p:nvPr/>
        </p:nvSpPr>
        <p:spPr>
          <a:xfrm flipH="1">
            <a:off x="8342989" y="1909506"/>
            <a:ext cx="1515478" cy="2372978"/>
          </a:xfrm>
          <a:custGeom>
            <a:avLst/>
            <a:gdLst>
              <a:gd name="connsiteX0" fmla="*/ 893760 w 893759"/>
              <a:gd name="connsiteY0" fmla="*/ 31432 h 1493548"/>
              <a:gd name="connsiteX1" fmla="*/ 58703 w 893759"/>
              <a:gd name="connsiteY1" fmla="*/ 1477804 h 1493548"/>
              <a:gd name="connsiteX2" fmla="*/ 15776 w 893759"/>
              <a:gd name="connsiteY2" fmla="*/ 1489346 h 1493548"/>
              <a:gd name="connsiteX3" fmla="*/ 15746 w 893759"/>
              <a:gd name="connsiteY3" fmla="*/ 1489329 h 1493548"/>
              <a:gd name="connsiteX4" fmla="*/ 15745 w 893759"/>
              <a:gd name="connsiteY4" fmla="*/ 1489329 h 1493548"/>
              <a:gd name="connsiteX5" fmla="*/ 4203 w 893759"/>
              <a:gd name="connsiteY5" fmla="*/ 1446402 h 1493548"/>
              <a:gd name="connsiteX6" fmla="*/ 4220 w 893759"/>
              <a:gd name="connsiteY6" fmla="*/ 1446371 h 1493548"/>
              <a:gd name="connsiteX7" fmla="*/ 839372 w 893759"/>
              <a:gd name="connsiteY7" fmla="*/ 0 h 149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3759" h="1493548">
                <a:moveTo>
                  <a:pt x="893760" y="31432"/>
                </a:moveTo>
                <a:lnTo>
                  <a:pt x="58703" y="1477804"/>
                </a:lnTo>
                <a:cubicBezTo>
                  <a:pt x="50037" y="1492845"/>
                  <a:pt x="30817" y="1498013"/>
                  <a:pt x="15776" y="1489346"/>
                </a:cubicBezTo>
                <a:cubicBezTo>
                  <a:pt x="15766" y="1489340"/>
                  <a:pt x="15756" y="1489335"/>
                  <a:pt x="15746" y="1489329"/>
                </a:cubicBezTo>
                <a:lnTo>
                  <a:pt x="15745" y="1489329"/>
                </a:lnTo>
                <a:cubicBezTo>
                  <a:pt x="704" y="1480663"/>
                  <a:pt x="-4464" y="1461443"/>
                  <a:pt x="4203" y="1446402"/>
                </a:cubicBezTo>
                <a:cubicBezTo>
                  <a:pt x="4208" y="1446391"/>
                  <a:pt x="4214" y="1446381"/>
                  <a:pt x="4220" y="1446371"/>
                </a:cubicBezTo>
                <a:lnTo>
                  <a:pt x="83937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D76032BA-7681-CB37-B9EB-23758ED0038D}"/>
              </a:ext>
            </a:extLst>
          </p:cNvPr>
          <p:cNvSpPr/>
          <p:nvPr/>
        </p:nvSpPr>
        <p:spPr>
          <a:xfrm flipH="1">
            <a:off x="8342989" y="1945221"/>
            <a:ext cx="1466169" cy="2337266"/>
          </a:xfrm>
          <a:custGeom>
            <a:avLst/>
            <a:gdLst>
              <a:gd name="connsiteX0" fmla="*/ 864680 w 864679"/>
              <a:gd name="connsiteY0" fmla="*/ 8953 h 1471071"/>
              <a:gd name="connsiteX1" fmla="*/ 29623 w 864679"/>
              <a:gd name="connsiteY1" fmla="*/ 1455325 h 1471071"/>
              <a:gd name="connsiteX2" fmla="*/ 0 w 864679"/>
              <a:gd name="connsiteY2" fmla="*/ 1470946 h 1471071"/>
              <a:gd name="connsiteX3" fmla="*/ 849249 w 864679"/>
              <a:gd name="connsiteY3" fmla="*/ 0 h 147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679" h="1471071">
                <a:moveTo>
                  <a:pt x="864680" y="8953"/>
                </a:moveTo>
                <a:lnTo>
                  <a:pt x="29623" y="1455325"/>
                </a:lnTo>
                <a:cubicBezTo>
                  <a:pt x="23696" y="1465921"/>
                  <a:pt x="12092" y="1472040"/>
                  <a:pt x="0" y="1470946"/>
                </a:cubicBezTo>
                <a:lnTo>
                  <a:pt x="849249" y="0"/>
                </a:lnTo>
                <a:close/>
              </a:path>
            </a:pathLst>
          </a:custGeom>
          <a:solidFill>
            <a:srgbClr val="ADB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D97C7339-B515-2AE2-1CE2-978A34D6AF85}"/>
              </a:ext>
            </a:extLst>
          </p:cNvPr>
          <p:cNvSpPr/>
          <p:nvPr/>
        </p:nvSpPr>
        <p:spPr>
          <a:xfrm flipH="1">
            <a:off x="7914830" y="1537069"/>
            <a:ext cx="1006840" cy="889396"/>
          </a:xfrm>
          <a:custGeom>
            <a:avLst/>
            <a:gdLst>
              <a:gd name="connsiteX0" fmla="*/ 0 w 593788"/>
              <a:gd name="connsiteY0" fmla="*/ 325374 h 559784"/>
              <a:gd name="connsiteX1" fmla="*/ 139827 w 593788"/>
              <a:gd name="connsiteY1" fmla="*/ 551878 h 559784"/>
              <a:gd name="connsiteX2" fmla="*/ 405955 w 593788"/>
              <a:gd name="connsiteY2" fmla="*/ 559784 h 559784"/>
              <a:gd name="connsiteX3" fmla="*/ 593788 w 593788"/>
              <a:gd name="connsiteY3" fmla="*/ 234315 h 559784"/>
              <a:gd name="connsiteX4" fmla="*/ 327755 w 593788"/>
              <a:gd name="connsiteY4" fmla="*/ 226504 h 559784"/>
              <a:gd name="connsiteX5" fmla="*/ 187833 w 593788"/>
              <a:gd name="connsiteY5" fmla="*/ 0 h 559784"/>
              <a:gd name="connsiteX6" fmla="*/ 0 w 593788"/>
              <a:gd name="connsiteY6" fmla="*/ 325374 h 55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788" h="559784">
                <a:moveTo>
                  <a:pt x="0" y="325374"/>
                </a:moveTo>
                <a:lnTo>
                  <a:pt x="139827" y="551878"/>
                </a:lnTo>
                <a:lnTo>
                  <a:pt x="405955" y="559784"/>
                </a:lnTo>
                <a:lnTo>
                  <a:pt x="593788" y="234315"/>
                </a:lnTo>
                <a:lnTo>
                  <a:pt x="327755" y="226504"/>
                </a:lnTo>
                <a:lnTo>
                  <a:pt x="187833" y="0"/>
                </a:lnTo>
                <a:lnTo>
                  <a:pt x="0" y="325374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15F0AE86-6CCA-5F59-885A-600A104469C1}"/>
              </a:ext>
            </a:extLst>
          </p:cNvPr>
          <p:cNvSpPr/>
          <p:nvPr/>
        </p:nvSpPr>
        <p:spPr>
          <a:xfrm flipH="1">
            <a:off x="7914830" y="1896945"/>
            <a:ext cx="769746" cy="529520"/>
          </a:xfrm>
          <a:custGeom>
            <a:avLst/>
            <a:gdLst>
              <a:gd name="connsiteX0" fmla="*/ 0 w 453961"/>
              <a:gd name="connsiteY0" fmla="*/ 325374 h 333279"/>
              <a:gd name="connsiteX1" fmla="*/ 266128 w 453961"/>
              <a:gd name="connsiteY1" fmla="*/ 333280 h 333279"/>
              <a:gd name="connsiteX2" fmla="*/ 453961 w 453961"/>
              <a:gd name="connsiteY2" fmla="*/ 7810 h 333279"/>
              <a:gd name="connsiteX3" fmla="*/ 187928 w 453961"/>
              <a:gd name="connsiteY3" fmla="*/ 0 h 333279"/>
              <a:gd name="connsiteX4" fmla="*/ 0 w 453961"/>
              <a:gd name="connsiteY4" fmla="*/ 325374 h 33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61" h="333279">
                <a:moveTo>
                  <a:pt x="0" y="325374"/>
                </a:moveTo>
                <a:lnTo>
                  <a:pt x="266128" y="333280"/>
                </a:lnTo>
                <a:lnTo>
                  <a:pt x="453961" y="7810"/>
                </a:lnTo>
                <a:lnTo>
                  <a:pt x="187928" y="0"/>
                </a:lnTo>
                <a:lnTo>
                  <a:pt x="0" y="325374"/>
                </a:lnTo>
                <a:close/>
              </a:path>
            </a:pathLst>
          </a:custGeom>
          <a:solidFill>
            <a:srgbClr val="4591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A49539-670D-5165-E248-65439B6B0DD3}"/>
              </a:ext>
            </a:extLst>
          </p:cNvPr>
          <p:cNvSpPr txBox="1"/>
          <p:nvPr/>
        </p:nvSpPr>
        <p:spPr>
          <a:xfrm>
            <a:off x="608359" y="3967632"/>
            <a:ext cx="5006667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1" kern="0" dirty="0">
                <a:solidFill>
                  <a:srgbClr val="3280AD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rPr>
              <a:t>הפחתת סיכון למוסדות פיננסיים</a:t>
            </a:r>
          </a:p>
          <a:p>
            <a:pPr defTabSz="1219170">
              <a:spcBef>
                <a:spcPct val="20000"/>
              </a:spcBef>
              <a:defRPr/>
            </a:pPr>
            <a:endParaRPr lang="en-US" sz="400" b="1" dirty="0">
              <a:solidFill>
                <a:srgbClr val="4D4D4D"/>
              </a:solidFill>
              <a:latin typeface="Candara" panose="020E0502030303020204" pitchFamily="34" charset="0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עוזר לצמצם הפסדים פיננסיים על ידי חיזוי מדויק יותר ושיפור תהליכי קבלת החלטות</a:t>
            </a:r>
            <a:endParaRPr lang="he-IL" sz="2000" kern="0" dirty="0">
              <a:solidFill>
                <a:srgbClr val="000000"/>
              </a:solidFill>
              <a:latin typeface="Assistant" pitchFamily="2" charset="-79"/>
              <a:ea typeface="Fira Sans"/>
              <a:cs typeface="Assistant" pitchFamily="2" charset="-79"/>
              <a:sym typeface="Fira Sans"/>
            </a:endParaRPr>
          </a:p>
        </p:txBody>
      </p:sp>
      <p:sp>
        <p:nvSpPr>
          <p:cNvPr id="172" name="Freeform 246">
            <a:extLst>
              <a:ext uri="{FF2B5EF4-FFF2-40B4-BE49-F238E27FC236}">
                <a16:creationId xmlns:a16="http://schemas.microsoft.com/office/drawing/2014/main" id="{38BE2657-A631-B9BF-8371-8142918D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1" y="3979862"/>
            <a:ext cx="5286522" cy="1101974"/>
          </a:xfrm>
          <a:prstGeom prst="roundRect">
            <a:avLst>
              <a:gd name="adj" fmla="val 9185"/>
            </a:avLst>
          </a:prstGeom>
          <a:noFill/>
          <a:ln w="25400" cap="flat">
            <a:solidFill>
              <a:srgbClr val="3280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73" name="Freeform 247">
            <a:extLst>
              <a:ext uri="{FF2B5EF4-FFF2-40B4-BE49-F238E27FC236}">
                <a16:creationId xmlns:a16="http://schemas.microsoft.com/office/drawing/2014/main" id="{58A560D4-52CD-4FB8-9614-8D9FD5356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497" y="2981753"/>
            <a:ext cx="579844" cy="579844"/>
          </a:xfrm>
          <a:custGeom>
            <a:avLst/>
            <a:gdLst>
              <a:gd name="T0" fmla="*/ 1236 w 1237"/>
              <a:gd name="T1" fmla="*/ 618 h 1237"/>
              <a:gd name="T2" fmla="*/ 1236 w 1237"/>
              <a:gd name="T3" fmla="*/ 618 h 1237"/>
              <a:gd name="T4" fmla="*/ 618 w 1237"/>
              <a:gd name="T5" fmla="*/ 1236 h 1237"/>
              <a:gd name="T6" fmla="*/ 618 w 1237"/>
              <a:gd name="T7" fmla="*/ 1236 h 1237"/>
              <a:gd name="T8" fmla="*/ 0 w 1237"/>
              <a:gd name="T9" fmla="*/ 618 h 1237"/>
              <a:gd name="T10" fmla="*/ 0 w 1237"/>
              <a:gd name="T11" fmla="*/ 618 h 1237"/>
              <a:gd name="T12" fmla="*/ 618 w 1237"/>
              <a:gd name="T13" fmla="*/ 0 h 1237"/>
              <a:gd name="T14" fmla="*/ 618 w 1237"/>
              <a:gd name="T15" fmla="*/ 0 h 1237"/>
              <a:gd name="T16" fmla="*/ 1236 w 1237"/>
              <a:gd name="T17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7">
                <a:moveTo>
                  <a:pt x="1236" y="618"/>
                </a:moveTo>
                <a:lnTo>
                  <a:pt x="1236" y="618"/>
                </a:lnTo>
                <a:cubicBezTo>
                  <a:pt x="1236" y="959"/>
                  <a:pt x="959" y="1236"/>
                  <a:pt x="618" y="1236"/>
                </a:cubicBezTo>
                <a:lnTo>
                  <a:pt x="618" y="1236"/>
                </a:lnTo>
                <a:cubicBezTo>
                  <a:pt x="277" y="1236"/>
                  <a:pt x="0" y="959"/>
                  <a:pt x="0" y="618"/>
                </a:cubicBezTo>
                <a:lnTo>
                  <a:pt x="0" y="618"/>
                </a:lnTo>
                <a:cubicBezTo>
                  <a:pt x="0" y="277"/>
                  <a:pt x="277" y="0"/>
                  <a:pt x="618" y="0"/>
                </a:cubicBezTo>
                <a:lnTo>
                  <a:pt x="618" y="0"/>
                </a:lnTo>
                <a:cubicBezTo>
                  <a:pt x="959" y="0"/>
                  <a:pt x="1236" y="277"/>
                  <a:pt x="1236" y="618"/>
                </a:cubicBezTo>
              </a:path>
            </a:pathLst>
          </a:custGeom>
          <a:solidFill>
            <a:srgbClr val="3A76BE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7180913-44CC-6566-7B28-1E5A8DBFF404}"/>
              </a:ext>
            </a:extLst>
          </p:cNvPr>
          <p:cNvSpPr txBox="1"/>
          <p:nvPr/>
        </p:nvSpPr>
        <p:spPr>
          <a:xfrm>
            <a:off x="608359" y="1439775"/>
            <a:ext cx="5006667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1" kern="0" dirty="0">
                <a:solidFill>
                  <a:srgbClr val="3280AD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rPr>
              <a:t>זיהוי ומדידת סיכון אשראי</a:t>
            </a:r>
          </a:p>
          <a:p>
            <a:pPr defTabSz="1219170">
              <a:spcBef>
                <a:spcPct val="20000"/>
              </a:spcBef>
              <a:defRPr/>
            </a:pPr>
            <a:endParaRPr lang="en-US" sz="400" b="1" dirty="0">
              <a:solidFill>
                <a:srgbClr val="4D4D4D"/>
              </a:solidFill>
              <a:latin typeface="Candara" panose="020E0502030303020204" pitchFamily="34" charset="0"/>
            </a:endParaRPr>
          </a:p>
          <a:p>
            <a:pPr algn="ctr" rtl="1" fontAlgn="base"/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פיתוח מודל המסוגל </a:t>
            </a:r>
            <a:r>
              <a:rPr lang="he-IL" sz="20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לאמוד</a:t>
            </a: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את הסיכון הכרוך בהענקת אשראי בעלי פרופיל שונה</a:t>
            </a:r>
            <a:endParaRPr lang="he-IL" sz="2000" b="1" i="0" u="none" strike="noStrike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68" name="Freeform 246">
            <a:extLst>
              <a:ext uri="{FF2B5EF4-FFF2-40B4-BE49-F238E27FC236}">
                <a16:creationId xmlns:a16="http://schemas.microsoft.com/office/drawing/2014/main" id="{78BA9588-35C0-07E2-55F4-7D8A903A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1" y="1452005"/>
            <a:ext cx="5286522" cy="1101974"/>
          </a:xfrm>
          <a:prstGeom prst="roundRect">
            <a:avLst>
              <a:gd name="adj" fmla="val 9185"/>
            </a:avLst>
          </a:prstGeom>
          <a:noFill/>
          <a:ln w="25400" cap="flat">
            <a:solidFill>
              <a:srgbClr val="3280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9" name="Freeform 247">
            <a:extLst>
              <a:ext uri="{FF2B5EF4-FFF2-40B4-BE49-F238E27FC236}">
                <a16:creationId xmlns:a16="http://schemas.microsoft.com/office/drawing/2014/main" id="{9555BE53-0FBB-236E-6A57-1A24F9A6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450" y="1730018"/>
            <a:ext cx="579844" cy="579844"/>
          </a:xfrm>
          <a:custGeom>
            <a:avLst/>
            <a:gdLst>
              <a:gd name="T0" fmla="*/ 1236 w 1237"/>
              <a:gd name="T1" fmla="*/ 618 h 1237"/>
              <a:gd name="T2" fmla="*/ 1236 w 1237"/>
              <a:gd name="T3" fmla="*/ 618 h 1237"/>
              <a:gd name="T4" fmla="*/ 618 w 1237"/>
              <a:gd name="T5" fmla="*/ 1236 h 1237"/>
              <a:gd name="T6" fmla="*/ 618 w 1237"/>
              <a:gd name="T7" fmla="*/ 1236 h 1237"/>
              <a:gd name="T8" fmla="*/ 0 w 1237"/>
              <a:gd name="T9" fmla="*/ 618 h 1237"/>
              <a:gd name="T10" fmla="*/ 0 w 1237"/>
              <a:gd name="T11" fmla="*/ 618 h 1237"/>
              <a:gd name="T12" fmla="*/ 618 w 1237"/>
              <a:gd name="T13" fmla="*/ 0 h 1237"/>
              <a:gd name="T14" fmla="*/ 618 w 1237"/>
              <a:gd name="T15" fmla="*/ 0 h 1237"/>
              <a:gd name="T16" fmla="*/ 1236 w 1237"/>
              <a:gd name="T17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7">
                <a:moveTo>
                  <a:pt x="1236" y="618"/>
                </a:moveTo>
                <a:lnTo>
                  <a:pt x="1236" y="618"/>
                </a:lnTo>
                <a:cubicBezTo>
                  <a:pt x="1236" y="959"/>
                  <a:pt x="959" y="1236"/>
                  <a:pt x="618" y="1236"/>
                </a:cubicBezTo>
                <a:lnTo>
                  <a:pt x="618" y="1236"/>
                </a:lnTo>
                <a:cubicBezTo>
                  <a:pt x="277" y="1236"/>
                  <a:pt x="0" y="959"/>
                  <a:pt x="0" y="618"/>
                </a:cubicBezTo>
                <a:lnTo>
                  <a:pt x="0" y="618"/>
                </a:lnTo>
                <a:cubicBezTo>
                  <a:pt x="0" y="277"/>
                  <a:pt x="277" y="0"/>
                  <a:pt x="618" y="0"/>
                </a:cubicBezTo>
                <a:lnTo>
                  <a:pt x="618" y="0"/>
                </a:lnTo>
                <a:cubicBezTo>
                  <a:pt x="959" y="0"/>
                  <a:pt x="1236" y="277"/>
                  <a:pt x="1236" y="618"/>
                </a:cubicBezTo>
              </a:path>
            </a:pathLst>
          </a:custGeom>
          <a:solidFill>
            <a:srgbClr val="3280AD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9A94787-1343-7673-F92F-3C5C71CA8FA3}"/>
              </a:ext>
            </a:extLst>
          </p:cNvPr>
          <p:cNvSpPr txBox="1"/>
          <p:nvPr/>
        </p:nvSpPr>
        <p:spPr>
          <a:xfrm>
            <a:off x="608359" y="5216653"/>
            <a:ext cx="5006667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1" kern="0" dirty="0">
                <a:solidFill>
                  <a:srgbClr val="0D3E65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rPr>
              <a:t>הבטחת יציבות כלכלית</a:t>
            </a:r>
          </a:p>
          <a:p>
            <a:pPr defTabSz="1219170">
              <a:spcBef>
                <a:spcPct val="20000"/>
              </a:spcBef>
              <a:defRPr/>
            </a:pPr>
            <a:endParaRPr lang="en-US" sz="400" b="1" dirty="0">
              <a:solidFill>
                <a:srgbClr val="4D4D4D"/>
              </a:solidFill>
              <a:latin typeface="Candara" panose="020E0502030303020204" pitchFamily="34" charset="0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תרומה ליציבות המוסדות הפיננסיים והמערכת הכלכלית בכלל, על ידי ניהול סיכונים אפקטיבי</a:t>
            </a:r>
            <a:endParaRPr lang="he-IL" sz="2000" kern="0" dirty="0">
              <a:solidFill>
                <a:srgbClr val="000000"/>
              </a:solidFill>
              <a:latin typeface="Assistant" pitchFamily="2" charset="-79"/>
              <a:ea typeface="Fira Sans"/>
              <a:cs typeface="Assistant" pitchFamily="2" charset="-79"/>
              <a:sym typeface="Fira Sans"/>
            </a:endParaRPr>
          </a:p>
        </p:txBody>
      </p:sp>
      <p:sp>
        <p:nvSpPr>
          <p:cNvPr id="164" name="Freeform 246">
            <a:extLst>
              <a:ext uri="{FF2B5EF4-FFF2-40B4-BE49-F238E27FC236}">
                <a16:creationId xmlns:a16="http://schemas.microsoft.com/office/drawing/2014/main" id="{BF8C995C-BDB6-726E-61FA-A4AE6CE5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1" y="5228882"/>
            <a:ext cx="5286522" cy="1101974"/>
          </a:xfrm>
          <a:prstGeom prst="roundRect">
            <a:avLst>
              <a:gd name="adj" fmla="val 9185"/>
            </a:avLst>
          </a:prstGeom>
          <a:noFill/>
          <a:ln w="25400" cap="flat">
            <a:solidFill>
              <a:srgbClr val="0D3E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5" name="Freeform 247">
            <a:extLst>
              <a:ext uri="{FF2B5EF4-FFF2-40B4-BE49-F238E27FC236}">
                <a16:creationId xmlns:a16="http://schemas.microsoft.com/office/drawing/2014/main" id="{21EE45D6-EACD-A805-9A67-F08B67CF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64" y="5497941"/>
            <a:ext cx="579844" cy="579844"/>
          </a:xfrm>
          <a:custGeom>
            <a:avLst/>
            <a:gdLst>
              <a:gd name="T0" fmla="*/ 1236 w 1237"/>
              <a:gd name="T1" fmla="*/ 618 h 1237"/>
              <a:gd name="T2" fmla="*/ 1236 w 1237"/>
              <a:gd name="T3" fmla="*/ 618 h 1237"/>
              <a:gd name="T4" fmla="*/ 618 w 1237"/>
              <a:gd name="T5" fmla="*/ 1236 h 1237"/>
              <a:gd name="T6" fmla="*/ 618 w 1237"/>
              <a:gd name="T7" fmla="*/ 1236 h 1237"/>
              <a:gd name="T8" fmla="*/ 0 w 1237"/>
              <a:gd name="T9" fmla="*/ 618 h 1237"/>
              <a:gd name="T10" fmla="*/ 0 w 1237"/>
              <a:gd name="T11" fmla="*/ 618 h 1237"/>
              <a:gd name="T12" fmla="*/ 618 w 1237"/>
              <a:gd name="T13" fmla="*/ 0 h 1237"/>
              <a:gd name="T14" fmla="*/ 618 w 1237"/>
              <a:gd name="T15" fmla="*/ 0 h 1237"/>
              <a:gd name="T16" fmla="*/ 1236 w 1237"/>
              <a:gd name="T17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7">
                <a:moveTo>
                  <a:pt x="1236" y="618"/>
                </a:moveTo>
                <a:lnTo>
                  <a:pt x="1236" y="618"/>
                </a:lnTo>
                <a:cubicBezTo>
                  <a:pt x="1236" y="959"/>
                  <a:pt x="959" y="1236"/>
                  <a:pt x="618" y="1236"/>
                </a:cubicBezTo>
                <a:lnTo>
                  <a:pt x="618" y="1236"/>
                </a:lnTo>
                <a:cubicBezTo>
                  <a:pt x="277" y="1236"/>
                  <a:pt x="0" y="959"/>
                  <a:pt x="0" y="618"/>
                </a:cubicBezTo>
                <a:lnTo>
                  <a:pt x="0" y="618"/>
                </a:lnTo>
                <a:cubicBezTo>
                  <a:pt x="0" y="277"/>
                  <a:pt x="277" y="0"/>
                  <a:pt x="618" y="0"/>
                </a:cubicBezTo>
                <a:lnTo>
                  <a:pt x="618" y="0"/>
                </a:lnTo>
                <a:cubicBezTo>
                  <a:pt x="959" y="0"/>
                  <a:pt x="1236" y="277"/>
                  <a:pt x="1236" y="618"/>
                </a:cubicBezTo>
              </a:path>
            </a:pathLst>
          </a:custGeom>
          <a:solidFill>
            <a:srgbClr val="3A76BE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5684D3-008D-92B4-54AB-DECF15DB7086}"/>
              </a:ext>
            </a:extLst>
          </p:cNvPr>
          <p:cNvSpPr txBox="1"/>
          <p:nvPr/>
        </p:nvSpPr>
        <p:spPr>
          <a:xfrm>
            <a:off x="608359" y="2698734"/>
            <a:ext cx="5006667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he-IL" sz="2000" b="1" kern="0" dirty="0">
                <a:solidFill>
                  <a:srgbClr val="0D3E65"/>
                </a:solidFill>
                <a:latin typeface="Assistant" pitchFamily="2" charset="-79"/>
                <a:ea typeface="Fira Sans Extra Condensed Medium"/>
                <a:cs typeface="Assistant" pitchFamily="2" charset="-79"/>
                <a:sym typeface="Fira Sans Extra Condensed Medium"/>
              </a:rPr>
              <a:t>הבנת הגורמים המשפיעים</a:t>
            </a:r>
            <a:endParaRPr lang="en-US" sz="2000" b="1" kern="0" dirty="0">
              <a:solidFill>
                <a:srgbClr val="0D3E65"/>
              </a:solidFill>
              <a:latin typeface="Assistant" pitchFamily="2" charset="-79"/>
              <a:ea typeface="Fira Sans Extra Condensed Medium"/>
              <a:cs typeface="Assistant" pitchFamily="2" charset="-79"/>
              <a:sym typeface="Fira Sans Extra Condensed Medium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400" b="1" dirty="0">
              <a:solidFill>
                <a:srgbClr val="4D4D4D"/>
              </a:solidFill>
              <a:latin typeface="Candara" panose="020E0502030303020204" pitchFamily="34" charset="0"/>
            </a:endParaRPr>
          </a:p>
          <a:p>
            <a:pPr algn="ctr" rtl="1" fontAlgn="base"/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זיהוי הגורמים המרכזיים המשפיעים על סיכון האשראי ובחינת האפשרות לחזותם בו-זמנית</a:t>
            </a:r>
            <a:endParaRPr lang="he-IL" sz="2000" b="1" i="0" u="none" strike="noStrike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57" name="Freeform 247">
            <a:extLst>
              <a:ext uri="{FF2B5EF4-FFF2-40B4-BE49-F238E27FC236}">
                <a16:creationId xmlns:a16="http://schemas.microsoft.com/office/drawing/2014/main" id="{9986422F-00B3-0DD3-5A74-1A7AC9F8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253" y="4235385"/>
            <a:ext cx="579844" cy="579844"/>
          </a:xfrm>
          <a:custGeom>
            <a:avLst/>
            <a:gdLst>
              <a:gd name="T0" fmla="*/ 1236 w 1237"/>
              <a:gd name="T1" fmla="*/ 618 h 1237"/>
              <a:gd name="T2" fmla="*/ 1236 w 1237"/>
              <a:gd name="T3" fmla="*/ 618 h 1237"/>
              <a:gd name="T4" fmla="*/ 618 w 1237"/>
              <a:gd name="T5" fmla="*/ 1236 h 1237"/>
              <a:gd name="T6" fmla="*/ 618 w 1237"/>
              <a:gd name="T7" fmla="*/ 1236 h 1237"/>
              <a:gd name="T8" fmla="*/ 0 w 1237"/>
              <a:gd name="T9" fmla="*/ 618 h 1237"/>
              <a:gd name="T10" fmla="*/ 0 w 1237"/>
              <a:gd name="T11" fmla="*/ 618 h 1237"/>
              <a:gd name="T12" fmla="*/ 618 w 1237"/>
              <a:gd name="T13" fmla="*/ 0 h 1237"/>
              <a:gd name="T14" fmla="*/ 618 w 1237"/>
              <a:gd name="T15" fmla="*/ 0 h 1237"/>
              <a:gd name="T16" fmla="*/ 1236 w 1237"/>
              <a:gd name="T17" fmla="*/ 61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7">
                <a:moveTo>
                  <a:pt x="1236" y="618"/>
                </a:moveTo>
                <a:lnTo>
                  <a:pt x="1236" y="618"/>
                </a:lnTo>
                <a:cubicBezTo>
                  <a:pt x="1236" y="959"/>
                  <a:pt x="959" y="1236"/>
                  <a:pt x="618" y="1236"/>
                </a:cubicBezTo>
                <a:lnTo>
                  <a:pt x="618" y="1236"/>
                </a:lnTo>
                <a:cubicBezTo>
                  <a:pt x="277" y="1236"/>
                  <a:pt x="0" y="959"/>
                  <a:pt x="0" y="618"/>
                </a:cubicBezTo>
                <a:lnTo>
                  <a:pt x="0" y="618"/>
                </a:lnTo>
                <a:cubicBezTo>
                  <a:pt x="0" y="277"/>
                  <a:pt x="277" y="0"/>
                  <a:pt x="618" y="0"/>
                </a:cubicBezTo>
                <a:lnTo>
                  <a:pt x="618" y="0"/>
                </a:lnTo>
                <a:cubicBezTo>
                  <a:pt x="959" y="0"/>
                  <a:pt x="1236" y="277"/>
                  <a:pt x="1236" y="618"/>
                </a:cubicBezTo>
              </a:path>
            </a:pathLst>
          </a:custGeom>
          <a:solidFill>
            <a:srgbClr val="3280AD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82704-F1A1-740A-F7EC-DB546FDC848E}"/>
              </a:ext>
            </a:extLst>
          </p:cNvPr>
          <p:cNvSpPr/>
          <p:nvPr/>
        </p:nvSpPr>
        <p:spPr>
          <a:xfrm>
            <a:off x="11717397" y="623279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E3489-004F-5A50-ED9A-B4E35E2E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13081" y="1842421"/>
            <a:ext cx="374676" cy="374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159CB-D35D-3D4E-7444-F069FDB61D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1449" y="3078320"/>
            <a:ext cx="350680" cy="35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E3DD1-E297-1863-64A0-521C52AA51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838701" y="4325679"/>
            <a:ext cx="342584" cy="342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E79CB-38DE-370E-29F1-0280B590A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849839" y="5618724"/>
            <a:ext cx="322290" cy="3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2CA3-635E-E239-2A17-883468ED5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EC497F-FB10-4F3E-4892-97A4E0219B0F}"/>
              </a:ext>
            </a:extLst>
          </p:cNvPr>
          <p:cNvSpPr/>
          <p:nvPr/>
        </p:nvSpPr>
        <p:spPr>
          <a:xfrm>
            <a:off x="6150548" y="5940543"/>
            <a:ext cx="2468393" cy="64394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" name="Title 1304">
            <a:extLst>
              <a:ext uri="{FF2B5EF4-FFF2-40B4-BE49-F238E27FC236}">
                <a16:creationId xmlns:a16="http://schemas.microsoft.com/office/drawing/2014/main" id="{47C630D9-27B9-B4FB-89AA-C0E368C18DD2}"/>
              </a:ext>
            </a:extLst>
          </p:cNvPr>
          <p:cNvSpPr txBox="1">
            <a:spLocks/>
          </p:cNvSpPr>
          <p:nvPr/>
        </p:nvSpPr>
        <p:spPr>
          <a:xfrm>
            <a:off x="134101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הפתרון המוצע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099E9-7722-DBAF-ED5E-20C7570E306C}"/>
              </a:ext>
            </a:extLst>
          </p:cNvPr>
          <p:cNvSpPr txBox="1"/>
          <p:nvPr/>
        </p:nvSpPr>
        <p:spPr>
          <a:xfrm>
            <a:off x="281940" y="1169292"/>
            <a:ext cx="116281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base"/>
            <a:r>
              <a:rPr lang="he-IL" sz="22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הפרויקט שואף לפתח מערכת רב-ממדית שתשפר את הדיוק והשקיפות על ידי שימוש בכלים הבאים: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02B04-B7A7-B7B7-10AB-C7926F2E8F8D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1CFBC9-BEF4-A191-0C7C-A905280FEFA0}"/>
              </a:ext>
            </a:extLst>
          </p:cNvPr>
          <p:cNvSpPr/>
          <p:nvPr/>
        </p:nvSpPr>
        <p:spPr>
          <a:xfrm>
            <a:off x="8912286" y="5934676"/>
            <a:ext cx="2554923" cy="643941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B7CB0-2736-BACE-A08A-FB078803A1E0}"/>
              </a:ext>
            </a:extLst>
          </p:cNvPr>
          <p:cNvSpPr/>
          <p:nvPr/>
        </p:nvSpPr>
        <p:spPr>
          <a:xfrm>
            <a:off x="557689" y="5934434"/>
            <a:ext cx="2539707" cy="643941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A4D57A-99E0-50B0-C347-18C079A9F5C9}"/>
              </a:ext>
            </a:extLst>
          </p:cNvPr>
          <p:cNvSpPr/>
          <p:nvPr/>
        </p:nvSpPr>
        <p:spPr>
          <a:xfrm>
            <a:off x="3307898" y="5934434"/>
            <a:ext cx="2539707" cy="64394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611552-FE3D-736D-6B16-C6603EBDF393}"/>
              </a:ext>
            </a:extLst>
          </p:cNvPr>
          <p:cNvSpPr/>
          <p:nvPr/>
        </p:nvSpPr>
        <p:spPr>
          <a:xfrm>
            <a:off x="6104424" y="5934434"/>
            <a:ext cx="2531283" cy="64394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12065-DB2D-CD1B-D610-153596CA95BC}"/>
              </a:ext>
            </a:extLst>
          </p:cNvPr>
          <p:cNvSpPr/>
          <p:nvPr/>
        </p:nvSpPr>
        <p:spPr>
          <a:xfrm>
            <a:off x="8910735" y="2997468"/>
            <a:ext cx="2556474" cy="3373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B99BE-606D-AE95-12AE-D12950B6276F}"/>
              </a:ext>
            </a:extLst>
          </p:cNvPr>
          <p:cNvSpPr/>
          <p:nvPr/>
        </p:nvSpPr>
        <p:spPr>
          <a:xfrm>
            <a:off x="557577" y="2575810"/>
            <a:ext cx="2552496" cy="379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4D9C-B9A0-1B0D-214A-9FEC9127F019}"/>
              </a:ext>
            </a:extLst>
          </p:cNvPr>
          <p:cNvSpPr/>
          <p:nvPr/>
        </p:nvSpPr>
        <p:spPr>
          <a:xfrm>
            <a:off x="3305809" y="2575810"/>
            <a:ext cx="2560458" cy="379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97E9F-FB83-9A6A-B262-32312EC0774F}"/>
              </a:ext>
            </a:extLst>
          </p:cNvPr>
          <p:cNvSpPr/>
          <p:nvPr/>
        </p:nvSpPr>
        <p:spPr>
          <a:xfrm>
            <a:off x="6104424" y="2575810"/>
            <a:ext cx="2542243" cy="379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C3254D-2C06-4E6F-3CE9-80A2B696069B}"/>
              </a:ext>
            </a:extLst>
          </p:cNvPr>
          <p:cNvSpPr/>
          <p:nvPr/>
        </p:nvSpPr>
        <p:spPr>
          <a:xfrm>
            <a:off x="8899775" y="1809166"/>
            <a:ext cx="2567434" cy="1308307"/>
          </a:xfrm>
          <a:custGeom>
            <a:avLst/>
            <a:gdLst>
              <a:gd name="connsiteX0" fmla="*/ 0 w 2567434"/>
              <a:gd name="connsiteY0" fmla="*/ 0 h 3148263"/>
              <a:gd name="connsiteX1" fmla="*/ 2567434 w 2567434"/>
              <a:gd name="connsiteY1" fmla="*/ 0 h 3148263"/>
              <a:gd name="connsiteX2" fmla="*/ 2567434 w 2567434"/>
              <a:gd name="connsiteY2" fmla="*/ 3148263 h 3148263"/>
              <a:gd name="connsiteX3" fmla="*/ 1518333 w 2567434"/>
              <a:gd name="connsiteY3" fmla="*/ 3148263 h 3148263"/>
              <a:gd name="connsiteX4" fmla="*/ 1283717 w 2567434"/>
              <a:gd name="connsiteY4" fmla="*/ 2919663 h 3148263"/>
              <a:gd name="connsiteX5" fmla="*/ 1049101 w 2567434"/>
              <a:gd name="connsiteY5" fmla="*/ 3148263 h 3148263"/>
              <a:gd name="connsiteX6" fmla="*/ 0 w 2567434"/>
              <a:gd name="connsiteY6" fmla="*/ 3148263 h 314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7434" h="3148263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C99C33-AF64-1147-64D1-C1E12C3E2078}"/>
              </a:ext>
            </a:extLst>
          </p:cNvPr>
          <p:cNvSpPr/>
          <p:nvPr/>
        </p:nvSpPr>
        <p:spPr>
          <a:xfrm>
            <a:off x="557577" y="1808924"/>
            <a:ext cx="2567434" cy="1308307"/>
          </a:xfrm>
          <a:custGeom>
            <a:avLst/>
            <a:gdLst>
              <a:gd name="connsiteX0" fmla="*/ 0 w 2567434"/>
              <a:gd name="connsiteY0" fmla="*/ 0 h 3148263"/>
              <a:gd name="connsiteX1" fmla="*/ 2567434 w 2567434"/>
              <a:gd name="connsiteY1" fmla="*/ 0 h 3148263"/>
              <a:gd name="connsiteX2" fmla="*/ 2567434 w 2567434"/>
              <a:gd name="connsiteY2" fmla="*/ 3148263 h 3148263"/>
              <a:gd name="connsiteX3" fmla="*/ 1518333 w 2567434"/>
              <a:gd name="connsiteY3" fmla="*/ 3148263 h 3148263"/>
              <a:gd name="connsiteX4" fmla="*/ 1283717 w 2567434"/>
              <a:gd name="connsiteY4" fmla="*/ 2919663 h 3148263"/>
              <a:gd name="connsiteX5" fmla="*/ 1049101 w 2567434"/>
              <a:gd name="connsiteY5" fmla="*/ 3148263 h 3148263"/>
              <a:gd name="connsiteX6" fmla="*/ 0 w 2567434"/>
              <a:gd name="connsiteY6" fmla="*/ 3148263 h 314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7434" h="3148263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F5B253-5EE6-78C0-B55D-CB20261B51A3}"/>
              </a:ext>
            </a:extLst>
          </p:cNvPr>
          <p:cNvSpPr/>
          <p:nvPr/>
        </p:nvSpPr>
        <p:spPr>
          <a:xfrm>
            <a:off x="3298833" y="1808924"/>
            <a:ext cx="2567434" cy="1308307"/>
          </a:xfrm>
          <a:custGeom>
            <a:avLst/>
            <a:gdLst>
              <a:gd name="connsiteX0" fmla="*/ 0 w 2567434"/>
              <a:gd name="connsiteY0" fmla="*/ 0 h 3148263"/>
              <a:gd name="connsiteX1" fmla="*/ 2567434 w 2567434"/>
              <a:gd name="connsiteY1" fmla="*/ 0 h 3148263"/>
              <a:gd name="connsiteX2" fmla="*/ 2567434 w 2567434"/>
              <a:gd name="connsiteY2" fmla="*/ 3148263 h 3148263"/>
              <a:gd name="connsiteX3" fmla="*/ 1518333 w 2567434"/>
              <a:gd name="connsiteY3" fmla="*/ 3148263 h 3148263"/>
              <a:gd name="connsiteX4" fmla="*/ 1283717 w 2567434"/>
              <a:gd name="connsiteY4" fmla="*/ 2919663 h 3148263"/>
              <a:gd name="connsiteX5" fmla="*/ 1049101 w 2567434"/>
              <a:gd name="connsiteY5" fmla="*/ 3148263 h 3148263"/>
              <a:gd name="connsiteX6" fmla="*/ 0 w 2567434"/>
              <a:gd name="connsiteY6" fmla="*/ 3148263 h 314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7434" h="3148263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8D1C6E-9E1D-C408-5366-A06B896B265F}"/>
              </a:ext>
            </a:extLst>
          </p:cNvPr>
          <p:cNvSpPr/>
          <p:nvPr/>
        </p:nvSpPr>
        <p:spPr>
          <a:xfrm>
            <a:off x="6079233" y="1808924"/>
            <a:ext cx="2567434" cy="1308307"/>
          </a:xfrm>
          <a:custGeom>
            <a:avLst/>
            <a:gdLst>
              <a:gd name="connsiteX0" fmla="*/ 0 w 2567434"/>
              <a:gd name="connsiteY0" fmla="*/ 0 h 3148263"/>
              <a:gd name="connsiteX1" fmla="*/ 2567434 w 2567434"/>
              <a:gd name="connsiteY1" fmla="*/ 0 h 3148263"/>
              <a:gd name="connsiteX2" fmla="*/ 2567434 w 2567434"/>
              <a:gd name="connsiteY2" fmla="*/ 3148263 h 3148263"/>
              <a:gd name="connsiteX3" fmla="*/ 1518333 w 2567434"/>
              <a:gd name="connsiteY3" fmla="*/ 3148263 h 3148263"/>
              <a:gd name="connsiteX4" fmla="*/ 1283717 w 2567434"/>
              <a:gd name="connsiteY4" fmla="*/ 2919663 h 3148263"/>
              <a:gd name="connsiteX5" fmla="*/ 1049101 w 2567434"/>
              <a:gd name="connsiteY5" fmla="*/ 3148263 h 3148263"/>
              <a:gd name="connsiteX6" fmla="*/ 0 w 2567434"/>
              <a:gd name="connsiteY6" fmla="*/ 3148263 h 314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7434" h="3148263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1"/>
            <a:endParaRPr lang="en-ID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99B191B-DEB0-EDB0-0F44-9052B238ED84}"/>
              </a:ext>
            </a:extLst>
          </p:cNvPr>
          <p:cNvSpPr txBox="1">
            <a:spLocks/>
          </p:cNvSpPr>
          <p:nvPr/>
        </p:nvSpPr>
        <p:spPr>
          <a:xfrm>
            <a:off x="9013728" y="1876747"/>
            <a:ext cx="2339527" cy="92232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e-IL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נתונים רב-שכבתיים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718885F-2B18-1622-C567-346AD0BE3250}"/>
              </a:ext>
            </a:extLst>
          </p:cNvPr>
          <p:cNvSpPr txBox="1">
            <a:spLocks/>
          </p:cNvSpPr>
          <p:nvPr/>
        </p:nvSpPr>
        <p:spPr>
          <a:xfrm>
            <a:off x="959302" y="1966880"/>
            <a:ext cx="1842280" cy="82837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00000"/>
              </a:lnSpc>
            </a:pPr>
            <a:r>
              <a:rPr lang="he-IL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כלים פרשניים</a:t>
            </a:r>
          </a:p>
          <a:p>
            <a:pPr algn="ctr" rtl="1"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LIME | SHAP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31644F6-5BBB-3765-D30A-317FBD5DFE2A}"/>
              </a:ext>
            </a:extLst>
          </p:cNvPr>
          <p:cNvSpPr txBox="1">
            <a:spLocks/>
          </p:cNvSpPr>
          <p:nvPr/>
        </p:nvSpPr>
        <p:spPr>
          <a:xfrm>
            <a:off x="3511798" y="1942154"/>
            <a:ext cx="2197877" cy="82837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 fontAlgn="base"/>
            <a:r>
              <a:rPr lang="he-IL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מודל </a:t>
            </a:r>
            <a:r>
              <a:rPr lang="en-US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Multi-Task Learning (MTL)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A527E6D-B2ED-D67E-0344-027284A1F120}"/>
              </a:ext>
            </a:extLst>
          </p:cNvPr>
          <p:cNvSpPr txBox="1">
            <a:spLocks/>
          </p:cNvSpPr>
          <p:nvPr/>
        </p:nvSpPr>
        <p:spPr>
          <a:xfrm>
            <a:off x="6170123" y="2117391"/>
            <a:ext cx="2410843" cy="4616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00000"/>
              </a:lnSpc>
            </a:pPr>
            <a:r>
              <a:rPr lang="he-IL" sz="20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אלגוריתם </a:t>
            </a:r>
            <a:r>
              <a:rPr lang="en-US" sz="2000" b="1" dirty="0" err="1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XGBoost</a:t>
            </a:r>
            <a:endParaRPr lang="en-US" sz="2000" b="1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727D42C-CC84-0ED5-1914-E17C02E60813}"/>
              </a:ext>
            </a:extLst>
          </p:cNvPr>
          <p:cNvSpPr txBox="1">
            <a:spLocks/>
          </p:cNvSpPr>
          <p:nvPr/>
        </p:nvSpPr>
        <p:spPr>
          <a:xfrm>
            <a:off x="9045406" y="3659091"/>
            <a:ext cx="2276173" cy="97268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שילוב נתונים דמוגרפיים, כלכליים והתנהגותיים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D413B16-7F3D-A9CA-0F48-739724717E27}"/>
              </a:ext>
            </a:extLst>
          </p:cNvPr>
          <p:cNvSpPr txBox="1">
            <a:spLocks/>
          </p:cNvSpPr>
          <p:nvPr/>
        </p:nvSpPr>
        <p:spPr>
          <a:xfrm>
            <a:off x="650289" y="3117230"/>
            <a:ext cx="2363726" cy="3336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00000"/>
              </a:lnSpc>
            </a:pP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LIME</a:t>
            </a: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 - נועד להסביר את ההחלטות של מודלים מורכבים על ידי יצירת מודל פשוט וליניארי אשר מתקרב להתנהגות המודל המורכב</a:t>
            </a:r>
          </a:p>
          <a:p>
            <a:pPr algn="ctr" rtl="1">
              <a:lnSpc>
                <a:spcPct val="100000"/>
              </a:lnSpc>
            </a:pP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(Ribeiro et al. ,2016)</a:t>
            </a:r>
            <a:endParaRPr lang="he-IL" sz="1600" dirty="0">
              <a:solidFill>
                <a:srgbClr val="114A5E"/>
              </a:solidFill>
              <a:latin typeface="Assistant" pitchFamily="2" charset="-79"/>
              <a:cs typeface="Assistant" pitchFamily="2" charset="-79"/>
            </a:endParaRPr>
          </a:p>
          <a:p>
            <a:pPr algn="ctr" rtl="1">
              <a:lnSpc>
                <a:spcPct val="100000"/>
              </a:lnSpc>
            </a:pPr>
            <a:endParaRPr lang="he-IL" sz="1000" dirty="0">
              <a:solidFill>
                <a:srgbClr val="114A5E"/>
              </a:solidFill>
              <a:latin typeface="Assistant" pitchFamily="2" charset="-79"/>
              <a:cs typeface="Assistant" pitchFamily="2" charset="-79"/>
            </a:endParaRPr>
          </a:p>
          <a:p>
            <a:pPr algn="ctr" rtl="1">
              <a:lnSpc>
                <a:spcPct val="100000"/>
              </a:lnSpc>
            </a:pP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SHAP </a:t>
            </a: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 - מסביר את התרומה של כל תכונה לכל החלטה של המודל, בין אם זה עבור נתון ספציפי ובין אם ברמת הכלל</a:t>
            </a:r>
          </a:p>
          <a:p>
            <a:pPr algn="ctr" rtl="1">
              <a:lnSpc>
                <a:spcPct val="100000"/>
              </a:lnSpc>
            </a:pP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(Lundberg &amp; Lee ,2017)</a:t>
            </a:r>
            <a:endParaRPr lang="he-IL" sz="1600" dirty="0">
              <a:solidFill>
                <a:srgbClr val="114A5E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5920495-933F-02B1-09C8-3347CD026707}"/>
              </a:ext>
            </a:extLst>
          </p:cNvPr>
          <p:cNvSpPr txBox="1">
            <a:spLocks/>
          </p:cNvSpPr>
          <p:nvPr/>
        </p:nvSpPr>
        <p:spPr>
          <a:xfrm>
            <a:off x="3433502" y="3256560"/>
            <a:ext cx="2276173" cy="293087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גישה בלמידת מכונה שבה מודל אחד לומד לבצע מספר משימות שונות בו זמנית, במקום ללמוד כל משימה בנפרד 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D438280-4B3C-A02D-709C-5C28BEEAB0A6}"/>
              </a:ext>
            </a:extLst>
          </p:cNvPr>
          <p:cNvSpPr txBox="1">
            <a:spLocks/>
          </p:cNvSpPr>
          <p:nvPr/>
        </p:nvSpPr>
        <p:spPr>
          <a:xfrm>
            <a:off x="6096000" y="3117230"/>
            <a:ext cx="2539707" cy="32537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אלגוריתם למידת מכונה הלומד על ידי תיקון שגיאות רקורסיבי, ומשתמש בעצי החלטה כדי לחזות תוצאות</a:t>
            </a:r>
          </a:p>
          <a:p>
            <a:pPr algn="ctr">
              <a:lnSpc>
                <a:spcPct val="100000"/>
              </a:lnSpc>
            </a:pPr>
            <a:endParaRPr lang="he-IL" sz="1600" dirty="0">
              <a:solidFill>
                <a:srgbClr val="114A5E"/>
              </a:solidFill>
              <a:latin typeface="Assistant" pitchFamily="2" charset="-79"/>
              <a:cs typeface="Assistant" pitchFamily="2" charset="-79"/>
            </a:endParaRPr>
          </a:p>
          <a:p>
            <a:pPr algn="ctr">
              <a:lnSpc>
                <a:spcPct val="100000"/>
              </a:lnSpc>
            </a:pPr>
            <a:r>
              <a:rPr lang="he-IL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מודל זה יעיל מאוד לבעיות סיווג ורגרסיה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(Chen &amp; </a:t>
            </a:r>
            <a:r>
              <a:rPr lang="en-US" sz="1600" dirty="0" err="1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Guestrin</a:t>
            </a:r>
            <a:r>
              <a:rPr lang="en-US" sz="1600" dirty="0">
                <a:solidFill>
                  <a:srgbClr val="114A5E"/>
                </a:solidFill>
                <a:latin typeface="Assistant" pitchFamily="2" charset="-79"/>
                <a:cs typeface="Assistant" pitchFamily="2" charset="-79"/>
              </a:rPr>
              <a:t> ,2016)</a:t>
            </a:r>
            <a:endParaRPr lang="he-IL" sz="1600" dirty="0">
              <a:solidFill>
                <a:srgbClr val="114A5E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14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1A12-20B5-624F-1CF2-B4B0758F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56EEA5-D7E7-1485-3FE6-4E77848FA61A}"/>
              </a:ext>
            </a:extLst>
          </p:cNvPr>
          <p:cNvGrpSpPr/>
          <p:nvPr/>
        </p:nvGrpSpPr>
        <p:grpSpPr>
          <a:xfrm>
            <a:off x="314077" y="1330069"/>
            <a:ext cx="11563845" cy="5346179"/>
            <a:chOff x="92757" y="1389704"/>
            <a:chExt cx="11563845" cy="5346179"/>
          </a:xfrm>
        </p:grpSpPr>
        <p:cxnSp>
          <p:nvCxnSpPr>
            <p:cNvPr id="30" name="Google Shape;1357;p16">
              <a:extLst>
                <a:ext uri="{FF2B5EF4-FFF2-40B4-BE49-F238E27FC236}">
                  <a16:creationId xmlns:a16="http://schemas.microsoft.com/office/drawing/2014/main" id="{9C52FA2B-23C3-15AF-CD25-74BACEECEA9B}"/>
                </a:ext>
              </a:extLst>
            </p:cNvPr>
            <p:cNvCxnSpPr>
              <a:cxnSpLocks/>
            </p:cNvCxnSpPr>
            <p:nvPr/>
          </p:nvCxnSpPr>
          <p:spPr>
            <a:xfrm>
              <a:off x="7278806" y="3566470"/>
              <a:ext cx="0" cy="985398"/>
            </a:xfrm>
            <a:prstGeom prst="straightConnector1">
              <a:avLst/>
            </a:prstGeom>
            <a:noFill/>
            <a:ln w="19050" cap="flat" cmpd="sng">
              <a:solidFill>
                <a:srgbClr val="1F5B8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1357;p16">
              <a:extLst>
                <a:ext uri="{FF2B5EF4-FFF2-40B4-BE49-F238E27FC236}">
                  <a16:creationId xmlns:a16="http://schemas.microsoft.com/office/drawing/2014/main" id="{553DCA65-5CCA-DCE3-290A-732DC333B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0848" y="2540645"/>
              <a:ext cx="0" cy="917608"/>
            </a:xfrm>
            <a:prstGeom prst="straightConnector1">
              <a:avLst/>
            </a:prstGeom>
            <a:noFill/>
            <a:ln w="19050" cap="flat" cmpd="sng">
              <a:solidFill>
                <a:srgbClr val="1F5B8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1357;p16">
              <a:extLst>
                <a:ext uri="{FF2B5EF4-FFF2-40B4-BE49-F238E27FC236}">
                  <a16:creationId xmlns:a16="http://schemas.microsoft.com/office/drawing/2014/main" id="{42972E0D-B04A-024F-4FF7-E4A0D5A09BD1}"/>
                </a:ext>
              </a:extLst>
            </p:cNvPr>
            <p:cNvCxnSpPr>
              <a:cxnSpLocks/>
            </p:cNvCxnSpPr>
            <p:nvPr/>
          </p:nvCxnSpPr>
          <p:spPr>
            <a:xfrm>
              <a:off x="2523926" y="3566470"/>
              <a:ext cx="0" cy="985398"/>
            </a:xfrm>
            <a:prstGeom prst="straightConnector1">
              <a:avLst/>
            </a:prstGeom>
            <a:noFill/>
            <a:ln w="19050" cap="flat" cmpd="sng">
              <a:solidFill>
                <a:srgbClr val="1F5B8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" name="Google Shape;1357;p16">
              <a:extLst>
                <a:ext uri="{FF2B5EF4-FFF2-40B4-BE49-F238E27FC236}">
                  <a16:creationId xmlns:a16="http://schemas.microsoft.com/office/drawing/2014/main" id="{E34BB90B-9173-0F48-A067-9B0E84D1C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4788" y="2540645"/>
              <a:ext cx="0" cy="917608"/>
            </a:xfrm>
            <a:prstGeom prst="straightConnector1">
              <a:avLst/>
            </a:prstGeom>
            <a:noFill/>
            <a:ln w="19050" cap="flat" cmpd="sng">
              <a:solidFill>
                <a:srgbClr val="1F5B8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9" name="Google Shape;5842;p82">
              <a:extLst>
                <a:ext uri="{FF2B5EF4-FFF2-40B4-BE49-F238E27FC236}">
                  <a16:creationId xmlns:a16="http://schemas.microsoft.com/office/drawing/2014/main" id="{9003C2EB-381C-E790-DA1E-E9DBD3AC62F2}"/>
                </a:ext>
              </a:extLst>
            </p:cNvPr>
            <p:cNvGrpSpPr/>
            <p:nvPr/>
          </p:nvGrpSpPr>
          <p:grpSpPr>
            <a:xfrm flipH="1">
              <a:off x="1078441" y="3035829"/>
              <a:ext cx="10035117" cy="917608"/>
              <a:chOff x="238125" y="2506075"/>
              <a:chExt cx="5747346" cy="673075"/>
            </a:xfrm>
          </p:grpSpPr>
          <p:sp>
            <p:nvSpPr>
              <p:cNvPr id="10" name="Google Shape;5843;p82">
                <a:extLst>
                  <a:ext uri="{FF2B5EF4-FFF2-40B4-BE49-F238E27FC236}">
                    <a16:creationId xmlns:a16="http://schemas.microsoft.com/office/drawing/2014/main" id="{8DE3DE53-3D84-48DA-526D-A6FAEB0793FF}"/>
                  </a:ext>
                </a:extLst>
              </p:cNvPr>
              <p:cNvSpPr/>
              <p:nvPr/>
            </p:nvSpPr>
            <p:spPr>
              <a:xfrm>
                <a:off x="238125" y="2506075"/>
                <a:ext cx="1643150" cy="673075"/>
              </a:xfrm>
              <a:custGeom>
                <a:avLst/>
                <a:gdLst/>
                <a:ahLst/>
                <a:cxnLst/>
                <a:rect l="l" t="t" r="r" b="b"/>
                <a:pathLst>
                  <a:path w="65726" h="26923" extrusionOk="0">
                    <a:moveTo>
                      <a:pt x="0" y="0"/>
                    </a:moveTo>
                    <a:lnTo>
                      <a:pt x="10782" y="13477"/>
                    </a:lnTo>
                    <a:lnTo>
                      <a:pt x="0" y="26923"/>
                    </a:lnTo>
                    <a:lnTo>
                      <a:pt x="54943" y="26923"/>
                    </a:lnTo>
                    <a:lnTo>
                      <a:pt x="65725" y="13477"/>
                    </a:lnTo>
                    <a:lnTo>
                      <a:pt x="54943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e-IL" sz="32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1</a:t>
                </a:r>
                <a:endParaRPr sz="3200" b="1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2" name="Google Shape;5844;p82">
                <a:extLst>
                  <a:ext uri="{FF2B5EF4-FFF2-40B4-BE49-F238E27FC236}">
                    <a16:creationId xmlns:a16="http://schemas.microsoft.com/office/drawing/2014/main" id="{7569D7A9-DDC5-9CB4-CEF7-9EA90717F229}"/>
                  </a:ext>
                </a:extLst>
              </p:cNvPr>
              <p:cNvSpPr/>
              <p:nvPr/>
            </p:nvSpPr>
            <p:spPr>
              <a:xfrm>
                <a:off x="1606190" y="2506075"/>
                <a:ext cx="1643925" cy="673075"/>
              </a:xfrm>
              <a:custGeom>
                <a:avLst/>
                <a:gdLst/>
                <a:ahLst/>
                <a:cxnLst/>
                <a:rect l="l" t="t" r="r" b="b"/>
                <a:pathLst>
                  <a:path w="65757" h="26923" extrusionOk="0">
                    <a:moveTo>
                      <a:pt x="0" y="0"/>
                    </a:moveTo>
                    <a:lnTo>
                      <a:pt x="10782" y="13477"/>
                    </a:lnTo>
                    <a:lnTo>
                      <a:pt x="0" y="26923"/>
                    </a:lnTo>
                    <a:lnTo>
                      <a:pt x="54975" y="26923"/>
                    </a:lnTo>
                    <a:lnTo>
                      <a:pt x="65757" y="13477"/>
                    </a:lnTo>
                    <a:lnTo>
                      <a:pt x="5497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he-IL" sz="32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2</a:t>
                </a:r>
                <a:endParaRPr sz="3200" b="1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4" name="Google Shape;5845;p82">
                <a:extLst>
                  <a:ext uri="{FF2B5EF4-FFF2-40B4-BE49-F238E27FC236}">
                    <a16:creationId xmlns:a16="http://schemas.microsoft.com/office/drawing/2014/main" id="{A575E702-289D-8F50-3468-43EA9FF7724D}"/>
                  </a:ext>
                </a:extLst>
              </p:cNvPr>
              <p:cNvSpPr/>
              <p:nvPr/>
            </p:nvSpPr>
            <p:spPr>
              <a:xfrm>
                <a:off x="2973481" y="2506075"/>
                <a:ext cx="1643925" cy="673075"/>
              </a:xfrm>
              <a:custGeom>
                <a:avLst/>
                <a:gdLst/>
                <a:ahLst/>
                <a:cxnLst/>
                <a:rect l="l" t="t" r="r" b="b"/>
                <a:pathLst>
                  <a:path w="65757" h="26923" extrusionOk="0">
                    <a:moveTo>
                      <a:pt x="0" y="0"/>
                    </a:moveTo>
                    <a:lnTo>
                      <a:pt x="10782" y="13477"/>
                    </a:lnTo>
                    <a:lnTo>
                      <a:pt x="0" y="26923"/>
                    </a:lnTo>
                    <a:lnTo>
                      <a:pt x="54975" y="26923"/>
                    </a:lnTo>
                    <a:lnTo>
                      <a:pt x="65757" y="13477"/>
                    </a:lnTo>
                    <a:lnTo>
                      <a:pt x="54975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e-IL" sz="32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3</a:t>
                </a:r>
                <a:endParaRPr sz="3200" b="1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8" name="Google Shape;5847;p82">
                <a:extLst>
                  <a:ext uri="{FF2B5EF4-FFF2-40B4-BE49-F238E27FC236}">
                    <a16:creationId xmlns:a16="http://schemas.microsoft.com/office/drawing/2014/main" id="{BAAD049D-11B5-62F6-24AE-287CAF815867}"/>
                  </a:ext>
                </a:extLst>
              </p:cNvPr>
              <p:cNvSpPr/>
              <p:nvPr/>
            </p:nvSpPr>
            <p:spPr>
              <a:xfrm>
                <a:off x="4342321" y="2506075"/>
                <a:ext cx="1643150" cy="673075"/>
              </a:xfrm>
              <a:custGeom>
                <a:avLst/>
                <a:gdLst/>
                <a:ahLst/>
                <a:cxnLst/>
                <a:rect l="l" t="t" r="r" b="b"/>
                <a:pathLst>
                  <a:path w="65726" h="26923" extrusionOk="0">
                    <a:moveTo>
                      <a:pt x="1" y="0"/>
                    </a:moveTo>
                    <a:lnTo>
                      <a:pt x="10751" y="13477"/>
                    </a:lnTo>
                    <a:lnTo>
                      <a:pt x="1" y="26923"/>
                    </a:lnTo>
                    <a:lnTo>
                      <a:pt x="54944" y="26923"/>
                    </a:lnTo>
                    <a:lnTo>
                      <a:pt x="65726" y="13477"/>
                    </a:lnTo>
                    <a:lnTo>
                      <a:pt x="54944" y="0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e-IL" sz="3200" b="1" dirty="0">
                    <a:solidFill>
                      <a:schemeClr val="bg1"/>
                    </a:solidFill>
                    <a:latin typeface="Assistant" pitchFamily="2" charset="-79"/>
                    <a:cs typeface="Assistant" pitchFamily="2" charset="-79"/>
                  </a:rPr>
                  <a:t>4</a:t>
                </a:r>
                <a:endParaRPr sz="3200" b="1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sp>
          <p:nvSpPr>
            <p:cNvPr id="19" name="Google Shape;1438;p16">
              <a:extLst>
                <a:ext uri="{FF2B5EF4-FFF2-40B4-BE49-F238E27FC236}">
                  <a16:creationId xmlns:a16="http://schemas.microsoft.com/office/drawing/2014/main" id="{7CEF8C78-5987-792E-4C15-CD572225BFBE}"/>
                </a:ext>
              </a:extLst>
            </p:cNvPr>
            <p:cNvSpPr txBox="1"/>
            <p:nvPr/>
          </p:nvSpPr>
          <p:spPr>
            <a:xfrm>
              <a:off x="7826567" y="1441924"/>
              <a:ext cx="3830035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1" fontAlgn="base"/>
              <a:r>
                <a:rPr lang="he-IL" sz="2000" b="1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איסוף נתונים: </a:t>
              </a:r>
            </a:p>
            <a:p>
              <a:pPr algn="ctr" rtl="1" fontAlgn="base"/>
              <a:r>
                <a:rPr lang="he-IL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מאגר נתונים של חברת</a:t>
              </a:r>
              <a:r>
                <a:rPr lang="en-US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LendingClub </a:t>
              </a:r>
              <a:r>
                <a:rPr lang="he-IL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מ-  </a:t>
              </a:r>
              <a:r>
                <a:rPr lang="en-US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Kaggle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55F73-16C9-1DFA-428E-4AE4CAF7592F}"/>
                </a:ext>
              </a:extLst>
            </p:cNvPr>
            <p:cNvSpPr txBox="1"/>
            <p:nvPr/>
          </p:nvSpPr>
          <p:spPr>
            <a:xfrm>
              <a:off x="5162809" y="4622837"/>
              <a:ext cx="416684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 fontAlgn="base">
                <a:spcBef>
                  <a:spcPts val="1200"/>
                </a:spcBef>
              </a:pPr>
              <a:r>
                <a:rPr lang="he-IL" sz="2000" b="1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עיבוד נתונים: </a:t>
              </a:r>
            </a:p>
            <a:p>
              <a:pPr algn="ctr" rtl="1" fontAlgn="base">
                <a:spcBef>
                  <a:spcPts val="1200"/>
                </a:spcBef>
              </a:pPr>
              <a:r>
                <a:rPr lang="he-IL" sz="2000" b="0" i="0" u="none" strike="noStrike" dirty="0">
                  <a:solidFill>
                    <a:srgbClr val="FF0000"/>
                  </a:solidFill>
                  <a:effectLst/>
                  <a:latin typeface="Assistant" pitchFamily="2" charset="-79"/>
                  <a:cs typeface="Assistant" pitchFamily="2" charset="-79"/>
                </a:rPr>
                <a:t>טיוב נתונים-סינון </a:t>
              </a:r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נתונים חסרים, הרחקת חריגים, בחירת משתנים, בדיקה ונרמול הנתונים</a:t>
              </a:r>
              <a:endParaRPr lang="he-IL" sz="20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07EB1-4EDA-1D91-5453-633E461D74DF}"/>
                </a:ext>
              </a:extLst>
            </p:cNvPr>
            <p:cNvSpPr txBox="1"/>
            <p:nvPr/>
          </p:nvSpPr>
          <p:spPr>
            <a:xfrm>
              <a:off x="3159170" y="1389704"/>
              <a:ext cx="34433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 fontAlgn="base">
                <a:spcBef>
                  <a:spcPts val="1200"/>
                </a:spcBef>
              </a:pPr>
              <a:r>
                <a:rPr lang="he-IL" sz="2000" b="1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פיתוח מודל </a:t>
              </a:r>
              <a:r>
                <a:rPr lang="en-US" sz="2000" b="1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MTL</a:t>
              </a:r>
              <a:r>
                <a:rPr lang="he-IL" sz="2000" b="1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:</a:t>
              </a:r>
              <a:endParaRPr lang="he-IL" sz="20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endParaRPr>
            </a:p>
            <a:p>
              <a:pPr algn="ctr" rtl="1" fontAlgn="base">
                <a:spcBef>
                  <a:spcPts val="1200"/>
                </a:spcBef>
              </a:pPr>
              <a:r>
                <a:rPr lang="he-IL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אימון המערכת, שימוש בכלים כמו 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SHAP, LIME,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Assistant" pitchFamily="2" charset="-79"/>
                  <a:cs typeface="Assistant" pitchFamily="2" charset="-79"/>
                </a:rPr>
                <a:t>XGBoost</a:t>
              </a:r>
              <a:endParaRPr lang="en-US" sz="2000" b="1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27" name="Google Shape;1438;p16">
              <a:extLst>
                <a:ext uri="{FF2B5EF4-FFF2-40B4-BE49-F238E27FC236}">
                  <a16:creationId xmlns:a16="http://schemas.microsoft.com/office/drawing/2014/main" id="{8DE9E9D1-E5FC-3D27-E807-1114704AA1C5}"/>
                </a:ext>
              </a:extLst>
            </p:cNvPr>
            <p:cNvSpPr txBox="1"/>
            <p:nvPr/>
          </p:nvSpPr>
          <p:spPr>
            <a:xfrm>
              <a:off x="92757" y="4484078"/>
              <a:ext cx="5112613" cy="2251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1" fontAlgn="base"/>
              <a:r>
                <a:rPr lang="he-IL" sz="2000" b="1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בדיקות ביצועים: </a:t>
              </a:r>
            </a:p>
            <a:p>
              <a:pPr marL="342900" indent="-342900" algn="ctr" rtl="1" fontAlgn="base">
                <a:buFont typeface="Wingdings" panose="05000000000000000000" pitchFamily="2" charset="2"/>
                <a:buChar char="Ø"/>
              </a:pPr>
              <a:r>
                <a:rPr lang="he-IL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הערכת ביצוע המודל אל מול מודלים מסורתיים, השוואת מהירות עיבוד הנתונים</a:t>
              </a:r>
            </a:p>
            <a:p>
              <a:pPr marL="342900" indent="-342900" algn="ctr" rtl="1" fontAlgn="base">
                <a:buFont typeface="Wingdings" panose="05000000000000000000" pitchFamily="2" charset="2"/>
                <a:buChar char="Ø"/>
              </a:pPr>
              <a:r>
                <a:rPr lang="he-IL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מדידה ישירה של תרומת המודל בניהול או הפחתת הסיכון</a:t>
              </a:r>
            </a:p>
            <a:p>
              <a:pPr marL="342900" indent="-342900" algn="ctr" rtl="1" fontAlgn="base">
                <a:buFont typeface="Wingdings" panose="05000000000000000000" pitchFamily="2" charset="2"/>
                <a:buChar char="Ø"/>
              </a:pPr>
              <a:r>
                <a:rPr lang="he-IL" sz="2000" dirty="0">
                  <a:solidFill>
                    <a:srgbClr val="000000"/>
                  </a:solidFill>
                  <a:latin typeface="Assistant" pitchFamily="2" charset="-79"/>
                  <a:cs typeface="Assistant" pitchFamily="2" charset="-79"/>
                </a:rPr>
                <a:t> בדיקת אחוז התחזיות הנכונות של המודל</a:t>
              </a:r>
            </a:p>
          </p:txBody>
        </p:sp>
      </p:grpSp>
      <p:sp>
        <p:nvSpPr>
          <p:cNvPr id="2" name="Title 1304">
            <a:extLst>
              <a:ext uri="{FF2B5EF4-FFF2-40B4-BE49-F238E27FC236}">
                <a16:creationId xmlns:a16="http://schemas.microsoft.com/office/drawing/2014/main" id="{D1D0F2AF-FEA9-C89F-6AC7-2313262049D0}"/>
              </a:ext>
            </a:extLst>
          </p:cNvPr>
          <p:cNvSpPr txBox="1">
            <a:spLocks/>
          </p:cNvSpPr>
          <p:nvPr/>
        </p:nvSpPr>
        <p:spPr>
          <a:xfrm>
            <a:off x="134100" y="11335"/>
            <a:ext cx="11589925" cy="13973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he-IL" sz="5400" b="1" cap="all" dirty="0">
                <a:solidFill>
                  <a:srgbClr val="1C2120"/>
                </a:solidFill>
                <a:latin typeface="Assistant" pitchFamily="2" charset="-79"/>
                <a:cs typeface="Assistant" pitchFamily="2" charset="-79"/>
              </a:rPr>
              <a:t>מתודולוגיה</a:t>
            </a:r>
            <a:endParaRPr lang="he-IL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0295E-AB17-AC3E-41F9-92E0A1B83274}"/>
              </a:ext>
            </a:extLst>
          </p:cNvPr>
          <p:cNvSpPr/>
          <p:nvPr/>
        </p:nvSpPr>
        <p:spPr>
          <a:xfrm>
            <a:off x="11717397" y="613340"/>
            <a:ext cx="818732" cy="294968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Graphic 5" descr="Clipboard Checked with solid fill">
            <a:extLst>
              <a:ext uri="{FF2B5EF4-FFF2-40B4-BE49-F238E27FC236}">
                <a16:creationId xmlns:a16="http://schemas.microsoft.com/office/drawing/2014/main" id="{3BB8BD69-1431-044E-878D-141AA63A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100" y="156140"/>
            <a:ext cx="1853636" cy="18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1159</Words>
  <Application>Microsoft Office PowerPoint</Application>
  <PresentationFormat>Widescreen</PresentationFormat>
  <Paragraphs>141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Assistant</vt:lpstr>
      <vt:lpstr>Candara</vt:lpstr>
      <vt:lpstr>Inter</vt:lpstr>
      <vt:lpstr>Manrope SemiBold</vt:lpstr>
      <vt:lpstr>Poppins</vt:lpstr>
      <vt:lpstr>Segoe UI</vt:lpstr>
      <vt:lpstr>Wingdings</vt:lpstr>
      <vt:lpstr>Office Theme</vt:lpstr>
      <vt:lpstr>מודל רב-מימדי להערכת סיכון אשראי מסגרת לחיזוי תוצאות, הלוואות ומדדים פיננסיים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רב-מימדי להערכת סיכון אשראי מסגרת לחיזוי תוצאות, הלוואות ומדדים פיננסיים</dc:title>
  <dc:creator>שחף כהן סבן</dc:creator>
  <cp:lastModifiedBy>uriel israeli</cp:lastModifiedBy>
  <cp:revision>51</cp:revision>
  <dcterms:created xsi:type="dcterms:W3CDTF">2025-01-11T08:11:40Z</dcterms:created>
  <dcterms:modified xsi:type="dcterms:W3CDTF">2025-04-08T14:17:06Z</dcterms:modified>
</cp:coreProperties>
</file>