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Titillium Web"/>
      <p:regular r:id="rId24"/>
      <p:bold r:id="rId25"/>
      <p:italic r:id="rId26"/>
      <p:boldItalic r:id="rId27"/>
    </p:embeddedFont>
    <p:embeddedFont>
      <p:font typeface="Titillium Web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TitilliumWeb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italic.fntdata"/><Relationship Id="rId25" Type="http://schemas.openxmlformats.org/officeDocument/2006/relationships/font" Target="fonts/TitilliumWeb-bold.fntdata"/><Relationship Id="rId28" Type="http://schemas.openxmlformats.org/officeDocument/2006/relationships/font" Target="fonts/TitilliumWebLight-regular.fntdata"/><Relationship Id="rId27" Type="http://schemas.openxmlformats.org/officeDocument/2006/relationships/font" Target="fonts/TitilliumWeb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Light-boldItalic.fntdata"/><Relationship Id="rId30" Type="http://schemas.openxmlformats.org/officeDocument/2006/relationships/font" Target="fonts/TitilliumWeb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91673b8d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691673b8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91673b8d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691673b8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91673b8d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91673b8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691673b8d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691673b8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691673b8d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691673b8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691673b8d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691673b8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691673b8d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691673b8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691673b8d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691673b8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691673b8d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691673b8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691673b8d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691673b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ec3a460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ec3a46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3ec3a4604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3ec3a46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91673b8d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91673b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91673b8d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691673b8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691673b8d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691673b8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life expectancy</a:t>
            </a:r>
            <a:endParaRPr/>
          </a:p>
        </p:txBody>
      </p:sp>
      <p:sp>
        <p:nvSpPr>
          <p:cNvPr id="55" name="Google Shape;55;p11"/>
          <p:cNvSpPr txBox="1"/>
          <p:nvPr/>
        </p:nvSpPr>
        <p:spPr>
          <a:xfrm>
            <a:off x="560000" y="3516225"/>
            <a:ext cx="731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Data101 Final Project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Jonathan Arredondo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434575"/>
            <a:ext cx="8401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rpart</a:t>
            </a:r>
            <a:r>
              <a:rPr lang="en"/>
              <a:t>(lifeExpectancy~UrbanPopulation%)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275950" y="1428750"/>
            <a:ext cx="2566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RMSE: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7.1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Relative error: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0.45</a:t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675" y="1474825"/>
            <a:ext cx="5333334" cy="3480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434575"/>
            <a:ext cx="8401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</a:t>
            </a:r>
            <a:r>
              <a:rPr lang="en"/>
              <a:t>(lifeExpectancy~FertilityRate)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275950" y="1428750"/>
            <a:ext cx="2566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RMSE: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5.2</a:t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800" y="1428750"/>
            <a:ext cx="5333334" cy="3480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434575"/>
            <a:ext cx="8401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rpart(lifeExpectancy~FertilityRate)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275950" y="1428750"/>
            <a:ext cx="2566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RMSE: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5.35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Relative error: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0.26</a:t>
            </a:r>
            <a:endParaRPr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375" y="1428750"/>
            <a:ext cx="5333334" cy="3480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1559250" y="2143050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both predictors...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lm()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RMSE: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4.5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275" y="631225"/>
            <a:ext cx="5879650" cy="383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rpart</a:t>
            </a:r>
            <a:r>
              <a:rPr lang="en"/>
              <a:t>()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RMSE: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4.8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Relative error: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575" y="756825"/>
            <a:ext cx="5862551" cy="382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chose these predictors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Tried multiple attributes in plots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Chose the ones that showed the stronger and clearer correlation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Tested aiming to find the lowest value of RMSE</a:t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Limitations?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457200" y="1428750"/>
            <a:ext cx="73260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These correlations may have a deeper common cause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High % Urban population may imply greater health coverage →  Direct increase in life expectancy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substantial decrease in fertility rate would not lead to a substantial increase in life expectancy, but certainly a high fertility rate is an indicator of low life expectancy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Example of correlation not implying causation</a:t>
            </a:r>
            <a:endParaRPr/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457200" y="434575"/>
            <a:ext cx="8066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Knowledge and Conclusions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457200" y="1428750"/>
            <a:ext cx="8269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Fertility rate is a slightly better predictor of life expectancy than percentage of urban population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Strong linear correlation between life expectancy and fertility rate + percentage of urban population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In this case, predictors act as reliable indicators that could enable prediction of life expectancy for future years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More accurate prediction models can be build by combining reliable predictors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For this particular case, linear regression models were slightly more accurate than decision trees (rpart)</a:t>
            </a:r>
            <a:endParaRPr sz="2000"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7DFFB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7DFFB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sz="2400" u="sng">
                <a:solidFill>
                  <a:srgbClr val="7DFFB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7DFFB1"/>
              </a:solidFill>
            </a:endParaRPr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4294967295" type="ctrTitle"/>
          </p:nvPr>
        </p:nvSpPr>
        <p:spPr>
          <a:xfrm>
            <a:off x="685800" y="2573950"/>
            <a:ext cx="5278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GOAL</a:t>
            </a:r>
            <a:endParaRPr sz="6000"/>
          </a:p>
        </p:txBody>
      </p:sp>
      <p:sp>
        <p:nvSpPr>
          <p:cNvPr id="61" name="Google Shape;61;p12"/>
          <p:cNvSpPr txBox="1"/>
          <p:nvPr>
            <p:ph idx="4294967295" type="subTitle"/>
          </p:nvPr>
        </p:nvSpPr>
        <p:spPr>
          <a:xfrm>
            <a:off x="685800" y="3637925"/>
            <a:ext cx="8195700" cy="13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Determine what factors play a role in life expectancy and predict it based on those factors</a:t>
            </a:r>
            <a:endParaRPr/>
          </a:p>
        </p:txBody>
      </p:sp>
      <p:grpSp>
        <p:nvGrpSpPr>
          <p:cNvPr id="62" name="Google Shape;62;p12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63" name="Google Shape;63;p1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12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66" name="Google Shape;66;p1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2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/>
          <p:nvPr/>
        </p:nvSpPr>
        <p:spPr>
          <a:xfrm rot="2697461">
            <a:off x="3070537" y="2019141"/>
            <a:ext cx="397516" cy="37956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3385024" y="1802439"/>
            <a:ext cx="159240" cy="152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152225" y="1601050"/>
            <a:ext cx="25467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Global development indicators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World Bank, 1980-2013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Data about urban development, agriculture and rural development, health, and infrastructure.</a:t>
            </a:r>
            <a:endParaRPr sz="1800"/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200" y="1910800"/>
            <a:ext cx="6177899" cy="2037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75" y="223425"/>
            <a:ext cx="74152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75" y="152400"/>
            <a:ext cx="74152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57200" y="434575"/>
            <a:ext cx="8168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were my prediction models?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57200" y="1428750"/>
            <a:ext cx="68898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Linear regression models and decision trees for each individual predictor.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Linear regression models and decision trees </a:t>
            </a:r>
            <a:r>
              <a:rPr lang="en"/>
              <a:t>combining both predictors.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Dataset was split 80% training - 20% testing to do cross-validation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57200" y="434575"/>
            <a:ext cx="8401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lm(lifeExpectancy~UrbanPopulation%)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275950" y="1428750"/>
            <a:ext cx="2566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RMSE: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7.03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275" y="1428750"/>
            <a:ext cx="5333283" cy="348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