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92" r:id="rId8"/>
    <p:sldId id="261" r:id="rId9"/>
    <p:sldId id="262" r:id="rId10"/>
    <p:sldId id="263" r:id="rId11"/>
    <p:sldId id="264" r:id="rId12"/>
    <p:sldId id="310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07" r:id="rId23"/>
    <p:sldId id="293" r:id="rId24"/>
    <p:sldId id="269" r:id="rId25"/>
    <p:sldId id="270" r:id="rId26"/>
    <p:sldId id="290" r:id="rId27"/>
    <p:sldId id="271" r:id="rId28"/>
    <p:sldId id="272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0B130"/>
    <a:srgbClr val="EFB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12" autoAdjust="0"/>
  </p:normalViewPr>
  <p:slideViewPr>
    <p:cSldViewPr snapToGrid="0">
      <p:cViewPr>
        <p:scale>
          <a:sx n="78" d="100"/>
          <a:sy n="78" d="100"/>
        </p:scale>
        <p:origin x="54" y="-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92C-748E-4203-9775-89F2FCF4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D717B-7486-485E-9533-B8743C58B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A8296-15B3-42F6-8EA6-22D4F054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4C44-6049-438D-BB4D-1E154BDE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3C6DE-002E-4940-B863-EA053634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FB73-30C9-422F-A252-D8D49893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3F6D3-2A5F-4C55-A886-89C13107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015B-D73D-4F13-B638-11D1555B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18C7-547A-456F-8796-179C5A81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9732-66B0-4CC2-AED2-220D7018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561F0-645B-4851-89D6-334DE3B19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9A638-2529-40C8-80AD-7164F940C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C3B3-2E43-4FD1-8CD8-25138441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EDAF-C8D0-4547-AEC8-45AADFBB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CCB0-F6B8-4254-A025-917389A9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515F-1802-488A-8355-12A9651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B219-CD59-46F7-A986-87DEB2DE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7375-9E24-4E01-BD67-E2FCCB7D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FA75-A849-4718-A7F3-49026BE4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5CA2-1AEE-4045-BBC4-4B459845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4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1C76-791D-4B9C-9A0E-883223D6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FBB1A-9D5B-4AAF-9A2C-65380FA8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938C-9172-4A91-8F12-899A394C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C5C9-D56E-43D6-A2A3-5BA2CE4E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65BC-A720-428E-828C-6443D5EF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4C88-909A-4E0D-9D54-335387D2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5333-3552-4142-B1FA-B6A9FEDC2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50C8E-9844-410F-8CDD-8468F636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1E9B-C178-4468-B776-9C773E20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94041-4BC3-4A59-A6C0-DB0E154B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A6AA-9169-40B9-9371-5AA3C70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B58B-0967-40AB-AB54-CB0E9952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F720E-060B-4B8B-98EE-122EEC77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05C7A-919D-4B50-8B51-250EB05FF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293B1-A2EA-47E9-9B52-B31160AAF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DAA3A-2CB3-42F5-BABE-72EDB15F3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DFB6D-D066-4259-8F3F-A4AABFA4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874F8-526E-4741-BCA9-F3777173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4E5A3-7142-4F25-8D9A-94B8BE60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92E0-EA59-4AC6-89AB-81DEB487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911A4-F5E9-4AD8-ACF8-A3CA017E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2DFEF-40C3-4C3A-8422-F6C108DB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B8623-B294-4FB1-939D-9FB31932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BD686-BE2B-47EA-9735-74C0310E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36790-8F08-41BE-A92F-317B0A1B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100D6-AF7A-4985-A91A-6D537EE7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D73C-6065-4452-AD32-88215E0D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A834-F3FE-4FC9-A48D-C26902878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A3009-71D8-4D4B-8A2F-F5030396A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F6F01-5282-4510-AF44-8EF411B4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0A42-52CE-49B4-815E-BFD82C3D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53B6B-A760-4F49-92D1-93742DC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258F-4277-431A-B4BE-5C870652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B18E6-DBAA-4D22-95D0-432BD336A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70141-AD3B-482A-A9C5-633F1FF8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279F0-24ED-4902-9943-1C5CEDE0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CEBBB-F681-497D-9968-9E6B7FCC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D366-4E27-44BD-AC95-CBDCC161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AB1C0-AC14-4F67-9DF6-3E28C9C4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1B6B-7190-4C37-8387-DD5E5858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3E7B-DC93-44DB-84B0-37F361BB8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DED3-4480-4BEC-A1C8-F9290CF9BE2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4C4C-9DC5-409D-AA80-9AE8ECA15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030E-C9E8-4735-BF12-746117B3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044D-D35B-4177-B977-92209578F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inestalking.com/11talk/home.html#stable" TargetMode="External"/><Relationship Id="rId2" Type="http://schemas.openxmlformats.org/officeDocument/2006/relationships/hyperlink" Target="http://pinestalking.com/11talk/teach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inestalking.com/11talk/book.html" TargetMode="External"/><Relationship Id="rId4" Type="http://schemas.openxmlformats.org/officeDocument/2006/relationships/hyperlink" Target="http://pinestalking.com/11talk/pric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D94A-919C-4C0D-B1D3-2AF6BA099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573"/>
            <a:ext cx="9144000" cy="2387600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Thai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EA213-9B6E-4416-BFC8-ADB3CF2D7579}"/>
              </a:ext>
            </a:extLst>
          </p:cNvPr>
          <p:cNvSpPr/>
          <p:nvPr/>
        </p:nvSpPr>
        <p:spPr>
          <a:xfrm>
            <a:off x="1191491" y="2983345"/>
            <a:ext cx="9753600" cy="544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454AD9-2F3E-44F2-8067-651FA2F9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2894644"/>
            <a:ext cx="3491347" cy="722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3439BA-15D4-4735-A5D1-D73B93EB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38" y="2939509"/>
            <a:ext cx="1764143" cy="554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4DB8BF-DA24-4018-BD0A-7B5F0B970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09" y="2924700"/>
            <a:ext cx="4738255" cy="7223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DC8BBC-C3FB-4199-B4B6-4DD0A7D7827E}"/>
              </a:ext>
            </a:extLst>
          </p:cNvPr>
          <p:cNvSpPr txBox="1"/>
          <p:nvPr/>
        </p:nvSpPr>
        <p:spPr>
          <a:xfrm>
            <a:off x="2715492" y="3597315"/>
            <a:ext cx="77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>
                <a:solidFill>
                  <a:srgbClr val="FF0000"/>
                </a:solidFill>
              </a:rPr>
              <a:t>หน้าหลัก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95D1A-BBCC-4197-8CA8-51F73587DC1A}"/>
              </a:ext>
            </a:extLst>
          </p:cNvPr>
          <p:cNvSpPr txBox="1"/>
          <p:nvPr/>
        </p:nvSpPr>
        <p:spPr>
          <a:xfrm>
            <a:off x="3400554" y="3616991"/>
            <a:ext cx="85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b="1" dirty="0">
                <a:solidFill>
                  <a:srgbClr val="FF0000"/>
                </a:solidFill>
              </a:rPr>
              <a:t>เกี่ยวกับ </a:t>
            </a:r>
            <a:r>
              <a:rPr lang="en-US" sz="1200" b="1" dirty="0">
                <a:solidFill>
                  <a:srgbClr val="FF0000"/>
                </a:solidFill>
              </a:rPr>
              <a:t>11Talk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C472F-459C-4F99-8193-ADC3D9C2F55A}"/>
              </a:ext>
            </a:extLst>
          </p:cNvPr>
          <p:cNvSpPr txBox="1"/>
          <p:nvPr/>
        </p:nvSpPr>
        <p:spPr>
          <a:xfrm>
            <a:off x="4091523" y="3609062"/>
            <a:ext cx="64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>
                <a:solidFill>
                  <a:srgbClr val="FF0000"/>
                </a:solidFill>
              </a:rPr>
              <a:t>หนังสือ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C8475-5CA0-41E6-9409-97B0093E93E8}"/>
              </a:ext>
            </a:extLst>
          </p:cNvPr>
          <p:cNvSpPr txBox="1"/>
          <p:nvPr/>
        </p:nvSpPr>
        <p:spPr>
          <a:xfrm>
            <a:off x="4831621" y="3590579"/>
            <a:ext cx="78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>
                <a:solidFill>
                  <a:srgbClr val="FF0000"/>
                </a:solidFill>
              </a:rPr>
              <a:t>หลักสูตร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D5999-D301-4782-B2F5-BACB9C1D4B1D}"/>
              </a:ext>
            </a:extLst>
          </p:cNvPr>
          <p:cNvSpPr txBox="1"/>
          <p:nvPr/>
        </p:nvSpPr>
        <p:spPr>
          <a:xfrm>
            <a:off x="5592618" y="3591315"/>
            <a:ext cx="63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>
                <a:solidFill>
                  <a:srgbClr val="FF0000"/>
                </a:solidFill>
              </a:rPr>
              <a:t>ครู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4EA90-0FAA-4D48-85E2-1B6800E753C4}"/>
              </a:ext>
            </a:extLst>
          </p:cNvPr>
          <p:cNvSpPr txBox="1"/>
          <p:nvPr/>
        </p:nvSpPr>
        <p:spPr>
          <a:xfrm>
            <a:off x="6929152" y="3560362"/>
            <a:ext cx="112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>
                <a:solidFill>
                  <a:srgbClr val="FF0000"/>
                </a:solidFill>
              </a:rPr>
              <a:t>ความพึงพอใจ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710D0B-EEE8-4D2E-99A8-43033CED45A0}"/>
              </a:ext>
            </a:extLst>
          </p:cNvPr>
          <p:cNvSpPr txBox="1"/>
          <p:nvPr/>
        </p:nvSpPr>
        <p:spPr>
          <a:xfrm>
            <a:off x="8425137" y="357338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b="1" dirty="0">
                <a:solidFill>
                  <a:srgbClr val="FF0000"/>
                </a:solidFill>
              </a:rPr>
              <a:t>ชั้นเรียน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C2BB8-DC02-45E5-A8FB-DD4600932DC2}"/>
              </a:ext>
            </a:extLst>
          </p:cNvPr>
          <p:cNvSpPr txBox="1"/>
          <p:nvPr/>
        </p:nvSpPr>
        <p:spPr>
          <a:xfrm>
            <a:off x="6297584" y="3583128"/>
            <a:ext cx="70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FAQ’s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A6C08D-CED6-4F05-8F4E-66D965569160}"/>
              </a:ext>
            </a:extLst>
          </p:cNvPr>
          <p:cNvSpPr txBox="1"/>
          <p:nvPr/>
        </p:nvSpPr>
        <p:spPr>
          <a:xfrm>
            <a:off x="7882702" y="3544974"/>
            <a:ext cx="63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40014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50E1E-1DF2-4848-B4EA-0D7F59E30DC8}"/>
              </a:ext>
            </a:extLst>
          </p:cNvPr>
          <p:cNvSpPr/>
          <p:nvPr/>
        </p:nvSpPr>
        <p:spPr>
          <a:xfrm>
            <a:off x="766439" y="3856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cap="all" dirty="0">
                <a:solidFill>
                  <a:srgbClr val="052C52"/>
                </a:solidFill>
                <a:effectLst/>
                <a:latin typeface="Encode Sans"/>
              </a:rPr>
              <a:t>STABLE AND TESTED CURRICULUM</a:t>
            </a:r>
          </a:p>
          <a:p>
            <a:r>
              <a:rPr lang="en-US" b="0" i="0" dirty="0">
                <a:solidFill>
                  <a:srgbClr val="6F7274"/>
                </a:solidFill>
                <a:effectLst/>
                <a:latin typeface="Encode Sans"/>
              </a:rPr>
              <a:t>Our integrated and customized courses guarantee over-all English skills </a:t>
            </a:r>
            <a:r>
              <a:rPr lang="en-US" b="0" i="0" dirty="0" err="1">
                <a:solidFill>
                  <a:srgbClr val="6F7274"/>
                </a:solidFill>
                <a:effectLst/>
                <a:latin typeface="Encode Sans"/>
              </a:rPr>
              <a:t>improvement.Students</a:t>
            </a:r>
            <a:r>
              <a:rPr lang="en-US" b="0" i="0" dirty="0">
                <a:solidFill>
                  <a:srgbClr val="6F7274"/>
                </a:solidFill>
                <a:effectLst/>
                <a:latin typeface="Encode Sans"/>
              </a:rPr>
              <a:t> see great results like getting higher English standardized test scores and gaining confidence in using the English language. Check out our learning material overview.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28A4-73A2-4D31-A48C-EB01BBCF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9" y="2235915"/>
            <a:ext cx="8925017" cy="4497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1861F7-9DCE-439E-BC6B-8F93FB8C1EFB}"/>
              </a:ext>
            </a:extLst>
          </p:cNvPr>
          <p:cNvSpPr txBox="1"/>
          <p:nvPr/>
        </p:nvSpPr>
        <p:spPr>
          <a:xfrm>
            <a:off x="6667499" y="592565"/>
            <a:ext cx="52101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FF0000"/>
                </a:solidFill>
              </a:rPr>
              <a:t>หลักสูตรที่อัดแน่นและผ่านการทดสอบ</a:t>
            </a:r>
          </a:p>
          <a:p>
            <a:r>
              <a:rPr lang="th-TH" dirty="0">
                <a:solidFill>
                  <a:srgbClr val="FF0000"/>
                </a:solidFill>
              </a:rPr>
              <a:t>หลักสูตรที่เราพัฒนาและทำขึ้นมานั้นรับประกันการพัฒนาทักษะภาษาอังกฤษของนักเรียนในทุกด้าน ซึ่งจะเห็นผลลัพธ์ที่ยอดเยี่ยมได้อย่างเช่นการได้คะแนนการทดสอบมาตรฐานภาษาอังกฤษที่สูงขึ้นและมีความมั่นใจในการใช้ภาษาอังกฤษ คุณสามารถดูภาพรวมของแต่ละหลักสูตรด้านล่าง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0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80A6F4-3557-4C37-BADE-A27E0FDF28BC}"/>
              </a:ext>
            </a:extLst>
          </p:cNvPr>
          <p:cNvSpPr/>
          <p:nvPr/>
        </p:nvSpPr>
        <p:spPr>
          <a:xfrm>
            <a:off x="418128" y="201025"/>
            <a:ext cx="11149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ncode Sans"/>
              </a:rPr>
              <a:t>Job interview : One stop English job interview preparation</a:t>
            </a:r>
            <a:r>
              <a:rPr lang="th-TH" dirty="0">
                <a:latin typeface="Encode Sans"/>
              </a:rPr>
              <a:t>   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การเรียนจะเป็นการเตรียมความพร้อมเพื่อการสัมภาษณ์งานเป็นภาษาอังกฤษทั้งหมด ไม่ว่าจะเป็น คำถามที่คุณต้องเจอหรือวิธีการตอบคำถาม ซึ่งคุณจะได้ฝึกตอบคำถามจริงในสถานการณ์จำลองและรับคำแนะนำจากครูผู้สอนในชั้นเรียนได้ทันที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D7486-3D1D-4033-A09C-6A0A68BC4430}"/>
              </a:ext>
            </a:extLst>
          </p:cNvPr>
          <p:cNvSpPr/>
          <p:nvPr/>
        </p:nvSpPr>
        <p:spPr>
          <a:xfrm>
            <a:off x="418128" y="1043956"/>
            <a:ext cx="11045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ncode Sans"/>
              </a:rPr>
              <a:t>Senior English : Focuses on English conversation based on student’s level (1~10). Class types available are expressions, discussion or pre-basic English </a:t>
            </a:r>
            <a:r>
              <a:rPr lang="en-US" b="0" i="0" dirty="0" err="1">
                <a:effectLst/>
                <a:latin typeface="Encode Sans"/>
              </a:rPr>
              <a:t>coversation</a:t>
            </a:r>
            <a:r>
              <a:rPr lang="en-US" b="0" i="0" dirty="0">
                <a:effectLst/>
                <a:latin typeface="Encode Sans"/>
              </a:rPr>
              <a:t> class (for beginners).</a:t>
            </a:r>
            <a:r>
              <a:rPr lang="th-TH" dirty="0"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หลักสูตรนี้เน้นการสนทนาภาษาอังกฤษตามระดับของนักเรียน (1 ~ 10) ประเภทชั้นเรียนที่มีในหลักสูตรนี้ได้แก่ การแสดงความคิดเห็น การสื่อสารหรือการสนทนาภาษาอังกฤษเบื้องต้น (สำหรับผู้เริ่มต้น) นักเรียนจะได้ฝึกพูดแบบตัวต่อตัว โต้ตอบคำถามและแสดงความคิดเห็นในหัวข้อต่าง ๆ ในชั้นเรียน ครูจะช่วยแก้ไขประโยคและให้คำแนะนำหากนักเรียนพูดผิด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037C3-9770-43AC-9F7B-2A8A3E2E5658}"/>
              </a:ext>
            </a:extLst>
          </p:cNvPr>
          <p:cNvSpPr/>
          <p:nvPr/>
        </p:nvSpPr>
        <p:spPr>
          <a:xfrm>
            <a:off x="521822" y="2505670"/>
            <a:ext cx="10184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ncode Sans"/>
              </a:rPr>
              <a:t>Business English : Acquire English skills necessary for business activities such as business communication, presentation and coping ability in unexpected situations.</a:t>
            </a:r>
            <a:r>
              <a:rPr lang="th-TH" dirty="0"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นักเรียนจะได้เรียนทักษะภาษาอังกฤษที่จำเป็นสำหรับกิจกรรมทางธุรกิจ เช่น การสื่อสารทางธุรกิจ การนำเสนอและการรับมือในสถานการณ์ที่ไม่คาดคิด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775C2-A97F-48AC-AAB0-F92054BC7795}"/>
              </a:ext>
            </a:extLst>
          </p:cNvPr>
          <p:cNvSpPr/>
          <p:nvPr/>
        </p:nvSpPr>
        <p:spPr>
          <a:xfrm>
            <a:off x="521822" y="3615353"/>
            <a:ext cx="1054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ncode Sans"/>
              </a:rPr>
              <a:t>IELTS : Prepare for the test with expected test questions and recent test questions to help you achieve your target band score.</a:t>
            </a:r>
            <a:r>
              <a:rPr lang="th-TH" dirty="0"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เตรียมความพร้อมสำหรับการสอบด้วยการฝึกฝนกับคำถามของแบบทดสอบที่มักออกและคำถามล่าสุด เพื่อช่วยให้นักเรียนสามารถทำคะแนนได้ตามเป้าหมายที่คาดหวังไว้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B619F-B1A5-4721-B955-C333D27557D7}"/>
              </a:ext>
            </a:extLst>
          </p:cNvPr>
          <p:cNvSpPr/>
          <p:nvPr/>
        </p:nvSpPr>
        <p:spPr>
          <a:xfrm>
            <a:off x="521821" y="4526262"/>
            <a:ext cx="10379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ncode Sans"/>
              </a:rPr>
              <a:t>TOEFL : Comprehensive test preparation through review of expected questions and recent test questions to excel on the test.</a:t>
            </a:r>
            <a:r>
              <a:rPr lang="th-TH" dirty="0"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ฝึกทำความเข้าใจและเตรียมความพร้อมในการสอบผ่านการฝึกฝนกับคำถามที่มักจะมีในการสอบและคำถามของแบบทดสอบล่าสุด เพื่อช่วยให้นักเรียนสามารถทำผลสอบออกมาได้ดีและพึงพอใจ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C950CB-6FB6-493D-A810-FE782F3CBACC}"/>
              </a:ext>
            </a:extLst>
          </p:cNvPr>
          <p:cNvSpPr/>
          <p:nvPr/>
        </p:nvSpPr>
        <p:spPr>
          <a:xfrm>
            <a:off x="583966" y="5710951"/>
            <a:ext cx="1075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ncode Sans"/>
              </a:rPr>
              <a:t>TOEIC : TOEIC Scores &amp; Conversion Table</a:t>
            </a:r>
            <a:r>
              <a:rPr lang="th-TH" b="0" i="0" dirty="0">
                <a:effectLst/>
                <a:latin typeface="Encode Sans"/>
              </a:rPr>
              <a:t>  </a:t>
            </a:r>
            <a:r>
              <a:rPr lang="th-TH" b="0" i="0" dirty="0">
                <a:solidFill>
                  <a:srgbClr val="FF0000"/>
                </a:solidFill>
                <a:effectLst/>
                <a:latin typeface="Encode Sans"/>
              </a:rPr>
              <a:t>เน้น</a:t>
            </a:r>
            <a:r>
              <a:rPr lang="th-TH" b="0" i="0" dirty="0" err="1">
                <a:solidFill>
                  <a:srgbClr val="FF0000"/>
                </a:solidFill>
                <a:effectLst/>
                <a:latin typeface="Encode Sans"/>
              </a:rPr>
              <a:t>การทำ</a:t>
            </a:r>
            <a:r>
              <a:rPr lang="th-TH" b="0" i="0" dirty="0">
                <a:solidFill>
                  <a:srgbClr val="FF0000"/>
                </a:solidFill>
                <a:effectLst/>
                <a:latin typeface="Encode Sans"/>
              </a:rPr>
              <a:t>คะแนนให้สูงขึ้นด้วยการฝึกฝนกับตัวอย่างข้อสอบที่เคยออกและข้อสอบล่าสุด เพื่อสร้างความคุ้นเคยให้กับนักเรียนและรู้แนวทาง</a:t>
            </a:r>
            <a:r>
              <a:rPr lang="th-TH" b="0" i="0" dirty="0" err="1">
                <a:solidFill>
                  <a:srgbClr val="FF0000"/>
                </a:solidFill>
                <a:effectLst/>
                <a:latin typeface="Encode Sans"/>
              </a:rPr>
              <a:t>การทำ</a:t>
            </a:r>
            <a:r>
              <a:rPr lang="th-TH" b="0" i="0" dirty="0">
                <a:solidFill>
                  <a:srgbClr val="FF0000"/>
                </a:solidFill>
                <a:effectLst/>
                <a:latin typeface="Encode Sans"/>
              </a:rPr>
              <a:t>ข้อสอบเพื่อให้ทำคะแนนได้ตามเป้าหมาย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7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8C45-82E6-4F91-9077-96D81842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Pop-up description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86625-EAD4-4F13-B47B-DAFF6384F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91" y="1825625"/>
            <a:ext cx="85708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E78CEB-2883-4D4C-B6F0-EECDA10E3FF0}"/>
              </a:ext>
            </a:extLst>
          </p:cNvPr>
          <p:cNvSpPr/>
          <p:nvPr/>
        </p:nvSpPr>
        <p:spPr>
          <a:xfrm>
            <a:off x="686132" y="1443841"/>
            <a:ext cx="108197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52C52"/>
                </a:solidFill>
                <a:latin typeface="Encode Sans"/>
              </a:rPr>
              <a:t>Interview course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การสัมภาษณ์งานทั่วไป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Preferred Level of student : intermediate or above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ระดับภาษาของนักเรียน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: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ระดับกลางขึ้นไป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Contents of the textbook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เนื้อหาของหนังสือเรียน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Passion For Business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ความชอบใน</a:t>
            </a:r>
            <a:r>
              <a:rPr lang="th-TH" dirty="0" err="1">
                <a:solidFill>
                  <a:srgbClr val="FF0000"/>
                </a:solidFill>
                <a:latin typeface="Encode Sans"/>
              </a:rPr>
              <a:t>การทำ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ธุรกิจ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Motivation and Purpose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แรงจูงใจและวัตถุประสงค์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Skills and Experience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ทักษะและประสบการณ์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Diligence and Professionalism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ความขยันและความเป็นมืออาชีพ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th-TH" dirty="0">
              <a:solidFill>
                <a:srgbClr val="052C52"/>
              </a:solidFill>
              <a:latin typeface="Encod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52C52"/>
              </a:solidFill>
              <a:latin typeface="Encode Sans"/>
            </a:endParaRPr>
          </a:p>
          <a:p>
            <a:r>
              <a:rPr lang="en-US" dirty="0">
                <a:solidFill>
                  <a:srgbClr val="052C52"/>
                </a:solidFill>
                <a:latin typeface="Encode Sans"/>
              </a:rPr>
              <a:t>Interview for flight attendant course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การสัมภาษณ์หลักสูตรพนักงานต้อนรับบนเครื่องบิน 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Preferred Level of student: intermediate or above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ระดับภาษาของนักเรียน : ระดับกลางขึ้นไป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Preferred student: Those who are preparing an interview for domestic airline and foreign airline crew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สำหรับผู้เรียน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 :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ผู้ที่กำลังเตรียมการสัมภาษณ์สำหรับสายการบินในประเทศและลูกเรือสายการบินต่างประเทศ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Contents of the textbook.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เนื้อหาของหนังสือเรียน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Personal Information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ข้อมูลส่วนตัว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Career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อาชีพ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(Total questions: 87 questions)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(คำถามทั้งหมด: 87 คำถาม)</a:t>
            </a:r>
            <a:endParaRPr lang="en-US" b="0" i="0" dirty="0">
              <a:solidFill>
                <a:srgbClr val="FF0000"/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45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1FD10-E8C4-4DCB-870C-D7BB636173A5}"/>
              </a:ext>
            </a:extLst>
          </p:cNvPr>
          <p:cNvSpPr/>
          <p:nvPr/>
        </p:nvSpPr>
        <p:spPr>
          <a:xfrm>
            <a:off x="506029" y="331451"/>
            <a:ext cx="3091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2C52"/>
                </a:solidFill>
                <a:latin typeface="Encode Sans"/>
              </a:rPr>
              <a:t>Senior English Speaking Course</a:t>
            </a:r>
            <a:endParaRPr lang="en-US" b="0" i="0" dirty="0">
              <a:solidFill>
                <a:srgbClr val="052C52"/>
              </a:solidFill>
              <a:effectLst/>
              <a:latin typeface="Encod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654BB-72CF-4B7E-A6CE-E0FDA09C20D0}"/>
              </a:ext>
            </a:extLst>
          </p:cNvPr>
          <p:cNvSpPr/>
          <p:nvPr/>
        </p:nvSpPr>
        <p:spPr>
          <a:xfrm>
            <a:off x="506029" y="1154513"/>
            <a:ext cx="110889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F7274"/>
                </a:solidFill>
                <a:latin typeface="Encode Sans"/>
              </a:rPr>
              <a:t>11Talk has variety of textbooks. Classes are tailored to the student’s level. Textbooks are assigned based on trial class assessment. Check our trial classes now!</a:t>
            </a:r>
          </a:p>
          <a:p>
            <a:endParaRPr lang="th-TH" dirty="0">
              <a:solidFill>
                <a:srgbClr val="052C52"/>
              </a:solidFill>
              <a:latin typeface="Encode Sans"/>
            </a:endParaRPr>
          </a:p>
          <a:p>
            <a:r>
              <a:rPr lang="en-US" dirty="0">
                <a:solidFill>
                  <a:srgbClr val="FF0000"/>
                </a:solidFill>
                <a:latin typeface="Encode Sans"/>
              </a:rPr>
              <a:t>11Talk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มีหนังสือเรียนมากมาย ชั้นเรียนได้รับการปรับให้เหมาะกับระดับภาษาของนักเรียน หนังสือเรียนที่ใช้จะอ้างอิงตามการประเมินชั้นเรียนทดลอง มาเช็คดูชั้นเรียนลดลองของเราตอนนี้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!</a:t>
            </a:r>
            <a:endParaRPr lang="th-TH" dirty="0">
              <a:solidFill>
                <a:srgbClr val="052C52"/>
              </a:solidFill>
              <a:latin typeface="Encode Sans"/>
            </a:endParaRPr>
          </a:p>
          <a:p>
            <a:endParaRPr lang="th-TH" dirty="0">
              <a:solidFill>
                <a:srgbClr val="052C52"/>
              </a:solidFill>
              <a:latin typeface="Encode Sans"/>
            </a:endParaRPr>
          </a:p>
          <a:p>
            <a:r>
              <a:rPr lang="en-US" dirty="0">
                <a:solidFill>
                  <a:srgbClr val="FF0000"/>
                </a:solidFill>
                <a:latin typeface="Encode Sans"/>
              </a:rPr>
              <a:t>Pattern textbook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Preferred level of students: Beginner ~ Intermediate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ระดับภาษาของนักเรียน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: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ระดับเริ่มต้น - ระดับกลาง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Level of textbook: level 1 to level 5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: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 ระดับภาษา 1 - 5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Textbook level 1 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en-US" dirty="0">
                <a:solidFill>
                  <a:srgbClr val="052C52"/>
                </a:solidFill>
                <a:latin typeface="Encode Sans"/>
              </a:rPr>
              <a:t>: Learn basic pronunciation, vocabulary and basic English expressions. Makes the students get accustomed with English sentence structures and phrases.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หนังสือเรียนระดับภาษา</a:t>
            </a:r>
            <a:r>
              <a:rPr lang="th-TH" dirty="0" err="1">
                <a:solidFill>
                  <a:srgbClr val="FF0000"/>
                </a:solidFill>
                <a:latin typeface="Encode Sans"/>
              </a:rPr>
              <a:t>เล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เวล 1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: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เรียนรู้การออกเสียง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คำศัพท์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และสำนวนภาษาอังกฤษเบื้องต้น ทำให้นักเรียนคุ้นเคยกับโครงสร้างประโยคและวลีภาษาอังกฤษ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Textbook level 2 ~ 3 : Focuses on learning basic conversation patterns and frequently used vocabulary words. The book targets speaking fluency and expressing thoughts in English.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หนังสือเรียนระดับภาษา</a:t>
            </a:r>
            <a:r>
              <a:rPr lang="th-TH" dirty="0" err="1">
                <a:solidFill>
                  <a:srgbClr val="FF0000"/>
                </a:solidFill>
                <a:latin typeface="Encode Sans"/>
              </a:rPr>
              <a:t>เล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เวล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2-3 :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เน้นการเรียนรู้รูปแบบการสนทนาพื้นฐานและคำศัพท์ที่ใช้บ่อย หนังสือเล่มนี้มีเป้าหมายเพื่อเพิ่มความคล่องแคล่วในการพูดและการแสดงความคิดเป็นภาษาอังกฤษ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Textbook level 4 ~ 5 :Focuses on learning patterns and expressions while practicing  to express your thoughts in specific English situation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หนังสือเรียนระดับภาษา</a:t>
            </a:r>
            <a:r>
              <a:rPr lang="th-TH" dirty="0" err="1">
                <a:solidFill>
                  <a:srgbClr val="FF0000"/>
                </a:solidFill>
                <a:latin typeface="Encode Sans"/>
              </a:rPr>
              <a:t>เล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เวล 4-5 : มุ่งเน้นไปที่รูปแบบการเรียนรูปประโยคและการแสดงความคิดเห็น ด้วยการฝึกแสดงความคิดเห็นของคุณในสถานการณ์ที่เฉพาะเจาะจงเป็นภาษาอังกฤษ</a:t>
            </a:r>
            <a:endParaRPr lang="en-US" b="0" i="0" dirty="0">
              <a:solidFill>
                <a:srgbClr val="FF0000"/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434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595326-0A5D-43FF-81A1-A83A1EB6E942}"/>
              </a:ext>
            </a:extLst>
          </p:cNvPr>
          <p:cNvSpPr/>
          <p:nvPr/>
        </p:nvSpPr>
        <p:spPr>
          <a:xfrm>
            <a:off x="691299" y="516394"/>
            <a:ext cx="89240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ncode Sans"/>
              </a:rPr>
              <a:t>Discussion textbook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Preferred Level of student: Intermediate ~ Advanced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ระดับภาษาของนักเรียน : ระดับกลาง - ระดับสูง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Level of textbook: level 4 to level 10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 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 : ระดับภาษา 4-10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Textbooks levels 4 ~ 7 : Read short stories and express your thoughts and opinions about the stories. You can practice choosing proper vocabularies as well as comprehension</a:t>
            </a:r>
            <a:r>
              <a:rPr lang="en-US" dirty="0">
                <a:latin typeface="Encode Sans"/>
              </a:rPr>
              <a:t>.</a:t>
            </a:r>
            <a:r>
              <a:rPr lang="th-TH" dirty="0"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หนังสือเรียนระดับภาษา 4-7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: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อ่านเรื่องสั้นและแสดงความคิดเห็นและความคิดเห็นของคุณเกี่ยวกับเรื่องราวนั้น ๆ คุณสามารถฝึกฝนโดยเลือกคำศัพท์ที่เหมาะสมและเข้าใจมาใช้ได้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Textbook level 8 ~ 10 : Read a long passage and discuss with a teacher about the topic. The goal of this level is to have depth in language execution.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หนังสือเรียนระดับภาษา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8-7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 : อ่านข้อความยาว ๆ และสนทนากับครูเกี่ยวกับหัวข้อต่าง ๆ เป้าหมายของระดับนี้คือการใช้ภาษาที่มีความลึกขึ้น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endParaRPr lang="th-TH" dirty="0">
              <a:solidFill>
                <a:srgbClr val="052C52"/>
              </a:solidFill>
              <a:latin typeface="Encode Sans"/>
            </a:endParaRPr>
          </a:p>
          <a:p>
            <a:endParaRPr lang="th-TH" dirty="0">
              <a:solidFill>
                <a:srgbClr val="052C52"/>
              </a:solidFill>
              <a:latin typeface="Encode Sans"/>
            </a:endParaRPr>
          </a:p>
          <a:p>
            <a:r>
              <a:rPr lang="en-US" dirty="0">
                <a:solidFill>
                  <a:srgbClr val="FF0000"/>
                </a:solidFill>
                <a:latin typeface="Encode Sans"/>
              </a:rPr>
              <a:t>Conversation textbook for beginners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Preferred level of student : The person who starts English conversation for the first time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ระดับภาษาของนักเรียน : ผู้ที่เริ่มสนทนาภาษาอังกฤษเป็นครั้งแรก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Level of textbook : Pre-level 1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 : ระดับเริ่มต้น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Learning basic questions and answers used in daily conversation. Aims to eliminate fear and build confidence in speaking English. (Ex) Self introduction, shopping and ordering.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เรียนรู้คำถามพื้นฐานและคำตอบที่ใช้ในการสนทนาประจำวัน มีจุดมุ่งหมายเพื่อขจัดความกลัวและสร้างความมั่นใจในการพูดภาษาอังกฤษ (เช่น) การแนะนำตัวเอง การซื้อของ และการสั่งซื้อของ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h-TH" b="0" i="0" dirty="0">
              <a:solidFill>
                <a:srgbClr val="052C52"/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361197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93DC89-E4BB-4FCB-B722-8B1526F4715C}"/>
              </a:ext>
            </a:extLst>
          </p:cNvPr>
          <p:cNvSpPr/>
          <p:nvPr/>
        </p:nvSpPr>
        <p:spPr>
          <a:xfrm>
            <a:off x="513838" y="38801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2C52"/>
                </a:solidFill>
                <a:latin typeface="Encode Sans"/>
              </a:rPr>
              <a:t>Business English</a:t>
            </a:r>
            <a:endParaRPr lang="en-US" b="0" i="0" dirty="0">
              <a:solidFill>
                <a:srgbClr val="052C52"/>
              </a:solidFill>
              <a:effectLst/>
              <a:latin typeface="Encod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72FDE-78D5-4E89-BB4A-96C2E8C38DF4}"/>
              </a:ext>
            </a:extLst>
          </p:cNvPr>
          <p:cNvSpPr/>
          <p:nvPr/>
        </p:nvSpPr>
        <p:spPr>
          <a:xfrm>
            <a:off x="513838" y="889843"/>
            <a:ext cx="108266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F7274"/>
                </a:solidFill>
                <a:latin typeface="Encode Sans"/>
              </a:rPr>
              <a:t>Learning Objectives: In business situations, you can reach the stage wherein you need to use sophisticated and accurate business-related English expressions and words for phone conversation, meeting and discussion with foreigners.</a:t>
            </a:r>
            <a:r>
              <a:rPr lang="th-TH" dirty="0">
                <a:solidFill>
                  <a:srgbClr val="6F7274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วัตถุประสงค์การเรียนรู้: ในสถานการณ์ทางธุรกิจคุณสามารถไปถึงขั้นตอนที่คุณต้องใช้สำนวนและคำภาษาอังกฤษที่เกี่ยวข้องกับธุรกิจที่ซับซ้อนและถูกต้องสำหรับการสนทนาทางโทรศัพท์การพบปะและการสนทนากับชาวต่างชาติ</a:t>
            </a:r>
          </a:p>
          <a:p>
            <a:endParaRPr lang="th-TH" dirty="0">
              <a:solidFill>
                <a:srgbClr val="6F7274"/>
              </a:solidFill>
              <a:latin typeface="Encode Sans"/>
            </a:endParaRPr>
          </a:p>
          <a:p>
            <a:endParaRPr lang="en-US" dirty="0">
              <a:solidFill>
                <a:srgbClr val="6F7274"/>
              </a:solidFill>
              <a:latin typeface="Encode Sans"/>
            </a:endParaRPr>
          </a:p>
          <a:p>
            <a:r>
              <a:rPr lang="en-US" dirty="0">
                <a:solidFill>
                  <a:srgbClr val="6F7274"/>
                </a:solidFill>
                <a:latin typeface="Encode Sans"/>
              </a:rPr>
              <a:t>Textbook</a:t>
            </a:r>
            <a:r>
              <a:rPr lang="th-TH" dirty="0">
                <a:solidFill>
                  <a:srgbClr val="6F7274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endParaRPr lang="th-TH" dirty="0">
              <a:solidFill>
                <a:srgbClr val="6F7274"/>
              </a:solidFill>
              <a:latin typeface="Encode Sans"/>
            </a:endParaRPr>
          </a:p>
          <a:p>
            <a:r>
              <a:rPr lang="en-US" dirty="0">
                <a:solidFill>
                  <a:srgbClr val="6F7274"/>
                </a:solidFill>
                <a:latin typeface="Encode Sans"/>
              </a:rPr>
              <a:t>Organization</a:t>
            </a:r>
            <a:r>
              <a:rPr lang="th-TH" dirty="0">
                <a:solidFill>
                  <a:srgbClr val="6F7274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องค์อง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endParaRPr lang="th-TH" dirty="0">
              <a:solidFill>
                <a:srgbClr val="6F7274"/>
              </a:solidFill>
              <a:latin typeface="Encode Sans"/>
            </a:endParaRPr>
          </a:p>
          <a:p>
            <a:r>
              <a:rPr lang="en-US" dirty="0">
                <a:solidFill>
                  <a:srgbClr val="6F7274"/>
                </a:solidFill>
                <a:latin typeface="Encode Sans"/>
              </a:rPr>
              <a:t>Become familiar with business English situations through discussion and business conversation drill</a:t>
            </a:r>
            <a:r>
              <a:rPr lang="en-US" dirty="0">
                <a:latin typeface="Encode Sans"/>
              </a:rPr>
              <a:t>s.</a:t>
            </a:r>
            <a:r>
              <a:rPr lang="th-TH" dirty="0"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ทำความคุ้นเคยกับสถานการณ์ภาษาอังกฤษธุรกิจผ่านการสนทนาและการฝึกซ้อมการสนทนาทางธุรกิจ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endParaRPr lang="th-TH" dirty="0">
              <a:solidFill>
                <a:srgbClr val="6F7274"/>
              </a:solidFill>
              <a:latin typeface="Encode Sans"/>
            </a:endParaRPr>
          </a:p>
          <a:p>
            <a:r>
              <a:rPr lang="en-US" dirty="0">
                <a:solidFill>
                  <a:srgbClr val="6F7274"/>
                </a:solidFill>
                <a:latin typeface="Encode Sans"/>
              </a:rPr>
              <a:t>Increase your business English vocabulary and expression use it on drills that are related to business set-ups like interviews and meetings</a:t>
            </a:r>
            <a:r>
              <a:rPr lang="th-TH" dirty="0">
                <a:solidFill>
                  <a:srgbClr val="6F7274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พิ่มคำศัพท์และสำนวนภาษาอังกฤษธุรกิจด้วยการใช้ในการฝึกซ้อมที่เกี่ยวข้องกับการจัดเตรียมทางธุรกิจ เช่น การสัมภาษณ์ และการประชุม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endParaRPr lang="th-TH" dirty="0">
              <a:solidFill>
                <a:srgbClr val="6F7274"/>
              </a:solidFill>
              <a:latin typeface="Encode Sans"/>
            </a:endParaRPr>
          </a:p>
          <a:p>
            <a:r>
              <a:rPr lang="en-US" dirty="0">
                <a:solidFill>
                  <a:srgbClr val="6F7274"/>
                </a:solidFill>
                <a:latin typeface="Encode Sans"/>
              </a:rPr>
              <a:t>Deepened your understanding on words and expressions you learned through writing drills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เพิ่มพูนความเข้าใจในคำและสำนวนที่คุณเรียนรู้ผ่านการฝึกซ้อมการเขียน</a:t>
            </a:r>
            <a:endParaRPr lang="en-US" b="0" i="0" dirty="0">
              <a:solidFill>
                <a:srgbClr val="FF0000"/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405477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A19277-1138-4FA5-97CC-389D258073A0}"/>
              </a:ext>
            </a:extLst>
          </p:cNvPr>
          <p:cNvSpPr/>
          <p:nvPr/>
        </p:nvSpPr>
        <p:spPr>
          <a:xfrm>
            <a:off x="613391" y="406866"/>
            <a:ext cx="652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ncode Sans"/>
              </a:rPr>
              <a:t>IELTS</a:t>
            </a:r>
            <a:endParaRPr lang="en-US" b="0" i="0" dirty="0">
              <a:solidFill>
                <a:srgbClr val="FF0000"/>
              </a:solidFill>
              <a:effectLst/>
              <a:latin typeface="Encode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0DDA4-3ACA-4EEB-A622-B408A64067DD}"/>
              </a:ext>
            </a:extLst>
          </p:cNvPr>
          <p:cNvSpPr/>
          <p:nvPr/>
        </p:nvSpPr>
        <p:spPr>
          <a:xfrm>
            <a:off x="613391" y="1401048"/>
            <a:ext cx="105573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F7274"/>
                </a:solidFill>
                <a:latin typeface="Encode Sans"/>
              </a:rPr>
              <a:t>We offer IELTS Speaking, Reading and Writing classes. This course is for students who have intermediate level of English or above.</a:t>
            </a:r>
            <a:r>
              <a:rPr lang="th-TH" dirty="0">
                <a:solidFill>
                  <a:srgbClr val="6F7274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เรามีชั้นเรียนการพูดการ อ่าน และการเขียน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IELTS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หลักสูตรนี้เหมาะสำหรับนักเรียนที่มีภาษาอังกฤษระดับกลางขึ้นไป</a:t>
            </a:r>
          </a:p>
          <a:p>
            <a:pPr algn="ctr"/>
            <a:endParaRPr lang="th-TH" dirty="0">
              <a:solidFill>
                <a:srgbClr val="6F7274"/>
              </a:solidFill>
              <a:latin typeface="Encode Sans"/>
            </a:endParaRPr>
          </a:p>
          <a:p>
            <a:pPr algn="ctr"/>
            <a:endParaRPr lang="en-US" dirty="0">
              <a:solidFill>
                <a:srgbClr val="6F7274"/>
              </a:solidFill>
              <a:latin typeface="Encode Sans"/>
            </a:endParaRPr>
          </a:p>
          <a:p>
            <a:r>
              <a:rPr lang="en-US" dirty="0">
                <a:solidFill>
                  <a:srgbClr val="FF0000"/>
                </a:solidFill>
                <a:latin typeface="Encode Sans"/>
              </a:rPr>
              <a:t>IELTS Speaking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Practice various types of questions in IELTS Speaking and give you the tips to gain high scores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ฝึกคำถามประเภทต่าง ๆ ใน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IELTS Speaking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และให้คำแนะนำเกี่ยวกับเทคนิคในได้คะแนนสูง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A teacher gives you corrections of the wrong sentences in grammar you said that are difficult to grasp by self-study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ครูจะช่วยคุณแก้ไขของประโยคไวยากรณ์ผิดตามที่คุณบอกว่าเป็นเรื่องยากที่จะเข้าตอนศึกษาด้วยตนเอง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We have Basic, Intermediate, and Advanced level textbooks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เรามีหนังสือเรียน ระดับพื้นฐาน ระดับกลาง และระดับสูง</a:t>
            </a:r>
            <a:endParaRPr lang="en-US" b="0" i="0" dirty="0">
              <a:solidFill>
                <a:srgbClr val="FF0000"/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112791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78AD5-5F74-448E-8955-A35DD45DB6F6}"/>
              </a:ext>
            </a:extLst>
          </p:cNvPr>
          <p:cNvSpPr/>
          <p:nvPr/>
        </p:nvSpPr>
        <p:spPr>
          <a:xfrm>
            <a:off x="1049516" y="1265451"/>
            <a:ext cx="102626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ncode Sans"/>
              </a:rPr>
              <a:t>IELTS Reading (Academic)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Grasp the types of questions and strategies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เข้าใจประเภทของคำถามและกลยุทธ์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Practice IELTS test with past test questions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ฝึกทำข้อสอบ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IELTS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กับคำถามที่เคยออก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Class process : Submit your answer before the class. In class, check the answers. For wrong answer, the teacher explains the question and the correct answer and gives you feedback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ขั้นตอนการเรียน: ส่งคำตอบของคุณก่อนถึงเวลาเรียน ตรวจคำตอบในชั้นเรียน สำหรับคำตอบที่ผิดครูจะอธิบายคำถามและช่วยแก้ไขคำตอบที่ถูกต้องและให้คำแนะนำแก่คุณ</a:t>
            </a:r>
          </a:p>
          <a:p>
            <a:pPr>
              <a:buFont typeface="Arial" panose="020B0604020202020204" pitchFamily="34" charset="0"/>
              <a:buChar char="•"/>
            </a:pPr>
            <a:endParaRPr lang="th-TH" dirty="0">
              <a:solidFill>
                <a:srgbClr val="052C52"/>
              </a:solidFill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th-TH" dirty="0">
              <a:solidFill>
                <a:srgbClr val="052C52"/>
              </a:solidFill>
              <a:latin typeface="Encode Sans"/>
            </a:endParaRPr>
          </a:p>
          <a:p>
            <a:endParaRPr lang="en-US" dirty="0">
              <a:solidFill>
                <a:srgbClr val="052C52"/>
              </a:solidFill>
              <a:latin typeface="Encode Sans"/>
            </a:endParaRPr>
          </a:p>
          <a:p>
            <a:r>
              <a:rPr lang="en-US" dirty="0">
                <a:solidFill>
                  <a:srgbClr val="FF0000"/>
                </a:solidFill>
                <a:latin typeface="Encode Sans"/>
              </a:rPr>
              <a:t>IELTS Writing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Grasp the types of questions and strategies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เข้าใจประเภทของคำถามและกลยุทธ์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Practice IELTS test with past test questions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ฝึกทำข้อสอบ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IELTS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กับคำถามที่เคยออก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Class process : Submit your writing before the class. Teacher provides feedback regarding your writing in class.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ขั้นตอนการเรียน: ส่งงานเขียนของคุณก่อนถึงเวลาเรียน ครูให้ข้อเสนอแนะเกี่ยวกับการเขียนของคุณในชั้นเรียน</a:t>
            </a:r>
            <a:endParaRPr lang="en-US" b="0" i="0" dirty="0">
              <a:solidFill>
                <a:srgbClr val="FF0000"/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429109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DD2C4-D8BA-483B-8FB7-DB39DD68F79F}"/>
              </a:ext>
            </a:extLst>
          </p:cNvPr>
          <p:cNvSpPr/>
          <p:nvPr/>
        </p:nvSpPr>
        <p:spPr>
          <a:xfrm>
            <a:off x="927976" y="661390"/>
            <a:ext cx="75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2C52"/>
                </a:solidFill>
                <a:latin typeface="Encode Sans"/>
              </a:rPr>
              <a:t>TOEFL</a:t>
            </a:r>
            <a:endParaRPr lang="en-US" b="0" i="0" dirty="0">
              <a:solidFill>
                <a:srgbClr val="052C52"/>
              </a:solidFill>
              <a:effectLst/>
              <a:latin typeface="Encod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C8302E-496F-4029-8183-20CD27674F2B}"/>
              </a:ext>
            </a:extLst>
          </p:cNvPr>
          <p:cNvSpPr/>
          <p:nvPr/>
        </p:nvSpPr>
        <p:spPr>
          <a:xfrm>
            <a:off x="927976" y="1582340"/>
            <a:ext cx="11119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F7274"/>
                </a:solidFill>
                <a:latin typeface="Encode Sans"/>
              </a:rPr>
              <a:t>TOEFL Speaking and Writing classes are offered. This course is for students who have intermediate level of English or above.</a:t>
            </a:r>
            <a:r>
              <a:rPr lang="th-TH" dirty="0">
                <a:solidFill>
                  <a:srgbClr val="6F7274"/>
                </a:solidFill>
                <a:latin typeface="Encode Sans"/>
              </a:rPr>
              <a:t> 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มีชั้นเรียนการพูดและการเขียน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TOEFL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หลักสูตรนี้เหมาะสำหรับนักเรียนที่มีภาษาอังกฤษระดับกลางขึ้นไป</a:t>
            </a:r>
          </a:p>
          <a:p>
            <a:endParaRPr lang="en-US" dirty="0">
              <a:solidFill>
                <a:srgbClr val="FF0000"/>
              </a:solidFill>
              <a:latin typeface="Encode Sans"/>
            </a:endParaRPr>
          </a:p>
          <a:p>
            <a:r>
              <a:rPr lang="en-US" dirty="0">
                <a:solidFill>
                  <a:srgbClr val="FF0000"/>
                </a:solidFill>
                <a:latin typeface="Encode Sans"/>
              </a:rPr>
              <a:t>TOEFL Speaking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Practice various types of questions in TOEFL and check tips to gain high score with sample answers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ฝึกตอบคำถามประเภทต่าง ๆ ใน 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TOEFL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และเทคนิค</a:t>
            </a:r>
            <a:r>
              <a:rPr lang="th-TH" dirty="0" err="1">
                <a:solidFill>
                  <a:srgbClr val="FF0000"/>
                </a:solidFill>
                <a:latin typeface="Encode Sans"/>
              </a:rPr>
              <a:t>การทำ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คะแนนให้สูงพร้อมตัวอย่างคำตอบ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A teacher gives you corrections of the wrong sentences in grammar you said that are difficult to grasp by self-study.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ครูจะช่วยคุณแก้ไขของประโยคไวยากรณ์ผิดตามที่คุณบอกว่าเป็นเรื่องยากที่จะเข้าตอนศึกษาด้วยตนเอง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Basic and Intermediate level textbook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หนังสือเรียนระดับพื้นฐานและระดับกลาง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endParaRPr lang="th-TH" dirty="0">
              <a:solidFill>
                <a:srgbClr val="052C52"/>
              </a:solidFill>
              <a:latin typeface="Encode Sans"/>
            </a:endParaRPr>
          </a:p>
          <a:p>
            <a:endParaRPr lang="th-TH" dirty="0">
              <a:solidFill>
                <a:srgbClr val="052C52"/>
              </a:solidFill>
              <a:latin typeface="Encode Sans"/>
            </a:endParaRPr>
          </a:p>
          <a:p>
            <a:r>
              <a:rPr lang="en-US" dirty="0">
                <a:solidFill>
                  <a:srgbClr val="FF0000"/>
                </a:solidFill>
                <a:latin typeface="Encode Sans"/>
              </a:rPr>
              <a:t>IELTS Reading (Academic)</a:t>
            </a:r>
            <a:endParaRPr lang="th-TH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h-TH" dirty="0">
                <a:solidFill>
                  <a:srgbClr val="052C52"/>
                </a:solidFill>
                <a:latin typeface="Encode Sans"/>
              </a:rPr>
              <a:t>การเขียน </a:t>
            </a:r>
            <a:r>
              <a:rPr lang="en-US" dirty="0">
                <a:solidFill>
                  <a:srgbClr val="052C52"/>
                </a:solidFill>
                <a:latin typeface="Encode Sans"/>
              </a:rPr>
              <a:t>TOEFL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Practice writing with 185 past test topics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ฝึกเขียนด้วย 185 หัวข้อที่เคยออกสอบ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Class process : Submit your writing before the class. Teacher provides feedback regarding your writing in class.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ขั้นตอนการเรียน: ส่งงานเขียนของคุณก่อนถึงเวลาเรียน ครูให้ข้อเสนอแนะเกี่ยวกับการเขียนของคุณในชั้นเรียน</a:t>
            </a:r>
            <a:endParaRPr lang="en-US" b="0" i="0" dirty="0">
              <a:solidFill>
                <a:srgbClr val="FF0000"/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255350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A8497B-7427-4E1B-B928-BA446418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3" y="1102496"/>
            <a:ext cx="4743450" cy="445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57A6F1-E537-41A9-85E9-BB595A6414B2}"/>
              </a:ext>
            </a:extLst>
          </p:cNvPr>
          <p:cNvSpPr txBox="1"/>
          <p:nvPr/>
        </p:nvSpPr>
        <p:spPr>
          <a:xfrm>
            <a:off x="6591300" y="1323975"/>
            <a:ext cx="50673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rgbClr val="FF0000"/>
                </a:solidFill>
              </a:rPr>
              <a:t>เรียนกับ</a:t>
            </a:r>
          </a:p>
          <a:p>
            <a:r>
              <a:rPr lang="th-TH" sz="5400" dirty="0">
                <a:solidFill>
                  <a:srgbClr val="FF0000"/>
                </a:solidFill>
              </a:rPr>
              <a:t>สถาบันสอนภาษาอังกฤษออนไลน์ชั้นนำ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sz="2400" dirty="0">
                <a:solidFill>
                  <a:srgbClr val="FF0000"/>
                </a:solidFill>
              </a:rPr>
              <a:t>เรียนได้ทุกที่ ทุกเวลา เพื่อก้าวสู่ความสำเร็จอันยิ่งใหญ่</a:t>
            </a:r>
          </a:p>
          <a:p>
            <a:endParaRPr lang="th-TH" sz="2400" dirty="0">
              <a:solidFill>
                <a:srgbClr val="FF0000"/>
              </a:solidFill>
            </a:endParaRPr>
          </a:p>
          <a:p>
            <a:endParaRPr lang="th-TH" sz="2400" dirty="0">
              <a:solidFill>
                <a:srgbClr val="FF0000"/>
              </a:solidFill>
            </a:endParaRPr>
          </a:p>
          <a:p>
            <a:r>
              <a:rPr lang="th-TH" sz="2400" dirty="0">
                <a:solidFill>
                  <a:srgbClr val="FF0000"/>
                </a:solidFill>
              </a:rPr>
              <a:t>วัดระดับภาษาและทดลองเรียนฟรี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1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BEE80-49F1-4320-9AF1-F91BF27B4E40}"/>
              </a:ext>
            </a:extLst>
          </p:cNvPr>
          <p:cNvSpPr/>
          <p:nvPr/>
        </p:nvSpPr>
        <p:spPr>
          <a:xfrm>
            <a:off x="691299" y="1015268"/>
            <a:ext cx="11233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F7274"/>
                </a:solidFill>
                <a:latin typeface="Encode Sans"/>
              </a:rPr>
              <a:t>The TOEIC Listening &amp; Reading Test is a 2-session multiple-choice test consisting of 200 questions. Each candidate receives independent scores for listening and reading comprehension on a scale that ranges from 5 to 495 points. The total score adds up to a scale of 10 to 990 points. The table below summarizes the test scores and what they mean.</a:t>
            </a:r>
            <a:r>
              <a:rPr lang="th-TH" dirty="0">
                <a:solidFill>
                  <a:srgbClr val="6F7274"/>
                </a:solidFill>
                <a:latin typeface="Encode Sans"/>
              </a:rPr>
              <a:t> </a:t>
            </a:r>
          </a:p>
          <a:p>
            <a:r>
              <a:rPr lang="th-TH" dirty="0">
                <a:solidFill>
                  <a:srgbClr val="FF0000"/>
                </a:solidFill>
              </a:rPr>
              <a:t>แบบทดสอบการฟังและการอ่าน </a:t>
            </a:r>
            <a:r>
              <a:rPr lang="en-US" dirty="0">
                <a:solidFill>
                  <a:srgbClr val="FF0000"/>
                </a:solidFill>
              </a:rPr>
              <a:t>TOEIC </a:t>
            </a:r>
            <a:r>
              <a:rPr lang="th-TH" dirty="0">
                <a:solidFill>
                  <a:srgbClr val="FF0000"/>
                </a:solidFill>
              </a:rPr>
              <a:t>เป็นการทดสอบแบบปรนัย 2 ตอน ประกอบด้วยคำถาม 200 ข้อ ผู้สมัครแต่ละคนจะได้รับคะแนนตามการฟังและการอ่านเพื่อความเข้าใจในระดับที่มีตั้งแต่ 5 ถึง 495 คะแนน คะแนนรวมจะเพิ่มขึ้นเป็น 10 ถึง 990 คะแนน ตารางด้านล่างคือสรุปคะแนนการทดสอบและความหมาย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62041-AA10-40C1-9C1E-B6D69EA67176}"/>
              </a:ext>
            </a:extLst>
          </p:cNvPr>
          <p:cNvSpPr/>
          <p:nvPr/>
        </p:nvSpPr>
        <p:spPr>
          <a:xfrm>
            <a:off x="778941" y="397440"/>
            <a:ext cx="73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2C52"/>
                </a:solidFill>
                <a:latin typeface="Encode Sans"/>
              </a:rPr>
              <a:t>TOEIC</a:t>
            </a:r>
            <a:endParaRPr lang="en-US" b="0" i="0" dirty="0">
              <a:solidFill>
                <a:srgbClr val="052C52"/>
              </a:solidFill>
              <a:effectLst/>
              <a:latin typeface="Encode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6B0D6-EC69-4167-9A2A-387359644871}"/>
              </a:ext>
            </a:extLst>
          </p:cNvPr>
          <p:cNvSpPr/>
          <p:nvPr/>
        </p:nvSpPr>
        <p:spPr>
          <a:xfrm>
            <a:off x="844929" y="2928422"/>
            <a:ext cx="1014009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52C52"/>
                </a:solidFill>
                <a:latin typeface="Encode Sans"/>
              </a:rPr>
              <a:t>Score Level</a:t>
            </a:r>
            <a:r>
              <a:rPr lang="th-TH" sz="1600" dirty="0">
                <a:solidFill>
                  <a:srgbClr val="052C52"/>
                </a:solidFill>
                <a:latin typeface="Encode Sans"/>
              </a:rPr>
              <a:t>  </a:t>
            </a:r>
            <a:r>
              <a:rPr lang="th-TH" sz="1600" dirty="0">
                <a:solidFill>
                  <a:srgbClr val="FF0000"/>
                </a:solidFill>
                <a:latin typeface="Encode Sans"/>
              </a:rPr>
              <a:t>ระดับคะแนน</a:t>
            </a:r>
            <a:endParaRPr lang="en-US" sz="1600" dirty="0">
              <a:solidFill>
                <a:srgbClr val="FF0000"/>
              </a:solidFill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C52"/>
                </a:solidFill>
                <a:latin typeface="Encode Sans"/>
              </a:rPr>
              <a:t>905 – 990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C52"/>
                </a:solidFill>
                <a:latin typeface="Encode Sans"/>
              </a:rPr>
              <a:t>(91% – 100%)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Encode Sans"/>
              </a:rPr>
              <a:t>International Professional Proficiency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C52"/>
                </a:solidFill>
                <a:latin typeface="Encode Sans"/>
              </a:rPr>
              <a:t>Able to communicate effectively in any situation.</a:t>
            </a:r>
            <a:r>
              <a:rPr lang="th-TH" sz="1600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sz="1600" dirty="0">
                <a:solidFill>
                  <a:srgbClr val="FF0000"/>
                </a:solidFill>
                <a:latin typeface="Encode Sans"/>
              </a:rPr>
              <a:t>สามารถสื่อสารได้อย่างมีประสิทธิภาพในทุกสถานการณ์</a:t>
            </a:r>
            <a:endParaRPr lang="en-US" sz="1600" dirty="0">
              <a:solidFill>
                <a:srgbClr val="FF0000"/>
              </a:solidFill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C52"/>
                </a:solidFill>
                <a:latin typeface="Encode Sans"/>
              </a:rPr>
              <a:t>785 – 900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C52"/>
                </a:solidFill>
                <a:latin typeface="Encode Sans"/>
              </a:rPr>
              <a:t>(79% – 90%)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Encode Sans"/>
              </a:rPr>
              <a:t>Working Proficiency Plus</a:t>
            </a:r>
            <a:r>
              <a:rPr lang="th-TH" sz="1600" dirty="0">
                <a:solidFill>
                  <a:srgbClr val="FF0000"/>
                </a:solidFill>
                <a:latin typeface="Encode Sans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C52"/>
                </a:solidFill>
                <a:latin typeface="Encode Sans"/>
              </a:rPr>
              <a:t>Able to satisfy most work requirements with language that is often, but not always, acceptable and effective.</a:t>
            </a:r>
            <a:r>
              <a:rPr lang="th-TH" sz="1600" dirty="0">
                <a:solidFill>
                  <a:srgbClr val="FF0000"/>
                </a:solidFill>
                <a:latin typeface="Encode Sans"/>
              </a:rPr>
              <a:t>สามารถใช้สื่อสารในการทำงานได้ด้วยภาษาที่ใช้บ่อย มีประสิทธิภาพและเป็นที่ยอมรับ แต่ไม่เสมอไป</a:t>
            </a:r>
            <a:endParaRPr lang="en-US" sz="1600" dirty="0">
              <a:solidFill>
                <a:srgbClr val="FF0000"/>
              </a:solidFill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C52"/>
                </a:solidFill>
                <a:latin typeface="Encode Sans"/>
              </a:rPr>
              <a:t>605 – 780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2C52"/>
                </a:solidFill>
                <a:latin typeface="Encode Sans"/>
              </a:rPr>
              <a:t>(61% – 78%)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Encode Sans"/>
              </a:rPr>
              <a:t>Limited Working Proficiency</a:t>
            </a:r>
            <a:endParaRPr lang="en-US" sz="1600" b="1" i="0" dirty="0">
              <a:solidFill>
                <a:srgbClr val="FF0000"/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39634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939250-41DC-46EE-9383-7A68363E32D3}"/>
              </a:ext>
            </a:extLst>
          </p:cNvPr>
          <p:cNvSpPr/>
          <p:nvPr/>
        </p:nvSpPr>
        <p:spPr>
          <a:xfrm>
            <a:off x="754143" y="1028343"/>
            <a:ext cx="105108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Able to satisfy most social demands and limited work requirements.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สามารถใช้ภาษาสำหรับการสื่อสาร</a:t>
            </a:r>
            <a:r>
              <a:rPr lang="th-TH" dirty="0" err="1">
                <a:solidFill>
                  <a:srgbClr val="FF0000"/>
                </a:solidFill>
                <a:latin typeface="Encode Sans"/>
              </a:rPr>
              <a:t>ทั่วๆไป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ได้ แต่ในด้านการทำงานอาจยังใช้ภาษาได้จำกัด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405 – 600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(41% – 60%)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Encode Sans"/>
              </a:rPr>
              <a:t>Elementary Proficiency Plus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Can initiate and maintain predictable face-to-face conversations and satisfy limited social demands.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สามารถเริ่มต้นบทสนทนา และพูดคุยสื่อสารต่อหน้าได้ทั่ว ๆไป แต่ยังมีข้อจำกัดทางสังคม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255 – 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(26% – 40%)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Encode Sans"/>
              </a:rPr>
              <a:t>Elementary Proficiency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Speaker has functional, but limited proficiency. Able to maintain very simple face-to-face conversations on familiar topics.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ทักษะด้านการใช้งานภาษามีอย่างจำกัด สื่อสารได้แค่เฉพาะการสนทนาแบบต่อหน้าในเรื่องราวไม่มีความซับซ้อนหรือมีความคุ้นเคยดี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10 – 250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(0% – 25%)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Encode Sans"/>
              </a:rPr>
              <a:t>Basic Proficiency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2C52"/>
                </a:solidFill>
                <a:latin typeface="Encode Sans"/>
              </a:rPr>
              <a:t>Able to satisfy immediate survival needs.</a:t>
            </a:r>
            <a:r>
              <a:rPr lang="th-TH" dirty="0">
                <a:solidFill>
                  <a:srgbClr val="052C52"/>
                </a:solidFill>
                <a:latin typeface="Encode Sans"/>
              </a:rPr>
              <a:t>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สามารถใช้ภาษาอังกฤษสำหรับการสื่อสารเพื่อเอาตัวรอดได้เท่าที่จำเป็น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7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A298A-3F81-4927-8EE9-F8687A3E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5" y="264191"/>
            <a:ext cx="7711126" cy="31648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711C0E-F789-4374-8432-DA26C95574EC}"/>
              </a:ext>
            </a:extLst>
          </p:cNvPr>
          <p:cNvSpPr/>
          <p:nvPr/>
        </p:nvSpPr>
        <p:spPr>
          <a:xfrm>
            <a:off x="2938020" y="40858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ครู 11</a:t>
            </a:r>
            <a:r>
              <a:rPr lang="en-US" dirty="0">
                <a:solidFill>
                  <a:srgbClr val="FF0000"/>
                </a:solidFill>
              </a:rPr>
              <a:t>talk </a:t>
            </a:r>
            <a:r>
              <a:rPr lang="th-TH" dirty="0">
                <a:solidFill>
                  <a:srgbClr val="FF0000"/>
                </a:solidFill>
              </a:rPr>
              <a:t>ต้องผ่านกระบวนการสรรหา 14 ขั้นตอนของ </a:t>
            </a:r>
            <a:r>
              <a:rPr lang="en-US" dirty="0">
                <a:solidFill>
                  <a:srgbClr val="FF0000"/>
                </a:solidFill>
              </a:rPr>
              <a:t>Pines Academy </a:t>
            </a:r>
            <a:r>
              <a:rPr lang="th-TH" dirty="0">
                <a:solidFill>
                  <a:srgbClr val="FF0000"/>
                </a:solidFill>
              </a:rPr>
              <a:t>หลังจากได้รับการว่าจ้างแล้วพวกเขายังต้องเข้าร่วมการฝึกอบรมเป็นประจำเพื่อยกระดับการสอนชั้นเรียนภาษาอังกฤษในระดับที่สูงขึ้น เราฝึกให้พวกเขามีความยืดหยุ่นในการสอนทั้งหลักสูตร </a:t>
            </a:r>
            <a:r>
              <a:rPr lang="en-US" dirty="0">
                <a:solidFill>
                  <a:srgbClr val="FF0000"/>
                </a:solidFill>
              </a:rPr>
              <a:t>ESL </a:t>
            </a:r>
            <a:r>
              <a:rPr lang="th-TH" dirty="0">
                <a:solidFill>
                  <a:srgbClr val="FF0000"/>
                </a:solidFill>
              </a:rPr>
              <a:t>และหลักสูตรเตรียมสอบสอบ เช่น </a:t>
            </a:r>
            <a:r>
              <a:rPr lang="en-US" dirty="0">
                <a:solidFill>
                  <a:srgbClr val="FF0000"/>
                </a:solidFill>
              </a:rPr>
              <a:t>IELTS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B52AD-E58B-4B9B-9B52-FC71E9B0B21F}"/>
              </a:ext>
            </a:extLst>
          </p:cNvPr>
          <p:cNvSpPr txBox="1"/>
          <p:nvPr/>
        </p:nvSpPr>
        <p:spPr>
          <a:xfrm>
            <a:off x="6096000" y="3572759"/>
            <a:ext cx="148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374A8-E384-48FF-8909-53A7CA1E20EE}"/>
              </a:ext>
            </a:extLst>
          </p:cNvPr>
          <p:cNvSpPr txBox="1"/>
          <p:nvPr/>
        </p:nvSpPr>
        <p:spPr>
          <a:xfrm>
            <a:off x="8757500" y="452487"/>
            <a:ext cx="3252247" cy="6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เรียนออนไลน์กับครูที่ได้รับการฝึกฝนมาอย่างดีและเป็นมืออาชีพ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4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535746-38C9-481F-86A5-24BDC3A410C3}"/>
              </a:ext>
            </a:extLst>
          </p:cNvPr>
          <p:cNvSpPr/>
          <p:nvPr/>
        </p:nvSpPr>
        <p:spPr>
          <a:xfrm>
            <a:off x="455628" y="371342"/>
            <a:ext cx="11054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rgbClr val="052C52"/>
                </a:solidFill>
                <a:latin typeface="Encode Sans"/>
              </a:rPr>
              <a:t>KAKAO CUSTOMER SERVICE ASSISTANCE</a:t>
            </a:r>
          </a:p>
          <a:p>
            <a:r>
              <a:rPr lang="en-US" dirty="0">
                <a:solidFill>
                  <a:srgbClr val="6F7274"/>
                </a:solidFill>
                <a:latin typeface="Encode Sans"/>
              </a:rPr>
              <a:t>11talk takes good care of its students through its 1-step KAKAO Assistance. It is not a general customer center that only answers and handles customer requests or inquiries; it's a customer center that cares!</a:t>
            </a:r>
            <a:endParaRPr lang="en-US" b="0" i="0" dirty="0">
              <a:solidFill>
                <a:srgbClr val="6F7274"/>
              </a:solidFill>
              <a:effectLst/>
              <a:latin typeface="Encod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2742A-C6AA-4738-A523-EF817571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8" y="2672106"/>
            <a:ext cx="3721329" cy="198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736EC-033E-4E77-B5D4-EC72F800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0" y="4673136"/>
            <a:ext cx="3550763" cy="2010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78101-CACF-42B8-A853-DBB4973E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055" y="2831631"/>
            <a:ext cx="2461525" cy="29538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3C5F98-1926-4857-937B-31535107D2FA}"/>
              </a:ext>
            </a:extLst>
          </p:cNvPr>
          <p:cNvSpPr/>
          <p:nvPr/>
        </p:nvSpPr>
        <p:spPr>
          <a:xfrm>
            <a:off x="455627" y="1315252"/>
            <a:ext cx="9781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การบริการช่วยเหลือลูกค้าของ </a:t>
            </a:r>
            <a:r>
              <a:rPr lang="en-US" dirty="0">
                <a:solidFill>
                  <a:srgbClr val="FF0000"/>
                </a:solidFill>
              </a:rPr>
              <a:t>KAKAO</a:t>
            </a:r>
          </a:p>
          <a:p>
            <a:r>
              <a:rPr lang="en-US" dirty="0">
                <a:solidFill>
                  <a:srgbClr val="FF0000"/>
                </a:solidFill>
              </a:rPr>
              <a:t>11talk </a:t>
            </a:r>
            <a:r>
              <a:rPr lang="th-TH" dirty="0">
                <a:solidFill>
                  <a:srgbClr val="FF0000"/>
                </a:solidFill>
              </a:rPr>
              <a:t>ดูแลนักเรียนเป็นอย่างดีเพียงขั้นตอนเดียวผ่านการช่วยเหลือทาง </a:t>
            </a:r>
            <a:r>
              <a:rPr lang="en-US" dirty="0">
                <a:solidFill>
                  <a:srgbClr val="FF0000"/>
                </a:solidFill>
              </a:rPr>
              <a:t>KAKAO </a:t>
            </a:r>
            <a:r>
              <a:rPr lang="th-TH" dirty="0">
                <a:solidFill>
                  <a:srgbClr val="FF0000"/>
                </a:solidFill>
              </a:rPr>
              <a:t>มันไม่ใช่ศูนย์ลูกค้าทั่วไปที่ตอบและจัดการคำขอหรือข้อสงสัยของลูกค้าเท่านั้น เป็นศูนย์บริการลูกค้าที่มีความใส่ใจ!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B1751-92D5-4BA8-A078-CE4160FC4FB4}"/>
              </a:ext>
            </a:extLst>
          </p:cNvPr>
          <p:cNvSpPr txBox="1"/>
          <p:nvPr/>
        </p:nvSpPr>
        <p:spPr>
          <a:xfrm>
            <a:off x="4368391" y="2967335"/>
            <a:ext cx="2667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สวัสดีฉันคือ </a:t>
            </a:r>
            <a:r>
              <a:rPr lang="en-US" dirty="0">
                <a:solidFill>
                  <a:srgbClr val="FF0000"/>
                </a:solidFill>
              </a:rPr>
              <a:t>Amy Lee </a:t>
            </a:r>
            <a:r>
              <a:rPr lang="th-TH" dirty="0">
                <a:solidFill>
                  <a:srgbClr val="FF0000"/>
                </a:solidFill>
              </a:rPr>
              <a:t>ฉันต้องเลื่อนชั้นเรียนในวันพรุ่งนี้เนื่องจากติดกิจกรรมที่มหาวิทยาลัย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8CC5-2548-4977-AE6F-96CA3CABA1DE}"/>
              </a:ext>
            </a:extLst>
          </p:cNvPr>
          <p:cNvSpPr txBox="1"/>
          <p:nvPr/>
        </p:nvSpPr>
        <p:spPr>
          <a:xfrm>
            <a:off x="4320704" y="4942583"/>
            <a:ext cx="276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สวัสดี </a:t>
            </a:r>
            <a:r>
              <a:rPr lang="en-US" dirty="0">
                <a:solidFill>
                  <a:srgbClr val="FF0000"/>
                </a:solidFill>
              </a:rPr>
              <a:t>Amy Lee! </a:t>
            </a:r>
            <a:r>
              <a:rPr lang="th-TH" dirty="0">
                <a:solidFill>
                  <a:srgbClr val="FF0000"/>
                </a:solidFill>
              </a:rPr>
              <a:t>คำขอของคุณได้รับการดำเนินการเรียบร้อยแล้วคุณสามารถกำหนดเวลาเรียนใหม่ได้ในเวลา 14.00 น. ของวันพรุ่งนี้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4F8ED-33D7-41C0-A7D5-C02462B0D30B}"/>
              </a:ext>
            </a:extLst>
          </p:cNvPr>
          <p:cNvSpPr txBox="1"/>
          <p:nvPr/>
        </p:nvSpPr>
        <p:spPr>
          <a:xfrm>
            <a:off x="9789773" y="3263155"/>
            <a:ext cx="2290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ส่งข้อกังวลของคุณ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ขาดเรียนระยะนาน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ให้คำปรึกษาด้านสื่อการเรียนรู้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ให้คำปรึกษาข้อเสนอแนะรายวัน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การตรวจสอบคุณภาพชั้นเรียน</a:t>
            </a:r>
          </a:p>
          <a:p>
            <a:pPr algn="ctr"/>
            <a:endParaRPr lang="th-TH" dirty="0">
              <a:solidFill>
                <a:srgbClr val="FF0000"/>
              </a:solidFill>
            </a:endParaRP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สมัครทดลองเรียนฟรี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0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EAA4-54E0-4670-8689-C9323126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1325563"/>
          </a:xfrm>
        </p:spPr>
        <p:txBody>
          <a:bodyPr/>
          <a:lstStyle/>
          <a:p>
            <a:r>
              <a:rPr lang="en-US" dirty="0"/>
              <a:t>TESTIMONIALS FROM REAL 11TALK STUDENTS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BB0B5-BC6F-46BF-A435-0C81C2FF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34" y="1855618"/>
            <a:ext cx="6810375" cy="476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43D2AF-CCA4-4431-8B81-DF48C3456567}"/>
              </a:ext>
            </a:extLst>
          </p:cNvPr>
          <p:cNvSpPr txBox="1"/>
          <p:nvPr/>
        </p:nvSpPr>
        <p:spPr>
          <a:xfrm>
            <a:off x="2215299" y="1084082"/>
            <a:ext cx="710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ความพึงพอใจของผู้เรียนจริง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75B98-DC0B-442B-87C5-BF64C5D6C5C5}"/>
              </a:ext>
            </a:extLst>
          </p:cNvPr>
          <p:cNvSpPr/>
          <p:nvPr/>
        </p:nvSpPr>
        <p:spPr>
          <a:xfrm>
            <a:off x="9323109" y="2491420"/>
            <a:ext cx="25986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ผมเป็นนักเรียนที่มักจะมีความลังเลเมื่อต้องพูดภาษาอังกฤษ หลังจากได้เรียนภาษาอังกฤษออนไลน์ของ 11</a:t>
            </a:r>
            <a:r>
              <a:rPr lang="en-US" dirty="0">
                <a:solidFill>
                  <a:srgbClr val="FF0000"/>
                </a:solidFill>
              </a:rPr>
              <a:t>Talk </a:t>
            </a:r>
            <a:r>
              <a:rPr lang="th-TH" dirty="0">
                <a:solidFill>
                  <a:srgbClr val="FF0000"/>
                </a:solidFill>
              </a:rPr>
              <a:t>ผมก็ได้ทำลายกำแพงภาษาลง ... และมีความมั่นใจมากขึ้นในการสื่อสารกับชาวต่างชาติ ขอขอบคุณครูที่ให้บทเรียนที่มีคุณภาพ ณ ตอนนี้ผมสามารถใช้สำนวนที่ได้เรียนรู้จากชั้นเรียน </a:t>
            </a:r>
            <a:r>
              <a:rPr lang="en-US" dirty="0">
                <a:solidFill>
                  <a:srgbClr val="FF0000"/>
                </a:solidFill>
              </a:rPr>
              <a:t>ESL </a:t>
            </a:r>
            <a:r>
              <a:rPr lang="th-TH" dirty="0">
                <a:solidFill>
                  <a:srgbClr val="FF0000"/>
                </a:solidFill>
              </a:rPr>
              <a:t>ในการสื่อสารกับชาวต่างชาติได้อย่างมั่นใจ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44A5B-1841-4C6F-87DD-B43483A63F9D}"/>
              </a:ext>
            </a:extLst>
          </p:cNvPr>
          <p:cNvSpPr/>
          <p:nvPr/>
        </p:nvSpPr>
        <p:spPr>
          <a:xfrm>
            <a:off x="219958" y="2049514"/>
            <a:ext cx="23064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11talk Junior Course </a:t>
            </a:r>
            <a:r>
              <a:rPr lang="th-TH" dirty="0">
                <a:solidFill>
                  <a:srgbClr val="FF0000"/>
                </a:solidFill>
              </a:rPr>
              <a:t>เหมาะสำหรับลูกชายและลูกสาวของฉัน ทั้งคู่ได้ลองคลาส "</a:t>
            </a:r>
            <a:r>
              <a:rPr lang="en-US" dirty="0">
                <a:solidFill>
                  <a:srgbClr val="FF0000"/>
                </a:solidFill>
              </a:rPr>
              <a:t>Let's Go Series" </a:t>
            </a:r>
            <a:r>
              <a:rPr lang="th-TH" dirty="0">
                <a:solidFill>
                  <a:srgbClr val="FF0000"/>
                </a:solidFill>
              </a:rPr>
              <a:t>แล้ว และเป็นประโยชน์อย่างมากสำหรับพวกเขา... </a:t>
            </a:r>
            <a:r>
              <a:rPr lang="en-US" dirty="0">
                <a:solidFill>
                  <a:srgbClr val="FF0000"/>
                </a:solidFill>
              </a:rPr>
              <a:t>T. Ramon </a:t>
            </a:r>
            <a:r>
              <a:rPr lang="th-TH" dirty="0">
                <a:solidFill>
                  <a:srgbClr val="FF0000"/>
                </a:solidFill>
              </a:rPr>
              <a:t>มีความอดทนและสามารถจัดการกับเด็ก ๆ ได้ดีมาก แน่นอนว่าลูก ๆ ของฉันพัฒนาภาษาอังกฤษได้ดีขึ้น พวกเขาสามารถออกเสียงคำศัพท์และระบุสิ่ง</a:t>
            </a:r>
            <a:r>
              <a:rPr lang="th-TH" dirty="0" err="1">
                <a:solidFill>
                  <a:srgbClr val="FF0000"/>
                </a:solidFill>
              </a:rPr>
              <a:t>ต่างๆ</a:t>
            </a:r>
            <a:r>
              <a:rPr lang="th-TH" dirty="0">
                <a:solidFill>
                  <a:srgbClr val="FF0000"/>
                </a:solidFill>
              </a:rPr>
              <a:t>รอบตัวเป็นภาษาอังกฤษ ฉันอยากจะแนะนำ 11</a:t>
            </a:r>
            <a:r>
              <a:rPr lang="en-US" dirty="0">
                <a:solidFill>
                  <a:srgbClr val="FF0000"/>
                </a:solidFill>
              </a:rPr>
              <a:t>talk </a:t>
            </a:r>
            <a:r>
              <a:rPr lang="th-TH" dirty="0">
                <a:solidFill>
                  <a:srgbClr val="FF0000"/>
                </a:solidFill>
              </a:rPr>
              <a:t>ให้กับผู้ปกครองที่ต้องการให้บุตรหลานเรียนภาษาอังกฤษในช่วงของการเริ่มต้นการเรียนรู้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1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7398F3-E438-4DC5-89B4-88B221AC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94" y="861781"/>
            <a:ext cx="6145707" cy="4458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F37F1B-A6E7-40DC-9E77-09ED9F573E1B}"/>
              </a:ext>
            </a:extLst>
          </p:cNvPr>
          <p:cNvSpPr/>
          <p:nvPr/>
        </p:nvSpPr>
        <p:spPr>
          <a:xfrm>
            <a:off x="474483" y="1730985"/>
            <a:ext cx="24855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ตั้งแต่ฉันเป็นนักเรียนและต้องการเรียนภาษาอังกฤษอย่างต่อเนื่อง แต่เมื่อฉันเริ่มทำงานฉันไม่มีเวลามากพอที่จะเข้าเรียนแบบออฟไลน์ ... อย่างไรก็ตามมันเป็นเรื่องดีที่สามารถเรียนภาษาอังกฤษได้อย่างสบายใจที่บ้านหลังเลิกงาน 11</a:t>
            </a:r>
            <a:r>
              <a:rPr lang="en-US" dirty="0">
                <a:solidFill>
                  <a:srgbClr val="FF0000"/>
                </a:solidFill>
              </a:rPr>
              <a:t>talk </a:t>
            </a:r>
            <a:r>
              <a:rPr lang="th-TH" dirty="0">
                <a:solidFill>
                  <a:srgbClr val="FF0000"/>
                </a:solidFill>
              </a:rPr>
              <a:t>คลาสออนไลน์ทำให้ผมมีประสบการณ์ในชั้นเรียนที่ยอดเยี่ยมเพราะผมสามารถโต้ตอบกับครูผ่านเครื่องมือเสมือนจริงเช่น ปากกาและอิโมจิ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FEE3F-5D02-4BEE-8C9C-9EB3AF21D856}"/>
              </a:ext>
            </a:extLst>
          </p:cNvPr>
          <p:cNvSpPr/>
          <p:nvPr/>
        </p:nvSpPr>
        <p:spPr>
          <a:xfrm>
            <a:off x="9213130" y="917906"/>
            <a:ext cx="2127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ขณะที่เรียนอยู่ที่มหาวิทยาลัยผมได้คะแนน </a:t>
            </a:r>
            <a:r>
              <a:rPr lang="en-US" dirty="0">
                <a:solidFill>
                  <a:srgbClr val="FF0000"/>
                </a:solidFill>
              </a:rPr>
              <a:t>TOEIC </a:t>
            </a:r>
            <a:r>
              <a:rPr lang="th-TH" dirty="0">
                <a:solidFill>
                  <a:srgbClr val="FF0000"/>
                </a:solidFill>
              </a:rPr>
              <a:t>แล้ว แต่พบว่าทักษะการสนทนาของผมไม่เพียงพอเมื่อฉันอยู่ต่างประเทศ... ด้วยการแนะนำของคนรู้จัก ผมได้ลงทะเบียนที่ 11</a:t>
            </a:r>
            <a:r>
              <a:rPr lang="en-US" dirty="0">
                <a:solidFill>
                  <a:srgbClr val="FF0000"/>
                </a:solidFill>
              </a:rPr>
              <a:t>talk </a:t>
            </a:r>
            <a:r>
              <a:rPr lang="th-TH" dirty="0">
                <a:solidFill>
                  <a:srgbClr val="FF0000"/>
                </a:solidFill>
              </a:rPr>
              <a:t>ตอนแรกฉันคิดว่าการเรียนออนไลน์จะไม่เพียงพอสำหรับการพัฒนาทักษะการสนทนา แต่มันเป็นเพียงความคิดแวบแรกของผมและความคิดนั้นได้เปลี่ยนไป 180 องศาโดยสิ้นเชิงหลังจากจบหลักสูตรการสื่อสาร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4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4FAB75-D17E-433F-9586-37AD605D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0" y="0"/>
            <a:ext cx="5619151" cy="3990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8B480-6120-4329-90D8-C198FB70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29" y="325814"/>
            <a:ext cx="5952771" cy="3369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2653F-7409-4AF4-B4B2-0C000771D7B0}"/>
              </a:ext>
            </a:extLst>
          </p:cNvPr>
          <p:cNvSpPr txBox="1"/>
          <p:nvPr/>
        </p:nvSpPr>
        <p:spPr>
          <a:xfrm>
            <a:off x="603316" y="4402318"/>
            <a:ext cx="522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การเตรียมตัวสัมภาษณ์งานภาษาอังกฤษนั้นมีความยากเสมออยู่เสมอ และในขณะที่ฉันกำลังมองหาชั้นเรียนภาษาอังกฤษที่เกี่ยวข้องกับธุรกิจและงานที่เป็นประโยชน์ มีหลักสูตรมากมายใน 11</a:t>
            </a:r>
            <a:r>
              <a:rPr lang="en-US" dirty="0">
                <a:solidFill>
                  <a:srgbClr val="FF0000"/>
                </a:solidFill>
              </a:rPr>
              <a:t>talk </a:t>
            </a:r>
            <a:r>
              <a:rPr lang="th-TH" dirty="0">
                <a:solidFill>
                  <a:srgbClr val="FF0000"/>
                </a:solidFill>
              </a:rPr>
              <a:t>ซึ่งฉันสามารถมุ่งเน้นไปที่การสัมภาษณ์ภาษาอังกฤษและภาษาอังกฤษธุรกิจโดยการสมัครเรียนจากหลักสูตรพิเศษ ฉันได้เรียนรู้มากมายเกี่ยวกับภาษาอังกฤษผ่านชั้นเรียนนี้ แต่สิ่งสำคัญคือฉันได้พัฒนาความมั่นใจในภาษาอังกฤษ ฉันพอใจมากและฉันคิดว่าฉันทำได้ดีในการสัมภาษณ์ภาษาอังกฤษที่กำลังจะมาถึง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4CC8A-93C4-4C6E-9A8C-98929BE3CD08}"/>
              </a:ext>
            </a:extLst>
          </p:cNvPr>
          <p:cNvSpPr txBox="1"/>
          <p:nvPr/>
        </p:nvSpPr>
        <p:spPr>
          <a:xfrm>
            <a:off x="6495068" y="4402318"/>
            <a:ext cx="542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ฉันกำลังคิดเกี่ยวกับวิธีการเรียนภาษาอังกฤษที่เกาหลีในขณะที่เตรียมตัวเพื่อทำงานในต่างประเทศ ฉันเรียนภาษาอังกฤษทุกวันกับ 11</a:t>
            </a:r>
            <a:r>
              <a:rPr lang="en-US" dirty="0">
                <a:solidFill>
                  <a:srgbClr val="FF0000"/>
                </a:solidFill>
              </a:rPr>
              <a:t>talk </a:t>
            </a:r>
            <a:r>
              <a:rPr lang="th-TH" dirty="0">
                <a:solidFill>
                  <a:srgbClr val="FF0000"/>
                </a:solidFill>
              </a:rPr>
              <a:t>เหนือสิ่งอื่นใดฉันคิดว่าการเรียนภาษาอังกฤษออนไลน์ช่วยให้รู้สึกมั่นใจและสนุกกับภาษาอังกฤษ ฉันขอแนะนำหลักสูตรนี้สำหรับผู้ที่วางแผนจะไปทำงานในช่วงวันหยุดยาว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98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27CA0E-2774-4532-B6E3-966CBF0A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734"/>
            <a:ext cx="12192000" cy="42925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97A5C2-4685-4279-90F0-5E46010524BB}"/>
              </a:ext>
            </a:extLst>
          </p:cNvPr>
          <p:cNvSpPr txBox="1"/>
          <p:nvPr/>
        </p:nvSpPr>
        <p:spPr>
          <a:xfrm>
            <a:off x="4477732" y="442382"/>
            <a:ext cx="257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อ่านความคิดเห็นเพิ่มเติม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6BC6E-7608-4090-B5E5-ABEFE170DE5C}"/>
              </a:ext>
            </a:extLst>
          </p:cNvPr>
          <p:cNvSpPr txBox="1"/>
          <p:nvPr/>
        </p:nvSpPr>
        <p:spPr>
          <a:xfrm>
            <a:off x="4681979" y="2347274"/>
            <a:ext cx="28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ขั้นตอนการลงทะเบียนของ 11</a:t>
            </a:r>
            <a:r>
              <a:rPr lang="en-US" dirty="0">
                <a:solidFill>
                  <a:srgbClr val="FF0000"/>
                </a:solidFill>
              </a:rPr>
              <a:t>TALK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F95DA-4104-4626-AFFD-45CA7427E3CF}"/>
              </a:ext>
            </a:extLst>
          </p:cNvPr>
          <p:cNvSpPr txBox="1"/>
          <p:nvPr/>
        </p:nvSpPr>
        <p:spPr>
          <a:xfrm>
            <a:off x="961534" y="5222449"/>
            <a:ext cx="27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ลงทะเบียนชั้นเรียนทดลอง</a:t>
            </a:r>
          </a:p>
          <a:p>
            <a:r>
              <a:rPr lang="en-US" dirty="0">
                <a:solidFill>
                  <a:srgbClr val="FF0000"/>
                </a:solidFill>
              </a:rPr>
              <a:t>pinestalking.com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6D153-1E33-4F4B-B829-5EA2A101A141}"/>
              </a:ext>
            </a:extLst>
          </p:cNvPr>
          <p:cNvSpPr txBox="1"/>
          <p:nvPr/>
        </p:nvSpPr>
        <p:spPr>
          <a:xfrm>
            <a:off x="4383464" y="5222449"/>
            <a:ext cx="312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ได้รับชั้นเรียนทดลองฟรี 1 ครั้ง </a:t>
            </a:r>
          </a:p>
          <a:p>
            <a:r>
              <a:rPr lang="th-TH" dirty="0">
                <a:solidFill>
                  <a:srgbClr val="FF0000"/>
                </a:solidFill>
              </a:rPr>
              <a:t>ผ่านระบบ </a:t>
            </a:r>
            <a:r>
              <a:rPr lang="en-US" dirty="0">
                <a:solidFill>
                  <a:srgbClr val="FF0000"/>
                </a:solidFill>
              </a:rPr>
              <a:t>Zoom </a:t>
            </a:r>
            <a:r>
              <a:rPr lang="th-TH" dirty="0">
                <a:solidFill>
                  <a:srgbClr val="FF0000"/>
                </a:solidFill>
              </a:rPr>
              <a:t>หรือ </a:t>
            </a:r>
            <a:r>
              <a:rPr lang="en-US" dirty="0">
                <a:solidFill>
                  <a:srgbClr val="FF0000"/>
                </a:solidFill>
              </a:rPr>
              <a:t>Skype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31C32-F7C7-4B16-8B84-381F9B095A29}"/>
              </a:ext>
            </a:extLst>
          </p:cNvPr>
          <p:cNvSpPr txBox="1"/>
          <p:nvPr/>
        </p:nvSpPr>
        <p:spPr>
          <a:xfrm>
            <a:off x="8663233" y="5373278"/>
            <a:ext cx="256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เช็ครายงานการประเมินของเรียนชั้นทดลอง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70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53FFE0-069D-4927-A751-B08A0C3D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866"/>
            <a:ext cx="12192000" cy="31422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6448DD-9FD5-4250-8DC8-67489ED38859}"/>
              </a:ext>
            </a:extLst>
          </p:cNvPr>
          <p:cNvSpPr/>
          <p:nvPr/>
        </p:nvSpPr>
        <p:spPr>
          <a:xfrm>
            <a:off x="1567991" y="1211048"/>
            <a:ext cx="329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เลือกหลักสูตรของคุณและแพ็คเกจค่าเล่าเรียน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87D5E-DB4D-4C64-9F6A-4F4828443E23}"/>
              </a:ext>
            </a:extLst>
          </p:cNvPr>
          <p:cNvSpPr txBox="1"/>
          <p:nvPr/>
        </p:nvSpPr>
        <p:spPr>
          <a:xfrm>
            <a:off x="7494309" y="1211048"/>
            <a:ext cx="348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เลือกวิธีการชำระเงินของคุณสำหรับการลงทะเบียน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97B6D-F2C6-4257-B82E-8EDB8F4247DE}"/>
              </a:ext>
            </a:extLst>
          </p:cNvPr>
          <p:cNvSpPr txBox="1"/>
          <p:nvPr/>
        </p:nvSpPr>
        <p:spPr>
          <a:xfrm>
            <a:off x="5139866" y="4748753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วัดระดับ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th-TH" dirty="0">
                <a:solidFill>
                  <a:srgbClr val="FF0000"/>
                </a:solidFill>
              </a:rPr>
              <a:t>ทดลองเรียน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h-TH" dirty="0">
                <a:solidFill>
                  <a:srgbClr val="FF0000"/>
                </a:solidFill>
              </a:rPr>
              <a:t>ฟรี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32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53B2DB-99DC-4547-AF9E-9EDFB147F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8821"/>
            <a:ext cx="12192000" cy="2340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3EB9C5-4168-49FF-8198-11D7E2922B09}"/>
              </a:ext>
            </a:extLst>
          </p:cNvPr>
          <p:cNvSpPr/>
          <p:nvPr/>
        </p:nvSpPr>
        <p:spPr>
          <a:xfrm>
            <a:off x="1842422" y="4752623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สงวนลิขสิทธิ์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3A0B0-1E42-422C-93C4-48E4D520F7BB}"/>
              </a:ext>
            </a:extLst>
          </p:cNvPr>
          <p:cNvSpPr txBox="1"/>
          <p:nvPr/>
        </p:nvSpPr>
        <p:spPr>
          <a:xfrm>
            <a:off x="2358589" y="263950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ที่อยู่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EBA76-EFA8-4A77-832B-BE005C79940C}"/>
              </a:ext>
            </a:extLst>
          </p:cNvPr>
          <p:cNvSpPr txBox="1"/>
          <p:nvPr/>
        </p:nvSpPr>
        <p:spPr>
          <a:xfrm>
            <a:off x="4958499" y="2258821"/>
            <a:ext cx="13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ติดต่อเรา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BA278-ADDA-45AE-9A2F-8ADBD594A7D9}"/>
              </a:ext>
            </a:extLst>
          </p:cNvPr>
          <p:cNvSpPr txBox="1"/>
          <p:nvPr/>
        </p:nvSpPr>
        <p:spPr>
          <a:xfrm>
            <a:off x="5806911" y="3008837"/>
            <a:ext cx="10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หมายเลขโทรศัพท์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71DF3-7342-4367-8030-E6245DC9B0E5}"/>
              </a:ext>
            </a:extLst>
          </p:cNvPr>
          <p:cNvSpPr txBox="1"/>
          <p:nvPr/>
        </p:nvSpPr>
        <p:spPr>
          <a:xfrm>
            <a:off x="4607626" y="2921330"/>
            <a:ext cx="1864426" cy="7338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423A09-D3A3-4116-BE77-088A47654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83147"/>
              </p:ext>
            </p:extLst>
          </p:nvPr>
        </p:nvGraphicFramePr>
        <p:xfrm>
          <a:off x="4618705" y="2980308"/>
          <a:ext cx="1698906" cy="640080"/>
        </p:xfrm>
        <a:graphic>
          <a:graphicData uri="http://schemas.openxmlformats.org/drawingml/2006/table">
            <a:tbl>
              <a:tblPr/>
              <a:tblGrid>
                <a:gridCol w="849453">
                  <a:extLst>
                    <a:ext uri="{9D8B030D-6E8A-4147-A177-3AD203B41FA5}">
                      <a16:colId xmlns:a16="http://schemas.microsoft.com/office/drawing/2014/main" val="3864459252"/>
                    </a:ext>
                  </a:extLst>
                </a:gridCol>
                <a:gridCol w="849453">
                  <a:extLst>
                    <a:ext uri="{9D8B030D-6E8A-4147-A177-3AD203B41FA5}">
                      <a16:colId xmlns:a16="http://schemas.microsoft.com/office/drawing/2014/main" val="962435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LINE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Beech1900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61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7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7A0794-E686-4AFA-A26C-3EBA10BA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7" y="0"/>
            <a:ext cx="8134350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58124-D01A-4B19-8925-93BFEF145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5" y="4140508"/>
            <a:ext cx="2665894" cy="27174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45A38F-E93E-4F60-A28E-0B738DC818C8}"/>
              </a:ext>
            </a:extLst>
          </p:cNvPr>
          <p:cNvSpPr txBox="1"/>
          <p:nvPr/>
        </p:nvSpPr>
        <p:spPr>
          <a:xfrm>
            <a:off x="2771775" y="1076325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talk </a:t>
            </a:r>
            <a:r>
              <a:rPr lang="th-TH" dirty="0">
                <a:solidFill>
                  <a:srgbClr val="FF0000"/>
                </a:solidFill>
              </a:rPr>
              <a:t>มอบการเรียนออนไลน์ที่มีคุณภาพสูงและราคาที่คุ้มค่า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14506F-046C-4EC6-A3A7-86EFC67F4453}"/>
              </a:ext>
            </a:extLst>
          </p:cNvPr>
          <p:cNvSpPr/>
          <p:nvPr/>
        </p:nvSpPr>
        <p:spPr>
          <a:xfrm>
            <a:off x="3990974" y="2505670"/>
            <a:ext cx="6943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การเรียนการสอนจะถูกบริหารโดย </a:t>
            </a:r>
            <a:r>
              <a:rPr lang="en-US" dirty="0">
                <a:solidFill>
                  <a:srgbClr val="FF0000"/>
                </a:solidFill>
              </a:rPr>
              <a:t>PINES ACADEMY </a:t>
            </a:r>
            <a:r>
              <a:rPr lang="th-TH" dirty="0">
                <a:solidFill>
                  <a:srgbClr val="FF0000"/>
                </a:solidFill>
              </a:rPr>
              <a:t>โรงเรียนสอนภาษาที่ดีที่สุดที่เปิดดำเนินการมากว่า 20 ปี มาร่วมเป็นหนึ่งในนักเรียนที่ประสบความสำเร็จสู่สากลโลกกับเรา! เริ่มเรียนภาษาอังกฤษออนไลน์กับเราตอนนี้กันเถอะ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649A6-2BB0-4B86-A8BC-FB4B085B192A}"/>
              </a:ext>
            </a:extLst>
          </p:cNvPr>
          <p:cNvSpPr txBox="1"/>
          <p:nvPr/>
        </p:nvSpPr>
        <p:spPr>
          <a:xfrm>
            <a:off x="3518702" y="37616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เรียนรู้เพิ่มเติมเกี่ยวกับ 11</a:t>
            </a:r>
            <a:r>
              <a:rPr lang="en-US" dirty="0">
                <a:solidFill>
                  <a:srgbClr val="FF0000"/>
                </a:solidFill>
              </a:rPr>
              <a:t>talk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5ACAB-3FD6-46E0-98AB-05570061AFCE}"/>
              </a:ext>
            </a:extLst>
          </p:cNvPr>
          <p:cNvSpPr txBox="1"/>
          <p:nvPr/>
        </p:nvSpPr>
        <p:spPr>
          <a:xfrm>
            <a:off x="3667125" y="4781550"/>
            <a:ext cx="2962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ร่วมเป็นส่วนหนึ่ง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30k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ในนักเรียนที่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ประสบความสำเร็จ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37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152562-5E42-4047-BD74-B175B6B73EF1}"/>
              </a:ext>
            </a:extLst>
          </p:cNvPr>
          <p:cNvSpPr/>
          <p:nvPr/>
        </p:nvSpPr>
        <p:spPr>
          <a:xfrm>
            <a:off x="652796" y="236626"/>
            <a:ext cx="6343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EFB225"/>
                </a:solidFill>
                <a:effectLst/>
                <a:latin typeface="Encode Sans"/>
              </a:rPr>
              <a:t>Be Globally Successful With </a:t>
            </a:r>
            <a:r>
              <a:rPr lang="en-US" b="0" i="0" dirty="0">
                <a:solidFill>
                  <a:srgbClr val="FF0000"/>
                </a:solidFill>
                <a:effectLst/>
                <a:latin typeface="Encode Sans"/>
              </a:rPr>
              <a:t>11talk</a:t>
            </a:r>
            <a:r>
              <a:rPr lang="th-TH" b="0" i="0" dirty="0">
                <a:solidFill>
                  <a:srgbClr val="FF0000"/>
                </a:solidFill>
                <a:effectLst/>
                <a:latin typeface="Encode Sans"/>
              </a:rPr>
              <a:t>    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ก้าวสู่</a:t>
            </a:r>
            <a:r>
              <a:rPr lang="th-TH" b="0" i="0" dirty="0">
                <a:solidFill>
                  <a:srgbClr val="FF0000"/>
                </a:solidFill>
                <a:effectLst/>
                <a:latin typeface="Encode Sans"/>
              </a:rPr>
              <a:t>ความสำเร็จไปด้วยกันกับ 11</a:t>
            </a:r>
            <a:r>
              <a:rPr lang="en-US" b="0" i="0" dirty="0">
                <a:solidFill>
                  <a:srgbClr val="FF0000"/>
                </a:solidFill>
                <a:effectLst/>
                <a:latin typeface="Encode Sans"/>
              </a:rPr>
              <a:t>talk</a:t>
            </a:r>
            <a:r>
              <a:rPr lang="th-TH" b="0" i="0" dirty="0">
                <a:solidFill>
                  <a:srgbClr val="FF0000"/>
                </a:solidFill>
                <a:effectLst/>
                <a:latin typeface="Encode Sans"/>
              </a:rPr>
              <a:t>       </a:t>
            </a:r>
            <a:endParaRPr lang="en-US" b="0" i="0" dirty="0">
              <a:solidFill>
                <a:srgbClr val="FF0000"/>
              </a:solidFill>
              <a:effectLst/>
              <a:latin typeface="Encode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19561-D3C0-432C-BD8A-6F396D8859CF}"/>
              </a:ext>
            </a:extLst>
          </p:cNvPr>
          <p:cNvSpPr/>
          <p:nvPr/>
        </p:nvSpPr>
        <p:spPr>
          <a:xfrm>
            <a:off x="457439" y="605958"/>
            <a:ext cx="102223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cap="all" dirty="0">
                <a:solidFill>
                  <a:srgbClr val="FFFFFF"/>
                </a:solidFill>
                <a:effectLst/>
                <a:latin typeface="Encode Sans"/>
                <a:hlinkClick r:id="rId2"/>
              </a:rPr>
              <a:t>100+INSTRUCTORS WITH CERTAIN SPECIALIZATION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strike="noStrike" dirty="0">
                <a:solidFill>
                  <a:srgbClr val="FFFFFF"/>
                </a:solidFill>
                <a:effectLst/>
                <a:latin typeface="Encode Sans"/>
                <a:hlinkClick r:id="rId2"/>
              </a:rPr>
              <a:t>Our professional teachers have 3-5 course specializations making them flexible and remarkable in handling online English classes</a:t>
            </a:r>
            <a:r>
              <a:rPr lang="en-US" b="0" i="0" strike="noStrike" dirty="0">
                <a:solidFill>
                  <a:srgbClr val="FFFFFF"/>
                </a:solidFill>
                <a:effectLst/>
                <a:latin typeface="Encode Sans"/>
              </a:rPr>
              <a:t>  </a:t>
            </a:r>
          </a:p>
          <a:p>
            <a:r>
              <a:rPr lang="th-TH" b="1" u="sng" dirty="0">
                <a:solidFill>
                  <a:srgbClr val="FF0000"/>
                </a:solidFill>
                <a:latin typeface="Encode Sans"/>
              </a:rPr>
              <a:t>อาจารย์ที่มีความเชี่ยวชาญเฉพาะด้านมากกว่า 100 คน</a:t>
            </a:r>
          </a:p>
          <a:p>
            <a:r>
              <a:rPr lang="th-TH" dirty="0">
                <a:solidFill>
                  <a:srgbClr val="FF0000"/>
                </a:solidFill>
                <a:latin typeface="Encode Sans"/>
              </a:rPr>
              <a:t>ครูของเรามีความเป็นมืออาชีพและสอนอย่างเชี่ยวชาญ 3-5 หลักสูตร ทำให้มีความยืดหยุ่นและโดดเด่นในการจัดการชั้นเรียนภาษาอังกฤษออนไลน์ </a:t>
            </a:r>
            <a:endParaRPr lang="en-US" dirty="0">
              <a:solidFill>
                <a:srgbClr val="FF0000"/>
              </a:solidFill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52C52"/>
              </a:solidFill>
              <a:effectLst/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cap="all" dirty="0">
                <a:solidFill>
                  <a:srgbClr val="FFFFFF"/>
                </a:solidFill>
                <a:effectLst/>
                <a:latin typeface="Encode Sans"/>
                <a:hlinkClick r:id="rId3"/>
              </a:rPr>
              <a:t>6 GENERAL COURSES</a:t>
            </a:r>
          </a:p>
          <a:p>
            <a:r>
              <a:rPr lang="en-US" b="0" i="0" u="none" strike="noStrike" dirty="0">
                <a:solidFill>
                  <a:srgbClr val="EFB225"/>
                </a:solidFill>
                <a:effectLst/>
                <a:latin typeface="Encode Sans"/>
                <a:hlinkClick r:id="rId3"/>
              </a:rPr>
              <a:t>11talk Courses guarantee improvement on 4 Core English Skills for getting higher English standardized test scores and gaining confidence in facing current global needs.</a:t>
            </a:r>
            <a:endParaRPr lang="th-TH" b="0" i="0" u="none" strike="noStrike" dirty="0">
              <a:solidFill>
                <a:srgbClr val="EFB225"/>
              </a:solidFill>
              <a:effectLst/>
              <a:latin typeface="Encode Sans"/>
            </a:endParaRPr>
          </a:p>
          <a:p>
            <a:r>
              <a:rPr lang="th-TH" b="1" u="sng" dirty="0">
                <a:solidFill>
                  <a:srgbClr val="FF0000"/>
                </a:solidFill>
                <a:latin typeface="Encode Sans"/>
              </a:rPr>
              <a:t>หลักสูตรทั่วไป 6 หลักสูตร</a:t>
            </a:r>
          </a:p>
          <a:p>
            <a:r>
              <a:rPr lang="th-TH" dirty="0">
                <a:solidFill>
                  <a:srgbClr val="FF0000"/>
                </a:solidFill>
                <a:latin typeface="Encode Sans"/>
              </a:rPr>
              <a:t>หลักสูตรของ 11</a:t>
            </a:r>
            <a:r>
              <a:rPr lang="en-US" dirty="0">
                <a:solidFill>
                  <a:srgbClr val="FF0000"/>
                </a:solidFill>
                <a:latin typeface="Encode Sans"/>
              </a:rPr>
              <a:t>talk 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รับประกันการพัฒนาทักษะภาษาอังกฤษทั้ง 4 ทักษะ ใน</a:t>
            </a:r>
            <a:r>
              <a:rPr lang="th-TH" dirty="0" err="1">
                <a:solidFill>
                  <a:srgbClr val="FF0000"/>
                </a:solidFill>
                <a:latin typeface="Encode Sans"/>
              </a:rPr>
              <a:t>การทำ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คะแนนการสอบภาษาอังกฤษมาตฐานที่สูงขึ้นและมีความมั่นใจในการเผชิญกับความต้องการของโลกในปัจจุบันที่ต้องใช้ภาษาอังกฤ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BFB8E-3ED4-47EF-8C7C-968275ACC8ED}"/>
              </a:ext>
            </a:extLst>
          </p:cNvPr>
          <p:cNvSpPr/>
          <p:nvPr/>
        </p:nvSpPr>
        <p:spPr>
          <a:xfrm>
            <a:off x="399733" y="3995678"/>
            <a:ext cx="10337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cap="all" dirty="0">
                <a:solidFill>
                  <a:srgbClr val="FFFFFF"/>
                </a:solidFill>
                <a:effectLst/>
                <a:latin typeface="Encode Sans"/>
                <a:hlinkClick r:id="rId4"/>
              </a:rPr>
              <a:t>2 BOOKING TYPES</a:t>
            </a:r>
          </a:p>
          <a:p>
            <a:r>
              <a:rPr lang="en-US" b="0" i="0" u="none" strike="noStrike" dirty="0">
                <a:solidFill>
                  <a:srgbClr val="EFB225"/>
                </a:solidFill>
                <a:effectLst/>
                <a:latin typeface="Encode Sans"/>
                <a:hlinkClick r:id="rId4"/>
              </a:rPr>
              <a:t>We support what works for our students based on their lifestyle</a:t>
            </a:r>
            <a:endParaRPr lang="en-US" b="0" i="0" u="none" strike="noStrike" dirty="0">
              <a:solidFill>
                <a:srgbClr val="EFB225"/>
              </a:solidFill>
              <a:effectLst/>
              <a:latin typeface="Encode Sans"/>
            </a:endParaRPr>
          </a:p>
          <a:p>
            <a:r>
              <a:rPr lang="th-TH" b="1" u="sng" dirty="0">
                <a:solidFill>
                  <a:srgbClr val="FF0000"/>
                </a:solidFill>
                <a:latin typeface="Encode Sans"/>
              </a:rPr>
              <a:t>ชั้นเรียน 2 สไตล์</a:t>
            </a:r>
          </a:p>
          <a:p>
            <a:r>
              <a:rPr lang="th-TH" dirty="0">
                <a:solidFill>
                  <a:srgbClr val="FF0000"/>
                </a:solidFill>
                <a:latin typeface="Encode Sans"/>
              </a:rPr>
              <a:t>เรามอบสิ่งที่เหมาะกับนักเรียนตาม</a:t>
            </a:r>
            <a:r>
              <a:rPr lang="th-TH" dirty="0" err="1">
                <a:solidFill>
                  <a:srgbClr val="FF0000"/>
                </a:solidFill>
                <a:latin typeface="Encode Sans"/>
              </a:rPr>
              <a:t>ไลฟ์</a:t>
            </a:r>
            <a:r>
              <a:rPr lang="th-TH" dirty="0">
                <a:solidFill>
                  <a:srgbClr val="FF0000"/>
                </a:solidFill>
                <a:latin typeface="Encode Sans"/>
              </a:rPr>
              <a:t>สไตล์ของนักเรียนแต่ละคน มีทั้งแบบกำหนดตารางเวลาชัดเจนและสามารถกำหนดเองได้ตามที่นักเรียนสะดวกทำให้มีความยืดหยุ่นสูงและสะดวกสบาย</a:t>
            </a:r>
            <a:endParaRPr lang="en-US" b="0" i="0" dirty="0">
              <a:solidFill>
                <a:srgbClr val="052C52"/>
              </a:solidFill>
              <a:effectLst/>
              <a:latin typeface="Encod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cap="all" dirty="0">
                <a:solidFill>
                  <a:srgbClr val="FFFFFF"/>
                </a:solidFill>
                <a:effectLst/>
                <a:latin typeface="Encode Sans"/>
                <a:hlinkClick r:id="rId5"/>
              </a:rPr>
              <a:t>2000 + TOPICS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Encode Sans"/>
                <a:hlinkClick r:id="rId5"/>
              </a:rPr>
              <a:t>Achieve English fluency through our 2000+ new and trending discussion topics and get immediate class feedback</a:t>
            </a:r>
            <a:endParaRPr lang="th-TH" b="0" i="0" u="none" strike="noStrike" dirty="0">
              <a:solidFill>
                <a:srgbClr val="FFFFFF"/>
              </a:solidFill>
              <a:effectLst/>
              <a:latin typeface="Encode Sans"/>
            </a:endParaRPr>
          </a:p>
          <a:p>
            <a:r>
              <a:rPr lang="th-TH" b="1" u="sng" dirty="0">
                <a:solidFill>
                  <a:srgbClr val="FF0000"/>
                </a:solidFill>
                <a:latin typeface="Encode Sans"/>
              </a:rPr>
              <a:t>หัวข้อมากกว่า </a:t>
            </a:r>
            <a:r>
              <a:rPr lang="en-US" b="1" u="sng" dirty="0">
                <a:solidFill>
                  <a:srgbClr val="FF0000"/>
                </a:solidFill>
                <a:latin typeface="Encode Sans"/>
              </a:rPr>
              <a:t>2,000</a:t>
            </a:r>
            <a:r>
              <a:rPr lang="th-TH" b="1" u="sng" dirty="0">
                <a:solidFill>
                  <a:srgbClr val="FF0000"/>
                </a:solidFill>
                <a:latin typeface="Encode Sans"/>
              </a:rPr>
              <a:t> หัวข้อ</a:t>
            </a:r>
          </a:p>
          <a:p>
            <a:r>
              <a:rPr lang="th-TH" dirty="0">
                <a:solidFill>
                  <a:srgbClr val="FF0000"/>
                </a:solidFill>
                <a:latin typeface="Encode Sans"/>
              </a:rPr>
              <a:t>เพื่อให้นักเรียนใช้ภาษาอังกฤษได้อย่างคล่องแคล่วผ่านหัวข้อสนทนาใหม่และกำลังมาแรงกว่า 2,000 รายการและรับคำนำจากครูในชั้นเรียนได้ทันที</a:t>
            </a:r>
            <a:endParaRPr lang="en-US" b="0" i="0" dirty="0">
              <a:solidFill>
                <a:srgbClr val="FF0000"/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232990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721A4A-01EE-4460-A0E5-458647D9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63" y="825624"/>
            <a:ext cx="10275673" cy="4654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16460-9F86-48E2-90AE-2782D28C0242}"/>
              </a:ext>
            </a:extLst>
          </p:cNvPr>
          <p:cNvSpPr txBox="1"/>
          <p:nvPr/>
        </p:nvSpPr>
        <p:spPr>
          <a:xfrm>
            <a:off x="1254868" y="3429000"/>
            <a:ext cx="1974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rgbClr val="FF0000"/>
                </a:solidFill>
              </a:rPr>
              <a:t>ติดอันดับต้น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ของสถาบันสอนภาษาในฟิลิปปินส์กว่า 400 แห่ง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CEF75-9DE9-4E5C-89C6-82EF81D9C8EB}"/>
              </a:ext>
            </a:extLst>
          </p:cNvPr>
          <p:cNvSpPr txBox="1"/>
          <p:nvPr/>
        </p:nvSpPr>
        <p:spPr>
          <a:xfrm>
            <a:off x="4095344" y="3429000"/>
            <a:ext cx="1857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rgbClr val="FF0000"/>
                </a:solidFill>
              </a:rPr>
              <a:t>20 ปี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มีประสบการณ์สอนมาอย่างยาวนาน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AD671-C8DD-427B-89CF-3205226FB569}"/>
              </a:ext>
            </a:extLst>
          </p:cNvPr>
          <p:cNvSpPr txBox="1"/>
          <p:nvPr/>
        </p:nvSpPr>
        <p:spPr>
          <a:xfrm>
            <a:off x="6974732" y="3429000"/>
            <a:ext cx="1313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99.9%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ความพึงพอใจของนักเรียน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25EBC-7A1F-45A8-ABB5-54FB953A0FC4}"/>
              </a:ext>
            </a:extLst>
          </p:cNvPr>
          <p:cNvSpPr txBox="1"/>
          <p:nvPr/>
        </p:nvSpPr>
        <p:spPr>
          <a:xfrm>
            <a:off x="9056451" y="3429000"/>
            <a:ext cx="1880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30,000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ความสำเร็จ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7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55F9D3-CCDC-492F-8FA7-32861C31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941"/>
            <a:ext cx="12192000" cy="3078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94199-B85E-454D-91BA-0B389211B068}"/>
              </a:ext>
            </a:extLst>
          </p:cNvPr>
          <p:cNvSpPr txBox="1"/>
          <p:nvPr/>
        </p:nvSpPr>
        <p:spPr>
          <a:xfrm>
            <a:off x="3987539" y="934940"/>
            <a:ext cx="558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คุณสมบัติการเรียนที่โดดเด่นของ </a:t>
            </a:r>
            <a:r>
              <a:rPr lang="en-US" dirty="0">
                <a:solidFill>
                  <a:srgbClr val="FF0000"/>
                </a:solidFill>
              </a:rPr>
              <a:t>11Talk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13483-DB39-44C4-81ED-1CE5C29D9C0E}"/>
              </a:ext>
            </a:extLst>
          </p:cNvPr>
          <p:cNvSpPr txBox="1"/>
          <p:nvPr/>
        </p:nvSpPr>
        <p:spPr>
          <a:xfrm>
            <a:off x="254524" y="4883378"/>
            <a:ext cx="96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หลังสูตรที่ออกแบบเอง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30394-DF44-4156-9FA0-D3B7D24C3C3C}"/>
              </a:ext>
            </a:extLst>
          </p:cNvPr>
          <p:cNvSpPr txBox="1"/>
          <p:nvPr/>
        </p:nvSpPr>
        <p:spPr>
          <a:xfrm>
            <a:off x="2168165" y="4883377"/>
            <a:ext cx="113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ครูมีคะแนน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IELTS 7.00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9732B-B008-4705-80BF-151614F53FA0}"/>
              </a:ext>
            </a:extLst>
          </p:cNvPr>
          <p:cNvSpPr txBox="1"/>
          <p:nvPr/>
        </p:nvSpPr>
        <p:spPr>
          <a:xfrm>
            <a:off x="4270342" y="4996206"/>
            <a:ext cx="137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ครูผู้สอนมีความเป็นมืออาชีพ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490DB-53D5-46FE-9650-546FD351C356}"/>
              </a:ext>
            </a:extLst>
          </p:cNvPr>
          <p:cNvSpPr txBox="1"/>
          <p:nvPr/>
        </p:nvSpPr>
        <p:spPr>
          <a:xfrm>
            <a:off x="6293962" y="4883376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ระบบคะแนนวัด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ตามระดับ </a:t>
            </a:r>
            <a:r>
              <a:rPr lang="en-US" dirty="0">
                <a:solidFill>
                  <a:srgbClr val="FF0000"/>
                </a:solidFill>
              </a:rPr>
              <a:t>CEFR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EAFB9-02A2-483C-8DBC-A50F1E186EEE}"/>
              </a:ext>
            </a:extLst>
          </p:cNvPr>
          <p:cNvSpPr txBox="1"/>
          <p:nvPr/>
        </p:nvSpPr>
        <p:spPr>
          <a:xfrm>
            <a:off x="8700940" y="5021877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ระบบใช้งานง่าย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37F37-D408-48F8-9475-A59A89691E1E}"/>
              </a:ext>
            </a:extLst>
          </p:cNvPr>
          <p:cNvSpPr txBox="1"/>
          <p:nvPr/>
        </p:nvSpPr>
        <p:spPr>
          <a:xfrm>
            <a:off x="10558021" y="4950039"/>
            <a:ext cx="13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ราคาสมเหตุสมผล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DA7183-C6AE-497C-85F2-89617022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986"/>
            <a:ext cx="12192000" cy="2967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1C11B1-8585-42B1-A5A6-C3C4BD07017B}"/>
              </a:ext>
            </a:extLst>
          </p:cNvPr>
          <p:cNvSpPr txBox="1"/>
          <p:nvPr/>
        </p:nvSpPr>
        <p:spPr>
          <a:xfrm>
            <a:off x="8383571" y="1596158"/>
            <a:ext cx="34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ระบบการเรียน 4 ขั้นตอน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578E3-32A7-491C-9095-39BE5A94D388}"/>
              </a:ext>
            </a:extLst>
          </p:cNvPr>
          <p:cNvSpPr txBox="1"/>
          <p:nvPr/>
        </p:nvSpPr>
        <p:spPr>
          <a:xfrm>
            <a:off x="395926" y="4496586"/>
            <a:ext cx="2318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</a:rPr>
              <a:t>ขั้นตอนที่ 1</a:t>
            </a:r>
          </a:p>
          <a:p>
            <a:pPr algn="ctr"/>
            <a:r>
              <a:rPr lang="th-TH" b="1" dirty="0">
                <a:solidFill>
                  <a:srgbClr val="FF0000"/>
                </a:solidFill>
              </a:rPr>
              <a:t>การดูตัวอย่าง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การให้เวลาในการเรียนรู้ด้วยตนเอง เพื่อให้การเรียนออนไลน์ได้ผล 100%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8746-EA5F-4538-93A1-03B01E14E0C9}"/>
              </a:ext>
            </a:extLst>
          </p:cNvPr>
          <p:cNvSpPr txBox="1"/>
          <p:nvPr/>
        </p:nvSpPr>
        <p:spPr>
          <a:xfrm>
            <a:off x="3346516" y="4506012"/>
            <a:ext cx="2318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</a:rPr>
              <a:t>ขั้นตอนที่ 2</a:t>
            </a:r>
          </a:p>
          <a:p>
            <a:pPr algn="ctr"/>
            <a:r>
              <a:rPr lang="th-TH" b="1" dirty="0">
                <a:solidFill>
                  <a:srgbClr val="FF0000"/>
                </a:solidFill>
              </a:rPr>
              <a:t>ชั้นเรียน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ฝึกภาษาอังกฤษด้วย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ความสม่ำเสมอกับครูของคุณ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E2D9C-51FE-4244-A64D-5646E2D889AA}"/>
              </a:ext>
            </a:extLst>
          </p:cNvPr>
          <p:cNvSpPr/>
          <p:nvPr/>
        </p:nvSpPr>
        <p:spPr>
          <a:xfrm>
            <a:off x="6496639" y="4496586"/>
            <a:ext cx="241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</a:rPr>
              <a:t>ขั้นตอนที่ 3</a:t>
            </a:r>
          </a:p>
          <a:p>
            <a:pPr algn="ctr"/>
            <a:r>
              <a:rPr lang="th-TH" b="1" dirty="0">
                <a:solidFill>
                  <a:srgbClr val="FF0000"/>
                </a:solidFill>
              </a:rPr>
              <a:t>การบ้าน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เพิ่มชั่วโมงการเรียนของคุณด้วย</a:t>
            </a:r>
            <a:r>
              <a:rPr lang="th-TH" dirty="0" err="1">
                <a:solidFill>
                  <a:srgbClr val="FF0000"/>
                </a:solidFill>
              </a:rPr>
              <a:t>การทำ</a:t>
            </a:r>
            <a:r>
              <a:rPr lang="th-TH" dirty="0">
                <a:solidFill>
                  <a:srgbClr val="FF0000"/>
                </a:solidFill>
              </a:rPr>
              <a:t>การบ้านที่ได้รับมอบหมาย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9FFF1-EB53-4454-B0E5-444A9C2FB161}"/>
              </a:ext>
            </a:extLst>
          </p:cNvPr>
          <p:cNvSpPr/>
          <p:nvPr/>
        </p:nvSpPr>
        <p:spPr>
          <a:xfrm>
            <a:off x="9477080" y="4506012"/>
            <a:ext cx="2318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</a:rPr>
              <a:t>ขั้นตอนที่ 4</a:t>
            </a:r>
          </a:p>
          <a:p>
            <a:pPr algn="ctr"/>
            <a:r>
              <a:rPr lang="th-TH" b="1" dirty="0">
                <a:solidFill>
                  <a:srgbClr val="FF0000"/>
                </a:solidFill>
              </a:rPr>
              <a:t>ตรวจสอบ</a:t>
            </a:r>
          </a:p>
          <a:p>
            <a:pPr algn="ctr"/>
            <a:r>
              <a:rPr lang="th-TH" dirty="0">
                <a:solidFill>
                  <a:srgbClr val="FF0000"/>
                </a:solidFill>
              </a:rPr>
              <a:t>เรียนรู้จากความคิดเห็นของครูโดยตรวจสอบรายงานประจำวันของชั้นเรียนในแต่ละวัน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EFDED-F3EE-4072-B84E-FC70B2EE81E1}"/>
              </a:ext>
            </a:extLst>
          </p:cNvPr>
          <p:cNvSpPr/>
          <p:nvPr/>
        </p:nvSpPr>
        <p:spPr>
          <a:xfrm>
            <a:off x="0" y="1556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cap="all" dirty="0">
                <a:solidFill>
                  <a:srgbClr val="052C52"/>
                </a:solidFill>
                <a:latin typeface="Encode Sans"/>
              </a:rPr>
              <a:t>SYSTEMATIC AND EFFECTIVE LEARNING METHOD</a:t>
            </a:r>
          </a:p>
          <a:p>
            <a:pPr algn="ctr"/>
            <a:r>
              <a:rPr lang="en-US" dirty="0">
                <a:solidFill>
                  <a:srgbClr val="6F7274"/>
                </a:solidFill>
                <a:latin typeface="Encode Sans"/>
              </a:rPr>
              <a:t>11talk's 4-step learning method has created great results in improving students' English macro skills from listening, writing, and reading, and speaking.</a:t>
            </a:r>
            <a:endParaRPr lang="en-US" b="0" i="0" dirty="0">
              <a:solidFill>
                <a:srgbClr val="6F7274"/>
              </a:solidFill>
              <a:effectLst/>
              <a:latin typeface="Encode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89051-731F-4DDA-BD04-C9AB0CAB322A}"/>
              </a:ext>
            </a:extLst>
          </p:cNvPr>
          <p:cNvSpPr/>
          <p:nvPr/>
        </p:nvSpPr>
        <p:spPr>
          <a:xfrm>
            <a:off x="6096000" y="15565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วิธีการเรียนที่เป็นระบบและมีประสิทธิภาพ</a:t>
            </a:r>
          </a:p>
          <a:p>
            <a:r>
              <a:rPr lang="th-TH" dirty="0">
                <a:solidFill>
                  <a:srgbClr val="FF0000"/>
                </a:solidFill>
              </a:rPr>
              <a:t>วิธีการเรียน 4 ขั้นตอนของ 11</a:t>
            </a:r>
            <a:r>
              <a:rPr lang="en-US" dirty="0">
                <a:solidFill>
                  <a:srgbClr val="FF0000"/>
                </a:solidFill>
              </a:rPr>
              <a:t>talk </a:t>
            </a:r>
            <a:r>
              <a:rPr lang="th-TH" dirty="0">
                <a:solidFill>
                  <a:srgbClr val="FF0000"/>
                </a:solidFill>
              </a:rPr>
              <a:t>ได้สร้างผลลัพธ์ที่ยอดเยี่ยมในการพัฒนาทักษะภาษาอังกฤษทั้งหมดของนักเรียนจากการฟัง การเขียน การอ่านและการพูด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6E21B-340C-4D42-A342-CE5FB25C8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16" y="5740318"/>
            <a:ext cx="5572125" cy="962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DFA7A8-4283-4753-8E0F-EE4A474D7B52}"/>
              </a:ext>
            </a:extLst>
          </p:cNvPr>
          <p:cNvSpPr txBox="1"/>
          <p:nvPr/>
        </p:nvSpPr>
        <p:spPr>
          <a:xfrm>
            <a:off x="3358399" y="5749744"/>
            <a:ext cx="5560242" cy="830997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solidFill>
                  <a:schemeClr val="bg1"/>
                </a:solidFill>
              </a:rPr>
              <a:t>ดู</a:t>
            </a:r>
            <a:r>
              <a:rPr lang="th-TH" sz="4800" b="1" dirty="0">
                <a:solidFill>
                  <a:schemeClr val="bg1"/>
                </a:solidFill>
              </a:rPr>
              <a:t>ระบบการเรียน 4 ขั้นตอน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2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F6579E-1B5E-4F41-A0C1-90BA6F14AD4D}"/>
              </a:ext>
            </a:extLst>
          </p:cNvPr>
          <p:cNvSpPr/>
          <p:nvPr/>
        </p:nvSpPr>
        <p:spPr>
          <a:xfrm>
            <a:off x="535619" y="616544"/>
            <a:ext cx="772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Encode Sans"/>
              </a:rPr>
              <a:t>Advanced and Convenient Learning System</a:t>
            </a:r>
            <a:r>
              <a:rPr lang="th-TH" b="1" i="0" dirty="0">
                <a:effectLst/>
                <a:latin typeface="Encode Sans"/>
              </a:rPr>
              <a:t>   </a:t>
            </a:r>
            <a:r>
              <a:rPr lang="th-TH" b="1" i="0" dirty="0">
                <a:solidFill>
                  <a:srgbClr val="FF0000"/>
                </a:solidFill>
                <a:effectLst/>
                <a:latin typeface="Encode Sans"/>
              </a:rPr>
              <a:t>ระบบการสอนที่มีความทันสมัยและสะดวกสบาย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020C0-B773-4C6F-8922-9F527C42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457"/>
            <a:ext cx="12192000" cy="35269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FBF21B-058A-4352-8D67-A48D06D55931}"/>
              </a:ext>
            </a:extLst>
          </p:cNvPr>
          <p:cNvSpPr/>
          <p:nvPr/>
        </p:nvSpPr>
        <p:spPr>
          <a:xfrm>
            <a:off x="3289676" y="3405599"/>
            <a:ext cx="3002604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rgbClr val="FF0000"/>
                </a:solidFill>
              </a:rPr>
              <a:t>การเชื่อมต่อและ</a:t>
            </a:r>
          </a:p>
          <a:p>
            <a:pPr algn="ctr"/>
            <a:r>
              <a:rPr lang="th-TH" sz="2400" b="1" dirty="0">
                <a:solidFill>
                  <a:srgbClr val="FF0000"/>
                </a:solidFill>
              </a:rPr>
              <a:t>แชร์วิดีโอที่ง่าย</a:t>
            </a:r>
          </a:p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18A2-4D19-4FDB-9A90-52C3878382FA}"/>
              </a:ext>
            </a:extLst>
          </p:cNvPr>
          <p:cNvSpPr txBox="1"/>
          <p:nvPr/>
        </p:nvSpPr>
        <p:spPr>
          <a:xfrm>
            <a:off x="6595438" y="3461658"/>
            <a:ext cx="2373549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FF0000"/>
                </a:solidFill>
              </a:rPr>
              <a:t>ระบบการสื่อสารที่ทันสมัย</a:t>
            </a:r>
          </a:p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236D0-28C6-4B77-B40C-B0FFE4A63EDA}"/>
              </a:ext>
            </a:extLst>
          </p:cNvPr>
          <p:cNvSpPr txBox="1"/>
          <p:nvPr/>
        </p:nvSpPr>
        <p:spPr>
          <a:xfrm>
            <a:off x="9312486" y="3461658"/>
            <a:ext cx="2110902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FF0000"/>
                </a:solidFill>
              </a:rPr>
              <a:t>อุปกรณ์การสอนเสมือนจริง</a:t>
            </a:r>
          </a:p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F5AF9-D148-474F-AB44-0D8C3D8B7A21}"/>
              </a:ext>
            </a:extLst>
          </p:cNvPr>
          <p:cNvSpPr txBox="1"/>
          <p:nvPr/>
        </p:nvSpPr>
        <p:spPr>
          <a:xfrm>
            <a:off x="768612" y="3599728"/>
            <a:ext cx="221790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FF0000"/>
                </a:solidFill>
              </a:rPr>
              <a:t>สื่อการเรียนฟรี</a:t>
            </a:r>
          </a:p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0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3C3E1D-301F-439F-8FA8-54FCCD52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801"/>
            <a:ext cx="12192000" cy="4238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5BE41-62A6-462A-B06D-86BFB5BD028B}"/>
              </a:ext>
            </a:extLst>
          </p:cNvPr>
          <p:cNvSpPr txBox="1"/>
          <p:nvPr/>
        </p:nvSpPr>
        <p:spPr>
          <a:xfrm>
            <a:off x="7553325" y="1048779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“สัมผัสประสบการณ์การเรียนที่ไร้อุปสรรคด้วยระบบ </a:t>
            </a:r>
            <a:r>
              <a:rPr lang="en-US" dirty="0">
                <a:solidFill>
                  <a:srgbClr val="FF0000"/>
                </a:solidFill>
              </a:rPr>
              <a:t>ZOOM</a:t>
            </a:r>
            <a:r>
              <a:rPr lang="th-TH" dirty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30D20-9A9D-4FF5-B62B-EE8AD18A38E6}"/>
              </a:ext>
            </a:extLst>
          </p:cNvPr>
          <p:cNvSpPr txBox="1"/>
          <p:nvPr/>
        </p:nvSpPr>
        <p:spPr>
          <a:xfrm>
            <a:off x="8448675" y="3429000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วัดระดับ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th-TH" dirty="0">
                <a:solidFill>
                  <a:srgbClr val="FF0000"/>
                </a:solidFill>
              </a:rPr>
              <a:t>ทดลองเรียน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h-TH" dirty="0">
                <a:solidFill>
                  <a:srgbClr val="FF0000"/>
                </a:solidFill>
              </a:rPr>
              <a:t>ฟรี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3709</Words>
  <Application>Microsoft Office PowerPoint</Application>
  <PresentationFormat>Widescreen</PresentationFormat>
  <Paragraphs>246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Courier New</vt:lpstr>
      <vt:lpstr>Encode Sans</vt:lpstr>
      <vt:lpstr>Wingdings</vt:lpstr>
      <vt:lpstr>Office Theme</vt:lpstr>
      <vt:lpstr>Thai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Pop-up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TESTIMONIALS FROM REAL 11TALK STUDENTS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151</cp:revision>
  <dcterms:created xsi:type="dcterms:W3CDTF">2020-08-16T05:46:08Z</dcterms:created>
  <dcterms:modified xsi:type="dcterms:W3CDTF">2020-09-02T12:01:31Z</dcterms:modified>
</cp:coreProperties>
</file>