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78" r:id="rId3"/>
    <p:sldId id="279" r:id="rId4"/>
    <p:sldId id="280" r:id="rId5"/>
    <p:sldId id="281" r:id="rId6"/>
    <p:sldId id="282" r:id="rId7"/>
    <p:sldId id="283" r:id="rId8"/>
    <p:sldId id="284" r:id="rId9"/>
    <p:sldId id="285" r:id="rId10"/>
    <p:sldId id="286" r:id="rId11"/>
    <p:sldId id="287" r:id="rId12"/>
    <p:sldId id="288" r:id="rId13"/>
    <p:sldId id="289" r:id="rId14"/>
    <p:sldId id="291" r:id="rId15"/>
    <p:sldId id="292" r:id="rId16"/>
    <p:sldId id="293" r:id="rId17"/>
    <p:sldId id="294" r:id="rId1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64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18710C-8AE1-4C69-89C3-DCBBA4211449}" type="datetimeFigureOut">
              <a:rPr lang="zh-TW" altLang="en-US" smtClean="0"/>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67F77F-742A-4039-9748-1F6A2C5CE792}" type="slidenum">
              <a:rPr lang="zh-TW" altLang="en-US" smtClean="0"/>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zh-TW" altLang="en-US"/>
          </a:p>
        </p:txBody>
      </p:sp>
      <p:sp>
        <p:nvSpPr>
          <p:cNvPr id="3" name="副標題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zh-TW" altLang="en-US"/>
          </a:p>
        </p:txBody>
      </p:sp>
      <p:sp>
        <p:nvSpPr>
          <p:cNvPr id="4" name="日期版面配置區 3"/>
          <p:cNvSpPr>
            <a:spLocks noGrp="1"/>
          </p:cNvSpPr>
          <p:nvPr>
            <p:ph type="dt" sz="half" idx="10"/>
          </p:nvPr>
        </p:nvSpPr>
        <p:spPr/>
        <p:txBody>
          <a:bodyPr/>
          <a:lstStyle/>
          <a:p>
            <a:fld id="{F0602414-242C-4BD9-A7BC-A23E12DA44B0}" type="datetimeFigureOut">
              <a:rPr lang="zh-TW" altLang="en-US" smtClean="0"/>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3FABDF9-0E81-4765-A9EF-FB93FB1F93B0}" type="slidenum">
              <a:rPr lang="zh-TW" altLang="en-US" smtClean="0"/>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4" name="日期版面配置區 3"/>
          <p:cNvSpPr>
            <a:spLocks noGrp="1"/>
          </p:cNvSpPr>
          <p:nvPr>
            <p:ph type="dt" sz="half" idx="10"/>
          </p:nvPr>
        </p:nvSpPr>
        <p:spPr/>
        <p:txBody>
          <a:bodyPr/>
          <a:lstStyle/>
          <a:p>
            <a:fld id="{F0602414-242C-4BD9-A7BC-A23E12DA44B0}" type="datetimeFigureOut">
              <a:rPr lang="zh-TW" altLang="en-US" smtClean="0"/>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3FABDF9-0E81-4765-A9EF-FB93FB1F93B0}" type="slidenum">
              <a:rPr lang="zh-TW" altLang="en-US" smtClean="0"/>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4" name="日期版面配置區 3"/>
          <p:cNvSpPr>
            <a:spLocks noGrp="1"/>
          </p:cNvSpPr>
          <p:nvPr>
            <p:ph type="dt" sz="half" idx="10"/>
          </p:nvPr>
        </p:nvSpPr>
        <p:spPr/>
        <p:txBody>
          <a:bodyPr/>
          <a:lstStyle/>
          <a:p>
            <a:fld id="{F0602414-242C-4BD9-A7BC-A23E12DA44B0}" type="datetimeFigureOut">
              <a:rPr lang="zh-TW" altLang="en-US" smtClean="0"/>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3FABDF9-0E81-4765-A9EF-FB93FB1F93B0}" type="slidenum">
              <a:rPr lang="zh-TW" altLang="en-US" smtClean="0"/>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4" name="日期版面配置區 3"/>
          <p:cNvSpPr>
            <a:spLocks noGrp="1"/>
          </p:cNvSpPr>
          <p:nvPr>
            <p:ph type="dt" sz="half" idx="10"/>
          </p:nvPr>
        </p:nvSpPr>
        <p:spPr/>
        <p:txBody>
          <a:bodyPr/>
          <a:lstStyle/>
          <a:p>
            <a:fld id="{F0602414-242C-4BD9-A7BC-A23E12DA44B0}" type="datetimeFigureOut">
              <a:rPr lang="zh-TW" altLang="en-US" smtClean="0"/>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3FABDF9-0E81-4765-A9EF-FB93FB1F93B0}" type="slidenum">
              <a:rPr lang="zh-TW" altLang="en-US" smtClean="0"/>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endParaRPr lang="zh-TW" altLang="en-US"/>
          </a:p>
        </p:txBody>
      </p:sp>
      <p:sp>
        <p:nvSpPr>
          <p:cNvPr id="4" name="日期版面配置區 3"/>
          <p:cNvSpPr>
            <a:spLocks noGrp="1"/>
          </p:cNvSpPr>
          <p:nvPr>
            <p:ph type="dt" sz="half" idx="10"/>
          </p:nvPr>
        </p:nvSpPr>
        <p:spPr/>
        <p:txBody>
          <a:bodyPr/>
          <a:lstStyle/>
          <a:p>
            <a:fld id="{F0602414-242C-4BD9-A7BC-A23E12DA44B0}" type="datetimeFigureOut">
              <a:rPr lang="zh-TW" altLang="en-US" smtClean="0"/>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3FABDF9-0E81-4765-A9EF-FB93FB1F93B0}" type="slidenum">
              <a:rPr lang="zh-TW" altLang="en-US" smtClean="0"/>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5" name="日期版面配置區 4"/>
          <p:cNvSpPr>
            <a:spLocks noGrp="1"/>
          </p:cNvSpPr>
          <p:nvPr>
            <p:ph type="dt" sz="half" idx="10"/>
          </p:nvPr>
        </p:nvSpPr>
        <p:spPr/>
        <p:txBody>
          <a:bodyPr/>
          <a:lstStyle/>
          <a:p>
            <a:fld id="{F0602414-242C-4BD9-A7BC-A23E12DA44B0}" type="datetimeFigureOut">
              <a:rPr lang="zh-TW" altLang="en-US" smtClean="0"/>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3FABDF9-0E81-4765-A9EF-FB93FB1F93B0}" type="slidenum">
              <a:rPr lang="zh-TW" altLang="en-US" smtClean="0"/>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endParaRPr lang="zh-TW" altLang="en-US"/>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endParaRPr lang="zh-TW" altLang="en-US"/>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7" name="日期版面配置區 6"/>
          <p:cNvSpPr>
            <a:spLocks noGrp="1"/>
          </p:cNvSpPr>
          <p:nvPr>
            <p:ph type="dt" sz="half" idx="10"/>
          </p:nvPr>
        </p:nvSpPr>
        <p:spPr/>
        <p:txBody>
          <a:bodyPr/>
          <a:lstStyle/>
          <a:p>
            <a:fld id="{F0602414-242C-4BD9-A7BC-A23E12DA44B0}" type="datetimeFigureOut">
              <a:rPr lang="zh-TW" altLang="en-US" smtClean="0"/>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93FABDF9-0E81-4765-A9EF-FB93FB1F93B0}" type="slidenum">
              <a:rPr lang="zh-TW" altLang="en-US" smtClean="0"/>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ltLang="en-US"/>
          </a:p>
        </p:txBody>
      </p:sp>
      <p:sp>
        <p:nvSpPr>
          <p:cNvPr id="3" name="日期版面配置區 2"/>
          <p:cNvSpPr>
            <a:spLocks noGrp="1"/>
          </p:cNvSpPr>
          <p:nvPr>
            <p:ph type="dt" sz="half" idx="10"/>
          </p:nvPr>
        </p:nvSpPr>
        <p:spPr/>
        <p:txBody>
          <a:bodyPr/>
          <a:lstStyle/>
          <a:p>
            <a:fld id="{F0602414-242C-4BD9-A7BC-A23E12DA44B0}" type="datetimeFigureOut">
              <a:rPr lang="zh-TW" altLang="en-US" smtClean="0"/>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93FABDF9-0E81-4765-A9EF-FB93FB1F93B0}" type="slidenum">
              <a:rPr lang="zh-TW" altLang="en-US" smtClean="0"/>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F0602414-242C-4BD9-A7BC-A23E12DA44B0}" type="datetimeFigureOut">
              <a:rPr lang="zh-TW" altLang="en-US" smtClean="0"/>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93FABDF9-0E81-4765-A9EF-FB93FB1F93B0}" type="slidenum">
              <a:rPr lang="zh-TW" altLang="en-US" smtClean="0"/>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endParaRPr lang="zh-TW" altLang="en-US"/>
          </a:p>
        </p:txBody>
      </p:sp>
      <p:sp>
        <p:nvSpPr>
          <p:cNvPr id="5" name="日期版面配置區 4"/>
          <p:cNvSpPr>
            <a:spLocks noGrp="1"/>
          </p:cNvSpPr>
          <p:nvPr>
            <p:ph type="dt" sz="half" idx="10"/>
          </p:nvPr>
        </p:nvSpPr>
        <p:spPr/>
        <p:txBody>
          <a:bodyPr/>
          <a:lstStyle/>
          <a:p>
            <a:fld id="{F0602414-242C-4BD9-A7BC-A23E12DA44B0}" type="datetimeFigureOut">
              <a:rPr lang="zh-TW" altLang="en-US" smtClean="0"/>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3FABDF9-0E81-4765-A9EF-FB93FB1F93B0}" type="slidenum">
              <a:rPr lang="zh-TW" altLang="en-US" smtClean="0"/>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endParaRPr lang="zh-TW" altLang="en-US"/>
          </a:p>
        </p:txBody>
      </p:sp>
      <p:sp>
        <p:nvSpPr>
          <p:cNvPr id="5" name="日期版面配置區 4"/>
          <p:cNvSpPr>
            <a:spLocks noGrp="1"/>
          </p:cNvSpPr>
          <p:nvPr>
            <p:ph type="dt" sz="half" idx="10"/>
          </p:nvPr>
        </p:nvSpPr>
        <p:spPr/>
        <p:txBody>
          <a:bodyPr/>
          <a:lstStyle/>
          <a:p>
            <a:fld id="{F0602414-242C-4BD9-A7BC-A23E12DA44B0}" type="datetimeFigureOut">
              <a:rPr lang="zh-TW" altLang="en-US" smtClean="0"/>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3FABDF9-0E81-4765-A9EF-FB93FB1F93B0}" type="slidenum">
              <a:rPr lang="zh-TW" altLang="en-US" smtClean="0"/>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602414-242C-4BD9-A7BC-A23E12DA44B0}" type="datetimeFigureOut">
              <a:rPr lang="zh-TW" altLang="en-US" smtClean="0"/>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FABDF9-0E81-4765-A9EF-FB93FB1F93B0}" type="slidenum">
              <a:rPr lang="zh-TW" altLang="en-US" smtClean="0"/>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1"/>
          <a:stretch>
            <a:fillRect/>
          </a:stretch>
        </p:blipFill>
        <p:spPr>
          <a:xfrm>
            <a:off x="0" y="0"/>
            <a:ext cx="10774231" cy="6858000"/>
          </a:xfrm>
          <a:prstGeom prst="rect">
            <a:avLst/>
          </a:prstGeom>
        </p:spPr>
      </p:pic>
      <p:sp>
        <p:nvSpPr>
          <p:cNvPr id="5" name="矩形 4"/>
          <p:cNvSpPr/>
          <p:nvPr/>
        </p:nvSpPr>
        <p:spPr>
          <a:xfrm>
            <a:off x="2806700" y="654734"/>
            <a:ext cx="6096000" cy="1198880"/>
          </a:xfrm>
          <a:prstGeom prst="rect">
            <a:avLst/>
          </a:prstGeom>
        </p:spPr>
        <p:txBody>
          <a:bodyPr>
            <a:spAutoFit/>
          </a:bodyPr>
          <a:lstStyle/>
          <a:p>
            <a:pPr algn="ctr"/>
            <a:r>
              <a:rPr lang="zh-CN" altLang="en-US" dirty="0">
                <a:highlight>
                  <a:srgbClr val="FFFF00"/>
                </a:highlight>
              </a:rPr>
              <a:t>教学材料</a:t>
            </a:r>
            <a:endParaRPr lang="en-US" altLang="zh-TW" dirty="0">
              <a:highlight>
                <a:srgbClr val="FFFF00"/>
              </a:highlight>
            </a:endParaRPr>
          </a:p>
          <a:p>
            <a:pPr algn="ctr"/>
            <a:endParaRPr lang="zh-TW" altLang="en-US" dirty="0">
              <a:highlight>
                <a:srgbClr val="FFFF00"/>
              </a:highlight>
            </a:endParaRPr>
          </a:p>
          <a:p>
            <a:pPr algn="ctr"/>
            <a:r>
              <a:rPr lang="zh-TW" altLang="en-US" dirty="0">
                <a:highlight>
                  <a:srgbClr val="FFFF00"/>
                </a:highlight>
              </a:rPr>
              <a:t>11talk</a:t>
            </a:r>
            <a:r>
              <a:rPr lang="zh-CN" altLang="zh-TW" dirty="0">
                <a:highlight>
                  <a:srgbClr val="FFFF00"/>
                </a:highlight>
              </a:rPr>
              <a:t>的教材可以免费使用哦</a:t>
            </a:r>
            <a:r>
              <a:rPr lang="zh-TW" altLang="en-US" dirty="0">
                <a:highlight>
                  <a:srgbClr val="FFFF00"/>
                </a:highlight>
              </a:rPr>
              <a:t>，</a:t>
            </a:r>
            <a:r>
              <a:rPr lang="zh-CN" altLang="zh-TW" dirty="0">
                <a:highlight>
                  <a:srgbClr val="FFFF00"/>
                </a:highlight>
              </a:rPr>
              <a:t>了解有关</a:t>
            </a:r>
            <a:r>
              <a:rPr lang="zh-TW" altLang="en-US" dirty="0">
                <a:highlight>
                  <a:srgbClr val="FFFF00"/>
                </a:highlight>
              </a:rPr>
              <a:t>CEFR</a:t>
            </a:r>
            <a:r>
              <a:rPr lang="zh-CN" altLang="zh-TW" dirty="0">
                <a:highlight>
                  <a:srgbClr val="FFFF00"/>
                </a:highlight>
              </a:rPr>
              <a:t>分级的更多信息</a:t>
            </a:r>
            <a:r>
              <a:rPr lang="zh-TW" altLang="en-US" dirty="0">
                <a:highlight>
                  <a:srgbClr val="FFFF00"/>
                </a:highlight>
              </a:rPr>
              <a:t>。</a:t>
            </a:r>
            <a:endParaRPr lang="zh-TW" altLang="en-US" dirty="0">
              <a:highlight>
                <a:srgbClr val="FFFF00"/>
              </a:highlight>
            </a:endParaRPr>
          </a:p>
        </p:txBody>
      </p:sp>
      <p:sp>
        <p:nvSpPr>
          <p:cNvPr id="6" name="矩形 5"/>
          <p:cNvSpPr/>
          <p:nvPr/>
        </p:nvSpPr>
        <p:spPr>
          <a:xfrm>
            <a:off x="1496060" y="3116287"/>
            <a:ext cx="8470900" cy="1862048"/>
          </a:xfrm>
          <a:prstGeom prst="rect">
            <a:avLst/>
          </a:prstGeom>
        </p:spPr>
        <p:txBody>
          <a:bodyPr wrap="square">
            <a:spAutoFit/>
          </a:bodyPr>
          <a:lstStyle/>
          <a:p>
            <a:pPr algn="ctr"/>
            <a:r>
              <a:rPr lang="en-US" altLang="zh-TW" sz="11500" dirty="0">
                <a:highlight>
                  <a:srgbClr val="FFFF00"/>
                </a:highlight>
              </a:rPr>
              <a:t>Keep English</a:t>
            </a:r>
            <a:endParaRPr lang="zh-TW" altLang="en-US" sz="11500" dirty="0">
              <a:highlight>
                <a:srgbClr val="FFFF00"/>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1"/>
          <a:stretch>
            <a:fillRect/>
          </a:stretch>
        </p:blipFill>
        <p:spPr>
          <a:xfrm>
            <a:off x="0" y="1354271"/>
            <a:ext cx="12192000" cy="4149458"/>
          </a:xfrm>
          <a:prstGeom prst="rect">
            <a:avLst/>
          </a:prstGeom>
        </p:spPr>
      </p:pic>
      <p:sp>
        <p:nvSpPr>
          <p:cNvPr id="3" name="矩形 2"/>
          <p:cNvSpPr/>
          <p:nvPr/>
        </p:nvSpPr>
        <p:spPr>
          <a:xfrm>
            <a:off x="4306035" y="1896645"/>
            <a:ext cx="6096000" cy="2553335"/>
          </a:xfrm>
          <a:prstGeom prst="rect">
            <a:avLst/>
          </a:prstGeom>
        </p:spPr>
        <p:txBody>
          <a:bodyPr>
            <a:spAutoFit/>
          </a:bodyPr>
          <a:lstStyle/>
          <a:p>
            <a:r>
              <a:rPr lang="zh-CN" altLang="en-US" sz="1600" dirty="0">
                <a:highlight>
                  <a:srgbClr val="FFFF00"/>
                </a:highlight>
              </a:rPr>
              <a:t>线上学习平台</a:t>
            </a:r>
            <a:endParaRPr lang="en-US" altLang="zh-TW" sz="1600" dirty="0">
              <a:highlight>
                <a:srgbClr val="FFFF00"/>
              </a:highlight>
            </a:endParaRPr>
          </a:p>
          <a:p>
            <a:endParaRPr lang="zh-TW" altLang="en-US" sz="1600" dirty="0">
              <a:highlight>
                <a:srgbClr val="FFFF00"/>
              </a:highlight>
            </a:endParaRPr>
          </a:p>
          <a:p>
            <a:r>
              <a:rPr lang="zh-TW" altLang="en-US" sz="1600" dirty="0">
                <a:highlight>
                  <a:srgbClr val="FFFF00"/>
                </a:highlight>
              </a:rPr>
              <a:t>11talk</a:t>
            </a:r>
            <a:r>
              <a:rPr lang="zh-CN" altLang="zh-TW" sz="1600" dirty="0">
                <a:highlight>
                  <a:srgbClr val="FFFF00"/>
                </a:highlight>
              </a:rPr>
              <a:t>使用</a:t>
            </a:r>
            <a:r>
              <a:rPr lang="zh-TW" altLang="en-US" sz="1600" dirty="0">
                <a:highlight>
                  <a:srgbClr val="FFFF00"/>
                </a:highlight>
              </a:rPr>
              <a:t>Zoom</a:t>
            </a:r>
            <a:r>
              <a:rPr lang="zh-CN" altLang="zh-TW" sz="1600" dirty="0">
                <a:highlight>
                  <a:srgbClr val="FFFF00"/>
                </a:highlight>
              </a:rPr>
              <a:t>作为平台提供在线英语教学服务</a:t>
            </a:r>
            <a:r>
              <a:rPr lang="zh-TW" altLang="en-US" sz="1600" dirty="0">
                <a:highlight>
                  <a:srgbClr val="FFFF00"/>
                </a:highlight>
              </a:rPr>
              <a:t>。</a:t>
            </a:r>
            <a:endParaRPr lang="zh-TW" altLang="en-US" sz="1600" dirty="0">
              <a:highlight>
                <a:srgbClr val="FFFF00"/>
              </a:highlight>
            </a:endParaRPr>
          </a:p>
          <a:p>
            <a:r>
              <a:rPr lang="zh-CN" altLang="zh-TW" sz="1600" dirty="0">
                <a:highlight>
                  <a:srgbClr val="FFFF00"/>
                </a:highlight>
              </a:rPr>
              <a:t>此平台支持任何设备及操作系统。</a:t>
            </a:r>
            <a:endParaRPr lang="zh-TW" altLang="en-US" sz="1600" dirty="0">
              <a:highlight>
                <a:srgbClr val="FFFF00"/>
              </a:highlight>
            </a:endParaRPr>
          </a:p>
          <a:p>
            <a:r>
              <a:rPr lang="en-US" altLang="zh-TW" sz="1600" dirty="0">
                <a:highlight>
                  <a:srgbClr val="FFFF00"/>
                </a:highlight>
              </a:rPr>
              <a:t>Windows</a:t>
            </a:r>
            <a:endParaRPr lang="zh-TW" altLang="en-US" sz="1600" dirty="0">
              <a:highlight>
                <a:srgbClr val="FFFF00"/>
              </a:highlight>
            </a:endParaRPr>
          </a:p>
          <a:p>
            <a:r>
              <a:rPr lang="en-US" altLang="zh-TW" sz="1600" dirty="0">
                <a:highlight>
                  <a:srgbClr val="FFFF00"/>
                </a:highlight>
              </a:rPr>
              <a:t>Mac</a:t>
            </a:r>
            <a:endParaRPr lang="en-US" altLang="zh-TW" sz="1600" dirty="0">
              <a:highlight>
                <a:srgbClr val="FFFF00"/>
              </a:highlight>
            </a:endParaRPr>
          </a:p>
          <a:p>
            <a:r>
              <a:rPr lang="zh-TW" altLang="en-US" sz="1600" dirty="0">
                <a:highlight>
                  <a:srgbClr val="FFFF00"/>
                </a:highlight>
              </a:rPr>
              <a:t>安卓系統</a:t>
            </a:r>
            <a:endParaRPr lang="zh-TW" altLang="en-US" sz="1600" dirty="0">
              <a:highlight>
                <a:srgbClr val="FFFF00"/>
              </a:highlight>
            </a:endParaRPr>
          </a:p>
          <a:p>
            <a:r>
              <a:rPr lang="zh-TW" altLang="en-US" sz="1600" dirty="0">
                <a:highlight>
                  <a:srgbClr val="FFFF00"/>
                </a:highlight>
              </a:rPr>
              <a:t>iOS</a:t>
            </a:r>
            <a:endParaRPr lang="zh-TW" altLang="en-US" sz="1600" dirty="0">
              <a:highlight>
                <a:srgbClr val="FFFF00"/>
              </a:highlight>
            </a:endParaRPr>
          </a:p>
          <a:p>
            <a:endParaRPr lang="zh-TW" altLang="en-US" sz="1600" dirty="0">
              <a:highlight>
                <a:srgbClr val="FFFF00"/>
              </a:highlight>
            </a:endParaRPr>
          </a:p>
          <a:p>
            <a:r>
              <a:rPr lang="zh-CN" altLang="zh-TW" sz="1600" dirty="0">
                <a:highlight>
                  <a:srgbClr val="FFFF00"/>
                </a:highlight>
              </a:rPr>
              <a:t>阅读更多</a:t>
            </a:r>
            <a:r>
              <a:rPr lang="en-US" altLang="zh-CN" sz="1600" dirty="0">
                <a:highlight>
                  <a:srgbClr val="FFFF00"/>
                </a:highlight>
              </a:rPr>
              <a:t>.......</a:t>
            </a:r>
            <a:endParaRPr lang="en-US" altLang="zh-CN" sz="1600" dirty="0">
              <a:highlight>
                <a:srgbClr val="FFFF00"/>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1"/>
          <a:stretch>
            <a:fillRect/>
          </a:stretch>
        </p:blipFill>
        <p:spPr>
          <a:xfrm>
            <a:off x="876935" y="1137602"/>
            <a:ext cx="8896350" cy="3895725"/>
          </a:xfrm>
          <a:prstGeom prst="rect">
            <a:avLst/>
          </a:prstGeom>
        </p:spPr>
      </p:pic>
      <p:sp>
        <p:nvSpPr>
          <p:cNvPr id="3" name="矩形 2"/>
          <p:cNvSpPr/>
          <p:nvPr/>
        </p:nvSpPr>
        <p:spPr>
          <a:xfrm>
            <a:off x="1549634" y="1136977"/>
            <a:ext cx="6096000" cy="3415030"/>
          </a:xfrm>
          <a:prstGeom prst="rect">
            <a:avLst/>
          </a:prstGeom>
        </p:spPr>
        <p:txBody>
          <a:bodyPr>
            <a:spAutoFit/>
          </a:bodyPr>
          <a:lstStyle/>
          <a:p>
            <a:r>
              <a:rPr lang="zh-CN" altLang="en-US" dirty="0">
                <a:highlight>
                  <a:srgbClr val="FFFF00"/>
                </a:highlight>
              </a:rPr>
              <a:t>帐号注册</a:t>
            </a:r>
            <a:endParaRPr lang="en-US" altLang="zh-TW" dirty="0">
              <a:highlight>
                <a:srgbClr val="FFFF00"/>
              </a:highlight>
            </a:endParaRPr>
          </a:p>
          <a:p>
            <a:endParaRPr lang="zh-TW" altLang="en-US" dirty="0">
              <a:highlight>
                <a:srgbClr val="FFFF00"/>
              </a:highlight>
            </a:endParaRPr>
          </a:p>
          <a:p>
            <a:r>
              <a:rPr lang="zh-CN" altLang="zh-TW" dirty="0">
                <a:highlight>
                  <a:srgbClr val="FFFF00"/>
                </a:highlight>
              </a:rPr>
              <a:t>学生可自己注册通过游学代办得到学校制作的一个</a:t>
            </a:r>
            <a:r>
              <a:rPr lang="zh-TW" altLang="en-US" dirty="0">
                <a:highlight>
                  <a:srgbClr val="FFFF00"/>
                </a:highlight>
              </a:rPr>
              <a:t>11talk</a:t>
            </a:r>
            <a:r>
              <a:rPr lang="zh-CN" altLang="zh-TW" dirty="0">
                <a:highlight>
                  <a:srgbClr val="FFFF00"/>
                </a:highlight>
              </a:rPr>
              <a:t>帐户</a:t>
            </a:r>
            <a:r>
              <a:rPr lang="zh-TW" altLang="en-US" dirty="0">
                <a:highlight>
                  <a:srgbClr val="FFFF00"/>
                </a:highlight>
              </a:rPr>
              <a:t>。 </a:t>
            </a:r>
            <a:r>
              <a:rPr lang="zh-CN" altLang="zh-TW" dirty="0">
                <a:highlight>
                  <a:srgbClr val="FFFF00"/>
                </a:highlight>
              </a:rPr>
              <a:t>然后</a:t>
            </a:r>
            <a:r>
              <a:rPr lang="zh-CN" altLang="zh-TW" dirty="0">
                <a:highlight>
                  <a:srgbClr val="FFFF00"/>
                </a:highlight>
              </a:rPr>
              <a:t>可以享受一</a:t>
            </a:r>
            <a:r>
              <a:rPr lang="zh-CN" altLang="en-US" dirty="0">
                <a:highlight>
                  <a:srgbClr val="FFFF00"/>
                </a:highlight>
              </a:rPr>
              <a:t>次免费的用于测试水平的试听课。</a:t>
            </a:r>
            <a:endParaRPr lang="zh-TW" altLang="en-US" dirty="0">
              <a:highlight>
                <a:srgbClr val="FFFF00"/>
              </a:highlight>
            </a:endParaRPr>
          </a:p>
          <a:p>
            <a:r>
              <a:rPr lang="zh-TW" altLang="en-US" dirty="0">
                <a:highlight>
                  <a:srgbClr val="FFFF00"/>
                </a:highlight>
              </a:rPr>
              <a:t>11talk</a:t>
            </a:r>
            <a:r>
              <a:rPr lang="zh-CN" altLang="zh-TW" dirty="0">
                <a:highlight>
                  <a:srgbClr val="FFFF00"/>
                </a:highlight>
              </a:rPr>
              <a:t>注册仅需几分钟</a:t>
            </a:r>
            <a:r>
              <a:rPr lang="zh-TW" altLang="en-US" dirty="0">
                <a:highlight>
                  <a:srgbClr val="FFFF00"/>
                </a:highlight>
              </a:rPr>
              <a:t>。</a:t>
            </a:r>
            <a:r>
              <a:rPr lang="zh-CN" altLang="zh-TW" dirty="0">
                <a:highlight>
                  <a:srgbClr val="FFFF00"/>
                </a:highlight>
              </a:rPr>
              <a:t>首先</a:t>
            </a:r>
            <a:r>
              <a:rPr lang="zh-TW" altLang="en-US" dirty="0">
                <a:highlight>
                  <a:srgbClr val="FFFF00"/>
                </a:highlight>
              </a:rPr>
              <a:t>，</a:t>
            </a:r>
            <a:r>
              <a:rPr lang="zh-CN" altLang="zh-TW" dirty="0">
                <a:highlight>
                  <a:srgbClr val="FFFF00"/>
                </a:highlight>
              </a:rPr>
              <a:t>请输入</a:t>
            </a:r>
            <a:r>
              <a:rPr lang="zh-TW" altLang="en-US" dirty="0">
                <a:highlight>
                  <a:srgbClr val="FFFF00"/>
                </a:highlight>
              </a:rPr>
              <a:t>pinestalking.com</a:t>
            </a:r>
            <a:r>
              <a:rPr lang="zh-CN" altLang="zh-TW" dirty="0">
                <a:highlight>
                  <a:srgbClr val="FFFF00"/>
                </a:highlight>
              </a:rPr>
              <a:t>，然后</a:t>
            </a:r>
            <a:r>
              <a:rPr lang="zh-CN" altLang="zh-TW" dirty="0">
                <a:highlight>
                  <a:srgbClr val="FFFF00"/>
                </a:highlight>
              </a:rPr>
              <a:t>开始以下步骤</a:t>
            </a:r>
            <a:endParaRPr lang="zh-TW" altLang="en-US" dirty="0">
              <a:highlight>
                <a:srgbClr val="FFFF00"/>
              </a:highlight>
            </a:endParaRPr>
          </a:p>
          <a:p>
            <a:r>
              <a:rPr lang="zh-TW" altLang="en-US" dirty="0">
                <a:highlight>
                  <a:srgbClr val="FFFF00"/>
                </a:highlight>
              </a:rPr>
              <a:t>1.</a:t>
            </a:r>
            <a:r>
              <a:rPr lang="zh-CN" altLang="zh-TW" dirty="0">
                <a:highlight>
                  <a:srgbClr val="FFFF00"/>
                </a:highlight>
              </a:rPr>
              <a:t>填写注册表，并提供您的试听课信息，例如时间，科目和您的联系方式。</a:t>
            </a:r>
            <a:endParaRPr lang="zh-TW" altLang="en-US" dirty="0">
              <a:highlight>
                <a:srgbClr val="FFFF00"/>
              </a:highlight>
            </a:endParaRPr>
          </a:p>
          <a:p>
            <a:r>
              <a:rPr lang="zh-TW" altLang="en-US" dirty="0">
                <a:highlight>
                  <a:srgbClr val="FFFF00"/>
                </a:highlight>
              </a:rPr>
              <a:t>2.</a:t>
            </a:r>
            <a:r>
              <a:rPr lang="zh-CN" altLang="zh-TW" dirty="0">
                <a:highlight>
                  <a:srgbClr val="FFFF00"/>
                </a:highlight>
              </a:rPr>
              <a:t>完成注册后，您将收到确认电子邮件，点击电子邮件中的链接以确认您的电子邮件地址。</a:t>
            </a:r>
            <a:br>
              <a:rPr lang="zh-CN" altLang="zh-TW" dirty="0">
                <a:highlight>
                  <a:srgbClr val="FFFF00"/>
                </a:highlight>
              </a:rPr>
            </a:br>
            <a:r>
              <a:rPr lang="zh-TW" altLang="en-US" dirty="0">
                <a:highlight>
                  <a:srgbClr val="FFFF00"/>
                </a:highlight>
              </a:rPr>
              <a:t>3.</a:t>
            </a:r>
            <a:r>
              <a:rPr lang="zh-CN" altLang="zh-TW" dirty="0">
                <a:highlight>
                  <a:srgbClr val="FFFF00"/>
                </a:highlight>
              </a:rPr>
              <a:t>点击注册按钮，开始使用</a:t>
            </a:r>
            <a:r>
              <a:rPr lang="zh-TW" altLang="en-US" dirty="0">
                <a:highlight>
                  <a:srgbClr val="FFFF00"/>
                </a:highlight>
              </a:rPr>
              <a:t>11talk。</a:t>
            </a:r>
            <a:endParaRPr lang="zh-TW" altLang="en-US" dirty="0">
              <a:highlight>
                <a:srgbClr val="FFFF00"/>
              </a:highlight>
            </a:endParaRPr>
          </a:p>
          <a:p>
            <a:r>
              <a:rPr lang="zh-CN" altLang="zh-TW" dirty="0">
                <a:highlight>
                  <a:srgbClr val="FFFF00"/>
                </a:highlight>
              </a:rPr>
              <a:t>阅读更多</a:t>
            </a:r>
            <a:r>
              <a:rPr lang="en-US" altLang="zh-CN" dirty="0">
                <a:highlight>
                  <a:srgbClr val="FFFF00"/>
                </a:highlight>
              </a:rPr>
              <a:t>..........</a:t>
            </a:r>
            <a:endParaRPr lang="en-US" altLang="zh-CN" dirty="0">
              <a:highlight>
                <a:srgbClr val="FFFF00"/>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1"/>
          <a:stretch>
            <a:fillRect/>
          </a:stretch>
        </p:blipFill>
        <p:spPr>
          <a:xfrm>
            <a:off x="1320967" y="996666"/>
            <a:ext cx="8972550" cy="3286125"/>
          </a:xfrm>
          <a:prstGeom prst="rect">
            <a:avLst/>
          </a:prstGeom>
        </p:spPr>
      </p:pic>
      <p:sp>
        <p:nvSpPr>
          <p:cNvPr id="3" name="矩形 2"/>
          <p:cNvSpPr/>
          <p:nvPr/>
        </p:nvSpPr>
        <p:spPr>
          <a:xfrm>
            <a:off x="1477110" y="1142538"/>
            <a:ext cx="6096000" cy="1814830"/>
          </a:xfrm>
          <a:prstGeom prst="rect">
            <a:avLst/>
          </a:prstGeom>
        </p:spPr>
        <p:txBody>
          <a:bodyPr>
            <a:spAutoFit/>
          </a:bodyPr>
          <a:lstStyle/>
          <a:p>
            <a:r>
              <a:rPr lang="zh-CN" altLang="zh-TW" sz="1600" dirty="0">
                <a:highlight>
                  <a:srgbClr val="FFFF00"/>
                </a:highlight>
              </a:rPr>
              <a:t>如何使用</a:t>
            </a:r>
            <a:r>
              <a:rPr lang="zh-TW" altLang="en-US" sz="1600" dirty="0">
                <a:highlight>
                  <a:srgbClr val="FFFF00"/>
                </a:highlight>
                <a:sym typeface="+mn-ea"/>
              </a:rPr>
              <a:t>11Talk</a:t>
            </a:r>
            <a:r>
              <a:rPr lang="zh-CN" altLang="zh-TW" sz="1600" dirty="0">
                <a:highlight>
                  <a:srgbClr val="FFFF00"/>
                </a:highlight>
                <a:sym typeface="+mn-ea"/>
              </a:rPr>
              <a:t>在线学英语</a:t>
            </a:r>
            <a:endParaRPr lang="en-US" altLang="zh-TW" sz="1600" dirty="0">
              <a:highlight>
                <a:srgbClr val="FFFF00"/>
              </a:highlight>
            </a:endParaRPr>
          </a:p>
          <a:p>
            <a:endParaRPr lang="zh-TW" altLang="en-US" sz="1600" dirty="0">
              <a:highlight>
                <a:srgbClr val="FFFF00"/>
              </a:highlight>
            </a:endParaRPr>
          </a:p>
          <a:p>
            <a:r>
              <a:rPr lang="zh-CN" altLang="zh-TW" sz="1600" dirty="0">
                <a:highlight>
                  <a:srgbClr val="FFFF00"/>
                </a:highlight>
              </a:rPr>
              <a:t>欢迎来到</a:t>
            </a:r>
            <a:r>
              <a:rPr lang="zh-TW" altLang="en-US" sz="1600" dirty="0">
                <a:highlight>
                  <a:srgbClr val="FFFF00"/>
                </a:highlight>
              </a:rPr>
              <a:t>pinestalking.com！ </a:t>
            </a:r>
            <a:r>
              <a:rPr lang="zh-CN" altLang="zh-TW" sz="1600" dirty="0">
                <a:highlight>
                  <a:srgbClr val="FFFF00"/>
                </a:highlight>
              </a:rPr>
              <a:t>网站操作非常容易，学生只需要在页面点击几下，就可以轻松地更改时间表，做家庭作业，并从老师那里收到课后反馈。进一步了解如何使用</a:t>
            </a:r>
            <a:r>
              <a:rPr lang="zh-TW" altLang="en-US" sz="1600" dirty="0">
                <a:highlight>
                  <a:srgbClr val="FFFF00"/>
                </a:highlight>
                <a:sym typeface="+mn-ea"/>
              </a:rPr>
              <a:t>11talk</a:t>
            </a:r>
            <a:r>
              <a:rPr lang="zh-CN" altLang="zh-TW" sz="1600" dirty="0">
                <a:highlight>
                  <a:srgbClr val="FFFF00"/>
                </a:highlight>
                <a:sym typeface="+mn-ea"/>
              </a:rPr>
              <a:t>学习！</a:t>
            </a:r>
            <a:endParaRPr lang="zh-TW" altLang="en-US" sz="1600" dirty="0">
              <a:highlight>
                <a:srgbClr val="FFFF00"/>
              </a:highlight>
            </a:endParaRPr>
          </a:p>
          <a:p>
            <a:endParaRPr lang="zh-TW" altLang="en-US" sz="1600" dirty="0">
              <a:highlight>
                <a:srgbClr val="FFFF00"/>
              </a:highlight>
            </a:endParaRPr>
          </a:p>
          <a:p>
            <a:r>
              <a:rPr lang="zh-TW" altLang="en-US" sz="1600" dirty="0">
                <a:highlight>
                  <a:srgbClr val="FFFF00"/>
                </a:highlight>
              </a:rPr>
              <a:t>1.</a:t>
            </a:r>
            <a:r>
              <a:rPr lang="zh-CN" altLang="zh-TW" sz="1600" dirty="0">
                <a:highlight>
                  <a:srgbClr val="FFFF00"/>
                </a:highlight>
              </a:rPr>
              <a:t>在</a:t>
            </a:r>
            <a:r>
              <a:rPr lang="zh-TW" altLang="en-US" sz="1600" dirty="0">
                <a:highlight>
                  <a:srgbClr val="FFFF00"/>
                </a:highlight>
              </a:rPr>
              <a:t>“</a:t>
            </a:r>
            <a:r>
              <a:rPr lang="zh-CN" altLang="zh-TW" sz="1600" dirty="0">
                <a:highlight>
                  <a:srgbClr val="FFFF00"/>
                </a:highlight>
              </a:rPr>
              <a:t>我的课程</a:t>
            </a:r>
            <a:r>
              <a:rPr lang="zh-TW" altLang="en-US" sz="1600" dirty="0">
                <a:highlight>
                  <a:srgbClr val="FFFF00"/>
                </a:highlight>
              </a:rPr>
              <a:t>”</a:t>
            </a:r>
            <a:r>
              <a:rPr lang="zh-CN" altLang="zh-TW" sz="1600" dirty="0">
                <a:highlight>
                  <a:srgbClr val="FFFF00"/>
                </a:highlight>
              </a:rPr>
              <a:t>选项中查看您的课程表</a:t>
            </a:r>
            <a:endParaRPr lang="zh-TW" altLang="en-US" sz="1600" dirty="0">
              <a:highlight>
                <a:srgbClr val="FFFF00"/>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1"/>
          <a:stretch>
            <a:fillRect/>
          </a:stretch>
        </p:blipFill>
        <p:spPr>
          <a:xfrm>
            <a:off x="2165985" y="1838325"/>
            <a:ext cx="8172450" cy="3181350"/>
          </a:xfrm>
          <a:prstGeom prst="rect">
            <a:avLst/>
          </a:prstGeom>
        </p:spPr>
      </p:pic>
      <p:sp>
        <p:nvSpPr>
          <p:cNvPr id="3" name="矩形 2"/>
          <p:cNvSpPr/>
          <p:nvPr/>
        </p:nvSpPr>
        <p:spPr>
          <a:xfrm>
            <a:off x="2404979" y="1838325"/>
            <a:ext cx="6096000" cy="3138170"/>
          </a:xfrm>
          <a:prstGeom prst="rect">
            <a:avLst/>
          </a:prstGeom>
        </p:spPr>
        <p:txBody>
          <a:bodyPr>
            <a:spAutoFit/>
          </a:bodyPr>
          <a:lstStyle/>
          <a:p>
            <a:r>
              <a:rPr lang="zh-CN" altLang="en-US" dirty="0">
                <a:highlight>
                  <a:srgbClr val="FFFF00"/>
                </a:highlight>
              </a:rPr>
              <a:t>付款</a:t>
            </a:r>
            <a:endParaRPr lang="en-US" altLang="zh-TW" dirty="0">
              <a:highlight>
                <a:srgbClr val="FFFF00"/>
              </a:highlight>
            </a:endParaRPr>
          </a:p>
          <a:p>
            <a:endParaRPr lang="zh-TW" altLang="en-US" dirty="0">
              <a:highlight>
                <a:srgbClr val="FFFF00"/>
              </a:highlight>
            </a:endParaRPr>
          </a:p>
          <a:p>
            <a:r>
              <a:rPr lang="zh-CN" altLang="zh-TW" dirty="0">
                <a:highlight>
                  <a:srgbClr val="FFFF00"/>
                </a:highlight>
              </a:rPr>
              <a:t>我可以使用什么付款方式进行课程注册？</a:t>
            </a:r>
            <a:endParaRPr lang="zh-CN" altLang="zh-TW" dirty="0">
              <a:highlight>
                <a:srgbClr val="FFFF00"/>
              </a:highlight>
            </a:endParaRPr>
          </a:p>
          <a:p>
            <a:endParaRPr lang="zh-TW" altLang="en-US" dirty="0">
              <a:highlight>
                <a:srgbClr val="FFFF00"/>
              </a:highlight>
            </a:endParaRPr>
          </a:p>
          <a:p>
            <a:r>
              <a:rPr lang="zh-CN" altLang="zh-TW" dirty="0">
                <a:highlight>
                  <a:srgbClr val="FFFF00"/>
                </a:highlight>
              </a:rPr>
              <a:t>您可以通过以下方式支付</a:t>
            </a:r>
            <a:br>
              <a:rPr lang="zh-CN" altLang="zh-TW" dirty="0">
                <a:highlight>
                  <a:srgbClr val="FFFF00"/>
                </a:highlight>
              </a:rPr>
            </a:br>
            <a:r>
              <a:rPr lang="zh-CN" altLang="zh-TW" dirty="0">
                <a:highlight>
                  <a:srgbClr val="FFFF00"/>
                </a:highlight>
              </a:rPr>
              <a:t>银行转帐</a:t>
            </a:r>
            <a:endParaRPr lang="zh-TW" altLang="en-US" dirty="0">
              <a:highlight>
                <a:srgbClr val="FFFF00"/>
              </a:highlight>
            </a:endParaRPr>
          </a:p>
          <a:p>
            <a:r>
              <a:rPr lang="zh-CN" altLang="zh-TW" dirty="0">
                <a:highlight>
                  <a:srgbClr val="FFFF00"/>
                </a:highlight>
              </a:rPr>
              <a:t>信用卡</a:t>
            </a:r>
            <a:endParaRPr lang="zh-TW" altLang="en-US" dirty="0">
              <a:highlight>
                <a:srgbClr val="FFFF00"/>
              </a:highlight>
            </a:endParaRPr>
          </a:p>
          <a:p>
            <a:r>
              <a:rPr lang="en-US" altLang="zh-TW" dirty="0" err="1">
                <a:highlight>
                  <a:srgbClr val="FFFF00"/>
                </a:highlight>
              </a:rPr>
              <a:t>Paypal</a:t>
            </a:r>
            <a:endParaRPr lang="zh-TW" altLang="en-US" dirty="0">
              <a:highlight>
                <a:srgbClr val="FFFF00"/>
              </a:highlight>
            </a:endParaRPr>
          </a:p>
          <a:p>
            <a:endParaRPr lang="zh-CN" altLang="zh-TW" dirty="0">
              <a:highlight>
                <a:srgbClr val="FFFF00"/>
              </a:highlight>
            </a:endParaRPr>
          </a:p>
          <a:p>
            <a:r>
              <a:rPr lang="zh-CN" altLang="zh-TW" dirty="0">
                <a:highlight>
                  <a:srgbClr val="FFFF00"/>
                </a:highlight>
              </a:rPr>
              <a:t>申请课程时，请告知顾问付款方式。顾问还将提供有关费用的其他必要信息。</a:t>
            </a:r>
            <a:endParaRPr lang="zh-TW" altLang="en-US" dirty="0">
              <a:highlight>
                <a:srgbClr val="FFFF00"/>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1"/>
          <a:stretch>
            <a:fillRect/>
          </a:stretch>
        </p:blipFill>
        <p:spPr>
          <a:xfrm>
            <a:off x="1962284" y="87947"/>
            <a:ext cx="8534400" cy="6791325"/>
          </a:xfrm>
          <a:prstGeom prst="rect">
            <a:avLst/>
          </a:prstGeom>
        </p:spPr>
      </p:pic>
      <p:sp>
        <p:nvSpPr>
          <p:cNvPr id="3" name="矩形 2"/>
          <p:cNvSpPr/>
          <p:nvPr/>
        </p:nvSpPr>
        <p:spPr>
          <a:xfrm>
            <a:off x="2265045" y="175260"/>
            <a:ext cx="6630035" cy="6616065"/>
          </a:xfrm>
          <a:prstGeom prst="rect">
            <a:avLst/>
          </a:prstGeom>
        </p:spPr>
        <p:txBody>
          <a:bodyPr wrap="square">
            <a:spAutoFit/>
          </a:bodyPr>
          <a:lstStyle/>
          <a:p>
            <a:r>
              <a:rPr lang="zh-CN" altLang="zh-TW" dirty="0">
                <a:highlight>
                  <a:srgbClr val="FFFF00"/>
                </a:highlight>
              </a:rPr>
              <a:t>上课出勤规定：</a:t>
            </a:r>
            <a:endParaRPr lang="zh-TW" altLang="en-US" dirty="0">
              <a:highlight>
                <a:srgbClr val="FFFF00"/>
              </a:highlight>
            </a:endParaRPr>
          </a:p>
          <a:p>
            <a:endParaRPr lang="zh-TW" altLang="en-US" dirty="0">
              <a:highlight>
                <a:srgbClr val="FFFF00"/>
              </a:highlight>
            </a:endParaRPr>
          </a:p>
          <a:p>
            <a:r>
              <a:rPr lang="zh-CN" altLang="zh-TW" dirty="0">
                <a:highlight>
                  <a:srgbClr val="FFFF00"/>
                </a:highlight>
              </a:rPr>
              <a:t>上课时间是几点</a:t>
            </a:r>
            <a:r>
              <a:rPr lang="zh-TW" altLang="en-US" dirty="0">
                <a:highlight>
                  <a:srgbClr val="FFFF00"/>
                </a:highlight>
              </a:rPr>
              <a:t>？</a:t>
            </a:r>
            <a:endParaRPr lang="zh-TW" altLang="en-US" dirty="0">
              <a:highlight>
                <a:srgbClr val="FFFF00"/>
              </a:highlight>
            </a:endParaRPr>
          </a:p>
          <a:p>
            <a:endParaRPr lang="zh-CN" altLang="en-US" sz="1400" dirty="0">
              <a:highlight>
                <a:srgbClr val="FFFF00"/>
              </a:highlight>
            </a:endParaRPr>
          </a:p>
          <a:p>
            <a:r>
              <a:rPr lang="zh-CN" altLang="en-US" sz="1400" dirty="0">
                <a:highlight>
                  <a:srgbClr val="FFFF00"/>
                </a:highlight>
              </a:rPr>
              <a:t>阅读更多</a:t>
            </a:r>
            <a:endParaRPr lang="en-US" altLang="zh-TW" sz="1400" dirty="0">
              <a:highlight>
                <a:srgbClr val="FFFF00"/>
              </a:highlight>
            </a:endParaRPr>
          </a:p>
          <a:p>
            <a:endParaRPr lang="en-US" altLang="zh-TW" dirty="0">
              <a:highlight>
                <a:srgbClr val="FFFF00"/>
              </a:highlight>
            </a:endParaRPr>
          </a:p>
          <a:p>
            <a:endParaRPr lang="en-US" altLang="zh-TW" dirty="0">
              <a:highlight>
                <a:srgbClr val="FFFF00"/>
              </a:highlight>
            </a:endParaRPr>
          </a:p>
          <a:p>
            <a:r>
              <a:rPr lang="zh-CN" altLang="zh-TW" dirty="0">
                <a:highlight>
                  <a:srgbClr val="FFFF00"/>
                </a:highlight>
              </a:rPr>
              <a:t>我可以在国外留学时上英语课吗？</a:t>
            </a:r>
            <a:endParaRPr lang="en-US" altLang="zh-TW" dirty="0">
              <a:highlight>
                <a:srgbClr val="FFFF00"/>
              </a:highlight>
            </a:endParaRPr>
          </a:p>
          <a:p>
            <a:endParaRPr lang="zh-TW" altLang="en-US" dirty="0">
              <a:highlight>
                <a:srgbClr val="FFFF00"/>
              </a:highlight>
            </a:endParaRPr>
          </a:p>
          <a:p>
            <a:r>
              <a:rPr lang="zh-TW" altLang="en-US" dirty="0">
                <a:highlight>
                  <a:srgbClr val="FFFF00"/>
                </a:highlight>
              </a:rPr>
              <a:t>11talk</a:t>
            </a:r>
            <a:r>
              <a:rPr lang="zh-CN" altLang="zh-TW" dirty="0">
                <a:highlight>
                  <a:srgbClr val="FFFF00"/>
                </a:highlight>
              </a:rPr>
              <a:t>学生的英语视频教学系统通过</a:t>
            </a:r>
            <a:r>
              <a:rPr lang="en-US" altLang="zh-CN" dirty="0">
                <a:highlight>
                  <a:srgbClr val="FFFF00"/>
                </a:highlight>
              </a:rPr>
              <a:t>ZOOM</a:t>
            </a:r>
            <a:r>
              <a:rPr lang="zh-CN" altLang="en-US" dirty="0">
                <a:highlight>
                  <a:srgbClr val="FFFF00"/>
                </a:highlight>
              </a:rPr>
              <a:t>提供了良好的课堂环境</a:t>
            </a:r>
            <a:endParaRPr lang="zh-TW" altLang="en-US" dirty="0">
              <a:highlight>
                <a:srgbClr val="FFFF00"/>
              </a:highlight>
            </a:endParaRPr>
          </a:p>
          <a:p>
            <a:r>
              <a:rPr lang="zh-TW" altLang="en-US" dirty="0">
                <a:highlight>
                  <a:srgbClr val="FFFF00"/>
                </a:highlight>
              </a:rPr>
              <a:t>【</a:t>
            </a:r>
            <a:r>
              <a:rPr lang="zh-CN" altLang="zh-TW" dirty="0">
                <a:highlight>
                  <a:srgbClr val="FFFF00"/>
                </a:highlight>
              </a:rPr>
              <a:t>使用系统参加课程</a:t>
            </a:r>
            <a:r>
              <a:rPr lang="zh-TW" altLang="en-US" dirty="0">
                <a:highlight>
                  <a:srgbClr val="FFFF00"/>
                </a:highlight>
              </a:rPr>
              <a:t>】</a:t>
            </a:r>
            <a:endParaRPr lang="zh-TW" altLang="en-US" dirty="0">
              <a:highlight>
                <a:srgbClr val="FFFF00"/>
              </a:highlight>
            </a:endParaRPr>
          </a:p>
          <a:p>
            <a:r>
              <a:rPr lang="zh-TW" altLang="en-US" dirty="0">
                <a:highlight>
                  <a:srgbClr val="FFFF00"/>
                </a:highlight>
              </a:rPr>
              <a:t>1.</a:t>
            </a:r>
            <a:r>
              <a:rPr lang="zh-CN" altLang="zh-TW" dirty="0">
                <a:highlight>
                  <a:srgbClr val="FFFF00"/>
                </a:highlight>
              </a:rPr>
              <a:t>登录到系统</a:t>
            </a:r>
            <a:r>
              <a:rPr lang="zh-TW" altLang="en-US" dirty="0">
                <a:highlight>
                  <a:srgbClr val="FFFF00"/>
                </a:highlight>
              </a:rPr>
              <a:t>（pinestalking.com）</a:t>
            </a:r>
            <a:endParaRPr lang="zh-TW" altLang="en-US" dirty="0">
              <a:highlight>
                <a:srgbClr val="FFFF00"/>
              </a:highlight>
            </a:endParaRPr>
          </a:p>
          <a:p>
            <a:r>
              <a:rPr lang="zh-TW" altLang="en-US" dirty="0">
                <a:highlight>
                  <a:srgbClr val="FFFF00"/>
                </a:highlight>
              </a:rPr>
              <a:t>2.</a:t>
            </a:r>
            <a:r>
              <a:rPr lang="zh-CN" altLang="zh-TW" dirty="0">
                <a:highlight>
                  <a:srgbClr val="FFFF00"/>
                </a:highlight>
              </a:rPr>
              <a:t>在您的课程日期上单击</a:t>
            </a:r>
            <a:r>
              <a:rPr lang="zh-TW" altLang="en-US" dirty="0">
                <a:highlight>
                  <a:srgbClr val="FFFF00"/>
                </a:highlight>
              </a:rPr>
              <a:t>“</a:t>
            </a:r>
            <a:r>
              <a:rPr lang="zh-CN" altLang="zh-TW" dirty="0">
                <a:highlight>
                  <a:srgbClr val="FFFF00"/>
                </a:highlight>
              </a:rPr>
              <a:t>开始</a:t>
            </a:r>
            <a:r>
              <a:rPr lang="zh-TW" altLang="en-US" dirty="0">
                <a:highlight>
                  <a:srgbClr val="FFFF00"/>
                </a:highlight>
              </a:rPr>
              <a:t>”</a:t>
            </a:r>
            <a:endParaRPr lang="zh-TW" altLang="en-US" dirty="0">
              <a:highlight>
                <a:srgbClr val="FFFF00"/>
              </a:highlight>
            </a:endParaRPr>
          </a:p>
          <a:p>
            <a:r>
              <a:rPr lang="zh-TW" altLang="en-US" dirty="0">
                <a:highlight>
                  <a:srgbClr val="FFFF00"/>
                </a:highlight>
              </a:rPr>
              <a:t>3.</a:t>
            </a:r>
            <a:r>
              <a:rPr lang="zh-CN" altLang="zh-TW" dirty="0">
                <a:highlight>
                  <a:srgbClr val="FFFF00"/>
                </a:highlight>
              </a:rPr>
              <a:t>单击</a:t>
            </a:r>
            <a:r>
              <a:rPr lang="zh-TW" altLang="en-US" dirty="0">
                <a:highlight>
                  <a:srgbClr val="FFFF00"/>
                </a:highlight>
              </a:rPr>
              <a:t>“</a:t>
            </a:r>
            <a:r>
              <a:rPr lang="zh-CN" altLang="zh-TW" dirty="0">
                <a:highlight>
                  <a:srgbClr val="FFFF00"/>
                </a:highlight>
              </a:rPr>
              <a:t>确定</a:t>
            </a:r>
            <a:r>
              <a:rPr lang="zh-TW" altLang="en-US" dirty="0">
                <a:highlight>
                  <a:srgbClr val="FFFF00"/>
                </a:highlight>
              </a:rPr>
              <a:t>”</a:t>
            </a:r>
            <a:r>
              <a:rPr lang="zh-CN" altLang="zh-TW" dirty="0">
                <a:highlight>
                  <a:srgbClr val="FFFF00"/>
                </a:highlight>
              </a:rPr>
              <a:t>以安装我们的上课平台</a:t>
            </a:r>
            <a:r>
              <a:rPr lang="zh-TW" altLang="en-US" dirty="0">
                <a:highlight>
                  <a:srgbClr val="FFFF00"/>
                </a:highlight>
              </a:rPr>
              <a:t>。</a:t>
            </a:r>
            <a:endParaRPr lang="zh-TW" altLang="en-US" dirty="0">
              <a:highlight>
                <a:srgbClr val="FFFF00"/>
              </a:highlight>
            </a:endParaRPr>
          </a:p>
          <a:p>
            <a:r>
              <a:rPr lang="zh-TW" altLang="en-US" dirty="0">
                <a:highlight>
                  <a:srgbClr val="FFFF00"/>
                </a:highlight>
              </a:rPr>
              <a:t>4.</a:t>
            </a:r>
            <a:r>
              <a:rPr lang="zh-CN" altLang="zh-TW" dirty="0">
                <a:highlight>
                  <a:srgbClr val="FFFF00"/>
                </a:highlight>
              </a:rPr>
              <a:t>自动进入班级</a:t>
            </a:r>
            <a:r>
              <a:rPr lang="zh-TW" altLang="en-US" dirty="0">
                <a:highlight>
                  <a:srgbClr val="FFFF00"/>
                </a:highlight>
              </a:rPr>
              <a:t>/</a:t>
            </a:r>
            <a:r>
              <a:rPr lang="zh-CN" altLang="zh-TW" dirty="0">
                <a:highlight>
                  <a:srgbClr val="FFFF00"/>
                </a:highlight>
              </a:rPr>
              <a:t>开始上课</a:t>
            </a:r>
            <a:endParaRPr lang="zh-TW" altLang="en-US" dirty="0">
              <a:highlight>
                <a:srgbClr val="FFFF00"/>
              </a:highlight>
            </a:endParaRPr>
          </a:p>
          <a:p>
            <a:r>
              <a:rPr lang="zh-TW" altLang="en-US" dirty="0">
                <a:highlight>
                  <a:srgbClr val="FFFF00"/>
                </a:highlight>
              </a:rPr>
              <a:t>【</a:t>
            </a:r>
            <a:r>
              <a:rPr lang="zh-CN" altLang="zh-TW" dirty="0">
                <a:highlight>
                  <a:srgbClr val="FFFF00"/>
                </a:highlight>
              </a:rPr>
              <a:t>参加</a:t>
            </a:r>
            <a:r>
              <a:rPr lang="zh-TW" altLang="en-US" dirty="0">
                <a:highlight>
                  <a:srgbClr val="FFFF00"/>
                </a:highlight>
              </a:rPr>
              <a:t>Skype</a:t>
            </a:r>
            <a:r>
              <a:rPr lang="zh-CN" altLang="zh-TW" dirty="0">
                <a:highlight>
                  <a:srgbClr val="FFFF00"/>
                </a:highlight>
              </a:rPr>
              <a:t>课程</a:t>
            </a:r>
            <a:r>
              <a:rPr lang="zh-TW" altLang="en-US" dirty="0">
                <a:highlight>
                  <a:srgbClr val="FFFF00"/>
                </a:highlight>
              </a:rPr>
              <a:t>】</a:t>
            </a:r>
            <a:endParaRPr lang="zh-TW" altLang="en-US" dirty="0">
              <a:highlight>
                <a:srgbClr val="FFFF00"/>
              </a:highlight>
            </a:endParaRPr>
          </a:p>
          <a:p>
            <a:r>
              <a:rPr lang="zh-TW" altLang="en-US" dirty="0">
                <a:highlight>
                  <a:srgbClr val="FFFF00"/>
                </a:highlight>
              </a:rPr>
              <a:t>1.</a:t>
            </a:r>
            <a:r>
              <a:rPr lang="zh-CN" altLang="zh-TW" dirty="0">
                <a:highlight>
                  <a:srgbClr val="FFFF00"/>
                </a:highlight>
              </a:rPr>
              <a:t>在课程开始前</a:t>
            </a:r>
            <a:r>
              <a:rPr lang="en-US" altLang="zh-CN" dirty="0">
                <a:highlight>
                  <a:srgbClr val="FFFF00"/>
                </a:highlight>
              </a:rPr>
              <a:t>5</a:t>
            </a:r>
            <a:r>
              <a:rPr lang="zh-CN" altLang="en-US" dirty="0">
                <a:highlight>
                  <a:srgbClr val="FFFF00"/>
                </a:highlight>
              </a:rPr>
              <a:t>分钟登陆</a:t>
            </a:r>
            <a:r>
              <a:rPr lang="en-US" altLang="zh-CN" dirty="0">
                <a:highlight>
                  <a:srgbClr val="FFFF00"/>
                </a:highlight>
              </a:rPr>
              <a:t>SKYPE</a:t>
            </a:r>
            <a:r>
              <a:rPr lang="zh-TW" altLang="en-US" dirty="0">
                <a:highlight>
                  <a:srgbClr val="FFFF00"/>
                </a:highlight>
              </a:rPr>
              <a:t>。</a:t>
            </a:r>
            <a:endParaRPr lang="zh-TW" altLang="en-US" dirty="0">
              <a:highlight>
                <a:srgbClr val="FFFF00"/>
              </a:highlight>
            </a:endParaRPr>
          </a:p>
          <a:p>
            <a:r>
              <a:rPr lang="zh-TW" altLang="en-US" dirty="0">
                <a:highlight>
                  <a:srgbClr val="FFFF00"/>
                </a:highlight>
              </a:rPr>
              <a:t>2.</a:t>
            </a:r>
            <a:r>
              <a:rPr lang="zh-CN" altLang="zh-TW" dirty="0">
                <a:highlight>
                  <a:srgbClr val="FFFF00"/>
                </a:highlight>
              </a:rPr>
              <a:t>接受老师的</a:t>
            </a:r>
            <a:r>
              <a:rPr lang="en-US" altLang="zh-CN" dirty="0">
                <a:highlight>
                  <a:srgbClr val="FFFF00"/>
                </a:highlight>
              </a:rPr>
              <a:t>SKYPE</a:t>
            </a:r>
            <a:r>
              <a:rPr lang="zh-CN" altLang="en-US" dirty="0">
                <a:highlight>
                  <a:srgbClr val="FFFF00"/>
                </a:highlight>
              </a:rPr>
              <a:t>联系请求。</a:t>
            </a:r>
            <a:endParaRPr lang="zh-TW" altLang="en-US" dirty="0">
              <a:highlight>
                <a:srgbClr val="FFFF00"/>
              </a:highlight>
            </a:endParaRPr>
          </a:p>
          <a:p>
            <a:r>
              <a:rPr lang="zh-TW" altLang="en-US" dirty="0">
                <a:highlight>
                  <a:srgbClr val="FFFF00"/>
                </a:highlight>
              </a:rPr>
              <a:t>3.</a:t>
            </a:r>
            <a:r>
              <a:rPr lang="zh-CN" altLang="zh-TW" dirty="0">
                <a:highlight>
                  <a:srgbClr val="FFFF00"/>
                </a:highlight>
              </a:rPr>
              <a:t>老师会进行视频连线，接通后开始上课。</a:t>
            </a:r>
            <a:endParaRPr lang="zh-TW" altLang="en-US" dirty="0">
              <a:highlight>
                <a:srgbClr val="FFFF00"/>
              </a:highlight>
            </a:endParaRPr>
          </a:p>
          <a:p>
            <a:r>
              <a:rPr lang="zh-TW" altLang="en-US" dirty="0">
                <a:highlight>
                  <a:srgbClr val="FFFF00"/>
                </a:highlight>
              </a:rPr>
              <a:t>*</a:t>
            </a:r>
            <a:r>
              <a:rPr lang="zh-CN" altLang="zh-TW" dirty="0">
                <a:highlight>
                  <a:srgbClr val="FFFF00"/>
                </a:highlight>
              </a:rPr>
              <a:t>上课准备</a:t>
            </a:r>
            <a:r>
              <a:rPr lang="zh-TW" altLang="en-US" dirty="0">
                <a:highlight>
                  <a:srgbClr val="FFFF00"/>
                </a:highlight>
              </a:rPr>
              <a:t>*</a:t>
            </a:r>
            <a:endParaRPr lang="zh-TW" altLang="en-US" dirty="0">
              <a:highlight>
                <a:srgbClr val="FFFF00"/>
              </a:highlight>
            </a:endParaRPr>
          </a:p>
          <a:p>
            <a:r>
              <a:rPr lang="zh-CN" altLang="zh-TW" dirty="0">
                <a:highlight>
                  <a:srgbClr val="FFFF00"/>
                </a:highlight>
              </a:rPr>
              <a:t>使用笔记本电脑或台式电脑</a:t>
            </a:r>
            <a:endParaRPr lang="zh-TW" altLang="en-US" dirty="0">
              <a:highlight>
                <a:srgbClr val="FFFF00"/>
              </a:highlight>
            </a:endParaRPr>
          </a:p>
          <a:p>
            <a:r>
              <a:rPr lang="zh-CN" altLang="zh-TW" dirty="0">
                <a:highlight>
                  <a:srgbClr val="FFFF00"/>
                </a:highlight>
              </a:rPr>
              <a:t>网络摄像头和带麦克风的耳机</a:t>
            </a:r>
            <a:endParaRPr lang="zh-TW" altLang="en-US" dirty="0">
              <a:highlight>
                <a:srgbClr val="FFFF00"/>
              </a:highlight>
            </a:endParaRPr>
          </a:p>
          <a:p>
            <a:r>
              <a:rPr lang="zh-CN" altLang="zh-TW" dirty="0">
                <a:highlight>
                  <a:srgbClr val="FFFF00"/>
                </a:highlight>
              </a:rPr>
              <a:t>使用智能手机</a:t>
            </a:r>
            <a:endParaRPr lang="zh-TW" altLang="en-US" dirty="0">
              <a:highlight>
                <a:srgbClr val="FFFF00"/>
              </a:highlight>
            </a:endParaRPr>
          </a:p>
          <a:p>
            <a:r>
              <a:rPr lang="zh-CN" altLang="zh-TW" dirty="0">
                <a:highlight>
                  <a:srgbClr val="FFFF00"/>
                </a:highlight>
              </a:rPr>
              <a:t>带有麦克风的耳机</a:t>
            </a:r>
            <a:endParaRPr lang="zh-TW" altLang="en-US" dirty="0">
              <a:highlight>
                <a:srgbClr val="FFFF00"/>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1"/>
          <a:stretch>
            <a:fillRect/>
          </a:stretch>
        </p:blipFill>
        <p:spPr>
          <a:xfrm>
            <a:off x="1230580" y="1760236"/>
            <a:ext cx="7991475" cy="3152775"/>
          </a:xfrm>
          <a:prstGeom prst="rect">
            <a:avLst/>
          </a:prstGeom>
        </p:spPr>
      </p:pic>
      <p:sp>
        <p:nvSpPr>
          <p:cNvPr id="2" name="矩形 1"/>
          <p:cNvSpPr/>
          <p:nvPr/>
        </p:nvSpPr>
        <p:spPr>
          <a:xfrm>
            <a:off x="1652337" y="1760236"/>
            <a:ext cx="6096000" cy="2922905"/>
          </a:xfrm>
          <a:prstGeom prst="rect">
            <a:avLst/>
          </a:prstGeom>
        </p:spPr>
        <p:txBody>
          <a:bodyPr>
            <a:spAutoFit/>
          </a:bodyPr>
          <a:lstStyle/>
          <a:p>
            <a:r>
              <a:rPr lang="zh-CN" altLang="zh-TW" dirty="0">
                <a:highlight>
                  <a:srgbClr val="FFFF00"/>
                </a:highlight>
              </a:rPr>
              <a:t>线上课程的上课方法</a:t>
            </a:r>
            <a:endParaRPr lang="zh-CN" altLang="zh-TW" dirty="0">
              <a:highlight>
                <a:srgbClr val="FFFF00"/>
              </a:highlight>
            </a:endParaRPr>
          </a:p>
          <a:p>
            <a:endParaRPr lang="zh-TW" altLang="en-US" dirty="0">
              <a:highlight>
                <a:srgbClr val="FFFF00"/>
              </a:highlight>
            </a:endParaRPr>
          </a:p>
          <a:p>
            <a:r>
              <a:rPr lang="zh-CN" altLang="zh-TW" dirty="0">
                <a:highlight>
                  <a:srgbClr val="FFFF00"/>
                </a:highlight>
              </a:rPr>
              <a:t>线上课程中我需要准备什么？</a:t>
            </a:r>
            <a:endParaRPr lang="zh-CN" altLang="zh-TW" dirty="0">
              <a:highlight>
                <a:srgbClr val="FFFF00"/>
              </a:highlight>
            </a:endParaRPr>
          </a:p>
          <a:p>
            <a:endParaRPr lang="zh-TW" altLang="en-US" dirty="0">
              <a:highlight>
                <a:srgbClr val="FFFF00"/>
              </a:highlight>
            </a:endParaRPr>
          </a:p>
          <a:p>
            <a:r>
              <a:rPr lang="zh-CN" altLang="zh-TW" sz="1600" dirty="0">
                <a:highlight>
                  <a:srgbClr val="FFFF00"/>
                </a:highlight>
              </a:rPr>
              <a:t>准备带有麦克风的耳机和摄像头</a:t>
            </a:r>
            <a:endParaRPr lang="zh-CN" altLang="zh-TW" sz="1600" dirty="0">
              <a:highlight>
                <a:srgbClr val="FFFF00"/>
              </a:highlight>
            </a:endParaRPr>
          </a:p>
          <a:p>
            <a:endParaRPr lang="zh-TW" altLang="en-US" sz="1600" dirty="0">
              <a:highlight>
                <a:srgbClr val="FFFF00"/>
              </a:highlight>
            </a:endParaRPr>
          </a:p>
          <a:p>
            <a:r>
              <a:rPr lang="zh-TW" altLang="en-US" sz="1600" dirty="0">
                <a:highlight>
                  <a:srgbClr val="FFFF00"/>
                </a:highlight>
              </a:rPr>
              <a:t>*</a:t>
            </a:r>
            <a:r>
              <a:rPr lang="zh-CN" altLang="zh-TW" sz="1600" dirty="0">
                <a:highlight>
                  <a:srgbClr val="FFFF00"/>
                </a:highlight>
              </a:rPr>
              <a:t>如果使用笔记本电脑的同学，由于您的手提电脑已有内置摄像头，所以仅需准备带麦克风的耳机。</a:t>
            </a:r>
            <a:endParaRPr lang="zh-TW" altLang="en-US" sz="1600" dirty="0">
              <a:highlight>
                <a:srgbClr val="FFFF00"/>
              </a:highlight>
            </a:endParaRPr>
          </a:p>
          <a:p>
            <a:r>
              <a:rPr lang="zh-TW" altLang="en-US" sz="1600" dirty="0">
                <a:highlight>
                  <a:srgbClr val="FFFF00"/>
                </a:highlight>
              </a:rPr>
              <a:t>*</a:t>
            </a:r>
            <a:r>
              <a:rPr lang="zh-CN" altLang="zh-TW" sz="1600" dirty="0">
                <a:highlight>
                  <a:srgbClr val="FFFF00"/>
                </a:highlight>
              </a:rPr>
              <a:t>对于手机用户，请准备带麦克风的耳机</a:t>
            </a:r>
            <a:r>
              <a:rPr lang="zh-TW" altLang="en-US" sz="1600" dirty="0">
                <a:highlight>
                  <a:srgbClr val="FFFF00"/>
                </a:highlight>
              </a:rPr>
              <a:t>。</a:t>
            </a:r>
            <a:endParaRPr lang="zh-TW" altLang="en-US" sz="1600" dirty="0">
              <a:highlight>
                <a:srgbClr val="FFFF00"/>
              </a:highlight>
            </a:endParaRPr>
          </a:p>
          <a:p>
            <a:endParaRPr lang="zh-TW" altLang="en-US" sz="1600" dirty="0">
              <a:highlight>
                <a:srgbClr val="FFFF00"/>
              </a:highlight>
            </a:endParaRPr>
          </a:p>
          <a:p>
            <a:r>
              <a:rPr lang="zh-CN" altLang="zh-TW" sz="1600" dirty="0">
                <a:highlight>
                  <a:srgbClr val="FFFF00"/>
                </a:highlight>
              </a:rPr>
              <a:t>了解更多</a:t>
            </a:r>
            <a:endParaRPr lang="zh-CN" altLang="zh-TW" sz="1600" dirty="0">
              <a:highlight>
                <a:srgbClr val="FFFF00"/>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1"/>
          <a:stretch>
            <a:fillRect/>
          </a:stretch>
        </p:blipFill>
        <p:spPr>
          <a:xfrm>
            <a:off x="680660" y="-79058"/>
            <a:ext cx="10982325" cy="5591175"/>
          </a:xfrm>
          <a:prstGeom prst="rect">
            <a:avLst/>
          </a:prstGeom>
        </p:spPr>
      </p:pic>
      <p:sp>
        <p:nvSpPr>
          <p:cNvPr id="5" name="矩形 4"/>
          <p:cNvSpPr/>
          <p:nvPr/>
        </p:nvSpPr>
        <p:spPr>
          <a:xfrm>
            <a:off x="1524000" y="112445"/>
            <a:ext cx="5323840" cy="368300"/>
          </a:xfrm>
          <a:prstGeom prst="rect">
            <a:avLst/>
          </a:prstGeom>
        </p:spPr>
        <p:txBody>
          <a:bodyPr wrap="square">
            <a:spAutoFit/>
          </a:bodyPr>
          <a:lstStyle/>
          <a:p>
            <a:r>
              <a:rPr lang="en-US" altLang="zh-TW" dirty="0">
                <a:highlight>
                  <a:srgbClr val="FFFF00"/>
                </a:highlight>
              </a:rPr>
              <a:t>7</a:t>
            </a:r>
            <a:r>
              <a:rPr lang="zh-CN" altLang="en-US" dirty="0">
                <a:highlight>
                  <a:srgbClr val="FFFF00"/>
                </a:highlight>
              </a:rPr>
              <a:t>折优惠</a:t>
            </a:r>
            <a:r>
              <a:rPr lang="zh-TW" altLang="en-US" dirty="0">
                <a:highlight>
                  <a:srgbClr val="FFFF00"/>
                </a:highlight>
              </a:rPr>
              <a:t>                              </a:t>
            </a:r>
            <a:r>
              <a:rPr lang="zh-CN" altLang="zh-TW" dirty="0">
                <a:highlight>
                  <a:srgbClr val="FFFF00"/>
                </a:highlight>
              </a:rPr>
              <a:t>报名越久</a:t>
            </a:r>
            <a:r>
              <a:rPr lang="zh-TW" altLang="en-US" dirty="0">
                <a:highlight>
                  <a:srgbClr val="FFFF00"/>
                </a:highlight>
              </a:rPr>
              <a:t>，</a:t>
            </a:r>
            <a:r>
              <a:rPr lang="zh-CN" altLang="zh-TW" dirty="0">
                <a:highlight>
                  <a:srgbClr val="FFFF00"/>
                </a:highlight>
              </a:rPr>
              <a:t>折扣越多</a:t>
            </a:r>
            <a:r>
              <a:rPr lang="zh-TW" altLang="en-US" dirty="0">
                <a:highlight>
                  <a:srgbClr val="FFFF00"/>
                </a:highlight>
              </a:rPr>
              <a:t>！ </a:t>
            </a:r>
            <a:endParaRPr lang="zh-TW" altLang="en-US" dirty="0">
              <a:highlight>
                <a:srgbClr val="FFFF00"/>
              </a:highlight>
            </a:endParaRPr>
          </a:p>
        </p:txBody>
      </p:sp>
      <p:sp>
        <p:nvSpPr>
          <p:cNvPr id="8" name="矩形 7"/>
          <p:cNvSpPr/>
          <p:nvPr/>
        </p:nvSpPr>
        <p:spPr>
          <a:xfrm>
            <a:off x="9844881" y="228015"/>
            <a:ext cx="1938179" cy="368300"/>
          </a:xfrm>
          <a:prstGeom prst="rect">
            <a:avLst/>
          </a:prstGeom>
        </p:spPr>
        <p:txBody>
          <a:bodyPr wrap="square">
            <a:spAutoFit/>
          </a:bodyPr>
          <a:lstStyle/>
          <a:p>
            <a:r>
              <a:rPr lang="zh-CN" altLang="zh-TW" dirty="0">
                <a:highlight>
                  <a:srgbClr val="FFFF00"/>
                </a:highlight>
              </a:rPr>
              <a:t>免费试听</a:t>
            </a:r>
            <a:endParaRPr lang="zh-CN" altLang="zh-TW" dirty="0">
              <a:highlight>
                <a:srgbClr val="FFFF00"/>
              </a:highlight>
            </a:endParaRPr>
          </a:p>
        </p:txBody>
      </p:sp>
      <p:sp>
        <p:nvSpPr>
          <p:cNvPr id="9" name="矩形 8"/>
          <p:cNvSpPr/>
          <p:nvPr/>
        </p:nvSpPr>
        <p:spPr>
          <a:xfrm>
            <a:off x="749935" y="1044755"/>
            <a:ext cx="2123440" cy="922020"/>
          </a:xfrm>
          <a:prstGeom prst="rect">
            <a:avLst/>
          </a:prstGeom>
        </p:spPr>
        <p:txBody>
          <a:bodyPr wrap="square">
            <a:spAutoFit/>
          </a:bodyPr>
          <a:lstStyle/>
          <a:p>
            <a:r>
              <a:rPr lang="zh-CN" altLang="zh-TW" dirty="0">
                <a:highlight>
                  <a:srgbClr val="FFFF00"/>
                </a:highlight>
              </a:rPr>
              <a:t>目前可选课程</a:t>
            </a:r>
            <a:endParaRPr lang="en-US" altLang="zh-TW" dirty="0">
              <a:highlight>
                <a:srgbClr val="FFFF00"/>
              </a:highlight>
            </a:endParaRPr>
          </a:p>
          <a:p>
            <a:endParaRPr lang="zh-TW" altLang="en-US" dirty="0">
              <a:highlight>
                <a:srgbClr val="FFFF00"/>
              </a:highlight>
            </a:endParaRPr>
          </a:p>
          <a:p>
            <a:r>
              <a:rPr lang="zh-CN" altLang="zh-TW" dirty="0">
                <a:highlight>
                  <a:srgbClr val="FFFF00"/>
                </a:highlight>
              </a:rPr>
              <a:t>价格表</a:t>
            </a:r>
            <a:endParaRPr lang="zh-CN" altLang="zh-TW" dirty="0">
              <a:highlight>
                <a:srgbClr val="FFFF00"/>
              </a:highlight>
            </a:endParaRPr>
          </a:p>
        </p:txBody>
      </p:sp>
      <p:sp>
        <p:nvSpPr>
          <p:cNvPr id="10" name="矩形 9"/>
          <p:cNvSpPr/>
          <p:nvPr/>
        </p:nvSpPr>
        <p:spPr>
          <a:xfrm>
            <a:off x="6987380" y="1482636"/>
            <a:ext cx="4543901" cy="368300"/>
          </a:xfrm>
          <a:prstGeom prst="rect">
            <a:avLst/>
          </a:prstGeom>
        </p:spPr>
        <p:txBody>
          <a:bodyPr wrap="square">
            <a:spAutoFit/>
          </a:bodyPr>
          <a:lstStyle/>
          <a:p>
            <a:r>
              <a:rPr lang="zh-CN" altLang="zh-TW" dirty="0">
                <a:highlight>
                  <a:srgbClr val="FFFF00"/>
                </a:highlight>
              </a:rPr>
              <a:t>所有</a:t>
            </a:r>
            <a:r>
              <a:rPr lang="zh-TW" altLang="en-US" dirty="0">
                <a:highlight>
                  <a:srgbClr val="FFFF00"/>
                </a:highlight>
              </a:rPr>
              <a:t>        </a:t>
            </a:r>
            <a:r>
              <a:rPr lang="zh-CN" altLang="zh-TW" dirty="0">
                <a:highlight>
                  <a:srgbClr val="FFFF00"/>
                </a:highlight>
              </a:rPr>
              <a:t>自由约课制 </a:t>
            </a:r>
            <a:r>
              <a:rPr lang="zh-TW" altLang="en-US" dirty="0">
                <a:highlight>
                  <a:srgbClr val="FFFF00"/>
                </a:highlight>
              </a:rPr>
              <a:t> </a:t>
            </a:r>
            <a:r>
              <a:rPr lang="zh-CN" altLang="zh-TW" dirty="0">
                <a:highlight>
                  <a:srgbClr val="FFFF00"/>
                </a:highlight>
              </a:rPr>
              <a:t>固定时间制</a:t>
            </a:r>
            <a:r>
              <a:rPr lang="zh-TW" altLang="en-US" dirty="0">
                <a:highlight>
                  <a:srgbClr val="FFFF00"/>
                </a:highlight>
              </a:rPr>
              <a:t>   </a:t>
            </a:r>
            <a:r>
              <a:rPr lang="zh-CN" altLang="zh-TW" dirty="0">
                <a:highlight>
                  <a:srgbClr val="FFFF00"/>
                </a:highlight>
              </a:rPr>
              <a:t>高级课程</a:t>
            </a:r>
            <a:endParaRPr lang="zh-CN" altLang="zh-TW" dirty="0">
              <a:highlight>
                <a:srgbClr val="FFFF00"/>
              </a:highlight>
            </a:endParaRPr>
          </a:p>
        </p:txBody>
      </p:sp>
      <p:sp>
        <p:nvSpPr>
          <p:cNvPr id="11" name="矩形 10"/>
          <p:cNvSpPr/>
          <p:nvPr/>
        </p:nvSpPr>
        <p:spPr>
          <a:xfrm>
            <a:off x="4717961" y="2155427"/>
            <a:ext cx="2726055" cy="368300"/>
          </a:xfrm>
          <a:prstGeom prst="rect">
            <a:avLst/>
          </a:prstGeom>
        </p:spPr>
        <p:txBody>
          <a:bodyPr wrap="none">
            <a:spAutoFit/>
          </a:bodyPr>
          <a:lstStyle/>
          <a:p>
            <a:r>
              <a:rPr lang="zh-CN" altLang="zh-TW" dirty="0">
                <a:highlight>
                  <a:srgbClr val="FFFF00"/>
                </a:highlight>
              </a:rPr>
              <a:t>自由约课制</a:t>
            </a:r>
            <a:r>
              <a:rPr lang="zh-TW" altLang="en-US" dirty="0">
                <a:highlight>
                  <a:srgbClr val="FFFF00"/>
                </a:highlight>
              </a:rPr>
              <a:t> </a:t>
            </a:r>
            <a:r>
              <a:rPr lang="en-US" altLang="zh-TW" dirty="0">
                <a:highlight>
                  <a:srgbClr val="FFFF00"/>
                </a:highlight>
              </a:rPr>
              <a:t>(Free Booking)</a:t>
            </a:r>
            <a:endParaRPr lang="zh-TW" altLang="en-US" dirty="0"/>
          </a:p>
        </p:txBody>
      </p:sp>
      <p:sp>
        <p:nvSpPr>
          <p:cNvPr id="12" name="矩形 11"/>
          <p:cNvSpPr/>
          <p:nvPr/>
        </p:nvSpPr>
        <p:spPr>
          <a:xfrm>
            <a:off x="1188720" y="2748412"/>
            <a:ext cx="2529840" cy="368300"/>
          </a:xfrm>
          <a:prstGeom prst="rect">
            <a:avLst/>
          </a:prstGeom>
        </p:spPr>
        <p:txBody>
          <a:bodyPr wrap="square">
            <a:spAutoFit/>
          </a:bodyPr>
          <a:lstStyle/>
          <a:p>
            <a:r>
              <a:rPr lang="zh-TW" altLang="en-US" dirty="0">
                <a:highlight>
                  <a:srgbClr val="FFFF00"/>
                </a:highlight>
              </a:rPr>
              <a:t>20</a:t>
            </a:r>
            <a:r>
              <a:rPr lang="zh-CN" altLang="zh-TW" dirty="0">
                <a:highlight>
                  <a:srgbClr val="FFFF00"/>
                </a:highlight>
              </a:rPr>
              <a:t>分钟</a:t>
            </a:r>
            <a:r>
              <a:rPr lang="zh-TW" altLang="en-US" dirty="0">
                <a:highlight>
                  <a:srgbClr val="FFFF00"/>
                </a:highlight>
              </a:rPr>
              <a:t>25</a:t>
            </a:r>
            <a:r>
              <a:rPr lang="zh-CN" altLang="zh-TW" dirty="0">
                <a:highlight>
                  <a:srgbClr val="FFFF00"/>
                </a:highlight>
              </a:rPr>
              <a:t>节课</a:t>
            </a:r>
            <a:r>
              <a:rPr lang="zh-TW" altLang="en-US" dirty="0">
                <a:highlight>
                  <a:srgbClr val="FFFF00"/>
                </a:highlight>
              </a:rPr>
              <a:t> / </a:t>
            </a:r>
            <a:r>
              <a:rPr lang="zh-CN" altLang="zh-TW" dirty="0">
                <a:highlight>
                  <a:srgbClr val="FFFF00"/>
                </a:highlight>
              </a:rPr>
              <a:t>一个月</a:t>
            </a:r>
            <a:endParaRPr lang="zh-CN" altLang="zh-TW" dirty="0">
              <a:highlight>
                <a:srgbClr val="FFFF00"/>
              </a:highlight>
            </a:endParaRPr>
          </a:p>
        </p:txBody>
      </p:sp>
      <p:sp>
        <p:nvSpPr>
          <p:cNvPr id="14" name="矩形 13"/>
          <p:cNvSpPr/>
          <p:nvPr/>
        </p:nvSpPr>
        <p:spPr>
          <a:xfrm>
            <a:off x="680660" y="3837984"/>
            <a:ext cx="1670050" cy="368300"/>
          </a:xfrm>
          <a:prstGeom prst="rect">
            <a:avLst/>
          </a:prstGeom>
        </p:spPr>
        <p:txBody>
          <a:bodyPr wrap="none">
            <a:spAutoFit/>
          </a:bodyPr>
          <a:lstStyle/>
          <a:p>
            <a:r>
              <a:rPr lang="zh-TW" altLang="en-US" dirty="0">
                <a:highlight>
                  <a:srgbClr val="FFFF00"/>
                </a:highlight>
              </a:rPr>
              <a:t>1</a:t>
            </a:r>
            <a:r>
              <a:rPr lang="zh-CN" altLang="zh-TW" dirty="0">
                <a:highlight>
                  <a:srgbClr val="FFFF00"/>
                </a:highlight>
              </a:rPr>
              <a:t>个月</a:t>
            </a:r>
            <a:r>
              <a:rPr lang="zh-TW" altLang="en-US" dirty="0">
                <a:highlight>
                  <a:srgbClr val="FFFF00"/>
                </a:highlight>
              </a:rPr>
              <a:t>（</a:t>
            </a:r>
            <a:r>
              <a:rPr lang="zh-CN" altLang="zh-TW" dirty="0">
                <a:highlight>
                  <a:srgbClr val="FFFF00"/>
                </a:highlight>
              </a:rPr>
              <a:t>原价</a:t>
            </a:r>
            <a:r>
              <a:rPr lang="zh-TW" altLang="en-US" dirty="0">
                <a:highlight>
                  <a:srgbClr val="FFFF00"/>
                </a:highlight>
              </a:rPr>
              <a:t>）</a:t>
            </a:r>
            <a:endParaRPr lang="zh-TW" altLang="en-US" dirty="0">
              <a:highlight>
                <a:srgbClr val="FFFF00"/>
              </a:highlight>
            </a:endParaRPr>
          </a:p>
        </p:txBody>
      </p:sp>
      <p:sp>
        <p:nvSpPr>
          <p:cNvPr id="15" name="矩形 14"/>
          <p:cNvSpPr/>
          <p:nvPr/>
        </p:nvSpPr>
        <p:spPr>
          <a:xfrm>
            <a:off x="2698049" y="3837984"/>
            <a:ext cx="1215390" cy="368300"/>
          </a:xfrm>
          <a:prstGeom prst="rect">
            <a:avLst/>
          </a:prstGeom>
        </p:spPr>
        <p:txBody>
          <a:bodyPr wrap="none">
            <a:spAutoFit/>
          </a:bodyPr>
          <a:lstStyle/>
          <a:p>
            <a:r>
              <a:rPr lang="en-US" altLang="zh-TW" dirty="0">
                <a:highlight>
                  <a:srgbClr val="FFFF00"/>
                </a:highlight>
              </a:rPr>
              <a:t>3</a:t>
            </a:r>
            <a:r>
              <a:rPr lang="zh-CN" altLang="zh-TW" dirty="0">
                <a:highlight>
                  <a:srgbClr val="FFFF00"/>
                </a:highlight>
              </a:rPr>
              <a:t>个月</a:t>
            </a:r>
            <a:r>
              <a:rPr lang="en-US" altLang="zh-TW" dirty="0">
                <a:highlight>
                  <a:srgbClr val="FFFF00"/>
                </a:highlight>
              </a:rPr>
              <a:t>75</a:t>
            </a:r>
            <a:r>
              <a:rPr lang="zh-CN" altLang="zh-TW" dirty="0">
                <a:highlight>
                  <a:srgbClr val="FFFF00"/>
                </a:highlight>
              </a:rPr>
              <a:t>折</a:t>
            </a:r>
            <a:endParaRPr lang="zh-CN" altLang="zh-TW" dirty="0">
              <a:highlight>
                <a:srgbClr val="FFFF00"/>
              </a:highlight>
            </a:endParaRPr>
          </a:p>
        </p:txBody>
      </p:sp>
      <p:sp>
        <p:nvSpPr>
          <p:cNvPr id="20" name="矩形 19"/>
          <p:cNvSpPr/>
          <p:nvPr/>
        </p:nvSpPr>
        <p:spPr>
          <a:xfrm>
            <a:off x="4189580" y="3859380"/>
            <a:ext cx="1722120" cy="368300"/>
          </a:xfrm>
          <a:prstGeom prst="rect">
            <a:avLst/>
          </a:prstGeom>
        </p:spPr>
        <p:txBody>
          <a:bodyPr wrap="none">
            <a:spAutoFit/>
          </a:bodyPr>
          <a:lstStyle/>
          <a:p>
            <a:r>
              <a:rPr lang="en-US" altLang="zh-TW" dirty="0">
                <a:highlight>
                  <a:srgbClr val="FFFF00"/>
                </a:highlight>
              </a:rPr>
              <a:t>6</a:t>
            </a:r>
            <a:r>
              <a:rPr lang="zh-CN" altLang="zh-TW" dirty="0">
                <a:highlight>
                  <a:srgbClr val="FFFF00"/>
                </a:highlight>
              </a:rPr>
              <a:t>个月</a:t>
            </a:r>
            <a:r>
              <a:rPr lang="en-US" altLang="zh-TW" dirty="0">
                <a:highlight>
                  <a:srgbClr val="FFFF00"/>
                </a:highlight>
              </a:rPr>
              <a:t>7</a:t>
            </a:r>
            <a:r>
              <a:rPr lang="zh-CN" altLang="zh-TW" dirty="0">
                <a:highlight>
                  <a:srgbClr val="FFFF00"/>
                </a:highlight>
              </a:rPr>
              <a:t>折</a:t>
            </a:r>
            <a:r>
              <a:rPr lang="zh-TW" altLang="en-US" dirty="0">
                <a:highlight>
                  <a:srgbClr val="FFFF00"/>
                </a:highlight>
              </a:rPr>
              <a:t> </a:t>
            </a:r>
            <a:r>
              <a:rPr lang="en-US" altLang="zh-TW" dirty="0">
                <a:highlight>
                  <a:srgbClr val="FFFF00"/>
                </a:highlight>
              </a:rPr>
              <a:t>*</a:t>
            </a:r>
            <a:r>
              <a:rPr lang="zh-CN" altLang="zh-TW" dirty="0">
                <a:highlight>
                  <a:srgbClr val="FFFF00"/>
                </a:highlight>
              </a:rPr>
              <a:t>热门</a:t>
            </a:r>
            <a:endParaRPr lang="zh-CN" altLang="zh-TW" dirty="0">
              <a:highlight>
                <a:srgbClr val="FFFF00"/>
              </a:highlight>
            </a:endParaRPr>
          </a:p>
        </p:txBody>
      </p:sp>
      <p:sp>
        <p:nvSpPr>
          <p:cNvPr id="22" name="矩形 21"/>
          <p:cNvSpPr/>
          <p:nvPr/>
        </p:nvSpPr>
        <p:spPr>
          <a:xfrm>
            <a:off x="7315200" y="2809372"/>
            <a:ext cx="2529840" cy="368300"/>
          </a:xfrm>
          <a:prstGeom prst="rect">
            <a:avLst/>
          </a:prstGeom>
        </p:spPr>
        <p:txBody>
          <a:bodyPr wrap="square">
            <a:spAutoFit/>
          </a:bodyPr>
          <a:lstStyle/>
          <a:p>
            <a:r>
              <a:rPr lang="zh-TW" altLang="en-US" dirty="0">
                <a:highlight>
                  <a:srgbClr val="FFFF00"/>
                </a:highlight>
              </a:rPr>
              <a:t>20</a:t>
            </a:r>
            <a:r>
              <a:rPr lang="zh-CN" altLang="zh-TW" dirty="0">
                <a:highlight>
                  <a:srgbClr val="FFFF00"/>
                </a:highlight>
              </a:rPr>
              <a:t>分钟</a:t>
            </a:r>
            <a:r>
              <a:rPr lang="zh-TW" altLang="en-US" dirty="0">
                <a:highlight>
                  <a:srgbClr val="FFFF00"/>
                </a:highlight>
              </a:rPr>
              <a:t> </a:t>
            </a:r>
            <a:r>
              <a:rPr lang="en-US" altLang="zh-TW" dirty="0">
                <a:highlight>
                  <a:srgbClr val="FFFF00"/>
                </a:highlight>
              </a:rPr>
              <a:t>1</a:t>
            </a:r>
            <a:r>
              <a:rPr lang="zh-TW" altLang="en-US" dirty="0">
                <a:highlight>
                  <a:srgbClr val="FFFF00"/>
                </a:highlight>
              </a:rPr>
              <a:t>2</a:t>
            </a:r>
            <a:r>
              <a:rPr lang="zh-CN" altLang="zh-TW" dirty="0">
                <a:highlight>
                  <a:srgbClr val="FFFF00"/>
                </a:highlight>
              </a:rPr>
              <a:t>节课</a:t>
            </a:r>
            <a:r>
              <a:rPr lang="zh-TW" altLang="en-US" dirty="0">
                <a:highlight>
                  <a:srgbClr val="FFFF00"/>
                </a:highlight>
              </a:rPr>
              <a:t> / </a:t>
            </a:r>
            <a:r>
              <a:rPr lang="zh-CN" altLang="zh-TW" dirty="0">
                <a:highlight>
                  <a:srgbClr val="FFFF00"/>
                </a:highlight>
              </a:rPr>
              <a:t>一个月</a:t>
            </a:r>
            <a:endParaRPr lang="zh-CN" altLang="zh-TW" dirty="0">
              <a:highlight>
                <a:srgbClr val="FFFF00"/>
              </a:highlight>
            </a:endParaRPr>
          </a:p>
        </p:txBody>
      </p:sp>
      <p:sp>
        <p:nvSpPr>
          <p:cNvPr id="23" name="矩形 22"/>
          <p:cNvSpPr/>
          <p:nvPr/>
        </p:nvSpPr>
        <p:spPr>
          <a:xfrm>
            <a:off x="6106159" y="3767185"/>
            <a:ext cx="1670050" cy="368300"/>
          </a:xfrm>
          <a:prstGeom prst="rect">
            <a:avLst/>
          </a:prstGeom>
        </p:spPr>
        <p:txBody>
          <a:bodyPr wrap="none">
            <a:spAutoFit/>
          </a:bodyPr>
          <a:lstStyle/>
          <a:p>
            <a:r>
              <a:rPr lang="zh-TW" altLang="en-US" dirty="0">
                <a:highlight>
                  <a:srgbClr val="FFFF00"/>
                </a:highlight>
              </a:rPr>
              <a:t>1</a:t>
            </a:r>
            <a:r>
              <a:rPr lang="zh-CN" altLang="zh-TW" dirty="0">
                <a:highlight>
                  <a:srgbClr val="FFFF00"/>
                </a:highlight>
              </a:rPr>
              <a:t>个月</a:t>
            </a:r>
            <a:r>
              <a:rPr lang="zh-TW" altLang="en-US" dirty="0">
                <a:highlight>
                  <a:srgbClr val="FFFF00"/>
                </a:highlight>
              </a:rPr>
              <a:t>（</a:t>
            </a:r>
            <a:r>
              <a:rPr lang="zh-CN" altLang="zh-TW" dirty="0">
                <a:highlight>
                  <a:srgbClr val="FFFF00"/>
                </a:highlight>
              </a:rPr>
              <a:t>原价</a:t>
            </a:r>
            <a:r>
              <a:rPr lang="zh-TW" altLang="en-US" dirty="0">
                <a:highlight>
                  <a:srgbClr val="FFFF00"/>
                </a:highlight>
              </a:rPr>
              <a:t>）</a:t>
            </a:r>
            <a:endParaRPr lang="zh-TW" altLang="en-US" dirty="0">
              <a:highlight>
                <a:srgbClr val="FFFF00"/>
              </a:highlight>
            </a:endParaRPr>
          </a:p>
        </p:txBody>
      </p:sp>
      <p:sp>
        <p:nvSpPr>
          <p:cNvPr id="24" name="矩形 23"/>
          <p:cNvSpPr/>
          <p:nvPr/>
        </p:nvSpPr>
        <p:spPr>
          <a:xfrm>
            <a:off x="8123548" y="3767185"/>
            <a:ext cx="1215390" cy="368300"/>
          </a:xfrm>
          <a:prstGeom prst="rect">
            <a:avLst/>
          </a:prstGeom>
        </p:spPr>
        <p:txBody>
          <a:bodyPr wrap="none">
            <a:spAutoFit/>
          </a:bodyPr>
          <a:lstStyle/>
          <a:p>
            <a:r>
              <a:rPr lang="en-US" altLang="zh-TW" dirty="0">
                <a:highlight>
                  <a:srgbClr val="FFFF00"/>
                </a:highlight>
              </a:rPr>
              <a:t>3</a:t>
            </a:r>
            <a:r>
              <a:rPr lang="zh-CN" altLang="zh-TW" dirty="0">
                <a:highlight>
                  <a:srgbClr val="FFFF00"/>
                </a:highlight>
              </a:rPr>
              <a:t>个月</a:t>
            </a:r>
            <a:r>
              <a:rPr lang="en-US" altLang="zh-TW" dirty="0">
                <a:highlight>
                  <a:srgbClr val="FFFF00"/>
                </a:highlight>
              </a:rPr>
              <a:t>75</a:t>
            </a:r>
            <a:r>
              <a:rPr lang="zh-CN" altLang="zh-TW" dirty="0">
                <a:highlight>
                  <a:srgbClr val="FFFF00"/>
                </a:highlight>
              </a:rPr>
              <a:t>折</a:t>
            </a:r>
            <a:endParaRPr lang="zh-CN" altLang="zh-TW" dirty="0">
              <a:highlight>
                <a:srgbClr val="FFFF00"/>
              </a:highlight>
            </a:endParaRPr>
          </a:p>
        </p:txBody>
      </p:sp>
      <p:sp>
        <p:nvSpPr>
          <p:cNvPr id="25" name="矩形 24"/>
          <p:cNvSpPr/>
          <p:nvPr/>
        </p:nvSpPr>
        <p:spPr>
          <a:xfrm>
            <a:off x="9615079" y="3788581"/>
            <a:ext cx="1722120" cy="368300"/>
          </a:xfrm>
          <a:prstGeom prst="rect">
            <a:avLst/>
          </a:prstGeom>
        </p:spPr>
        <p:txBody>
          <a:bodyPr wrap="none">
            <a:spAutoFit/>
          </a:bodyPr>
          <a:lstStyle/>
          <a:p>
            <a:r>
              <a:rPr lang="en-US" altLang="zh-TW" dirty="0">
                <a:highlight>
                  <a:srgbClr val="FFFF00"/>
                </a:highlight>
              </a:rPr>
              <a:t>6</a:t>
            </a:r>
            <a:r>
              <a:rPr lang="zh-CN" altLang="zh-TW" dirty="0">
                <a:highlight>
                  <a:srgbClr val="FFFF00"/>
                </a:highlight>
              </a:rPr>
              <a:t>个月</a:t>
            </a:r>
            <a:r>
              <a:rPr lang="en-US" altLang="zh-TW" dirty="0">
                <a:highlight>
                  <a:srgbClr val="FFFF00"/>
                </a:highlight>
              </a:rPr>
              <a:t>7</a:t>
            </a:r>
            <a:r>
              <a:rPr lang="zh-TW" altLang="en-US" dirty="0">
                <a:highlight>
                  <a:srgbClr val="FFFF00"/>
                </a:highlight>
              </a:rPr>
              <a:t>折 </a:t>
            </a:r>
            <a:r>
              <a:rPr lang="en-US" altLang="zh-TW" dirty="0">
                <a:highlight>
                  <a:srgbClr val="FFFF00"/>
                </a:highlight>
              </a:rPr>
              <a:t>*</a:t>
            </a:r>
            <a:r>
              <a:rPr lang="zh-CN" altLang="zh-TW" dirty="0">
                <a:highlight>
                  <a:srgbClr val="FFFF00"/>
                </a:highlight>
              </a:rPr>
              <a:t>热门</a:t>
            </a:r>
            <a:endParaRPr lang="zh-CN" altLang="zh-TW" dirty="0">
              <a:highlight>
                <a:srgbClr val="FFFF00"/>
              </a:highlight>
            </a:endParaRPr>
          </a:p>
        </p:txBody>
      </p:sp>
      <p:pic>
        <p:nvPicPr>
          <p:cNvPr id="26" name="圖片 25"/>
          <p:cNvPicPr>
            <a:picLocks noChangeAspect="1"/>
          </p:cNvPicPr>
          <p:nvPr/>
        </p:nvPicPr>
        <p:blipFill>
          <a:blip r:embed="rId2"/>
          <a:stretch>
            <a:fillRect/>
          </a:stretch>
        </p:blipFill>
        <p:spPr>
          <a:xfrm>
            <a:off x="681671" y="5391823"/>
            <a:ext cx="10763250" cy="2790825"/>
          </a:xfrm>
          <a:prstGeom prst="rect">
            <a:avLst/>
          </a:prstGeom>
        </p:spPr>
      </p:pic>
      <p:sp>
        <p:nvSpPr>
          <p:cNvPr id="27" name="矩形 26"/>
          <p:cNvSpPr/>
          <p:nvPr/>
        </p:nvSpPr>
        <p:spPr>
          <a:xfrm>
            <a:off x="1524119" y="5450708"/>
            <a:ext cx="2529840" cy="368300"/>
          </a:xfrm>
          <a:prstGeom prst="rect">
            <a:avLst/>
          </a:prstGeom>
        </p:spPr>
        <p:txBody>
          <a:bodyPr wrap="square">
            <a:spAutoFit/>
          </a:bodyPr>
          <a:lstStyle/>
          <a:p>
            <a:r>
              <a:rPr lang="en-US" altLang="zh-TW" dirty="0">
                <a:highlight>
                  <a:srgbClr val="FFFF00"/>
                </a:highlight>
              </a:rPr>
              <a:t>4</a:t>
            </a:r>
            <a:r>
              <a:rPr lang="zh-TW" altLang="en-US" dirty="0">
                <a:highlight>
                  <a:srgbClr val="FFFF00"/>
                </a:highlight>
              </a:rPr>
              <a:t>0</a:t>
            </a:r>
            <a:r>
              <a:rPr lang="zh-CN" altLang="zh-TW" dirty="0">
                <a:highlight>
                  <a:srgbClr val="FFFF00"/>
                </a:highlight>
              </a:rPr>
              <a:t>分钟</a:t>
            </a:r>
            <a:r>
              <a:rPr lang="zh-TW" altLang="en-US" dirty="0">
                <a:highlight>
                  <a:srgbClr val="FFFF00"/>
                </a:highlight>
              </a:rPr>
              <a:t> 25</a:t>
            </a:r>
            <a:r>
              <a:rPr lang="zh-CN" altLang="zh-TW" dirty="0">
                <a:highlight>
                  <a:srgbClr val="FFFF00"/>
                </a:highlight>
              </a:rPr>
              <a:t>节课</a:t>
            </a:r>
            <a:r>
              <a:rPr lang="zh-TW" altLang="en-US" dirty="0">
                <a:highlight>
                  <a:srgbClr val="FFFF00"/>
                </a:highlight>
              </a:rPr>
              <a:t> / </a:t>
            </a:r>
            <a:r>
              <a:rPr lang="zh-CN" altLang="zh-TW" dirty="0">
                <a:highlight>
                  <a:srgbClr val="FFFF00"/>
                </a:highlight>
              </a:rPr>
              <a:t>一个月</a:t>
            </a:r>
            <a:endParaRPr lang="zh-CN" altLang="zh-TW" dirty="0">
              <a:highlight>
                <a:srgbClr val="FFFF00"/>
              </a:highlight>
            </a:endParaRPr>
          </a:p>
        </p:txBody>
      </p:sp>
      <p:sp>
        <p:nvSpPr>
          <p:cNvPr id="28" name="矩形 27"/>
          <p:cNvSpPr/>
          <p:nvPr/>
        </p:nvSpPr>
        <p:spPr>
          <a:xfrm>
            <a:off x="7650599" y="5511668"/>
            <a:ext cx="2529840" cy="368300"/>
          </a:xfrm>
          <a:prstGeom prst="rect">
            <a:avLst/>
          </a:prstGeom>
        </p:spPr>
        <p:txBody>
          <a:bodyPr wrap="square">
            <a:spAutoFit/>
          </a:bodyPr>
          <a:lstStyle/>
          <a:p>
            <a:r>
              <a:rPr lang="en-US" altLang="zh-TW" dirty="0">
                <a:highlight>
                  <a:srgbClr val="FFFF00"/>
                </a:highlight>
              </a:rPr>
              <a:t>4</a:t>
            </a:r>
            <a:r>
              <a:rPr lang="zh-TW" altLang="en-US" dirty="0">
                <a:highlight>
                  <a:srgbClr val="FFFF00"/>
                </a:highlight>
              </a:rPr>
              <a:t>0</a:t>
            </a:r>
            <a:r>
              <a:rPr lang="zh-CN" altLang="zh-TW" dirty="0">
                <a:highlight>
                  <a:srgbClr val="FFFF00"/>
                </a:highlight>
              </a:rPr>
              <a:t>分钟</a:t>
            </a:r>
            <a:r>
              <a:rPr lang="zh-TW" altLang="en-US" dirty="0">
                <a:highlight>
                  <a:srgbClr val="FFFF00"/>
                </a:highlight>
              </a:rPr>
              <a:t> </a:t>
            </a:r>
            <a:r>
              <a:rPr lang="en-US" altLang="zh-TW" dirty="0">
                <a:highlight>
                  <a:srgbClr val="FFFF00"/>
                </a:highlight>
              </a:rPr>
              <a:t>1</a:t>
            </a:r>
            <a:r>
              <a:rPr lang="zh-TW" altLang="en-US" dirty="0">
                <a:highlight>
                  <a:srgbClr val="FFFF00"/>
                </a:highlight>
              </a:rPr>
              <a:t>2</a:t>
            </a:r>
            <a:r>
              <a:rPr lang="zh-CN" altLang="zh-TW" dirty="0">
                <a:highlight>
                  <a:srgbClr val="FFFF00"/>
                </a:highlight>
              </a:rPr>
              <a:t>节课</a:t>
            </a:r>
            <a:r>
              <a:rPr lang="zh-TW" altLang="en-US" dirty="0">
                <a:highlight>
                  <a:srgbClr val="FFFF00"/>
                </a:highlight>
              </a:rPr>
              <a:t> / </a:t>
            </a:r>
            <a:r>
              <a:rPr lang="zh-CN" altLang="zh-TW" dirty="0">
                <a:highlight>
                  <a:srgbClr val="FFFF00"/>
                </a:highlight>
              </a:rPr>
              <a:t>一个月</a:t>
            </a:r>
            <a:endParaRPr lang="zh-CN" altLang="zh-TW" dirty="0">
              <a:highlight>
                <a:srgbClr val="FFFF00"/>
              </a:highlight>
            </a:endParaRPr>
          </a:p>
        </p:txBody>
      </p:sp>
      <p:sp>
        <p:nvSpPr>
          <p:cNvPr id="29" name="矩形 28"/>
          <p:cNvSpPr/>
          <p:nvPr/>
        </p:nvSpPr>
        <p:spPr>
          <a:xfrm>
            <a:off x="856057" y="6501992"/>
            <a:ext cx="1670050" cy="368300"/>
          </a:xfrm>
          <a:prstGeom prst="rect">
            <a:avLst/>
          </a:prstGeom>
        </p:spPr>
        <p:txBody>
          <a:bodyPr wrap="none">
            <a:spAutoFit/>
          </a:bodyPr>
          <a:lstStyle/>
          <a:p>
            <a:r>
              <a:rPr lang="zh-TW" altLang="en-US" dirty="0">
                <a:highlight>
                  <a:srgbClr val="FFFF00"/>
                </a:highlight>
              </a:rPr>
              <a:t>1</a:t>
            </a:r>
            <a:r>
              <a:rPr lang="zh-CN" altLang="zh-TW" dirty="0">
                <a:highlight>
                  <a:srgbClr val="FFFF00"/>
                </a:highlight>
              </a:rPr>
              <a:t>个月</a:t>
            </a:r>
            <a:r>
              <a:rPr lang="zh-TW" altLang="en-US" dirty="0">
                <a:highlight>
                  <a:srgbClr val="FFFF00"/>
                </a:highlight>
              </a:rPr>
              <a:t>（</a:t>
            </a:r>
            <a:r>
              <a:rPr lang="zh-CN" altLang="zh-TW" dirty="0">
                <a:highlight>
                  <a:srgbClr val="FFFF00"/>
                </a:highlight>
              </a:rPr>
              <a:t>原价</a:t>
            </a:r>
            <a:r>
              <a:rPr lang="zh-TW" altLang="en-US" dirty="0">
                <a:highlight>
                  <a:srgbClr val="FFFF00"/>
                </a:highlight>
              </a:rPr>
              <a:t>）</a:t>
            </a:r>
            <a:endParaRPr lang="zh-TW" altLang="en-US" dirty="0">
              <a:highlight>
                <a:srgbClr val="FFFF00"/>
              </a:highlight>
            </a:endParaRPr>
          </a:p>
        </p:txBody>
      </p:sp>
      <p:sp>
        <p:nvSpPr>
          <p:cNvPr id="30" name="矩形 29"/>
          <p:cNvSpPr/>
          <p:nvPr/>
        </p:nvSpPr>
        <p:spPr>
          <a:xfrm>
            <a:off x="2873446" y="6501992"/>
            <a:ext cx="1215390" cy="368300"/>
          </a:xfrm>
          <a:prstGeom prst="rect">
            <a:avLst/>
          </a:prstGeom>
        </p:spPr>
        <p:txBody>
          <a:bodyPr wrap="none">
            <a:spAutoFit/>
          </a:bodyPr>
          <a:lstStyle/>
          <a:p>
            <a:r>
              <a:rPr lang="en-US" altLang="zh-TW" dirty="0">
                <a:highlight>
                  <a:srgbClr val="FFFF00"/>
                </a:highlight>
              </a:rPr>
              <a:t>3</a:t>
            </a:r>
            <a:r>
              <a:rPr lang="zh-CN" altLang="zh-TW" dirty="0">
                <a:highlight>
                  <a:srgbClr val="FFFF00"/>
                </a:highlight>
              </a:rPr>
              <a:t>个月</a:t>
            </a:r>
            <a:r>
              <a:rPr lang="en-US" altLang="zh-TW" dirty="0">
                <a:highlight>
                  <a:srgbClr val="FFFF00"/>
                </a:highlight>
              </a:rPr>
              <a:t>75</a:t>
            </a:r>
            <a:r>
              <a:rPr lang="zh-CN" altLang="zh-TW" dirty="0">
                <a:highlight>
                  <a:srgbClr val="FFFF00"/>
                </a:highlight>
              </a:rPr>
              <a:t>折</a:t>
            </a:r>
            <a:endParaRPr lang="zh-CN" altLang="zh-TW" dirty="0">
              <a:highlight>
                <a:srgbClr val="FFFF00"/>
              </a:highlight>
            </a:endParaRPr>
          </a:p>
        </p:txBody>
      </p:sp>
      <p:sp>
        <p:nvSpPr>
          <p:cNvPr id="31" name="矩形 30"/>
          <p:cNvSpPr/>
          <p:nvPr/>
        </p:nvSpPr>
        <p:spPr>
          <a:xfrm>
            <a:off x="4364977" y="6523388"/>
            <a:ext cx="1722120" cy="368300"/>
          </a:xfrm>
          <a:prstGeom prst="rect">
            <a:avLst/>
          </a:prstGeom>
        </p:spPr>
        <p:txBody>
          <a:bodyPr wrap="none">
            <a:spAutoFit/>
          </a:bodyPr>
          <a:lstStyle/>
          <a:p>
            <a:r>
              <a:rPr lang="en-US" altLang="zh-TW" dirty="0">
                <a:highlight>
                  <a:srgbClr val="FFFF00"/>
                </a:highlight>
              </a:rPr>
              <a:t>6</a:t>
            </a:r>
            <a:r>
              <a:rPr lang="zh-CN" altLang="zh-TW" dirty="0">
                <a:highlight>
                  <a:srgbClr val="FFFF00"/>
                </a:highlight>
              </a:rPr>
              <a:t>个月</a:t>
            </a:r>
            <a:r>
              <a:rPr lang="en-US" altLang="zh-TW" dirty="0">
                <a:highlight>
                  <a:srgbClr val="FFFF00"/>
                </a:highlight>
              </a:rPr>
              <a:t>7</a:t>
            </a:r>
            <a:r>
              <a:rPr lang="zh-CN" altLang="zh-TW" dirty="0">
                <a:highlight>
                  <a:srgbClr val="FFFF00"/>
                </a:highlight>
              </a:rPr>
              <a:t>折</a:t>
            </a:r>
            <a:r>
              <a:rPr lang="zh-TW" altLang="en-US" dirty="0">
                <a:highlight>
                  <a:srgbClr val="FFFF00"/>
                </a:highlight>
              </a:rPr>
              <a:t> </a:t>
            </a:r>
            <a:r>
              <a:rPr lang="en-US" altLang="zh-TW" dirty="0">
                <a:highlight>
                  <a:srgbClr val="FFFF00"/>
                </a:highlight>
              </a:rPr>
              <a:t>*</a:t>
            </a:r>
            <a:r>
              <a:rPr lang="zh-CN" altLang="zh-TW" dirty="0">
                <a:highlight>
                  <a:srgbClr val="FFFF00"/>
                </a:highlight>
              </a:rPr>
              <a:t>热门</a:t>
            </a:r>
            <a:endParaRPr lang="zh-CN" altLang="zh-TW" dirty="0">
              <a:highlight>
                <a:srgbClr val="FFFF00"/>
              </a:highlight>
            </a:endParaRPr>
          </a:p>
        </p:txBody>
      </p:sp>
      <p:sp>
        <p:nvSpPr>
          <p:cNvPr id="36" name="矩形 35"/>
          <p:cNvSpPr/>
          <p:nvPr/>
        </p:nvSpPr>
        <p:spPr>
          <a:xfrm>
            <a:off x="6194819" y="6553616"/>
            <a:ext cx="1670050" cy="368300"/>
          </a:xfrm>
          <a:prstGeom prst="rect">
            <a:avLst/>
          </a:prstGeom>
        </p:spPr>
        <p:txBody>
          <a:bodyPr wrap="none">
            <a:spAutoFit/>
          </a:bodyPr>
          <a:lstStyle/>
          <a:p>
            <a:r>
              <a:rPr lang="zh-TW" altLang="en-US" dirty="0">
                <a:highlight>
                  <a:srgbClr val="FFFF00"/>
                </a:highlight>
              </a:rPr>
              <a:t>1</a:t>
            </a:r>
            <a:r>
              <a:rPr lang="zh-CN" altLang="zh-TW" dirty="0">
                <a:highlight>
                  <a:srgbClr val="FFFF00"/>
                </a:highlight>
              </a:rPr>
              <a:t>个月</a:t>
            </a:r>
            <a:r>
              <a:rPr lang="zh-TW" altLang="en-US" dirty="0">
                <a:highlight>
                  <a:srgbClr val="FFFF00"/>
                </a:highlight>
              </a:rPr>
              <a:t>（</a:t>
            </a:r>
            <a:r>
              <a:rPr lang="zh-CN" altLang="zh-TW" dirty="0">
                <a:highlight>
                  <a:srgbClr val="FFFF00"/>
                </a:highlight>
              </a:rPr>
              <a:t>原价</a:t>
            </a:r>
            <a:r>
              <a:rPr lang="zh-TW" altLang="en-US" dirty="0">
                <a:highlight>
                  <a:srgbClr val="FFFF00"/>
                </a:highlight>
              </a:rPr>
              <a:t>）</a:t>
            </a:r>
            <a:endParaRPr lang="zh-TW" altLang="en-US" dirty="0">
              <a:highlight>
                <a:srgbClr val="FFFF00"/>
              </a:highlight>
            </a:endParaRPr>
          </a:p>
        </p:txBody>
      </p:sp>
      <p:sp>
        <p:nvSpPr>
          <p:cNvPr id="37" name="矩形 36"/>
          <p:cNvSpPr/>
          <p:nvPr/>
        </p:nvSpPr>
        <p:spPr>
          <a:xfrm>
            <a:off x="8212208" y="6553616"/>
            <a:ext cx="1215390" cy="368300"/>
          </a:xfrm>
          <a:prstGeom prst="rect">
            <a:avLst/>
          </a:prstGeom>
        </p:spPr>
        <p:txBody>
          <a:bodyPr wrap="none">
            <a:spAutoFit/>
          </a:bodyPr>
          <a:lstStyle/>
          <a:p>
            <a:r>
              <a:rPr lang="en-US" altLang="zh-TW" dirty="0">
                <a:highlight>
                  <a:srgbClr val="FFFF00"/>
                </a:highlight>
              </a:rPr>
              <a:t>3</a:t>
            </a:r>
            <a:r>
              <a:rPr lang="zh-CN" altLang="zh-TW" dirty="0">
                <a:highlight>
                  <a:srgbClr val="FFFF00"/>
                </a:highlight>
              </a:rPr>
              <a:t>个月</a:t>
            </a:r>
            <a:r>
              <a:rPr lang="en-US" altLang="zh-TW" dirty="0">
                <a:highlight>
                  <a:srgbClr val="FFFF00"/>
                </a:highlight>
              </a:rPr>
              <a:t>75</a:t>
            </a:r>
            <a:r>
              <a:rPr lang="zh-CN" altLang="zh-TW" dirty="0">
                <a:highlight>
                  <a:srgbClr val="FFFF00"/>
                </a:highlight>
              </a:rPr>
              <a:t>折</a:t>
            </a:r>
            <a:endParaRPr lang="zh-CN" altLang="zh-TW" dirty="0">
              <a:highlight>
                <a:srgbClr val="FFFF00"/>
              </a:highlight>
            </a:endParaRPr>
          </a:p>
        </p:txBody>
      </p:sp>
      <p:sp>
        <p:nvSpPr>
          <p:cNvPr id="38" name="矩形 37"/>
          <p:cNvSpPr/>
          <p:nvPr/>
        </p:nvSpPr>
        <p:spPr>
          <a:xfrm>
            <a:off x="9703739" y="6575012"/>
            <a:ext cx="1722120" cy="368300"/>
          </a:xfrm>
          <a:prstGeom prst="rect">
            <a:avLst/>
          </a:prstGeom>
        </p:spPr>
        <p:txBody>
          <a:bodyPr wrap="none">
            <a:spAutoFit/>
          </a:bodyPr>
          <a:lstStyle/>
          <a:p>
            <a:r>
              <a:rPr lang="en-US" altLang="zh-TW" dirty="0">
                <a:highlight>
                  <a:srgbClr val="FFFF00"/>
                </a:highlight>
              </a:rPr>
              <a:t>6</a:t>
            </a:r>
            <a:r>
              <a:rPr lang="zh-CN" altLang="zh-TW" dirty="0">
                <a:highlight>
                  <a:srgbClr val="FFFF00"/>
                </a:highlight>
              </a:rPr>
              <a:t>个月</a:t>
            </a:r>
            <a:r>
              <a:rPr lang="en-US" altLang="zh-TW" dirty="0">
                <a:highlight>
                  <a:srgbClr val="FFFF00"/>
                </a:highlight>
              </a:rPr>
              <a:t>7</a:t>
            </a:r>
            <a:r>
              <a:rPr lang="zh-TW" altLang="en-US" dirty="0">
                <a:highlight>
                  <a:srgbClr val="FFFF00"/>
                </a:highlight>
              </a:rPr>
              <a:t>折 </a:t>
            </a:r>
            <a:r>
              <a:rPr lang="en-US" altLang="zh-TW" dirty="0">
                <a:highlight>
                  <a:srgbClr val="FFFF00"/>
                </a:highlight>
              </a:rPr>
              <a:t>*</a:t>
            </a:r>
            <a:r>
              <a:rPr lang="zh-CN" altLang="zh-TW" dirty="0">
                <a:highlight>
                  <a:srgbClr val="FFFF00"/>
                </a:highlight>
              </a:rPr>
              <a:t>热门</a:t>
            </a:r>
            <a:endParaRPr lang="zh-CN" altLang="zh-TW" dirty="0">
              <a:highlight>
                <a:srgbClr val="FFFF00"/>
              </a:highlight>
            </a:endParaRPr>
          </a:p>
        </p:txBody>
      </p:sp>
      <p:sp>
        <p:nvSpPr>
          <p:cNvPr id="3" name="文本框 2"/>
          <p:cNvSpPr txBox="1"/>
          <p:nvPr/>
        </p:nvSpPr>
        <p:spPr>
          <a:xfrm>
            <a:off x="2331720" y="461645"/>
            <a:ext cx="6960870" cy="6492875"/>
          </a:xfrm>
          <a:prstGeom prst="rect">
            <a:avLst/>
          </a:prstGeom>
          <a:solidFill>
            <a:schemeClr val="accent2"/>
          </a:solidFill>
        </p:spPr>
        <p:txBody>
          <a:bodyPr wrap="square" rtlCol="0">
            <a:spAutoFit/>
          </a:bodyPr>
          <a:p>
            <a:r>
              <a:rPr lang="en-US" altLang="zh-CN" sz="3200" b="1"/>
              <a:t>Kindly do not show this page or tuition fee in USD to chinese students , because they will compare with the price in RMB showed by agency and question a lot about why there are differences</a:t>
            </a:r>
            <a:endParaRPr lang="en-US" altLang="zh-CN" sz="3200" b="1"/>
          </a:p>
          <a:p>
            <a:endParaRPr lang="en-US" altLang="zh-CN" sz="3200" b="1"/>
          </a:p>
          <a:p>
            <a:r>
              <a:rPr lang="en-US" altLang="zh-CN" sz="3200" b="1"/>
              <a:t>or, pls show original tuition fee in RMB here which we shared to agencies(but sir jacob might fix the fee again later)</a:t>
            </a:r>
            <a:endParaRPr lang="en-US" altLang="zh-CN" sz="3200" b="1"/>
          </a:p>
          <a:p>
            <a:endParaRPr lang="en-US" altLang="zh-CN" sz="3200" b="1"/>
          </a:p>
          <a:p>
            <a:r>
              <a:rPr lang="en-US" altLang="zh-CN" sz="3200" b="1"/>
              <a:t>or, it is better to show a sentence like”pls refer to the tuition fee information from your agency........”</a:t>
            </a:r>
            <a:endParaRPr lang="en-US" altLang="zh-CN" sz="32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1"/>
          <a:stretch>
            <a:fillRect/>
          </a:stretch>
        </p:blipFill>
        <p:spPr>
          <a:xfrm>
            <a:off x="286571" y="115570"/>
            <a:ext cx="7812559" cy="6858000"/>
          </a:xfrm>
          <a:prstGeom prst="rect">
            <a:avLst/>
          </a:prstGeom>
        </p:spPr>
      </p:pic>
      <p:sp>
        <p:nvSpPr>
          <p:cNvPr id="3" name="矩形 2"/>
          <p:cNvSpPr/>
          <p:nvPr/>
        </p:nvSpPr>
        <p:spPr>
          <a:xfrm>
            <a:off x="3169381" y="115570"/>
            <a:ext cx="2800985" cy="368300"/>
          </a:xfrm>
          <a:prstGeom prst="rect">
            <a:avLst/>
          </a:prstGeom>
        </p:spPr>
        <p:txBody>
          <a:bodyPr wrap="none">
            <a:spAutoFit/>
          </a:bodyPr>
          <a:lstStyle/>
          <a:p>
            <a:r>
              <a:rPr lang="zh-CN" altLang="zh-TW" dirty="0">
                <a:highlight>
                  <a:srgbClr val="FFFF00"/>
                </a:highlight>
              </a:rPr>
              <a:t>固定时间制</a:t>
            </a:r>
            <a:r>
              <a:rPr lang="zh-TW" altLang="en-US" dirty="0">
                <a:highlight>
                  <a:srgbClr val="FFFF00"/>
                </a:highlight>
              </a:rPr>
              <a:t> </a:t>
            </a:r>
            <a:r>
              <a:rPr lang="en-US" altLang="zh-TW" dirty="0">
                <a:highlight>
                  <a:srgbClr val="FFFF00"/>
                </a:highlight>
              </a:rPr>
              <a:t>(Fixed Booking)</a:t>
            </a:r>
            <a:r>
              <a:rPr lang="zh-TW" altLang="en-US" dirty="0">
                <a:highlight>
                  <a:srgbClr val="FFFF00"/>
                </a:highlight>
              </a:rPr>
              <a:t> </a:t>
            </a:r>
            <a:endParaRPr lang="zh-TW" altLang="en-US" dirty="0"/>
          </a:p>
        </p:txBody>
      </p:sp>
      <p:sp>
        <p:nvSpPr>
          <p:cNvPr id="4" name="矩形 3"/>
          <p:cNvSpPr/>
          <p:nvPr/>
        </p:nvSpPr>
        <p:spPr>
          <a:xfrm>
            <a:off x="943455" y="561102"/>
            <a:ext cx="2529840" cy="337185"/>
          </a:xfrm>
          <a:prstGeom prst="rect">
            <a:avLst/>
          </a:prstGeom>
        </p:spPr>
        <p:txBody>
          <a:bodyPr wrap="square">
            <a:spAutoFit/>
          </a:bodyPr>
          <a:lstStyle/>
          <a:p>
            <a:r>
              <a:rPr lang="zh-TW" altLang="en-US" sz="1600" dirty="0">
                <a:highlight>
                  <a:srgbClr val="FFFF00"/>
                </a:highlight>
              </a:rPr>
              <a:t>20</a:t>
            </a:r>
            <a:r>
              <a:rPr lang="zh-CN" altLang="zh-TW" sz="1600" dirty="0">
                <a:highlight>
                  <a:srgbClr val="FFFF00"/>
                </a:highlight>
              </a:rPr>
              <a:t>分钟</a:t>
            </a:r>
            <a:r>
              <a:rPr lang="zh-TW" altLang="en-US" sz="1600" dirty="0">
                <a:highlight>
                  <a:srgbClr val="FFFF00"/>
                </a:highlight>
              </a:rPr>
              <a:t> 2</a:t>
            </a:r>
            <a:r>
              <a:rPr lang="en-US" altLang="zh-TW" sz="1600" dirty="0">
                <a:highlight>
                  <a:srgbClr val="FFFF00"/>
                </a:highlight>
              </a:rPr>
              <a:t>0</a:t>
            </a:r>
            <a:r>
              <a:rPr lang="zh-CN" altLang="zh-TW" sz="1600" dirty="0">
                <a:highlight>
                  <a:srgbClr val="FFFF00"/>
                </a:highlight>
              </a:rPr>
              <a:t>节课</a:t>
            </a:r>
            <a:r>
              <a:rPr lang="zh-TW" altLang="en-US" sz="1600" dirty="0">
                <a:highlight>
                  <a:srgbClr val="FFFF00"/>
                </a:highlight>
              </a:rPr>
              <a:t> / </a:t>
            </a:r>
            <a:r>
              <a:rPr lang="zh-CN" altLang="zh-TW" sz="1600" dirty="0">
                <a:highlight>
                  <a:srgbClr val="FFFF00"/>
                </a:highlight>
              </a:rPr>
              <a:t>一个月</a:t>
            </a:r>
            <a:endParaRPr lang="zh-CN" altLang="zh-TW" sz="1600" dirty="0">
              <a:highlight>
                <a:srgbClr val="FFFF00"/>
              </a:highlight>
            </a:endParaRPr>
          </a:p>
        </p:txBody>
      </p:sp>
      <p:sp>
        <p:nvSpPr>
          <p:cNvPr id="5" name="矩形 4"/>
          <p:cNvSpPr/>
          <p:nvPr/>
        </p:nvSpPr>
        <p:spPr>
          <a:xfrm>
            <a:off x="454391" y="1260785"/>
            <a:ext cx="1159671" cy="275590"/>
          </a:xfrm>
          <a:prstGeom prst="rect">
            <a:avLst/>
          </a:prstGeom>
        </p:spPr>
        <p:txBody>
          <a:bodyPr wrap="square">
            <a:spAutoFit/>
          </a:bodyPr>
          <a:lstStyle/>
          <a:p>
            <a:r>
              <a:rPr lang="zh-TW" altLang="en-US" sz="1200" dirty="0">
                <a:highlight>
                  <a:srgbClr val="FFFF00"/>
                </a:highlight>
              </a:rPr>
              <a:t>1</a:t>
            </a:r>
            <a:r>
              <a:rPr lang="zh-CN" altLang="zh-TW" sz="1200" dirty="0">
                <a:highlight>
                  <a:srgbClr val="FFFF00"/>
                </a:highlight>
              </a:rPr>
              <a:t>个月</a:t>
            </a:r>
            <a:r>
              <a:rPr lang="zh-TW" altLang="en-US" sz="1200" dirty="0">
                <a:highlight>
                  <a:srgbClr val="FFFF00"/>
                </a:highlight>
              </a:rPr>
              <a:t>（</a:t>
            </a:r>
            <a:r>
              <a:rPr lang="zh-CN" altLang="zh-TW" sz="1200" dirty="0">
                <a:highlight>
                  <a:srgbClr val="FFFF00"/>
                </a:highlight>
              </a:rPr>
              <a:t>原价</a:t>
            </a:r>
            <a:r>
              <a:rPr lang="zh-TW" altLang="en-US" sz="1200" dirty="0">
                <a:highlight>
                  <a:srgbClr val="FFFF00"/>
                </a:highlight>
              </a:rPr>
              <a:t>）</a:t>
            </a:r>
            <a:endParaRPr lang="zh-TW" altLang="en-US" sz="1200" dirty="0">
              <a:highlight>
                <a:srgbClr val="FFFF00"/>
              </a:highlight>
            </a:endParaRPr>
          </a:p>
        </p:txBody>
      </p:sp>
      <p:sp>
        <p:nvSpPr>
          <p:cNvPr id="6" name="矩形 5"/>
          <p:cNvSpPr/>
          <p:nvPr/>
        </p:nvSpPr>
        <p:spPr>
          <a:xfrm>
            <a:off x="1730100" y="1260785"/>
            <a:ext cx="956531" cy="275590"/>
          </a:xfrm>
          <a:prstGeom prst="rect">
            <a:avLst/>
          </a:prstGeom>
        </p:spPr>
        <p:txBody>
          <a:bodyPr wrap="square">
            <a:spAutoFit/>
          </a:bodyPr>
          <a:lstStyle/>
          <a:p>
            <a:r>
              <a:rPr lang="en-US" altLang="zh-TW" sz="1200" dirty="0">
                <a:highlight>
                  <a:srgbClr val="FFFF00"/>
                </a:highlight>
              </a:rPr>
              <a:t>3</a:t>
            </a:r>
            <a:r>
              <a:rPr lang="zh-CN" altLang="zh-TW" sz="1200" dirty="0">
                <a:highlight>
                  <a:srgbClr val="FFFF00"/>
                </a:highlight>
                <a:sym typeface="+mn-ea"/>
              </a:rPr>
              <a:t>个月</a:t>
            </a:r>
            <a:r>
              <a:rPr lang="en-US" altLang="zh-TW" sz="1200" dirty="0">
                <a:highlight>
                  <a:srgbClr val="FFFF00"/>
                </a:highlight>
              </a:rPr>
              <a:t>75</a:t>
            </a:r>
            <a:r>
              <a:rPr lang="zh-TW" altLang="en-US" sz="1200" dirty="0">
                <a:highlight>
                  <a:srgbClr val="FFFF00"/>
                </a:highlight>
              </a:rPr>
              <a:t>折</a:t>
            </a:r>
            <a:endParaRPr lang="zh-TW" altLang="en-US" sz="1200" dirty="0">
              <a:highlight>
                <a:srgbClr val="FFFF00"/>
              </a:highlight>
            </a:endParaRPr>
          </a:p>
        </p:txBody>
      </p:sp>
      <p:sp>
        <p:nvSpPr>
          <p:cNvPr id="7" name="矩形 6"/>
          <p:cNvSpPr/>
          <p:nvPr/>
        </p:nvSpPr>
        <p:spPr>
          <a:xfrm>
            <a:off x="2802669" y="1250243"/>
            <a:ext cx="1228221" cy="275590"/>
          </a:xfrm>
          <a:prstGeom prst="rect">
            <a:avLst/>
          </a:prstGeom>
        </p:spPr>
        <p:txBody>
          <a:bodyPr wrap="square">
            <a:spAutoFit/>
          </a:bodyPr>
          <a:lstStyle/>
          <a:p>
            <a:r>
              <a:rPr lang="en-US" altLang="zh-TW" sz="1200" dirty="0">
                <a:highlight>
                  <a:srgbClr val="FFFF00"/>
                </a:highlight>
              </a:rPr>
              <a:t>6</a:t>
            </a:r>
            <a:r>
              <a:rPr lang="zh-CN" altLang="zh-TW" sz="1200" dirty="0">
                <a:highlight>
                  <a:srgbClr val="FFFF00"/>
                </a:highlight>
                <a:sym typeface="+mn-ea"/>
              </a:rPr>
              <a:t>个月</a:t>
            </a:r>
            <a:r>
              <a:rPr lang="en-US" altLang="zh-TW" sz="1200" dirty="0">
                <a:highlight>
                  <a:srgbClr val="FFFF00"/>
                </a:highlight>
              </a:rPr>
              <a:t>7</a:t>
            </a:r>
            <a:r>
              <a:rPr lang="zh-TW" altLang="en-US" sz="1200" dirty="0">
                <a:highlight>
                  <a:srgbClr val="FFFF00"/>
                </a:highlight>
              </a:rPr>
              <a:t>折 </a:t>
            </a:r>
            <a:r>
              <a:rPr lang="en-US" altLang="zh-TW" sz="1200" dirty="0">
                <a:highlight>
                  <a:srgbClr val="FFFF00"/>
                </a:highlight>
              </a:rPr>
              <a:t>*</a:t>
            </a:r>
            <a:r>
              <a:rPr lang="zh-CN" altLang="zh-TW" sz="1200" dirty="0">
                <a:highlight>
                  <a:srgbClr val="FFFF00"/>
                </a:highlight>
              </a:rPr>
              <a:t>热门</a:t>
            </a:r>
            <a:endParaRPr lang="zh-CN" altLang="zh-TW" sz="1200" dirty="0">
              <a:highlight>
                <a:srgbClr val="FFFF00"/>
              </a:highlight>
            </a:endParaRPr>
          </a:p>
        </p:txBody>
      </p:sp>
      <p:sp>
        <p:nvSpPr>
          <p:cNvPr id="22" name="矩形 21"/>
          <p:cNvSpPr/>
          <p:nvPr/>
        </p:nvSpPr>
        <p:spPr>
          <a:xfrm>
            <a:off x="4442191" y="1271327"/>
            <a:ext cx="1159671" cy="275590"/>
          </a:xfrm>
          <a:prstGeom prst="rect">
            <a:avLst/>
          </a:prstGeom>
        </p:spPr>
        <p:txBody>
          <a:bodyPr wrap="square">
            <a:spAutoFit/>
          </a:bodyPr>
          <a:lstStyle/>
          <a:p>
            <a:r>
              <a:rPr lang="zh-TW" altLang="en-US" sz="1200" dirty="0">
                <a:highlight>
                  <a:srgbClr val="FFFF00"/>
                </a:highlight>
              </a:rPr>
              <a:t>1</a:t>
            </a:r>
            <a:r>
              <a:rPr lang="zh-CN" altLang="zh-TW" sz="1200" dirty="0">
                <a:highlight>
                  <a:srgbClr val="FFFF00"/>
                </a:highlight>
                <a:sym typeface="+mn-ea"/>
              </a:rPr>
              <a:t>个月</a:t>
            </a:r>
            <a:r>
              <a:rPr lang="zh-TW" altLang="en-US" sz="1200" dirty="0">
                <a:highlight>
                  <a:srgbClr val="FFFF00"/>
                </a:highlight>
              </a:rPr>
              <a:t>（</a:t>
            </a:r>
            <a:r>
              <a:rPr lang="zh-CN" altLang="zh-TW" sz="1200" dirty="0">
                <a:highlight>
                  <a:srgbClr val="FFFF00"/>
                </a:highlight>
              </a:rPr>
              <a:t>原价</a:t>
            </a:r>
            <a:r>
              <a:rPr lang="zh-TW" altLang="en-US" sz="1200" dirty="0">
                <a:highlight>
                  <a:srgbClr val="FFFF00"/>
                </a:highlight>
              </a:rPr>
              <a:t>）</a:t>
            </a:r>
            <a:endParaRPr lang="zh-TW" altLang="en-US" sz="1200" dirty="0">
              <a:highlight>
                <a:srgbClr val="FFFF00"/>
              </a:highlight>
            </a:endParaRPr>
          </a:p>
        </p:txBody>
      </p:sp>
      <p:sp>
        <p:nvSpPr>
          <p:cNvPr id="23" name="矩形 22"/>
          <p:cNvSpPr/>
          <p:nvPr/>
        </p:nvSpPr>
        <p:spPr>
          <a:xfrm>
            <a:off x="5717900" y="1271327"/>
            <a:ext cx="956531" cy="275590"/>
          </a:xfrm>
          <a:prstGeom prst="rect">
            <a:avLst/>
          </a:prstGeom>
        </p:spPr>
        <p:txBody>
          <a:bodyPr wrap="square">
            <a:spAutoFit/>
          </a:bodyPr>
          <a:lstStyle/>
          <a:p>
            <a:r>
              <a:rPr lang="en-US" altLang="zh-TW" sz="1200" dirty="0">
                <a:highlight>
                  <a:srgbClr val="FFFF00"/>
                </a:highlight>
              </a:rPr>
              <a:t>3</a:t>
            </a:r>
            <a:r>
              <a:rPr lang="zh-CN" altLang="zh-TW" sz="1200" dirty="0">
                <a:highlight>
                  <a:srgbClr val="FFFF00"/>
                </a:highlight>
              </a:rPr>
              <a:t>个月</a:t>
            </a:r>
            <a:r>
              <a:rPr lang="en-US" altLang="zh-TW" sz="1200" dirty="0">
                <a:highlight>
                  <a:srgbClr val="FFFF00"/>
                </a:highlight>
              </a:rPr>
              <a:t>75</a:t>
            </a:r>
            <a:r>
              <a:rPr lang="zh-TW" altLang="en-US" sz="1200" dirty="0">
                <a:highlight>
                  <a:srgbClr val="FFFF00"/>
                </a:highlight>
              </a:rPr>
              <a:t>折</a:t>
            </a:r>
            <a:endParaRPr lang="zh-TW" altLang="en-US" sz="1200" dirty="0">
              <a:highlight>
                <a:srgbClr val="FFFF00"/>
              </a:highlight>
            </a:endParaRPr>
          </a:p>
        </p:txBody>
      </p:sp>
      <p:sp>
        <p:nvSpPr>
          <p:cNvPr id="24" name="矩形 23"/>
          <p:cNvSpPr/>
          <p:nvPr/>
        </p:nvSpPr>
        <p:spPr>
          <a:xfrm>
            <a:off x="6790469" y="1260785"/>
            <a:ext cx="1228221" cy="275590"/>
          </a:xfrm>
          <a:prstGeom prst="rect">
            <a:avLst/>
          </a:prstGeom>
        </p:spPr>
        <p:txBody>
          <a:bodyPr wrap="square">
            <a:spAutoFit/>
          </a:bodyPr>
          <a:lstStyle/>
          <a:p>
            <a:r>
              <a:rPr lang="en-US" altLang="zh-TW" sz="1200" dirty="0">
                <a:highlight>
                  <a:srgbClr val="FFFF00"/>
                </a:highlight>
              </a:rPr>
              <a:t>6</a:t>
            </a:r>
            <a:r>
              <a:rPr lang="zh-CN" altLang="zh-TW" sz="1200" dirty="0">
                <a:highlight>
                  <a:srgbClr val="FFFF00"/>
                </a:highlight>
                <a:sym typeface="+mn-ea"/>
              </a:rPr>
              <a:t>个月</a:t>
            </a:r>
            <a:r>
              <a:rPr lang="en-US" altLang="zh-TW" sz="1200" dirty="0">
                <a:highlight>
                  <a:srgbClr val="FFFF00"/>
                </a:highlight>
              </a:rPr>
              <a:t>7</a:t>
            </a:r>
            <a:r>
              <a:rPr lang="zh-TW" altLang="en-US" sz="1200" dirty="0">
                <a:highlight>
                  <a:srgbClr val="FFFF00"/>
                </a:highlight>
              </a:rPr>
              <a:t>折 </a:t>
            </a:r>
            <a:r>
              <a:rPr lang="en-US" altLang="zh-TW" sz="1200" dirty="0">
                <a:highlight>
                  <a:srgbClr val="FFFF00"/>
                </a:highlight>
              </a:rPr>
              <a:t>*</a:t>
            </a:r>
            <a:r>
              <a:rPr lang="zh-CN" altLang="zh-TW" sz="1200" dirty="0">
                <a:highlight>
                  <a:srgbClr val="FFFF00"/>
                </a:highlight>
              </a:rPr>
              <a:t>热门</a:t>
            </a:r>
            <a:endParaRPr lang="zh-CN" altLang="zh-TW" sz="1200" dirty="0">
              <a:highlight>
                <a:srgbClr val="FFFF00"/>
              </a:highlight>
            </a:endParaRPr>
          </a:p>
        </p:txBody>
      </p:sp>
      <p:sp>
        <p:nvSpPr>
          <p:cNvPr id="25" name="矩形 24"/>
          <p:cNvSpPr/>
          <p:nvPr/>
        </p:nvSpPr>
        <p:spPr>
          <a:xfrm>
            <a:off x="4416218" y="3290500"/>
            <a:ext cx="1159671" cy="275590"/>
          </a:xfrm>
          <a:prstGeom prst="rect">
            <a:avLst/>
          </a:prstGeom>
        </p:spPr>
        <p:txBody>
          <a:bodyPr wrap="square">
            <a:spAutoFit/>
          </a:bodyPr>
          <a:lstStyle/>
          <a:p>
            <a:r>
              <a:rPr lang="zh-TW" altLang="en-US" sz="1200" dirty="0">
                <a:highlight>
                  <a:srgbClr val="FFFF00"/>
                </a:highlight>
              </a:rPr>
              <a:t>1</a:t>
            </a:r>
            <a:r>
              <a:rPr lang="zh-CN" altLang="zh-TW" sz="1200" dirty="0">
                <a:highlight>
                  <a:srgbClr val="FFFF00"/>
                </a:highlight>
                <a:sym typeface="+mn-ea"/>
              </a:rPr>
              <a:t>个月</a:t>
            </a:r>
            <a:r>
              <a:rPr lang="zh-TW" altLang="en-US" sz="1200" dirty="0">
                <a:highlight>
                  <a:srgbClr val="FFFF00"/>
                </a:highlight>
              </a:rPr>
              <a:t>（</a:t>
            </a:r>
            <a:r>
              <a:rPr lang="zh-CN" altLang="zh-TW" sz="1200" dirty="0">
                <a:highlight>
                  <a:srgbClr val="FFFF00"/>
                </a:highlight>
              </a:rPr>
              <a:t>原价</a:t>
            </a:r>
            <a:r>
              <a:rPr lang="zh-TW" altLang="en-US" sz="1200" dirty="0">
                <a:highlight>
                  <a:srgbClr val="FFFF00"/>
                </a:highlight>
              </a:rPr>
              <a:t>）</a:t>
            </a:r>
            <a:endParaRPr lang="zh-TW" altLang="en-US" sz="1200" dirty="0">
              <a:highlight>
                <a:srgbClr val="FFFF00"/>
              </a:highlight>
            </a:endParaRPr>
          </a:p>
        </p:txBody>
      </p:sp>
      <p:sp>
        <p:nvSpPr>
          <p:cNvPr id="26" name="矩形 25"/>
          <p:cNvSpPr/>
          <p:nvPr/>
        </p:nvSpPr>
        <p:spPr>
          <a:xfrm>
            <a:off x="5691927" y="3290500"/>
            <a:ext cx="956531" cy="275590"/>
          </a:xfrm>
          <a:prstGeom prst="rect">
            <a:avLst/>
          </a:prstGeom>
        </p:spPr>
        <p:txBody>
          <a:bodyPr wrap="square">
            <a:spAutoFit/>
          </a:bodyPr>
          <a:lstStyle/>
          <a:p>
            <a:r>
              <a:rPr lang="en-US" altLang="zh-TW" sz="1200" dirty="0">
                <a:highlight>
                  <a:srgbClr val="FFFF00"/>
                </a:highlight>
              </a:rPr>
              <a:t>3</a:t>
            </a:r>
            <a:r>
              <a:rPr lang="zh-CN" altLang="zh-TW" sz="1200" dirty="0">
                <a:highlight>
                  <a:srgbClr val="FFFF00"/>
                </a:highlight>
                <a:sym typeface="+mn-ea"/>
              </a:rPr>
              <a:t>个月</a:t>
            </a:r>
            <a:r>
              <a:rPr lang="en-US" altLang="zh-TW" sz="1200" dirty="0">
                <a:highlight>
                  <a:srgbClr val="FFFF00"/>
                </a:highlight>
              </a:rPr>
              <a:t>75</a:t>
            </a:r>
            <a:r>
              <a:rPr lang="zh-TW" altLang="en-US" sz="1200" dirty="0">
                <a:highlight>
                  <a:srgbClr val="FFFF00"/>
                </a:highlight>
              </a:rPr>
              <a:t>折</a:t>
            </a:r>
            <a:endParaRPr lang="zh-TW" altLang="en-US" sz="1200" dirty="0">
              <a:highlight>
                <a:srgbClr val="FFFF00"/>
              </a:highlight>
            </a:endParaRPr>
          </a:p>
        </p:txBody>
      </p:sp>
      <p:sp>
        <p:nvSpPr>
          <p:cNvPr id="27" name="矩形 26"/>
          <p:cNvSpPr/>
          <p:nvPr/>
        </p:nvSpPr>
        <p:spPr>
          <a:xfrm>
            <a:off x="6764496" y="3279958"/>
            <a:ext cx="1228221" cy="275590"/>
          </a:xfrm>
          <a:prstGeom prst="rect">
            <a:avLst/>
          </a:prstGeom>
        </p:spPr>
        <p:txBody>
          <a:bodyPr wrap="square">
            <a:spAutoFit/>
          </a:bodyPr>
          <a:lstStyle/>
          <a:p>
            <a:r>
              <a:rPr lang="en-US" altLang="zh-TW" sz="1200" dirty="0">
                <a:highlight>
                  <a:srgbClr val="FFFF00"/>
                </a:highlight>
              </a:rPr>
              <a:t>6</a:t>
            </a:r>
            <a:r>
              <a:rPr lang="zh-CN" altLang="zh-TW" sz="1200" dirty="0">
                <a:highlight>
                  <a:srgbClr val="FFFF00"/>
                </a:highlight>
                <a:sym typeface="+mn-ea"/>
              </a:rPr>
              <a:t>个月</a:t>
            </a:r>
            <a:r>
              <a:rPr lang="en-US" altLang="zh-TW" sz="1200" dirty="0">
                <a:highlight>
                  <a:srgbClr val="FFFF00"/>
                </a:highlight>
              </a:rPr>
              <a:t>7</a:t>
            </a:r>
            <a:r>
              <a:rPr lang="zh-TW" altLang="en-US" sz="1200" dirty="0">
                <a:highlight>
                  <a:srgbClr val="FFFF00"/>
                </a:highlight>
              </a:rPr>
              <a:t>折 </a:t>
            </a:r>
            <a:r>
              <a:rPr lang="en-US" altLang="zh-TW" sz="1200" dirty="0">
                <a:highlight>
                  <a:srgbClr val="FFFF00"/>
                </a:highlight>
              </a:rPr>
              <a:t>*</a:t>
            </a:r>
            <a:r>
              <a:rPr lang="zh-CN" altLang="zh-TW" sz="1200" dirty="0">
                <a:highlight>
                  <a:srgbClr val="FFFF00"/>
                </a:highlight>
              </a:rPr>
              <a:t>热门</a:t>
            </a:r>
            <a:endParaRPr lang="zh-CN" altLang="zh-TW" sz="1200" dirty="0">
              <a:highlight>
                <a:srgbClr val="FFFF00"/>
              </a:highlight>
            </a:endParaRPr>
          </a:p>
        </p:txBody>
      </p:sp>
      <p:sp>
        <p:nvSpPr>
          <p:cNvPr id="28" name="矩形 27"/>
          <p:cNvSpPr/>
          <p:nvPr/>
        </p:nvSpPr>
        <p:spPr>
          <a:xfrm>
            <a:off x="485705" y="3310466"/>
            <a:ext cx="1159671" cy="275590"/>
          </a:xfrm>
          <a:prstGeom prst="rect">
            <a:avLst/>
          </a:prstGeom>
        </p:spPr>
        <p:txBody>
          <a:bodyPr wrap="square">
            <a:spAutoFit/>
          </a:bodyPr>
          <a:lstStyle/>
          <a:p>
            <a:r>
              <a:rPr lang="zh-TW" altLang="en-US" sz="1200" dirty="0">
                <a:highlight>
                  <a:srgbClr val="FFFF00"/>
                </a:highlight>
              </a:rPr>
              <a:t>1</a:t>
            </a:r>
            <a:r>
              <a:rPr lang="zh-CN" altLang="zh-TW" sz="1200" dirty="0">
                <a:highlight>
                  <a:srgbClr val="FFFF00"/>
                </a:highlight>
                <a:sym typeface="+mn-ea"/>
              </a:rPr>
              <a:t>个月</a:t>
            </a:r>
            <a:r>
              <a:rPr lang="zh-TW" altLang="en-US" sz="1200" dirty="0">
                <a:highlight>
                  <a:srgbClr val="FFFF00"/>
                </a:highlight>
              </a:rPr>
              <a:t>（</a:t>
            </a:r>
            <a:r>
              <a:rPr lang="zh-CN" altLang="zh-TW" sz="1200" dirty="0">
                <a:highlight>
                  <a:srgbClr val="FFFF00"/>
                </a:highlight>
              </a:rPr>
              <a:t>原价</a:t>
            </a:r>
            <a:r>
              <a:rPr lang="zh-TW" altLang="en-US" sz="1200" dirty="0">
                <a:highlight>
                  <a:srgbClr val="FFFF00"/>
                </a:highlight>
              </a:rPr>
              <a:t>）</a:t>
            </a:r>
            <a:endParaRPr lang="zh-TW" altLang="en-US" sz="1200" dirty="0">
              <a:highlight>
                <a:srgbClr val="FFFF00"/>
              </a:highlight>
            </a:endParaRPr>
          </a:p>
        </p:txBody>
      </p:sp>
      <p:sp>
        <p:nvSpPr>
          <p:cNvPr id="29" name="矩形 28"/>
          <p:cNvSpPr/>
          <p:nvPr/>
        </p:nvSpPr>
        <p:spPr>
          <a:xfrm>
            <a:off x="1761414" y="3310466"/>
            <a:ext cx="956531" cy="275590"/>
          </a:xfrm>
          <a:prstGeom prst="rect">
            <a:avLst/>
          </a:prstGeom>
        </p:spPr>
        <p:txBody>
          <a:bodyPr wrap="square">
            <a:spAutoFit/>
          </a:bodyPr>
          <a:lstStyle/>
          <a:p>
            <a:r>
              <a:rPr lang="en-US" altLang="zh-TW" sz="1200" dirty="0">
                <a:highlight>
                  <a:srgbClr val="FFFF00"/>
                </a:highlight>
              </a:rPr>
              <a:t>3</a:t>
            </a:r>
            <a:r>
              <a:rPr lang="zh-CN" altLang="zh-TW" sz="1200" dirty="0">
                <a:highlight>
                  <a:srgbClr val="FFFF00"/>
                </a:highlight>
                <a:sym typeface="+mn-ea"/>
              </a:rPr>
              <a:t>个月</a:t>
            </a:r>
            <a:r>
              <a:rPr lang="en-US" altLang="zh-TW" sz="1200" dirty="0">
                <a:highlight>
                  <a:srgbClr val="FFFF00"/>
                </a:highlight>
              </a:rPr>
              <a:t>75</a:t>
            </a:r>
            <a:r>
              <a:rPr lang="zh-TW" altLang="en-US" sz="1200" dirty="0">
                <a:highlight>
                  <a:srgbClr val="FFFF00"/>
                </a:highlight>
              </a:rPr>
              <a:t>折</a:t>
            </a:r>
            <a:endParaRPr lang="zh-TW" altLang="en-US" sz="1200" dirty="0">
              <a:highlight>
                <a:srgbClr val="FFFF00"/>
              </a:highlight>
            </a:endParaRPr>
          </a:p>
        </p:txBody>
      </p:sp>
      <p:sp>
        <p:nvSpPr>
          <p:cNvPr id="30" name="矩形 29"/>
          <p:cNvSpPr/>
          <p:nvPr/>
        </p:nvSpPr>
        <p:spPr>
          <a:xfrm>
            <a:off x="2833983" y="3299924"/>
            <a:ext cx="1228221" cy="275590"/>
          </a:xfrm>
          <a:prstGeom prst="rect">
            <a:avLst/>
          </a:prstGeom>
        </p:spPr>
        <p:txBody>
          <a:bodyPr wrap="square">
            <a:spAutoFit/>
          </a:bodyPr>
          <a:lstStyle/>
          <a:p>
            <a:r>
              <a:rPr lang="en-US" altLang="zh-TW" sz="1200" dirty="0">
                <a:highlight>
                  <a:srgbClr val="FFFF00"/>
                </a:highlight>
              </a:rPr>
              <a:t>6</a:t>
            </a:r>
            <a:r>
              <a:rPr lang="zh-CN" altLang="zh-TW" sz="1200" dirty="0">
                <a:highlight>
                  <a:srgbClr val="FFFF00"/>
                </a:highlight>
                <a:sym typeface="+mn-ea"/>
              </a:rPr>
              <a:t>个月</a:t>
            </a:r>
            <a:r>
              <a:rPr lang="en-US" altLang="zh-TW" sz="1200" dirty="0">
                <a:highlight>
                  <a:srgbClr val="FFFF00"/>
                </a:highlight>
              </a:rPr>
              <a:t>7</a:t>
            </a:r>
            <a:r>
              <a:rPr lang="zh-TW" altLang="en-US" sz="1200" dirty="0">
                <a:highlight>
                  <a:srgbClr val="FFFF00"/>
                </a:highlight>
              </a:rPr>
              <a:t>折 </a:t>
            </a:r>
            <a:r>
              <a:rPr lang="en-US" altLang="zh-TW" sz="1200" dirty="0">
                <a:highlight>
                  <a:srgbClr val="FFFF00"/>
                </a:highlight>
              </a:rPr>
              <a:t>*</a:t>
            </a:r>
            <a:r>
              <a:rPr lang="zh-CN" altLang="zh-TW" sz="1200" dirty="0">
                <a:highlight>
                  <a:srgbClr val="FFFF00"/>
                </a:highlight>
              </a:rPr>
              <a:t>热门</a:t>
            </a:r>
            <a:endParaRPr lang="zh-CN" altLang="zh-TW" sz="1200" dirty="0">
              <a:highlight>
                <a:srgbClr val="FFFF00"/>
              </a:highlight>
            </a:endParaRPr>
          </a:p>
        </p:txBody>
      </p:sp>
      <p:sp>
        <p:nvSpPr>
          <p:cNvPr id="31" name="矩形 30"/>
          <p:cNvSpPr/>
          <p:nvPr/>
        </p:nvSpPr>
        <p:spPr>
          <a:xfrm>
            <a:off x="485705" y="4978180"/>
            <a:ext cx="1159671" cy="275590"/>
          </a:xfrm>
          <a:prstGeom prst="rect">
            <a:avLst/>
          </a:prstGeom>
        </p:spPr>
        <p:txBody>
          <a:bodyPr wrap="square">
            <a:spAutoFit/>
          </a:bodyPr>
          <a:lstStyle/>
          <a:p>
            <a:r>
              <a:rPr lang="zh-TW" altLang="en-US" sz="1200" dirty="0">
                <a:highlight>
                  <a:srgbClr val="FFFF00"/>
                </a:highlight>
              </a:rPr>
              <a:t>1</a:t>
            </a:r>
            <a:r>
              <a:rPr lang="zh-CN" altLang="zh-TW" sz="1200" dirty="0">
                <a:highlight>
                  <a:srgbClr val="FFFF00"/>
                </a:highlight>
                <a:sym typeface="+mn-ea"/>
              </a:rPr>
              <a:t>个月</a:t>
            </a:r>
            <a:r>
              <a:rPr lang="zh-TW" altLang="en-US" sz="1200" dirty="0">
                <a:highlight>
                  <a:srgbClr val="FFFF00"/>
                </a:highlight>
              </a:rPr>
              <a:t>（</a:t>
            </a:r>
            <a:r>
              <a:rPr lang="zh-CN" altLang="zh-TW" sz="1200" dirty="0">
                <a:highlight>
                  <a:srgbClr val="FFFF00"/>
                </a:highlight>
              </a:rPr>
              <a:t>原价</a:t>
            </a:r>
            <a:r>
              <a:rPr lang="zh-TW" altLang="en-US" sz="1200" dirty="0">
                <a:highlight>
                  <a:srgbClr val="FFFF00"/>
                </a:highlight>
              </a:rPr>
              <a:t>）</a:t>
            </a:r>
            <a:endParaRPr lang="zh-TW" altLang="en-US" sz="1200" dirty="0">
              <a:highlight>
                <a:srgbClr val="FFFF00"/>
              </a:highlight>
            </a:endParaRPr>
          </a:p>
        </p:txBody>
      </p:sp>
      <p:sp>
        <p:nvSpPr>
          <p:cNvPr id="32" name="矩形 31"/>
          <p:cNvSpPr/>
          <p:nvPr/>
        </p:nvSpPr>
        <p:spPr>
          <a:xfrm>
            <a:off x="1761414" y="4978180"/>
            <a:ext cx="956531" cy="275590"/>
          </a:xfrm>
          <a:prstGeom prst="rect">
            <a:avLst/>
          </a:prstGeom>
        </p:spPr>
        <p:txBody>
          <a:bodyPr wrap="square">
            <a:spAutoFit/>
          </a:bodyPr>
          <a:lstStyle/>
          <a:p>
            <a:r>
              <a:rPr lang="en-US" altLang="zh-TW" sz="1200" dirty="0">
                <a:highlight>
                  <a:srgbClr val="FFFF00"/>
                </a:highlight>
              </a:rPr>
              <a:t>3</a:t>
            </a:r>
            <a:r>
              <a:rPr lang="zh-CN" altLang="zh-TW" sz="1200" dirty="0">
                <a:highlight>
                  <a:srgbClr val="FFFF00"/>
                </a:highlight>
                <a:sym typeface="+mn-ea"/>
              </a:rPr>
              <a:t>个月</a:t>
            </a:r>
            <a:r>
              <a:rPr lang="en-US" altLang="zh-TW" sz="1200" dirty="0">
                <a:highlight>
                  <a:srgbClr val="FFFF00"/>
                </a:highlight>
              </a:rPr>
              <a:t>75</a:t>
            </a:r>
            <a:r>
              <a:rPr lang="zh-TW" altLang="en-US" sz="1200" dirty="0">
                <a:highlight>
                  <a:srgbClr val="FFFF00"/>
                </a:highlight>
              </a:rPr>
              <a:t>折</a:t>
            </a:r>
            <a:endParaRPr lang="zh-TW" altLang="en-US" sz="1200" dirty="0">
              <a:highlight>
                <a:srgbClr val="FFFF00"/>
              </a:highlight>
            </a:endParaRPr>
          </a:p>
        </p:txBody>
      </p:sp>
      <p:sp>
        <p:nvSpPr>
          <p:cNvPr id="33" name="矩形 32"/>
          <p:cNvSpPr/>
          <p:nvPr/>
        </p:nvSpPr>
        <p:spPr>
          <a:xfrm>
            <a:off x="2833983" y="4967638"/>
            <a:ext cx="1228221" cy="275590"/>
          </a:xfrm>
          <a:prstGeom prst="rect">
            <a:avLst/>
          </a:prstGeom>
        </p:spPr>
        <p:txBody>
          <a:bodyPr wrap="square">
            <a:spAutoFit/>
          </a:bodyPr>
          <a:lstStyle/>
          <a:p>
            <a:r>
              <a:rPr lang="en-US" altLang="zh-TW" sz="1200" dirty="0">
                <a:highlight>
                  <a:srgbClr val="FFFF00"/>
                </a:highlight>
              </a:rPr>
              <a:t>6</a:t>
            </a:r>
            <a:r>
              <a:rPr lang="zh-CN" altLang="zh-TW" sz="1200" dirty="0">
                <a:highlight>
                  <a:srgbClr val="FFFF00"/>
                </a:highlight>
                <a:sym typeface="+mn-ea"/>
              </a:rPr>
              <a:t>个月</a:t>
            </a:r>
            <a:r>
              <a:rPr lang="en-US" altLang="zh-TW" sz="1200" dirty="0">
                <a:highlight>
                  <a:srgbClr val="FFFF00"/>
                </a:highlight>
              </a:rPr>
              <a:t>7</a:t>
            </a:r>
            <a:r>
              <a:rPr lang="zh-TW" altLang="en-US" sz="1200" dirty="0">
                <a:highlight>
                  <a:srgbClr val="FFFF00"/>
                </a:highlight>
              </a:rPr>
              <a:t>折 </a:t>
            </a:r>
            <a:r>
              <a:rPr lang="en-US" altLang="zh-TW" sz="1200" dirty="0">
                <a:highlight>
                  <a:srgbClr val="FFFF00"/>
                </a:highlight>
              </a:rPr>
              <a:t>*</a:t>
            </a:r>
            <a:r>
              <a:rPr lang="zh-CN" altLang="zh-TW" sz="1200" dirty="0">
                <a:highlight>
                  <a:srgbClr val="FFFF00"/>
                </a:highlight>
              </a:rPr>
              <a:t>热门</a:t>
            </a:r>
            <a:endParaRPr lang="zh-CN" altLang="zh-TW" sz="1200" dirty="0">
              <a:highlight>
                <a:srgbClr val="FFFF00"/>
              </a:highlight>
            </a:endParaRPr>
          </a:p>
        </p:txBody>
      </p:sp>
      <p:sp>
        <p:nvSpPr>
          <p:cNvPr id="34" name="矩形 33"/>
          <p:cNvSpPr/>
          <p:nvPr/>
        </p:nvSpPr>
        <p:spPr>
          <a:xfrm>
            <a:off x="4942936" y="500351"/>
            <a:ext cx="2529840" cy="337185"/>
          </a:xfrm>
          <a:prstGeom prst="rect">
            <a:avLst/>
          </a:prstGeom>
        </p:spPr>
        <p:txBody>
          <a:bodyPr wrap="square">
            <a:spAutoFit/>
          </a:bodyPr>
          <a:lstStyle/>
          <a:p>
            <a:r>
              <a:rPr lang="zh-TW" altLang="en-US" sz="1600" dirty="0">
                <a:highlight>
                  <a:srgbClr val="FFFF00"/>
                </a:highlight>
              </a:rPr>
              <a:t>20</a:t>
            </a:r>
            <a:r>
              <a:rPr lang="zh-CN" altLang="zh-TW" sz="1600" dirty="0">
                <a:highlight>
                  <a:srgbClr val="FFFF00"/>
                </a:highlight>
              </a:rPr>
              <a:t>分钟</a:t>
            </a:r>
            <a:r>
              <a:rPr lang="zh-TW" altLang="en-US" sz="1600" dirty="0">
                <a:highlight>
                  <a:srgbClr val="FFFF00"/>
                </a:highlight>
              </a:rPr>
              <a:t> </a:t>
            </a:r>
            <a:r>
              <a:rPr lang="en-US" altLang="zh-TW" sz="1600" dirty="0">
                <a:highlight>
                  <a:srgbClr val="FFFF00"/>
                </a:highlight>
              </a:rPr>
              <a:t>12</a:t>
            </a:r>
            <a:r>
              <a:rPr lang="zh-CN" altLang="zh-TW" sz="1600" dirty="0">
                <a:highlight>
                  <a:srgbClr val="FFFF00"/>
                </a:highlight>
                <a:sym typeface="+mn-ea"/>
              </a:rPr>
              <a:t>节课</a:t>
            </a:r>
            <a:r>
              <a:rPr lang="zh-TW" altLang="en-US" sz="1600" dirty="0">
                <a:highlight>
                  <a:srgbClr val="FFFF00"/>
                </a:highlight>
              </a:rPr>
              <a:t> / </a:t>
            </a:r>
            <a:r>
              <a:rPr lang="zh-CN" altLang="zh-TW" sz="1600" dirty="0">
                <a:highlight>
                  <a:srgbClr val="FFFF00"/>
                </a:highlight>
                <a:sym typeface="+mn-ea"/>
              </a:rPr>
              <a:t>一个月</a:t>
            </a:r>
            <a:endParaRPr lang="en-US" altLang="zh-TW" sz="1600" dirty="0">
              <a:highlight>
                <a:srgbClr val="FFFF00"/>
              </a:highlight>
            </a:endParaRPr>
          </a:p>
        </p:txBody>
      </p:sp>
      <p:sp>
        <p:nvSpPr>
          <p:cNvPr id="35" name="矩形 34"/>
          <p:cNvSpPr/>
          <p:nvPr/>
        </p:nvSpPr>
        <p:spPr>
          <a:xfrm>
            <a:off x="4905272" y="2606007"/>
            <a:ext cx="2529840" cy="337185"/>
          </a:xfrm>
          <a:prstGeom prst="rect">
            <a:avLst/>
          </a:prstGeom>
        </p:spPr>
        <p:txBody>
          <a:bodyPr wrap="square">
            <a:spAutoFit/>
          </a:bodyPr>
          <a:lstStyle/>
          <a:p>
            <a:r>
              <a:rPr lang="en-US" altLang="zh-TW" sz="1600" dirty="0">
                <a:highlight>
                  <a:srgbClr val="FFFF00"/>
                </a:highlight>
              </a:rPr>
              <a:t>4</a:t>
            </a:r>
            <a:r>
              <a:rPr lang="zh-TW" altLang="en-US" sz="1600" dirty="0">
                <a:highlight>
                  <a:srgbClr val="FFFF00"/>
                </a:highlight>
              </a:rPr>
              <a:t>0</a:t>
            </a:r>
            <a:r>
              <a:rPr lang="zh-CN" altLang="zh-TW" sz="1600" dirty="0">
                <a:highlight>
                  <a:srgbClr val="FFFF00"/>
                </a:highlight>
              </a:rPr>
              <a:t>分钟</a:t>
            </a:r>
            <a:r>
              <a:rPr lang="zh-TW" altLang="en-US" sz="1600" dirty="0">
                <a:highlight>
                  <a:srgbClr val="FFFF00"/>
                </a:highlight>
              </a:rPr>
              <a:t> 2</a:t>
            </a:r>
            <a:r>
              <a:rPr lang="en-US" altLang="zh-TW" sz="1600" dirty="0">
                <a:highlight>
                  <a:srgbClr val="FFFF00"/>
                </a:highlight>
              </a:rPr>
              <a:t>0</a:t>
            </a:r>
            <a:r>
              <a:rPr lang="zh-CN" altLang="zh-TW" sz="1600" dirty="0">
                <a:highlight>
                  <a:srgbClr val="FFFF00"/>
                </a:highlight>
                <a:sym typeface="+mn-ea"/>
              </a:rPr>
              <a:t>节课</a:t>
            </a:r>
            <a:r>
              <a:rPr lang="zh-TW" altLang="en-US" sz="1600" dirty="0">
                <a:highlight>
                  <a:srgbClr val="FFFF00"/>
                </a:highlight>
              </a:rPr>
              <a:t> / </a:t>
            </a:r>
            <a:r>
              <a:rPr lang="zh-CN" altLang="zh-TW" sz="1600" dirty="0">
                <a:highlight>
                  <a:srgbClr val="FFFF00"/>
                </a:highlight>
                <a:sym typeface="+mn-ea"/>
              </a:rPr>
              <a:t>一个月</a:t>
            </a:r>
            <a:endParaRPr lang="en-US" altLang="zh-TW" sz="1600" dirty="0">
              <a:highlight>
                <a:srgbClr val="FFFF00"/>
              </a:highlight>
            </a:endParaRPr>
          </a:p>
        </p:txBody>
      </p:sp>
      <p:sp>
        <p:nvSpPr>
          <p:cNvPr id="36" name="矩形 35"/>
          <p:cNvSpPr/>
          <p:nvPr/>
        </p:nvSpPr>
        <p:spPr>
          <a:xfrm>
            <a:off x="974560" y="2605881"/>
            <a:ext cx="2529840" cy="337185"/>
          </a:xfrm>
          <a:prstGeom prst="rect">
            <a:avLst/>
          </a:prstGeom>
        </p:spPr>
        <p:txBody>
          <a:bodyPr wrap="square">
            <a:spAutoFit/>
          </a:bodyPr>
          <a:lstStyle/>
          <a:p>
            <a:r>
              <a:rPr lang="en-US" altLang="zh-TW" sz="1600" dirty="0">
                <a:highlight>
                  <a:srgbClr val="FFFF00"/>
                </a:highlight>
              </a:rPr>
              <a:t>4</a:t>
            </a:r>
            <a:r>
              <a:rPr lang="zh-TW" altLang="en-US" sz="1600" dirty="0">
                <a:highlight>
                  <a:srgbClr val="FFFF00"/>
                </a:highlight>
              </a:rPr>
              <a:t>0</a:t>
            </a:r>
            <a:r>
              <a:rPr lang="zh-CN" altLang="zh-TW" sz="1600" dirty="0">
                <a:highlight>
                  <a:srgbClr val="FFFF00"/>
                </a:highlight>
              </a:rPr>
              <a:t>分钟</a:t>
            </a:r>
            <a:r>
              <a:rPr lang="zh-TW" altLang="en-US" sz="1600" dirty="0">
                <a:highlight>
                  <a:srgbClr val="FFFF00"/>
                </a:highlight>
              </a:rPr>
              <a:t> </a:t>
            </a:r>
            <a:r>
              <a:rPr lang="en-US" altLang="zh-TW" sz="1600" dirty="0">
                <a:highlight>
                  <a:srgbClr val="FFFF00"/>
                </a:highlight>
              </a:rPr>
              <a:t>40</a:t>
            </a:r>
            <a:r>
              <a:rPr lang="zh-CN" altLang="zh-TW" sz="1600" dirty="0">
                <a:highlight>
                  <a:srgbClr val="FFFF00"/>
                </a:highlight>
              </a:rPr>
              <a:t>节课</a:t>
            </a:r>
            <a:r>
              <a:rPr lang="zh-TW" altLang="en-US" sz="1600" dirty="0">
                <a:highlight>
                  <a:srgbClr val="FFFF00"/>
                </a:highlight>
              </a:rPr>
              <a:t> / </a:t>
            </a:r>
            <a:r>
              <a:rPr lang="zh-CN" altLang="zh-TW" sz="1600" dirty="0">
                <a:highlight>
                  <a:srgbClr val="FFFF00"/>
                </a:highlight>
                <a:sym typeface="+mn-ea"/>
              </a:rPr>
              <a:t>一个月</a:t>
            </a:r>
            <a:endParaRPr lang="en-US" altLang="zh-TW" sz="1600" dirty="0">
              <a:highlight>
                <a:srgbClr val="FFFF00"/>
              </a:highlight>
            </a:endParaRPr>
          </a:p>
        </p:txBody>
      </p:sp>
      <p:sp>
        <p:nvSpPr>
          <p:cNvPr id="37" name="矩形 36"/>
          <p:cNvSpPr/>
          <p:nvPr/>
        </p:nvSpPr>
        <p:spPr>
          <a:xfrm>
            <a:off x="943445" y="4531643"/>
            <a:ext cx="2529840" cy="337185"/>
          </a:xfrm>
          <a:prstGeom prst="rect">
            <a:avLst/>
          </a:prstGeom>
        </p:spPr>
        <p:txBody>
          <a:bodyPr wrap="square">
            <a:spAutoFit/>
          </a:bodyPr>
          <a:lstStyle/>
          <a:p>
            <a:r>
              <a:rPr lang="en-US" altLang="zh-TW" sz="1600" dirty="0">
                <a:highlight>
                  <a:srgbClr val="FFFF00"/>
                </a:highlight>
              </a:rPr>
              <a:t>4</a:t>
            </a:r>
            <a:r>
              <a:rPr lang="zh-TW" altLang="en-US" sz="1600" dirty="0">
                <a:highlight>
                  <a:srgbClr val="FFFF00"/>
                </a:highlight>
              </a:rPr>
              <a:t>0</a:t>
            </a:r>
            <a:r>
              <a:rPr lang="zh-CN" altLang="zh-TW" sz="1600" dirty="0">
                <a:highlight>
                  <a:srgbClr val="FFFF00"/>
                </a:highlight>
              </a:rPr>
              <a:t>分钟</a:t>
            </a:r>
            <a:r>
              <a:rPr lang="zh-TW" altLang="en-US" sz="1600" dirty="0">
                <a:highlight>
                  <a:srgbClr val="FFFF00"/>
                </a:highlight>
              </a:rPr>
              <a:t> </a:t>
            </a:r>
            <a:r>
              <a:rPr lang="en-US" altLang="zh-TW" sz="1600" dirty="0">
                <a:highlight>
                  <a:srgbClr val="FFFF00"/>
                </a:highlight>
              </a:rPr>
              <a:t>12</a:t>
            </a:r>
            <a:r>
              <a:rPr lang="zh-CN" altLang="zh-TW" sz="1600" dirty="0">
                <a:highlight>
                  <a:srgbClr val="FFFF00"/>
                </a:highlight>
                <a:sym typeface="+mn-ea"/>
              </a:rPr>
              <a:t>节课</a:t>
            </a:r>
            <a:r>
              <a:rPr lang="zh-TW" altLang="en-US" sz="1600" dirty="0">
                <a:highlight>
                  <a:srgbClr val="FFFF00"/>
                </a:highlight>
              </a:rPr>
              <a:t> / </a:t>
            </a:r>
            <a:r>
              <a:rPr lang="zh-CN" altLang="zh-TW" sz="1600" dirty="0">
                <a:highlight>
                  <a:srgbClr val="FFFF00"/>
                </a:highlight>
                <a:sym typeface="+mn-ea"/>
              </a:rPr>
              <a:t>一个月</a:t>
            </a:r>
            <a:endParaRPr lang="en-US" altLang="zh-TW" sz="1600" dirty="0">
              <a:highlight>
                <a:srgbClr val="FFFF00"/>
              </a:highlight>
            </a:endParaRPr>
          </a:p>
        </p:txBody>
      </p:sp>
      <p:sp>
        <p:nvSpPr>
          <p:cNvPr id="10" name="文本框 9"/>
          <p:cNvSpPr txBox="1"/>
          <p:nvPr/>
        </p:nvSpPr>
        <p:spPr>
          <a:xfrm>
            <a:off x="2331720" y="461645"/>
            <a:ext cx="6960870" cy="6492875"/>
          </a:xfrm>
          <a:prstGeom prst="rect">
            <a:avLst/>
          </a:prstGeom>
          <a:solidFill>
            <a:schemeClr val="accent2"/>
          </a:solidFill>
        </p:spPr>
        <p:txBody>
          <a:bodyPr wrap="square" rtlCol="0">
            <a:spAutoFit/>
          </a:bodyPr>
          <a:p>
            <a:r>
              <a:rPr lang="en-US" altLang="zh-CN" sz="3200" b="1"/>
              <a:t>Kindly do not show this page or tuition fee in USD to chinese students , because they will compare with the price in RMB showed by agency and question a lot about why there are differences</a:t>
            </a:r>
            <a:endParaRPr lang="en-US" altLang="zh-CN" sz="3200" b="1"/>
          </a:p>
          <a:p>
            <a:endParaRPr lang="en-US" altLang="zh-CN" sz="3200" b="1"/>
          </a:p>
          <a:p>
            <a:r>
              <a:rPr lang="en-US" altLang="zh-CN" sz="3200" b="1"/>
              <a:t>or, pls show original tuition fee in RMB here which we shared to agencies(but sir jacob might fix the fee again later)</a:t>
            </a:r>
            <a:endParaRPr lang="en-US" altLang="zh-CN" sz="3200" b="1"/>
          </a:p>
          <a:p>
            <a:endParaRPr lang="en-US" altLang="zh-CN" sz="3200" b="1"/>
          </a:p>
          <a:p>
            <a:r>
              <a:rPr lang="en-US" altLang="zh-CN" sz="3200" b="1"/>
              <a:t>or, it is better to show a sentence like”pls refer to the tuition fee information from your agency........”</a:t>
            </a:r>
            <a:endParaRPr lang="en-US" altLang="zh-CN" sz="32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1"/>
          <a:stretch>
            <a:fillRect/>
          </a:stretch>
        </p:blipFill>
        <p:spPr>
          <a:xfrm>
            <a:off x="514350" y="462597"/>
            <a:ext cx="11163300" cy="5934075"/>
          </a:xfrm>
          <a:prstGeom prst="rect">
            <a:avLst/>
          </a:prstGeom>
        </p:spPr>
      </p:pic>
      <p:sp>
        <p:nvSpPr>
          <p:cNvPr id="3" name="矩形 2"/>
          <p:cNvSpPr/>
          <p:nvPr/>
        </p:nvSpPr>
        <p:spPr>
          <a:xfrm>
            <a:off x="6676535" y="461962"/>
            <a:ext cx="3043198" cy="368300"/>
          </a:xfrm>
          <a:prstGeom prst="rect">
            <a:avLst/>
          </a:prstGeom>
        </p:spPr>
        <p:txBody>
          <a:bodyPr wrap="square">
            <a:spAutoFit/>
          </a:bodyPr>
          <a:lstStyle/>
          <a:p>
            <a:r>
              <a:rPr lang="zh-CN" altLang="zh-TW" dirty="0">
                <a:highlight>
                  <a:srgbClr val="FFFF00"/>
                </a:highlight>
              </a:rPr>
              <a:t>高级课程</a:t>
            </a:r>
            <a:r>
              <a:rPr lang="zh-TW" altLang="en-US" dirty="0">
                <a:highlight>
                  <a:srgbClr val="FFFF00"/>
                </a:highlight>
              </a:rPr>
              <a:t> </a:t>
            </a:r>
            <a:r>
              <a:rPr lang="en-US" altLang="zh-TW" dirty="0">
                <a:highlight>
                  <a:srgbClr val="FFFF00"/>
                </a:highlight>
              </a:rPr>
              <a:t>(Expert Teacher)</a:t>
            </a:r>
            <a:endParaRPr lang="zh-TW" altLang="en-US" dirty="0"/>
          </a:p>
        </p:txBody>
      </p:sp>
      <p:sp>
        <p:nvSpPr>
          <p:cNvPr id="4" name="矩形 3"/>
          <p:cNvSpPr/>
          <p:nvPr/>
        </p:nvSpPr>
        <p:spPr>
          <a:xfrm>
            <a:off x="1996074" y="953533"/>
            <a:ext cx="2529840" cy="337185"/>
          </a:xfrm>
          <a:prstGeom prst="rect">
            <a:avLst/>
          </a:prstGeom>
        </p:spPr>
        <p:txBody>
          <a:bodyPr wrap="square">
            <a:spAutoFit/>
          </a:bodyPr>
          <a:lstStyle/>
          <a:p>
            <a:r>
              <a:rPr lang="en-US" altLang="zh-TW" sz="1600" dirty="0">
                <a:highlight>
                  <a:srgbClr val="FFFF00"/>
                </a:highlight>
              </a:rPr>
              <a:t>4</a:t>
            </a:r>
            <a:r>
              <a:rPr lang="zh-TW" altLang="en-US" sz="1600" dirty="0">
                <a:highlight>
                  <a:srgbClr val="FFFF00"/>
                </a:highlight>
              </a:rPr>
              <a:t>0</a:t>
            </a:r>
            <a:r>
              <a:rPr lang="zh-CN" altLang="zh-TW" sz="1600" dirty="0">
                <a:highlight>
                  <a:srgbClr val="FFFF00"/>
                </a:highlight>
              </a:rPr>
              <a:t>分钟</a:t>
            </a:r>
            <a:r>
              <a:rPr lang="zh-TW" altLang="en-US" sz="1600" dirty="0">
                <a:highlight>
                  <a:srgbClr val="FFFF00"/>
                </a:highlight>
              </a:rPr>
              <a:t> </a:t>
            </a:r>
            <a:r>
              <a:rPr lang="en-US" altLang="zh-TW" sz="1600" dirty="0">
                <a:highlight>
                  <a:srgbClr val="FFFF00"/>
                </a:highlight>
              </a:rPr>
              <a:t>40</a:t>
            </a:r>
            <a:r>
              <a:rPr lang="zh-CN" altLang="zh-TW" sz="1600" dirty="0">
                <a:highlight>
                  <a:srgbClr val="FFFF00"/>
                </a:highlight>
              </a:rPr>
              <a:t>节课</a:t>
            </a:r>
            <a:r>
              <a:rPr lang="zh-TW" altLang="en-US" sz="1600" dirty="0">
                <a:highlight>
                  <a:srgbClr val="FFFF00"/>
                </a:highlight>
              </a:rPr>
              <a:t> / </a:t>
            </a:r>
            <a:r>
              <a:rPr lang="zh-CN" sz="1600" dirty="0">
                <a:highlight>
                  <a:srgbClr val="FFFF00"/>
                </a:highlight>
              </a:rPr>
              <a:t>一个月</a:t>
            </a:r>
            <a:endParaRPr lang="zh-CN" sz="1600" dirty="0">
              <a:highlight>
                <a:srgbClr val="FFFF00"/>
              </a:highlight>
            </a:endParaRPr>
          </a:p>
        </p:txBody>
      </p:sp>
      <p:sp>
        <p:nvSpPr>
          <p:cNvPr id="5" name="矩形 4"/>
          <p:cNvSpPr/>
          <p:nvPr/>
        </p:nvSpPr>
        <p:spPr>
          <a:xfrm>
            <a:off x="1546591" y="1971985"/>
            <a:ext cx="1159671" cy="275590"/>
          </a:xfrm>
          <a:prstGeom prst="rect">
            <a:avLst/>
          </a:prstGeom>
        </p:spPr>
        <p:txBody>
          <a:bodyPr wrap="square">
            <a:spAutoFit/>
          </a:bodyPr>
          <a:lstStyle/>
          <a:p>
            <a:r>
              <a:rPr lang="zh-TW" altLang="en-US" sz="1200" dirty="0">
                <a:highlight>
                  <a:srgbClr val="FFFF00"/>
                </a:highlight>
              </a:rPr>
              <a:t>1</a:t>
            </a:r>
            <a:r>
              <a:rPr lang="zh-CN" altLang="zh-TW" sz="1200" dirty="0">
                <a:highlight>
                  <a:srgbClr val="FFFF00"/>
                </a:highlight>
              </a:rPr>
              <a:t>个月</a:t>
            </a:r>
            <a:r>
              <a:rPr lang="zh-TW" altLang="en-US" sz="1200" dirty="0">
                <a:highlight>
                  <a:srgbClr val="FFFF00"/>
                </a:highlight>
              </a:rPr>
              <a:t>（</a:t>
            </a:r>
            <a:r>
              <a:rPr lang="zh-CN" altLang="zh-TW" sz="1200" dirty="0">
                <a:highlight>
                  <a:srgbClr val="FFFF00"/>
                </a:highlight>
              </a:rPr>
              <a:t>原价</a:t>
            </a:r>
            <a:r>
              <a:rPr lang="zh-TW" altLang="en-US" sz="1200" dirty="0">
                <a:highlight>
                  <a:srgbClr val="FFFF00"/>
                </a:highlight>
              </a:rPr>
              <a:t>）</a:t>
            </a:r>
            <a:endParaRPr lang="zh-TW" altLang="en-US" sz="1200" dirty="0">
              <a:highlight>
                <a:srgbClr val="FFFF00"/>
              </a:highlight>
            </a:endParaRPr>
          </a:p>
        </p:txBody>
      </p:sp>
      <p:sp>
        <p:nvSpPr>
          <p:cNvPr id="6" name="矩形 5"/>
          <p:cNvSpPr/>
          <p:nvPr/>
        </p:nvSpPr>
        <p:spPr>
          <a:xfrm>
            <a:off x="2822300" y="1971985"/>
            <a:ext cx="956531" cy="275590"/>
          </a:xfrm>
          <a:prstGeom prst="rect">
            <a:avLst/>
          </a:prstGeom>
        </p:spPr>
        <p:txBody>
          <a:bodyPr wrap="square">
            <a:spAutoFit/>
          </a:bodyPr>
          <a:lstStyle/>
          <a:p>
            <a:r>
              <a:rPr lang="en-US" altLang="zh-TW" sz="1200" dirty="0">
                <a:highlight>
                  <a:srgbClr val="FFFF00"/>
                </a:highlight>
              </a:rPr>
              <a:t>3</a:t>
            </a:r>
            <a:r>
              <a:rPr lang="zh-CN" altLang="zh-TW" sz="1200" dirty="0">
                <a:highlight>
                  <a:srgbClr val="FFFF00"/>
                </a:highlight>
              </a:rPr>
              <a:t>个月</a:t>
            </a:r>
            <a:r>
              <a:rPr lang="en-US" altLang="zh-TW" sz="1200" dirty="0">
                <a:highlight>
                  <a:srgbClr val="FFFF00"/>
                </a:highlight>
              </a:rPr>
              <a:t>75</a:t>
            </a:r>
            <a:r>
              <a:rPr lang="zh-CN" altLang="zh-TW" sz="1200" dirty="0">
                <a:highlight>
                  <a:srgbClr val="FFFF00"/>
                </a:highlight>
              </a:rPr>
              <a:t>折</a:t>
            </a:r>
            <a:endParaRPr lang="zh-CN" altLang="zh-TW" sz="1200" dirty="0">
              <a:highlight>
                <a:srgbClr val="FFFF00"/>
              </a:highlight>
            </a:endParaRPr>
          </a:p>
        </p:txBody>
      </p:sp>
      <p:sp>
        <p:nvSpPr>
          <p:cNvPr id="7" name="矩形 6"/>
          <p:cNvSpPr/>
          <p:nvPr/>
        </p:nvSpPr>
        <p:spPr>
          <a:xfrm>
            <a:off x="3894869" y="1961443"/>
            <a:ext cx="1228221" cy="275590"/>
          </a:xfrm>
          <a:prstGeom prst="rect">
            <a:avLst/>
          </a:prstGeom>
        </p:spPr>
        <p:txBody>
          <a:bodyPr wrap="square">
            <a:spAutoFit/>
          </a:bodyPr>
          <a:lstStyle/>
          <a:p>
            <a:r>
              <a:rPr lang="en-US" altLang="zh-TW" sz="1200" dirty="0">
                <a:highlight>
                  <a:srgbClr val="FFFF00"/>
                </a:highlight>
              </a:rPr>
              <a:t>6</a:t>
            </a:r>
            <a:r>
              <a:rPr lang="zh-CN" altLang="zh-TW" sz="1200" dirty="0">
                <a:highlight>
                  <a:srgbClr val="FFFF00"/>
                </a:highlight>
              </a:rPr>
              <a:t>个月</a:t>
            </a:r>
            <a:r>
              <a:rPr lang="en-US" altLang="zh-TW" sz="1200" dirty="0">
                <a:highlight>
                  <a:srgbClr val="FFFF00"/>
                </a:highlight>
              </a:rPr>
              <a:t>7</a:t>
            </a:r>
            <a:r>
              <a:rPr lang="zh-TW" altLang="en-US" sz="1200" dirty="0">
                <a:highlight>
                  <a:srgbClr val="FFFF00"/>
                </a:highlight>
              </a:rPr>
              <a:t>折 </a:t>
            </a:r>
            <a:r>
              <a:rPr lang="en-US" altLang="zh-TW" sz="1200" dirty="0">
                <a:highlight>
                  <a:srgbClr val="FFFF00"/>
                </a:highlight>
              </a:rPr>
              <a:t>*</a:t>
            </a:r>
            <a:r>
              <a:rPr lang="zh-CN" altLang="zh-TW" sz="1200" dirty="0">
                <a:highlight>
                  <a:srgbClr val="FFFF00"/>
                </a:highlight>
              </a:rPr>
              <a:t>热门</a:t>
            </a:r>
            <a:endParaRPr lang="zh-CN" altLang="zh-TW" sz="1200" dirty="0">
              <a:highlight>
                <a:srgbClr val="FFFF00"/>
              </a:highlight>
            </a:endParaRPr>
          </a:p>
        </p:txBody>
      </p:sp>
      <p:sp>
        <p:nvSpPr>
          <p:cNvPr id="10" name="矩形 9"/>
          <p:cNvSpPr/>
          <p:nvPr/>
        </p:nvSpPr>
        <p:spPr>
          <a:xfrm>
            <a:off x="7234924" y="953533"/>
            <a:ext cx="2529840" cy="337185"/>
          </a:xfrm>
          <a:prstGeom prst="rect">
            <a:avLst/>
          </a:prstGeom>
        </p:spPr>
        <p:txBody>
          <a:bodyPr wrap="square">
            <a:spAutoFit/>
          </a:bodyPr>
          <a:lstStyle/>
          <a:p>
            <a:r>
              <a:rPr lang="en-US" altLang="zh-TW" sz="1600" dirty="0">
                <a:highlight>
                  <a:srgbClr val="FFFF00"/>
                </a:highlight>
              </a:rPr>
              <a:t>4</a:t>
            </a:r>
            <a:r>
              <a:rPr lang="zh-TW" altLang="en-US" sz="1600" dirty="0">
                <a:highlight>
                  <a:srgbClr val="FFFF00"/>
                </a:highlight>
              </a:rPr>
              <a:t>0</a:t>
            </a:r>
            <a:r>
              <a:rPr lang="zh-CN" altLang="zh-TW" sz="1600" dirty="0">
                <a:highlight>
                  <a:srgbClr val="FFFF00"/>
                </a:highlight>
              </a:rPr>
              <a:t>分钟</a:t>
            </a:r>
            <a:r>
              <a:rPr lang="zh-TW" altLang="en-US" sz="1600" dirty="0">
                <a:highlight>
                  <a:srgbClr val="FFFF00"/>
                </a:highlight>
              </a:rPr>
              <a:t> </a:t>
            </a:r>
            <a:r>
              <a:rPr lang="en-US" altLang="zh-TW" sz="1600" dirty="0">
                <a:highlight>
                  <a:srgbClr val="FFFF00"/>
                </a:highlight>
              </a:rPr>
              <a:t>12</a:t>
            </a:r>
            <a:r>
              <a:rPr lang="zh-CN" altLang="en-US" sz="1600" dirty="0">
                <a:highlight>
                  <a:srgbClr val="FFFF00"/>
                </a:highlight>
              </a:rPr>
              <a:t>节课</a:t>
            </a:r>
            <a:r>
              <a:rPr lang="zh-TW" altLang="en-US" sz="1600" dirty="0">
                <a:highlight>
                  <a:srgbClr val="FFFF00"/>
                </a:highlight>
              </a:rPr>
              <a:t> / </a:t>
            </a:r>
            <a:r>
              <a:rPr lang="zh-CN" altLang="zh-TW" sz="1600" dirty="0">
                <a:highlight>
                  <a:srgbClr val="FFFF00"/>
                </a:highlight>
              </a:rPr>
              <a:t>一个月</a:t>
            </a:r>
            <a:endParaRPr lang="zh-CN" altLang="zh-TW" sz="1600" dirty="0">
              <a:highlight>
                <a:srgbClr val="FFFF00"/>
              </a:highlight>
            </a:endParaRPr>
          </a:p>
        </p:txBody>
      </p:sp>
      <p:sp>
        <p:nvSpPr>
          <p:cNvPr id="15" name="矩形 14"/>
          <p:cNvSpPr/>
          <p:nvPr/>
        </p:nvSpPr>
        <p:spPr>
          <a:xfrm>
            <a:off x="2126426" y="3589730"/>
            <a:ext cx="2529840" cy="337185"/>
          </a:xfrm>
          <a:prstGeom prst="rect">
            <a:avLst/>
          </a:prstGeom>
        </p:spPr>
        <p:txBody>
          <a:bodyPr wrap="square">
            <a:spAutoFit/>
          </a:bodyPr>
          <a:lstStyle/>
          <a:p>
            <a:r>
              <a:rPr lang="en-US" altLang="zh-TW" sz="1600" dirty="0">
                <a:highlight>
                  <a:srgbClr val="FFFF00"/>
                </a:highlight>
              </a:rPr>
              <a:t>4</a:t>
            </a:r>
            <a:r>
              <a:rPr lang="zh-TW" altLang="en-US" sz="1600" dirty="0">
                <a:highlight>
                  <a:srgbClr val="FFFF00"/>
                </a:highlight>
              </a:rPr>
              <a:t>0</a:t>
            </a:r>
            <a:r>
              <a:rPr lang="zh-CN" altLang="zh-TW" sz="1600" dirty="0">
                <a:highlight>
                  <a:srgbClr val="FFFF00"/>
                </a:highlight>
              </a:rPr>
              <a:t>分钟</a:t>
            </a:r>
            <a:r>
              <a:rPr lang="zh-TW" altLang="en-US" sz="1600" dirty="0">
                <a:highlight>
                  <a:srgbClr val="FFFF00"/>
                </a:highlight>
              </a:rPr>
              <a:t> </a:t>
            </a:r>
            <a:r>
              <a:rPr lang="en-US" altLang="zh-TW" sz="1600" dirty="0">
                <a:highlight>
                  <a:srgbClr val="FFFF00"/>
                </a:highlight>
              </a:rPr>
              <a:t>20</a:t>
            </a:r>
            <a:r>
              <a:rPr lang="zh-CN" altLang="zh-TW" sz="1600" dirty="0">
                <a:highlight>
                  <a:srgbClr val="FFFF00"/>
                </a:highlight>
              </a:rPr>
              <a:t>节课</a:t>
            </a:r>
            <a:r>
              <a:rPr lang="zh-TW" altLang="en-US" sz="1600" dirty="0">
                <a:highlight>
                  <a:srgbClr val="FFFF00"/>
                </a:highlight>
              </a:rPr>
              <a:t> / </a:t>
            </a:r>
            <a:r>
              <a:rPr lang="zh-CN" altLang="zh-TW" sz="1600" dirty="0">
                <a:highlight>
                  <a:srgbClr val="FFFF00"/>
                </a:highlight>
              </a:rPr>
              <a:t>一个月</a:t>
            </a:r>
            <a:endParaRPr lang="zh-CN" altLang="zh-TW" sz="1600" dirty="0">
              <a:highlight>
                <a:srgbClr val="FFFF00"/>
              </a:highlight>
            </a:endParaRPr>
          </a:p>
        </p:txBody>
      </p:sp>
      <p:sp>
        <p:nvSpPr>
          <p:cNvPr id="9" name="文本框 8"/>
          <p:cNvSpPr txBox="1"/>
          <p:nvPr/>
        </p:nvSpPr>
        <p:spPr>
          <a:xfrm>
            <a:off x="2331720" y="461645"/>
            <a:ext cx="6960870" cy="6492875"/>
          </a:xfrm>
          <a:prstGeom prst="rect">
            <a:avLst/>
          </a:prstGeom>
          <a:solidFill>
            <a:schemeClr val="accent2"/>
          </a:solidFill>
        </p:spPr>
        <p:txBody>
          <a:bodyPr wrap="square" rtlCol="0">
            <a:spAutoFit/>
          </a:bodyPr>
          <a:p>
            <a:r>
              <a:rPr lang="en-US" altLang="zh-CN" sz="3200" b="1"/>
              <a:t>Kindly do not show this page or tuition fee in USD to chinese students , because they will compare with the price in RMB showed by agency and question a lot about why there are differences</a:t>
            </a:r>
            <a:endParaRPr lang="en-US" altLang="zh-CN" sz="3200" b="1"/>
          </a:p>
          <a:p>
            <a:endParaRPr lang="en-US" altLang="zh-CN" sz="3200" b="1"/>
          </a:p>
          <a:p>
            <a:r>
              <a:rPr lang="en-US" altLang="zh-CN" sz="3200" b="1"/>
              <a:t>or, pls show original tuition fee in RMB here which we shared to agencies(but sir jacob might fix the fee again later)</a:t>
            </a:r>
            <a:endParaRPr lang="en-US" altLang="zh-CN" sz="3200" b="1"/>
          </a:p>
          <a:p>
            <a:endParaRPr lang="en-US" altLang="zh-CN" sz="3200" b="1"/>
          </a:p>
          <a:p>
            <a:r>
              <a:rPr lang="en-US" altLang="zh-CN" sz="3200" b="1"/>
              <a:t>or, it is better to show a sentence like”pls refer to the tuition fee information from your agency........”</a:t>
            </a:r>
            <a:endParaRPr lang="en-US" altLang="zh-CN" sz="32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1"/>
          <a:stretch>
            <a:fillRect/>
          </a:stretch>
        </p:blipFill>
        <p:spPr>
          <a:xfrm>
            <a:off x="895350" y="652991"/>
            <a:ext cx="11296650" cy="5010150"/>
          </a:xfrm>
          <a:prstGeom prst="rect">
            <a:avLst/>
          </a:prstGeom>
        </p:spPr>
      </p:pic>
      <p:sp>
        <p:nvSpPr>
          <p:cNvPr id="3" name="矩形 2"/>
          <p:cNvSpPr/>
          <p:nvPr/>
        </p:nvSpPr>
        <p:spPr>
          <a:xfrm>
            <a:off x="1341120" y="1010285"/>
            <a:ext cx="2823210" cy="368300"/>
          </a:xfrm>
          <a:prstGeom prst="rect">
            <a:avLst/>
          </a:prstGeom>
        </p:spPr>
        <p:txBody>
          <a:bodyPr wrap="square">
            <a:spAutoFit/>
          </a:bodyPr>
          <a:lstStyle/>
          <a:p>
            <a:r>
              <a:rPr lang="zh-CN" altLang="zh-TW" dirty="0">
                <a:highlight>
                  <a:srgbClr val="FFFF00"/>
                </a:highlight>
              </a:rPr>
              <a:t>价格表</a:t>
            </a:r>
            <a:endParaRPr lang="zh-CN" altLang="zh-TW" dirty="0">
              <a:highlight>
                <a:srgbClr val="FFFF00"/>
              </a:highlight>
            </a:endParaRPr>
          </a:p>
        </p:txBody>
      </p:sp>
      <p:sp>
        <p:nvSpPr>
          <p:cNvPr id="4" name="矩形 3"/>
          <p:cNvSpPr/>
          <p:nvPr/>
        </p:nvSpPr>
        <p:spPr>
          <a:xfrm>
            <a:off x="895350" y="1718312"/>
            <a:ext cx="6096000" cy="922020"/>
          </a:xfrm>
          <a:prstGeom prst="rect">
            <a:avLst/>
          </a:prstGeom>
        </p:spPr>
        <p:txBody>
          <a:bodyPr>
            <a:spAutoFit/>
          </a:bodyPr>
          <a:lstStyle/>
          <a:p>
            <a:r>
              <a:rPr lang="zh-CN" altLang="zh-TW" dirty="0">
                <a:highlight>
                  <a:srgbClr val="FFFF00"/>
                </a:highlight>
              </a:rPr>
              <a:t>自由约课制</a:t>
            </a:r>
            <a:r>
              <a:rPr lang="zh-TW" altLang="en-US" dirty="0">
                <a:highlight>
                  <a:srgbClr val="FFFF00"/>
                </a:highlight>
              </a:rPr>
              <a:t> </a:t>
            </a:r>
            <a:r>
              <a:rPr lang="en-US" altLang="zh-TW" dirty="0">
                <a:highlight>
                  <a:srgbClr val="FFFF00"/>
                </a:highlight>
              </a:rPr>
              <a:t>(Free Booking)</a:t>
            </a:r>
            <a:endParaRPr lang="zh-TW" altLang="en-US" dirty="0">
              <a:highlight>
                <a:srgbClr val="FFFF00"/>
              </a:highlight>
            </a:endParaRPr>
          </a:p>
          <a:p>
            <a:r>
              <a:rPr lang="zh-TW" altLang="en-US" dirty="0">
                <a:highlight>
                  <a:srgbClr val="FFFF00"/>
                </a:highlight>
              </a:rPr>
              <a:t>1.</a:t>
            </a:r>
            <a:r>
              <a:rPr lang="zh-CN" altLang="zh-TW" dirty="0">
                <a:highlight>
                  <a:srgbClr val="FFFF00"/>
                </a:highlight>
              </a:rPr>
              <a:t>自由约课制适用于希望拥有灵活学习时间的人士。</a:t>
            </a:r>
            <a:endParaRPr lang="zh-TW" altLang="en-US" dirty="0">
              <a:highlight>
                <a:srgbClr val="FFFF00"/>
              </a:highlight>
            </a:endParaRPr>
          </a:p>
          <a:p>
            <a:r>
              <a:rPr lang="zh-TW" altLang="en-US" dirty="0">
                <a:highlight>
                  <a:srgbClr val="FFFF00"/>
                </a:highlight>
              </a:rPr>
              <a:t>2.</a:t>
            </a:r>
            <a:r>
              <a:rPr lang="zh-CN" altLang="zh-TW" dirty="0">
                <a:highlight>
                  <a:srgbClr val="FFFF00"/>
                </a:highlight>
              </a:rPr>
              <a:t>希望参加讨论和其他课程以提高英语水平的学生。</a:t>
            </a:r>
            <a:endParaRPr lang="zh-TW" altLang="en-US" dirty="0">
              <a:highlight>
                <a:srgbClr val="FFFF00"/>
              </a:highlight>
            </a:endParaRPr>
          </a:p>
        </p:txBody>
      </p:sp>
      <p:sp>
        <p:nvSpPr>
          <p:cNvPr id="9" name="文本框 8"/>
          <p:cNvSpPr txBox="1"/>
          <p:nvPr/>
        </p:nvSpPr>
        <p:spPr>
          <a:xfrm>
            <a:off x="2331720" y="461645"/>
            <a:ext cx="6960870" cy="6492875"/>
          </a:xfrm>
          <a:prstGeom prst="rect">
            <a:avLst/>
          </a:prstGeom>
          <a:solidFill>
            <a:schemeClr val="accent2"/>
          </a:solidFill>
        </p:spPr>
        <p:txBody>
          <a:bodyPr wrap="square" rtlCol="0">
            <a:spAutoFit/>
          </a:bodyPr>
          <a:p>
            <a:r>
              <a:rPr lang="en-US" altLang="zh-CN" sz="3200" b="1"/>
              <a:t>Kindly do not show this page or tuition fee in USD to chinese students , because they will compare with the price in RMB showed by agency and question a lot about why there are differences</a:t>
            </a:r>
            <a:endParaRPr lang="en-US" altLang="zh-CN" sz="3200" b="1"/>
          </a:p>
          <a:p>
            <a:endParaRPr lang="en-US" altLang="zh-CN" sz="3200" b="1"/>
          </a:p>
          <a:p>
            <a:r>
              <a:rPr lang="en-US" altLang="zh-CN" sz="3200" b="1"/>
              <a:t>or, pls show original tuition fee in RMB here which we shared to agencies(but sir jacob might fix the fee again later)</a:t>
            </a:r>
            <a:endParaRPr lang="en-US" altLang="zh-CN" sz="3200" b="1"/>
          </a:p>
          <a:p>
            <a:endParaRPr lang="en-US" altLang="zh-CN" sz="3200" b="1"/>
          </a:p>
          <a:p>
            <a:r>
              <a:rPr lang="en-US" altLang="zh-CN" sz="3200" b="1"/>
              <a:t>or, it is better to show a sentence like”pls refer to the tuition fee information from your agency........”</a:t>
            </a:r>
            <a:endParaRPr lang="en-US" altLang="zh-CN" sz="32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1"/>
          <a:stretch>
            <a:fillRect/>
          </a:stretch>
        </p:blipFill>
        <p:spPr>
          <a:xfrm>
            <a:off x="177800" y="1301820"/>
            <a:ext cx="12192000" cy="3221425"/>
          </a:xfrm>
          <a:prstGeom prst="rect">
            <a:avLst/>
          </a:prstGeom>
        </p:spPr>
      </p:pic>
      <p:sp>
        <p:nvSpPr>
          <p:cNvPr id="3" name="矩形 2"/>
          <p:cNvSpPr/>
          <p:nvPr/>
        </p:nvSpPr>
        <p:spPr>
          <a:xfrm>
            <a:off x="1016000" y="1301820"/>
            <a:ext cx="2123440" cy="368300"/>
          </a:xfrm>
          <a:prstGeom prst="rect">
            <a:avLst/>
          </a:prstGeom>
        </p:spPr>
        <p:txBody>
          <a:bodyPr wrap="square">
            <a:spAutoFit/>
          </a:bodyPr>
          <a:lstStyle/>
          <a:p>
            <a:r>
              <a:rPr lang="zh-CN" altLang="zh-TW" dirty="0">
                <a:highlight>
                  <a:srgbClr val="FFFF00"/>
                </a:highlight>
              </a:rPr>
              <a:t>价格表</a:t>
            </a:r>
            <a:endParaRPr lang="zh-CN" altLang="zh-TW" dirty="0">
              <a:highlight>
                <a:srgbClr val="FFFF00"/>
              </a:highlight>
            </a:endParaRPr>
          </a:p>
        </p:txBody>
      </p:sp>
      <p:sp>
        <p:nvSpPr>
          <p:cNvPr id="4" name="矩形 3"/>
          <p:cNvSpPr/>
          <p:nvPr/>
        </p:nvSpPr>
        <p:spPr>
          <a:xfrm>
            <a:off x="484504" y="2006179"/>
            <a:ext cx="7078133" cy="1753235"/>
          </a:xfrm>
          <a:prstGeom prst="rect">
            <a:avLst/>
          </a:prstGeom>
        </p:spPr>
        <p:txBody>
          <a:bodyPr wrap="square">
            <a:spAutoFit/>
          </a:bodyPr>
          <a:lstStyle/>
          <a:p>
            <a:r>
              <a:rPr lang="zh-CN" altLang="zh-TW" dirty="0">
                <a:highlight>
                  <a:srgbClr val="FFFF00"/>
                </a:highlight>
              </a:rPr>
              <a:t>固定时间制</a:t>
            </a:r>
            <a:r>
              <a:rPr lang="zh-TW" altLang="en-US" dirty="0">
                <a:highlight>
                  <a:srgbClr val="FFFF00"/>
                </a:highlight>
              </a:rPr>
              <a:t> </a:t>
            </a:r>
            <a:r>
              <a:rPr lang="en-US" altLang="zh-TW" dirty="0">
                <a:highlight>
                  <a:srgbClr val="FFFF00"/>
                </a:highlight>
              </a:rPr>
              <a:t>(Fixed Booking)</a:t>
            </a:r>
            <a:r>
              <a:rPr lang="zh-TW" altLang="en-US" dirty="0">
                <a:highlight>
                  <a:srgbClr val="FFFF00"/>
                </a:highlight>
              </a:rPr>
              <a:t> </a:t>
            </a:r>
            <a:endParaRPr lang="zh-TW" altLang="en-US" dirty="0">
              <a:highlight>
                <a:srgbClr val="FFFF00"/>
              </a:highlight>
            </a:endParaRPr>
          </a:p>
          <a:p>
            <a:endParaRPr lang="en-US" altLang="zh-TW" dirty="0">
              <a:highlight>
                <a:srgbClr val="FFFF00"/>
              </a:highlight>
            </a:endParaRPr>
          </a:p>
          <a:p>
            <a:r>
              <a:rPr lang="zh-TW" altLang="en-US" dirty="0">
                <a:highlight>
                  <a:srgbClr val="FFFF00"/>
                </a:highlight>
              </a:rPr>
              <a:t>*</a:t>
            </a:r>
            <a:r>
              <a:rPr lang="zh-CN" altLang="zh-TW" dirty="0">
                <a:highlight>
                  <a:srgbClr val="FFFF00"/>
                </a:highlight>
              </a:rPr>
              <a:t>如果您不想每天预约课程</a:t>
            </a:r>
            <a:r>
              <a:rPr lang="zh-TW" altLang="en-US" dirty="0">
                <a:highlight>
                  <a:srgbClr val="FFFF00"/>
                </a:highlight>
              </a:rPr>
              <a:t>！</a:t>
            </a:r>
            <a:r>
              <a:rPr lang="zh-CN" altLang="zh-TW" dirty="0">
                <a:highlight>
                  <a:srgbClr val="FFFF00"/>
                </a:highlight>
              </a:rPr>
              <a:t>那么我们建议您选择固定时间制。</a:t>
            </a:r>
            <a:endParaRPr lang="zh-TW" altLang="en-US" dirty="0">
              <a:highlight>
                <a:srgbClr val="FFFF00"/>
              </a:highlight>
            </a:endParaRPr>
          </a:p>
          <a:p>
            <a:r>
              <a:rPr lang="en-US" altLang="zh-TW" dirty="0">
                <a:highlight>
                  <a:srgbClr val="FFFF00"/>
                </a:highlight>
              </a:rPr>
              <a:t>1.</a:t>
            </a:r>
            <a:r>
              <a:rPr lang="zh-CN" altLang="en-US" dirty="0">
                <a:highlight>
                  <a:srgbClr val="FFFF00"/>
                </a:highlight>
              </a:rPr>
              <a:t>每天固定的上课时间，可以督促学生认真学习。</a:t>
            </a:r>
            <a:endParaRPr lang="en-US" altLang="zh-TW" dirty="0">
              <a:highlight>
                <a:srgbClr val="FFFF00"/>
              </a:highlight>
            </a:endParaRPr>
          </a:p>
          <a:p>
            <a:r>
              <a:rPr lang="en-US" altLang="zh-TW" dirty="0">
                <a:highlight>
                  <a:srgbClr val="FFFF00"/>
                </a:highlight>
              </a:rPr>
              <a:t>2.</a:t>
            </a:r>
            <a:r>
              <a:rPr lang="zh-CN" altLang="en-US" dirty="0">
                <a:highlight>
                  <a:srgbClr val="FFFF00"/>
                </a:highlight>
              </a:rPr>
              <a:t>需要在短时间内取得某项英语成绩或考试课程的学生建议选择固定时间制。</a:t>
            </a:r>
            <a:endParaRPr lang="zh-TW" altLang="en-US" dirty="0">
              <a:highlight>
                <a:srgbClr val="FFFF00"/>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1"/>
          <a:stretch>
            <a:fillRect/>
          </a:stretch>
        </p:blipFill>
        <p:spPr>
          <a:xfrm>
            <a:off x="679450" y="888471"/>
            <a:ext cx="11239500" cy="2981325"/>
          </a:xfrm>
          <a:prstGeom prst="rect">
            <a:avLst/>
          </a:prstGeom>
        </p:spPr>
      </p:pic>
      <p:sp>
        <p:nvSpPr>
          <p:cNvPr id="3" name="矩形 2"/>
          <p:cNvSpPr/>
          <p:nvPr/>
        </p:nvSpPr>
        <p:spPr>
          <a:xfrm>
            <a:off x="1270000" y="1005486"/>
            <a:ext cx="2123440" cy="368300"/>
          </a:xfrm>
          <a:prstGeom prst="rect">
            <a:avLst/>
          </a:prstGeom>
        </p:spPr>
        <p:txBody>
          <a:bodyPr wrap="square">
            <a:spAutoFit/>
          </a:bodyPr>
          <a:lstStyle/>
          <a:p>
            <a:r>
              <a:rPr lang="zh-CN" altLang="zh-TW" dirty="0">
                <a:highlight>
                  <a:srgbClr val="FFFF00"/>
                </a:highlight>
              </a:rPr>
              <a:t>价格表</a:t>
            </a:r>
            <a:endParaRPr lang="zh-CN" altLang="zh-TW" dirty="0">
              <a:highlight>
                <a:srgbClr val="FFFF00"/>
              </a:highlight>
            </a:endParaRPr>
          </a:p>
        </p:txBody>
      </p:sp>
      <p:sp>
        <p:nvSpPr>
          <p:cNvPr id="4" name="矩形 3"/>
          <p:cNvSpPr/>
          <p:nvPr/>
        </p:nvSpPr>
        <p:spPr>
          <a:xfrm>
            <a:off x="1269999" y="1753660"/>
            <a:ext cx="7078133" cy="1476375"/>
          </a:xfrm>
          <a:prstGeom prst="rect">
            <a:avLst/>
          </a:prstGeom>
        </p:spPr>
        <p:txBody>
          <a:bodyPr wrap="square">
            <a:spAutoFit/>
          </a:bodyPr>
          <a:lstStyle/>
          <a:p>
            <a:r>
              <a:rPr lang="zh-CN" altLang="zh-TW" dirty="0">
                <a:highlight>
                  <a:srgbClr val="FFFF00"/>
                </a:highlight>
              </a:rPr>
              <a:t>高级课程</a:t>
            </a:r>
            <a:r>
              <a:rPr lang="zh-TW" altLang="en-US" dirty="0">
                <a:highlight>
                  <a:srgbClr val="FFFF00"/>
                </a:highlight>
              </a:rPr>
              <a:t> </a:t>
            </a:r>
            <a:r>
              <a:rPr lang="en-US" altLang="zh-TW" dirty="0">
                <a:highlight>
                  <a:srgbClr val="FFFF00"/>
                </a:highlight>
              </a:rPr>
              <a:t>(Expert Teacher)</a:t>
            </a:r>
            <a:r>
              <a:rPr lang="zh-TW" altLang="en-US" dirty="0">
                <a:highlight>
                  <a:srgbClr val="FFFF00"/>
                </a:highlight>
              </a:rPr>
              <a:t> *</a:t>
            </a:r>
            <a:r>
              <a:rPr lang="zh-CN" altLang="zh-TW" dirty="0">
                <a:highlight>
                  <a:srgbClr val="FFFF00"/>
                </a:highlight>
              </a:rPr>
              <a:t>只有固定制</a:t>
            </a:r>
            <a:endParaRPr lang="zh-TW" altLang="en-US" dirty="0">
              <a:highlight>
                <a:srgbClr val="FFFF00"/>
              </a:highlight>
            </a:endParaRPr>
          </a:p>
          <a:p>
            <a:endParaRPr lang="en-US" altLang="zh-TW" dirty="0">
              <a:highlight>
                <a:srgbClr val="FFFF00"/>
              </a:highlight>
            </a:endParaRPr>
          </a:p>
          <a:p>
            <a:r>
              <a:rPr lang="en-US" altLang="zh-TW" dirty="0">
                <a:highlight>
                  <a:srgbClr val="FFFF00"/>
                </a:highlight>
              </a:rPr>
              <a:t>11Talk</a:t>
            </a:r>
            <a:r>
              <a:rPr lang="zh-CN" altLang="zh-TW" dirty="0">
                <a:highlight>
                  <a:srgbClr val="FFFF00"/>
                </a:highlight>
              </a:rPr>
              <a:t>老师</a:t>
            </a:r>
            <a:endParaRPr lang="en-US" altLang="zh-TW" dirty="0">
              <a:highlight>
                <a:srgbClr val="FFFF00"/>
              </a:highlight>
            </a:endParaRPr>
          </a:p>
          <a:p>
            <a:r>
              <a:rPr lang="zh-CN" altLang="zh-TW" dirty="0">
                <a:highlight>
                  <a:srgbClr val="FFFF00"/>
                </a:highlight>
              </a:rPr>
              <a:t>经验和实际的英语标准化测试获得了有效的课堂策略，即使在短时间内与我们的专家老师一起也能取得成绩</a:t>
            </a:r>
            <a:r>
              <a:rPr lang="zh-TW" altLang="en-US" dirty="0">
                <a:highlight>
                  <a:srgbClr val="FFFF00"/>
                </a:highlight>
              </a:rPr>
              <a:t>。</a:t>
            </a:r>
            <a:endParaRPr lang="zh-TW" altLang="en-US" dirty="0">
              <a:highlight>
                <a:srgbClr val="FFFF00"/>
              </a:highlight>
            </a:endParaRPr>
          </a:p>
        </p:txBody>
      </p:sp>
      <p:sp>
        <p:nvSpPr>
          <p:cNvPr id="9" name="文本框 8"/>
          <p:cNvSpPr txBox="1"/>
          <p:nvPr/>
        </p:nvSpPr>
        <p:spPr>
          <a:xfrm>
            <a:off x="2331720" y="461645"/>
            <a:ext cx="6960870" cy="6492875"/>
          </a:xfrm>
          <a:prstGeom prst="rect">
            <a:avLst/>
          </a:prstGeom>
          <a:solidFill>
            <a:schemeClr val="accent2"/>
          </a:solidFill>
        </p:spPr>
        <p:txBody>
          <a:bodyPr wrap="square" rtlCol="0">
            <a:spAutoFit/>
          </a:bodyPr>
          <a:p>
            <a:r>
              <a:rPr lang="en-US" altLang="zh-CN" sz="3200" b="1"/>
              <a:t>Kindly do not show this page or tuition fee in USD to chinese students , because they will compare with the price in RMB showed by agency and question a lot about why there are differences</a:t>
            </a:r>
            <a:endParaRPr lang="en-US" altLang="zh-CN" sz="3200" b="1"/>
          </a:p>
          <a:p>
            <a:endParaRPr lang="en-US" altLang="zh-CN" sz="3200" b="1"/>
          </a:p>
          <a:p>
            <a:r>
              <a:rPr lang="en-US" altLang="zh-CN" sz="3200" b="1"/>
              <a:t>or, pls show original tuition fee in RMB here which we shared to agencies(but sir jacob might fix the fee again later)</a:t>
            </a:r>
            <a:endParaRPr lang="en-US" altLang="zh-CN" sz="3200" b="1"/>
          </a:p>
          <a:p>
            <a:endParaRPr lang="en-US" altLang="zh-CN" sz="3200" b="1"/>
          </a:p>
          <a:p>
            <a:r>
              <a:rPr lang="en-US" altLang="zh-CN" sz="3200" b="1"/>
              <a:t>or, it is better to show a sentence like”pls refer to the tuition fee information from your agency........”</a:t>
            </a:r>
            <a:endParaRPr lang="en-US" altLang="zh-CN" sz="32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2522346" y="0"/>
            <a:ext cx="8567186" cy="6447919"/>
          </a:xfrm>
          <a:prstGeom prst="rect">
            <a:avLst/>
          </a:prstGeom>
          <a:noFill/>
        </p:spPr>
        <p:txBody>
          <a:bodyPr wrap="square" rtlCol="0">
            <a:spAutoFit/>
          </a:bodyPr>
          <a:lstStyle/>
          <a:p>
            <a:r>
              <a:rPr lang="en-US" altLang="zh-TW" sz="41300" dirty="0">
                <a:highlight>
                  <a:srgbClr val="FFFF00"/>
                </a:highlight>
              </a:rPr>
              <a:t>FQ</a:t>
            </a:r>
            <a:endParaRPr lang="zh-TW" altLang="en-US" sz="41300" dirty="0">
              <a:highlight>
                <a:srgbClr val="FFFF00"/>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1"/>
          <a:stretch>
            <a:fillRect/>
          </a:stretch>
        </p:blipFill>
        <p:spPr>
          <a:xfrm>
            <a:off x="183081" y="930598"/>
            <a:ext cx="12192000" cy="5131558"/>
          </a:xfrm>
          <a:prstGeom prst="rect">
            <a:avLst/>
          </a:prstGeom>
        </p:spPr>
      </p:pic>
      <p:sp>
        <p:nvSpPr>
          <p:cNvPr id="3" name="矩形 2"/>
          <p:cNvSpPr/>
          <p:nvPr/>
        </p:nvSpPr>
        <p:spPr>
          <a:xfrm>
            <a:off x="962593" y="1582119"/>
            <a:ext cx="3198796" cy="3692525"/>
          </a:xfrm>
          <a:prstGeom prst="rect">
            <a:avLst/>
          </a:prstGeom>
        </p:spPr>
        <p:txBody>
          <a:bodyPr wrap="square">
            <a:spAutoFit/>
          </a:bodyPr>
          <a:lstStyle/>
          <a:p>
            <a:r>
              <a:rPr lang="zh-CN" altLang="en-US" dirty="0">
                <a:highlight>
                  <a:srgbClr val="FFFF00"/>
                </a:highlight>
              </a:rPr>
              <a:t>常见问题</a:t>
            </a:r>
            <a:endParaRPr lang="en-US" altLang="zh-TW" dirty="0">
              <a:highlight>
                <a:srgbClr val="FFFF00"/>
              </a:highlight>
            </a:endParaRPr>
          </a:p>
          <a:p>
            <a:endParaRPr lang="en-US" altLang="zh-TW" dirty="0">
              <a:highlight>
                <a:srgbClr val="FFFF00"/>
              </a:highlight>
            </a:endParaRPr>
          </a:p>
          <a:p>
            <a:endParaRPr lang="en-US" altLang="zh-TW" dirty="0">
              <a:highlight>
                <a:srgbClr val="FFFF00"/>
              </a:highlight>
            </a:endParaRPr>
          </a:p>
          <a:p>
            <a:endParaRPr lang="en-US" altLang="zh-TW" dirty="0">
              <a:highlight>
                <a:srgbClr val="FFFF00"/>
              </a:highlight>
            </a:endParaRPr>
          </a:p>
          <a:p>
            <a:endParaRPr lang="zh-TW" altLang="en-US" dirty="0">
              <a:highlight>
                <a:srgbClr val="FFFF00"/>
              </a:highlight>
            </a:endParaRPr>
          </a:p>
          <a:p>
            <a:r>
              <a:rPr lang="zh-CN" altLang="zh-TW" dirty="0">
                <a:highlight>
                  <a:srgbClr val="FFFF00"/>
                </a:highlight>
              </a:rPr>
              <a:t>关于</a:t>
            </a:r>
            <a:r>
              <a:rPr lang="zh-TW" altLang="en-US" dirty="0">
                <a:highlight>
                  <a:srgbClr val="FFFF00"/>
                </a:highlight>
              </a:rPr>
              <a:t>11talk</a:t>
            </a:r>
            <a:endParaRPr lang="zh-TW" altLang="en-US" dirty="0">
              <a:highlight>
                <a:srgbClr val="FFFF00"/>
              </a:highlight>
            </a:endParaRPr>
          </a:p>
          <a:p>
            <a:endParaRPr lang="zh-TW" altLang="en-US" dirty="0">
              <a:highlight>
                <a:srgbClr val="FFFF00"/>
              </a:highlight>
            </a:endParaRPr>
          </a:p>
          <a:p>
            <a:r>
              <a:rPr lang="zh-CN" altLang="zh-TW" dirty="0">
                <a:highlight>
                  <a:srgbClr val="FFFF00"/>
                </a:highlight>
              </a:rPr>
              <a:t>线上课程设定</a:t>
            </a:r>
            <a:endParaRPr lang="zh-TW" altLang="en-US" dirty="0">
              <a:highlight>
                <a:srgbClr val="FFFF00"/>
              </a:highlight>
            </a:endParaRPr>
          </a:p>
          <a:p>
            <a:r>
              <a:rPr lang="zh-TW" altLang="en-US" dirty="0">
                <a:highlight>
                  <a:srgbClr val="FFFF00"/>
                </a:highlight>
              </a:rPr>
              <a:t>11talk</a:t>
            </a:r>
            <a:r>
              <a:rPr lang="zh-CN" altLang="zh-TW" dirty="0">
                <a:highlight>
                  <a:srgbClr val="FFFF00"/>
                </a:highlight>
              </a:rPr>
              <a:t>帐号注册</a:t>
            </a:r>
            <a:endParaRPr lang="zh-TW" altLang="en-US" dirty="0">
              <a:highlight>
                <a:srgbClr val="FFFF00"/>
              </a:highlight>
            </a:endParaRPr>
          </a:p>
          <a:p>
            <a:r>
              <a:rPr lang="zh-TW" altLang="en-US" dirty="0">
                <a:highlight>
                  <a:srgbClr val="FFFF00"/>
                </a:highlight>
              </a:rPr>
              <a:t>11talk</a:t>
            </a:r>
            <a:r>
              <a:rPr lang="zh-CN" altLang="zh-TW" dirty="0">
                <a:highlight>
                  <a:srgbClr val="FFFF00"/>
                </a:highlight>
              </a:rPr>
              <a:t>学生登陆界面</a:t>
            </a:r>
            <a:endParaRPr lang="zh-TW" altLang="en-US" dirty="0">
              <a:highlight>
                <a:srgbClr val="FFFF00"/>
              </a:highlight>
            </a:endParaRPr>
          </a:p>
          <a:p>
            <a:r>
              <a:rPr lang="zh-CN" altLang="zh-TW" dirty="0">
                <a:highlight>
                  <a:srgbClr val="FFFF00"/>
                </a:highlight>
              </a:rPr>
              <a:t>付款</a:t>
            </a:r>
            <a:endParaRPr lang="zh-TW" altLang="en-US" dirty="0">
              <a:highlight>
                <a:srgbClr val="FFFF00"/>
              </a:highlight>
            </a:endParaRPr>
          </a:p>
          <a:p>
            <a:r>
              <a:rPr lang="zh-CN" altLang="zh-TW" dirty="0">
                <a:highlight>
                  <a:srgbClr val="FFFF00"/>
                </a:highlight>
              </a:rPr>
              <a:t>学生上课政策</a:t>
            </a:r>
            <a:endParaRPr lang="zh-TW" altLang="en-US" dirty="0">
              <a:highlight>
                <a:srgbClr val="FFFF00"/>
              </a:highlight>
            </a:endParaRPr>
          </a:p>
          <a:p>
            <a:r>
              <a:rPr lang="zh-CN" altLang="en-US" dirty="0">
                <a:highlight>
                  <a:srgbClr val="FFFF00"/>
                </a:highlight>
              </a:rPr>
              <a:t>上课方式</a:t>
            </a:r>
            <a:endParaRPr lang="zh-CN" altLang="en-US" dirty="0">
              <a:highlight>
                <a:srgbClr val="FFFF00"/>
              </a:highlight>
            </a:endParaRPr>
          </a:p>
        </p:txBody>
      </p:sp>
      <p:sp>
        <p:nvSpPr>
          <p:cNvPr id="4" name="矩形 3"/>
          <p:cNvSpPr/>
          <p:nvPr/>
        </p:nvSpPr>
        <p:spPr>
          <a:xfrm>
            <a:off x="4657759" y="1475635"/>
            <a:ext cx="6096000" cy="2676525"/>
          </a:xfrm>
          <a:prstGeom prst="rect">
            <a:avLst/>
          </a:prstGeom>
        </p:spPr>
        <p:txBody>
          <a:bodyPr>
            <a:spAutoFit/>
          </a:bodyPr>
          <a:lstStyle/>
          <a:p>
            <a:r>
              <a:rPr lang="zh-CN" altLang="zh-TW" sz="1400" dirty="0">
                <a:highlight>
                  <a:srgbClr val="FFFF00"/>
                </a:highlight>
              </a:rPr>
              <a:t>关于</a:t>
            </a:r>
            <a:r>
              <a:rPr lang="zh-TW" altLang="en-US" sz="1400" dirty="0">
                <a:highlight>
                  <a:srgbClr val="FFFF00"/>
                </a:highlight>
              </a:rPr>
              <a:t>11talk</a:t>
            </a:r>
            <a:endParaRPr lang="zh-TW" altLang="en-US" sz="1400" dirty="0">
              <a:highlight>
                <a:srgbClr val="FFFF00"/>
              </a:highlight>
            </a:endParaRPr>
          </a:p>
          <a:p>
            <a:endParaRPr lang="zh-TW" altLang="en-US" sz="1400" dirty="0">
              <a:highlight>
                <a:srgbClr val="FFFF00"/>
              </a:highlight>
            </a:endParaRPr>
          </a:p>
          <a:p>
            <a:r>
              <a:rPr lang="zh-TW" altLang="en-US" sz="1400" dirty="0">
                <a:highlight>
                  <a:srgbClr val="FFFF00"/>
                </a:highlight>
              </a:rPr>
              <a:t>11Talk</a:t>
            </a:r>
            <a:r>
              <a:rPr lang="zh-CN" altLang="zh-TW" sz="1400" dirty="0">
                <a:highlight>
                  <a:srgbClr val="FFFF00"/>
                </a:highlight>
              </a:rPr>
              <a:t>是由菲律宾顶级语言学校</a:t>
            </a:r>
            <a:r>
              <a:rPr lang="zh-TW" altLang="en-US" sz="1400" dirty="0">
                <a:highlight>
                  <a:srgbClr val="FFFF00"/>
                </a:highlight>
              </a:rPr>
              <a:t>Pines International Academy</a:t>
            </a:r>
            <a:r>
              <a:rPr lang="zh-CN" altLang="zh-TW" sz="1400" dirty="0">
                <a:highlight>
                  <a:srgbClr val="FFFF00"/>
                </a:highlight>
              </a:rPr>
              <a:t>所管理运营的在线英语学校。只要您具有稳定的网络连接，就可以从任何设备</a:t>
            </a:r>
            <a:r>
              <a:rPr lang="zh-TW" altLang="en-US" sz="1400" dirty="0">
                <a:highlight>
                  <a:srgbClr val="FFFF00"/>
                </a:highlight>
              </a:rPr>
              <a:t>（</a:t>
            </a:r>
            <a:r>
              <a:rPr lang="zh-CN" altLang="zh-TW" sz="1400" dirty="0">
                <a:highlight>
                  <a:srgbClr val="FFFF00"/>
                </a:highlight>
              </a:rPr>
              <a:t>例如电脑</a:t>
            </a:r>
            <a:r>
              <a:rPr lang="zh-TW" altLang="en-US" sz="1400" dirty="0">
                <a:highlight>
                  <a:srgbClr val="FFFF00"/>
                </a:highlight>
              </a:rPr>
              <a:t>、</a:t>
            </a:r>
            <a:r>
              <a:rPr lang="zh-CN" altLang="zh-TW" sz="1400" dirty="0">
                <a:highlight>
                  <a:srgbClr val="FFFF00"/>
                </a:highlight>
              </a:rPr>
              <a:t>智能手机</a:t>
            </a:r>
            <a:r>
              <a:rPr lang="zh-TW" altLang="en-US" sz="1400" dirty="0">
                <a:highlight>
                  <a:srgbClr val="FFFF00"/>
                </a:highlight>
              </a:rPr>
              <a:t>或</a:t>
            </a:r>
            <a:r>
              <a:rPr lang="zh-CN" altLang="zh-TW" sz="1400" dirty="0">
                <a:highlight>
                  <a:srgbClr val="FFFF00"/>
                </a:highlight>
              </a:rPr>
              <a:t>平板电脑</a:t>
            </a:r>
            <a:r>
              <a:rPr lang="zh-TW" altLang="en-US" sz="1400" dirty="0">
                <a:highlight>
                  <a:srgbClr val="FFFF00"/>
                </a:highlight>
              </a:rPr>
              <a:t>）</a:t>
            </a:r>
            <a:r>
              <a:rPr lang="zh-CN" altLang="zh-TW" sz="1400" dirty="0">
                <a:highlight>
                  <a:srgbClr val="FFFF00"/>
                </a:highlight>
              </a:rPr>
              <a:t>进行学习</a:t>
            </a:r>
            <a:r>
              <a:rPr lang="zh-TW" altLang="en-US" sz="1400" dirty="0">
                <a:highlight>
                  <a:srgbClr val="FFFF00"/>
                </a:highlight>
              </a:rPr>
              <a:t>。</a:t>
            </a:r>
            <a:endParaRPr lang="zh-TW" altLang="en-US" sz="1400" dirty="0">
              <a:highlight>
                <a:srgbClr val="FFFF00"/>
              </a:highlight>
            </a:endParaRPr>
          </a:p>
          <a:p>
            <a:endParaRPr lang="zh-TW" altLang="en-US" sz="1400" dirty="0">
              <a:highlight>
                <a:srgbClr val="FFFF00"/>
              </a:highlight>
            </a:endParaRPr>
          </a:p>
          <a:p>
            <a:r>
              <a:rPr lang="zh-TW" altLang="en-US" sz="1400" dirty="0">
                <a:highlight>
                  <a:srgbClr val="FFFF00"/>
                </a:highlight>
              </a:rPr>
              <a:t>11talk</a:t>
            </a:r>
            <a:r>
              <a:rPr lang="zh-CN" altLang="zh-TW" sz="1400" dirty="0">
                <a:highlight>
                  <a:srgbClr val="FFFF00"/>
                </a:highlight>
              </a:rPr>
              <a:t>拥有专业的课程团队，可以设计所有级别的课程资料</a:t>
            </a:r>
            <a:r>
              <a:rPr lang="zh-TW" altLang="en-US" sz="1400" dirty="0">
                <a:highlight>
                  <a:srgbClr val="FFFF00"/>
                </a:highlight>
              </a:rPr>
              <a:t>。</a:t>
            </a:r>
            <a:r>
              <a:rPr lang="zh-CN" altLang="zh-TW" sz="1400" dirty="0">
                <a:highlight>
                  <a:srgbClr val="FFFF00"/>
                </a:highlight>
              </a:rPr>
              <a:t>我们的课程资料涵盖了广泛的主题</a:t>
            </a:r>
            <a:r>
              <a:rPr lang="zh-TW" altLang="en-US" sz="1400" dirty="0">
                <a:highlight>
                  <a:srgbClr val="FFFF00"/>
                </a:highlight>
              </a:rPr>
              <a:t>，</a:t>
            </a:r>
            <a:r>
              <a:rPr lang="zh-CN" altLang="zh-TW" sz="1400" dirty="0">
                <a:highlight>
                  <a:srgbClr val="FFFF00"/>
                </a:highlight>
              </a:rPr>
              <a:t>使学生可以选择符合自己兴趣的课程。团队已确保课程资料与</a:t>
            </a:r>
            <a:r>
              <a:rPr lang="zh-TW" altLang="en-US" sz="1400" dirty="0">
                <a:highlight>
                  <a:srgbClr val="FFFF00"/>
                </a:highlight>
              </a:rPr>
              <a:t>CEFR</a:t>
            </a:r>
            <a:r>
              <a:rPr lang="zh-CN" altLang="zh-TW" sz="1400" dirty="0">
                <a:highlight>
                  <a:srgbClr val="FFFF00"/>
                </a:highlight>
              </a:rPr>
              <a:t>分级系统一致。</a:t>
            </a:r>
            <a:endParaRPr lang="zh-CN" altLang="zh-TW" sz="1400" dirty="0">
              <a:highlight>
                <a:srgbClr val="FFFF00"/>
              </a:highlight>
            </a:endParaRPr>
          </a:p>
          <a:p>
            <a:endParaRPr lang="zh-TW" altLang="en-US" sz="1400" dirty="0">
              <a:highlight>
                <a:srgbClr val="FFFF00"/>
              </a:highlight>
            </a:endParaRPr>
          </a:p>
          <a:p>
            <a:endParaRPr lang="zh-CN" altLang="zh-TW" sz="1400" dirty="0">
              <a:highlight>
                <a:srgbClr val="FFFF00"/>
              </a:highlight>
            </a:endParaRPr>
          </a:p>
          <a:p>
            <a:r>
              <a:rPr lang="zh-CN" altLang="zh-TW" sz="1400" dirty="0">
                <a:highlight>
                  <a:srgbClr val="FFFF00"/>
                </a:highlight>
              </a:rPr>
              <a:t>阅读更多</a:t>
            </a:r>
            <a:endParaRPr lang="zh-CN" altLang="zh-TW" sz="1400" dirty="0">
              <a:highlight>
                <a:srgbClr val="FFFF00"/>
              </a:highlight>
            </a:endParaRPr>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4041</Words>
  <Application>WPS 演示</Application>
  <PresentationFormat>寬螢幕</PresentationFormat>
  <Paragraphs>253</Paragraphs>
  <Slides>16</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宋体</vt:lpstr>
      <vt:lpstr>Wingdings</vt:lpstr>
      <vt:lpstr>等线</vt:lpstr>
      <vt:lpstr>Calibri</vt:lpstr>
      <vt:lpstr>PMingLiU</vt:lpstr>
      <vt:lpstr>微软雅黑</vt:lpstr>
      <vt:lpstr>Arial Unicode MS</vt:lpstr>
      <vt:lpstr>Calibri Light</vt:lpstr>
      <vt:lpstr>Office 佈景主題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CCY Albert</dc:creator>
  <cp:lastModifiedBy>Ethan 潘昱杉</cp:lastModifiedBy>
  <cp:revision>213</cp:revision>
  <dcterms:created xsi:type="dcterms:W3CDTF">2020-08-18T00:38:00Z</dcterms:created>
  <dcterms:modified xsi:type="dcterms:W3CDTF">2020-08-28T12:09:56Z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