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9C5"/>
    <a:srgbClr val="FFCCFF"/>
    <a:srgbClr val="FF99CC"/>
    <a:srgbClr val="FF7C80"/>
    <a:srgbClr val="F7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1856-4993-4AE8-890C-1FB13F0A3B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6ECF-ED38-4FC0-A919-52CEFEBF23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4-Step Learning System: CHINESE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(Description )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40" y="2206440"/>
            <a:ext cx="5588356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52" y="5982052"/>
            <a:ext cx="1827071" cy="3374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58340" y="202933"/>
            <a:ext cx="71997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2059" y="499484"/>
            <a:ext cx="729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0046" y="1302662"/>
            <a:ext cx="60208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11talk's 4-step learning method has created great results in improving students' English macro skills from listening, writing, and reading, and speaking.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6586" y="607640"/>
            <a:ext cx="386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Systematic and Effective Learning Method </a:t>
            </a:r>
          </a:p>
        </p:txBody>
      </p:sp>
      <p:sp>
        <p:nvSpPr>
          <p:cNvPr id="4" name="矩形 3"/>
          <p:cNvSpPr/>
          <p:nvPr/>
        </p:nvSpPr>
        <p:spPr>
          <a:xfrm>
            <a:off x="5524140" y="619252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TW" dirty="0">
                <a:highlight>
                  <a:srgbClr val="FFFF00"/>
                </a:highlight>
              </a:rPr>
              <a:t>高效的线上课学习系统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5031" y="1302148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11talk</a:t>
            </a:r>
            <a:r>
              <a:rPr lang="zh-CN" altLang="zh-TW" dirty="0">
                <a:highlight>
                  <a:srgbClr val="FFFF00"/>
                </a:highlight>
              </a:rPr>
              <a:t>的四步学习方法旨在提高学生的听</a:t>
            </a:r>
            <a:r>
              <a:rPr lang="zh-TW" altLang="en-US" dirty="0">
                <a:highlight>
                  <a:srgbClr val="FFFF00"/>
                </a:highlight>
              </a:rPr>
              <a:t>、</a:t>
            </a:r>
            <a:r>
              <a:rPr lang="zh-CN" altLang="zh-TW" dirty="0">
                <a:highlight>
                  <a:srgbClr val="FFFF00"/>
                </a:highlight>
              </a:rPr>
              <a:t>说</a:t>
            </a:r>
            <a:r>
              <a:rPr lang="zh-TW" altLang="en-US" dirty="0">
                <a:highlight>
                  <a:srgbClr val="FFFF00"/>
                </a:highlight>
              </a:rPr>
              <a:t>、</a:t>
            </a:r>
            <a:r>
              <a:rPr lang="zh-CN" altLang="zh-TW" dirty="0">
                <a:highlight>
                  <a:srgbClr val="FFFF00"/>
                </a:highlight>
              </a:rPr>
              <a:t>读</a:t>
            </a:r>
            <a:r>
              <a:rPr lang="zh-TW" altLang="en-US" dirty="0">
                <a:highlight>
                  <a:srgbClr val="FFFF00"/>
                </a:highlight>
              </a:rPr>
              <a:t>、</a:t>
            </a:r>
            <a:r>
              <a:rPr lang="zh-CN" altLang="zh-TW" dirty="0">
                <a:highlight>
                  <a:srgbClr val="FFFF00"/>
                </a:highlight>
              </a:rPr>
              <a:t>写四个英语能力，并取得成绩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293"/>
            <a:ext cx="12192000" cy="462588"/>
          </a:xfrm>
          <a:solidFill>
            <a:srgbClr val="EB79C5"/>
          </a:solidFill>
        </p:spPr>
        <p:txBody>
          <a:bodyPr>
            <a:no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Step 1(Preview): Learn vocabulary and expressions  before the class through initial quizzes, English audio files, and follow-up conversations. 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2" y="1460555"/>
            <a:ext cx="3582258" cy="1968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8830" y="837663"/>
            <a:ext cx="3582258" cy="289745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EB79C5"/>
                </a:solidFill>
              </a:rPr>
              <a:t>You may start practicing the new expression and words  for your incoming lesson  by listening to the audio script.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54" y="1260927"/>
            <a:ext cx="3927542" cy="2168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6781" y="875338"/>
            <a:ext cx="3793515" cy="215444"/>
          </a:xfrm>
          <a:prstGeom prst="rect">
            <a:avLst/>
          </a:prstGeom>
          <a:solidFill>
            <a:schemeClr val="bg1"/>
          </a:solidFill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EB79C5"/>
                </a:solidFill>
              </a:rPr>
              <a:t>Take Quiz A  and match the  right word / phrase that will complete the sentence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09" y="4351919"/>
            <a:ext cx="3651214" cy="21987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0217" y="3820682"/>
            <a:ext cx="3766558" cy="338554"/>
          </a:xfrm>
          <a:prstGeom prst="rect">
            <a:avLst/>
          </a:prstGeom>
          <a:solidFill>
            <a:schemeClr val="bg1"/>
          </a:solidFill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EB79C5"/>
                </a:solidFill>
              </a:rPr>
              <a:t>Remember the new expressions </a:t>
            </a:r>
          </a:p>
          <a:p>
            <a:pPr algn="ctr"/>
            <a:r>
              <a:rPr lang="en-US" sz="800" b="1" dirty="0">
                <a:solidFill>
                  <a:srgbClr val="EB79C5"/>
                </a:solidFill>
              </a:rPr>
              <a:t>by taking quiz B and re-arranging the words </a:t>
            </a:r>
          </a:p>
        </p:txBody>
      </p:sp>
      <p:sp>
        <p:nvSpPr>
          <p:cNvPr id="19" name="Arrow: Chevron 18"/>
          <p:cNvSpPr/>
          <p:nvPr/>
        </p:nvSpPr>
        <p:spPr>
          <a:xfrm>
            <a:off x="5378239" y="1743342"/>
            <a:ext cx="676715" cy="1071989"/>
          </a:xfrm>
          <a:prstGeom prst="chevron">
            <a:avLst/>
          </a:prstGeom>
          <a:solidFill>
            <a:srgbClr val="F7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39" y="4816353"/>
            <a:ext cx="676715" cy="10719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51742" y="3762649"/>
            <a:ext cx="4169733" cy="338554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EB79C5"/>
                </a:solidFill>
              </a:rPr>
              <a:t>One of the best ways of English Learning is mimicking. it will be easier for you to remember the words and expressions by mimicking audio script with proper pronunciation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670" y="4252996"/>
            <a:ext cx="3915382" cy="21987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350" y="696280"/>
            <a:ext cx="6096000" cy="3067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TW" sz="1400" dirty="0">
                <a:highlight>
                  <a:srgbClr val="FFFF00"/>
                </a:highlight>
              </a:rPr>
              <a:t>您可以通过听录音档为</a:t>
            </a:r>
            <a:r>
              <a:rPr lang="zh-TW" altLang="en-US" sz="1400">
                <a:highlight>
                  <a:srgbClr val="FFFF00"/>
                </a:highlight>
              </a:rPr>
              <a:t>下一堂</a:t>
            </a:r>
            <a:r>
              <a:rPr lang="zh-CN" altLang="zh-TW" sz="1400">
                <a:highlight>
                  <a:srgbClr val="FFFF00"/>
                </a:highlight>
              </a:rPr>
              <a:t>的</a:t>
            </a:r>
            <a:r>
              <a:rPr lang="zh-CN" altLang="zh-TW" sz="1400" dirty="0">
                <a:highlight>
                  <a:srgbClr val="FFFF00"/>
                </a:highlight>
              </a:rPr>
              <a:t>课程练习新的表达方式和单词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0066" y="105389"/>
            <a:ext cx="116472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dirty="0">
                <a:highlight>
                  <a:srgbClr val="FFFF00"/>
                </a:highlight>
              </a:rPr>
              <a:t>步骤</a:t>
            </a:r>
            <a:r>
              <a:rPr lang="zh-TW" altLang="en-US" dirty="0">
                <a:highlight>
                  <a:srgbClr val="FFFF00"/>
                </a:highlight>
              </a:rPr>
              <a:t>1（</a:t>
            </a:r>
            <a:r>
              <a:rPr lang="zh-CN" altLang="zh-TW" dirty="0">
                <a:highlight>
                  <a:srgbClr val="FFFF00"/>
                </a:highlight>
              </a:rPr>
              <a:t>预习</a:t>
            </a:r>
            <a:r>
              <a:rPr lang="zh-TW" altLang="en-US" dirty="0">
                <a:highlight>
                  <a:srgbClr val="FFFF00"/>
                </a:highlight>
              </a:rPr>
              <a:t>）：</a:t>
            </a:r>
            <a:r>
              <a:rPr lang="zh-CN" altLang="zh-TW" dirty="0">
                <a:highlight>
                  <a:srgbClr val="FFFF00"/>
                </a:highlight>
              </a:rPr>
              <a:t>在上课之前，通过初步测验，英语录音档等文件以及后续对话来学习词汇和表达方式</a:t>
            </a:r>
            <a:r>
              <a:rPr lang="zh-TW" altLang="en-US" dirty="0">
                <a:highlight>
                  <a:srgbClr val="FFFF00"/>
                </a:highlight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6729279" y="630321"/>
            <a:ext cx="46901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TW" sz="1400" dirty="0">
                <a:highlight>
                  <a:srgbClr val="FFFF00"/>
                </a:highlight>
              </a:rPr>
              <a:t>参加测验</a:t>
            </a:r>
            <a:r>
              <a:rPr lang="zh-TW" altLang="en-US" sz="1400" dirty="0">
                <a:highlight>
                  <a:srgbClr val="FFFF00"/>
                </a:highlight>
              </a:rPr>
              <a:t>A，</a:t>
            </a:r>
            <a:r>
              <a:rPr lang="zh-CN" altLang="zh-TW" sz="1400" dirty="0">
                <a:highlight>
                  <a:srgbClr val="FFFF00"/>
                </a:highlight>
              </a:rPr>
              <a:t>通过配对，形成完整的句子</a:t>
            </a:r>
            <a:r>
              <a:rPr lang="en-US" altLang="zh-CN" sz="1400" dirty="0">
                <a:highlight>
                  <a:srgbClr val="FFFF00"/>
                </a:highlight>
              </a:rPr>
              <a:t>/</a:t>
            </a:r>
            <a:r>
              <a:rPr lang="zh-CN" altLang="zh-TW" sz="1400" dirty="0">
                <a:highlight>
                  <a:srgbClr val="FFFF00"/>
                </a:highlight>
              </a:rPr>
              <a:t>正确的单词</a:t>
            </a:r>
            <a:r>
              <a:rPr lang="zh-TW" altLang="en-US" sz="1400" dirty="0">
                <a:highlight>
                  <a:srgbClr val="FFFF00"/>
                </a:highlight>
              </a:rPr>
              <a:t>/</a:t>
            </a:r>
            <a:r>
              <a:rPr lang="zh-CN" altLang="zh-TW" sz="1400" dirty="0">
                <a:highlight>
                  <a:srgbClr val="FFFF00"/>
                </a:highlight>
              </a:rPr>
              <a:t>片语</a:t>
            </a:r>
          </a:p>
        </p:txBody>
      </p:sp>
      <p:sp>
        <p:nvSpPr>
          <p:cNvPr id="9" name="矩形 8"/>
          <p:cNvSpPr/>
          <p:nvPr/>
        </p:nvSpPr>
        <p:spPr>
          <a:xfrm>
            <a:off x="1098552" y="3728959"/>
            <a:ext cx="334179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400" dirty="0">
                <a:highlight>
                  <a:srgbClr val="FFFF00"/>
                </a:highlight>
              </a:rPr>
              <a:t>记住新的表达方式</a:t>
            </a:r>
            <a:br>
              <a:rPr lang="zh-CN" altLang="zh-TW" sz="1400" dirty="0">
                <a:highlight>
                  <a:srgbClr val="FFFF00"/>
                </a:highlight>
              </a:rPr>
            </a:br>
            <a:r>
              <a:rPr lang="zh-CN" altLang="zh-TW" sz="1400" dirty="0">
                <a:highlight>
                  <a:srgbClr val="FFFF00"/>
                </a:highlight>
              </a:rPr>
              <a:t>通过参加测验</a:t>
            </a:r>
            <a:r>
              <a:rPr lang="en-US" altLang="zh-CN" sz="1400" dirty="0">
                <a:highlight>
                  <a:srgbClr val="FFFF00"/>
                </a:highlight>
              </a:rPr>
              <a:t>B</a:t>
            </a:r>
            <a:r>
              <a:rPr lang="zh-CN" altLang="en-US" sz="1400" dirty="0">
                <a:highlight>
                  <a:srgbClr val="FFFF00"/>
                </a:highlight>
              </a:rPr>
              <a:t>并重新排列单词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0256" y="3670316"/>
            <a:ext cx="461940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400" dirty="0">
                <a:highlight>
                  <a:srgbClr val="FFFF00"/>
                </a:highlight>
              </a:rPr>
              <a:t>模仿是最好的英语学习方式之一</a:t>
            </a:r>
            <a:r>
              <a:rPr lang="zh-TW" altLang="en-US" sz="1400" dirty="0">
                <a:highlight>
                  <a:srgbClr val="FFFF00"/>
                </a:highlight>
              </a:rPr>
              <a:t>。</a:t>
            </a:r>
            <a:r>
              <a:rPr lang="zh-CN" altLang="zh-TW" sz="1400" dirty="0">
                <a:highlight>
                  <a:srgbClr val="FFFF00"/>
                </a:highlight>
              </a:rPr>
              <a:t>通过模仿录音文档，您将更容易记住单词和表达方式。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942" y="6466010"/>
            <a:ext cx="5339138" cy="4669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8" y="2111846"/>
            <a:ext cx="4088304" cy="24187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581" y="2020779"/>
            <a:ext cx="4158026" cy="26008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674" y="2576601"/>
            <a:ext cx="966731" cy="12860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06278" y="1372772"/>
            <a:ext cx="3959942" cy="479322"/>
          </a:xfrm>
          <a:prstGeom prst="rect">
            <a:avLst/>
          </a:prstGeom>
          <a:solidFill>
            <a:schemeClr val="bg1"/>
          </a:solidFill>
          <a:ln>
            <a:solidFill>
              <a:srgbClr val="EB7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EB79C5"/>
                </a:solidFill>
              </a:rPr>
              <a:t>retention is more </a:t>
            </a:r>
            <a:r>
              <a:rPr lang="en-US" sz="900" dirty="0" err="1">
                <a:solidFill>
                  <a:srgbClr val="EB79C5"/>
                </a:solidFill>
              </a:rPr>
              <a:t>effecti</a:t>
            </a:r>
            <a:r>
              <a:rPr lang="en-US" sz="900" dirty="0">
                <a:solidFill>
                  <a:srgbClr val="EB79C5"/>
                </a:solidFill>
              </a:rPr>
              <a:t>   by answering the dictation exercise.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7007" y="1372772"/>
            <a:ext cx="3959942" cy="479322"/>
          </a:xfrm>
          <a:prstGeom prst="rect">
            <a:avLst/>
          </a:prstGeom>
          <a:solidFill>
            <a:schemeClr val="bg1"/>
          </a:solidFill>
          <a:ln>
            <a:solidFill>
              <a:srgbClr val="EB7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EB79C5"/>
                </a:solidFill>
              </a:rPr>
              <a:t>Check the things you have missed from your lesson preview and make sure to remember the new words and expressions from the unit </a:t>
            </a:r>
          </a:p>
        </p:txBody>
      </p:sp>
      <p:sp>
        <p:nvSpPr>
          <p:cNvPr id="6" name="矩形 5"/>
          <p:cNvSpPr/>
          <p:nvPr/>
        </p:nvSpPr>
        <p:spPr>
          <a:xfrm>
            <a:off x="1361857" y="1188106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TW" dirty="0">
                <a:highlight>
                  <a:srgbClr val="FFFF00"/>
                </a:highlight>
              </a:rPr>
              <a:t>通过听写练习，学习效课会更好</a:t>
            </a:r>
          </a:p>
        </p:txBody>
      </p:sp>
      <p:sp>
        <p:nvSpPr>
          <p:cNvPr id="7" name="矩形 6"/>
          <p:cNvSpPr/>
          <p:nvPr/>
        </p:nvSpPr>
        <p:spPr>
          <a:xfrm>
            <a:off x="6330185" y="1188036"/>
            <a:ext cx="4236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dirty="0">
                <a:highlight>
                  <a:srgbClr val="FFFF00"/>
                </a:highlight>
              </a:rPr>
              <a:t>查看你在课程预习中错过的知识点</a:t>
            </a:r>
            <a:r>
              <a:rPr lang="zh-TW" altLang="en-US" dirty="0">
                <a:highlight>
                  <a:srgbClr val="FFFF00"/>
                </a:highlight>
              </a:rPr>
              <a:t>，</a:t>
            </a:r>
            <a:r>
              <a:rPr lang="zh-CN" altLang="zh-TW" dirty="0">
                <a:highlight>
                  <a:srgbClr val="FFFF00"/>
                </a:highlight>
              </a:rPr>
              <a:t>并确保记住本单元中的新单词和新表达</a:t>
            </a:r>
            <a:r>
              <a:rPr lang="zh-TW" altLang="en-US" dirty="0">
                <a:highlight>
                  <a:srgbClr val="FFFF00"/>
                </a:highlight>
              </a:rPr>
              <a:t>方式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2588"/>
          </a:xfrm>
          <a:solidFill>
            <a:srgbClr val="EB79C5"/>
          </a:solidFill>
        </p:spPr>
        <p:txBody>
          <a:bodyPr>
            <a:noAutofit/>
          </a:bodyPr>
          <a:lstStyle/>
          <a:p>
            <a:pPr algn="ctr"/>
            <a:r>
              <a:rPr lang="zh-TW" altLang="en-US" sz="1100" b="1" dirty="0">
                <a:solidFill>
                  <a:schemeClr val="bg1"/>
                </a:solidFill>
              </a:rPr>
              <a:t>第</a:t>
            </a:r>
            <a:r>
              <a:rPr lang="en-US" altLang="zh-TW" sz="1100" b="1" dirty="0">
                <a:solidFill>
                  <a:schemeClr val="bg1"/>
                </a:solidFill>
              </a:rPr>
              <a:t>2</a:t>
            </a:r>
            <a:r>
              <a:rPr lang="zh-TW" altLang="en-US" sz="1100" b="1" dirty="0">
                <a:solidFill>
                  <a:schemeClr val="bg1"/>
                </a:solidFill>
              </a:rPr>
              <a:t>步（與您的老師一對一上課）：與您的線上英語老師一起在課堂上使用所學到的單詞和表達式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72" y="1942925"/>
            <a:ext cx="1803151" cy="1486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6963" y="1093999"/>
            <a:ext cx="2974258" cy="461665"/>
          </a:xfrm>
          <a:prstGeom prst="rect">
            <a:avLst/>
          </a:prstGeom>
          <a:noFill/>
          <a:ln cmpd="dbl"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Practice accent and pronunciation with your 1:1 Teacher by reading the lesson  script.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40" y="2094410"/>
            <a:ext cx="654081" cy="10534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74704" y="1093999"/>
            <a:ext cx="2794820" cy="461665"/>
          </a:xfrm>
          <a:prstGeom prst="rect">
            <a:avLst/>
          </a:prstGeom>
          <a:noFill/>
          <a:ln>
            <a:solidFill>
              <a:srgbClr val="EB79C5"/>
            </a:solidFill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Learn practical expressions/patterns and similar expressions for everyday use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96" y="1898106"/>
            <a:ext cx="1934765" cy="14079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036" y="2097631"/>
            <a:ext cx="773666" cy="10916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376" y="1877189"/>
            <a:ext cx="1832734" cy="13539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63007" y="1142206"/>
            <a:ext cx="2794820" cy="461665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Engage in activity with your teacher through the role play section 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647" y="4309914"/>
            <a:ext cx="2614228" cy="16574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8239" y="4505632"/>
            <a:ext cx="770125" cy="106647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8832" y="3686557"/>
            <a:ext cx="3627920" cy="461665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Gain fluency by using the practical expressions and patterns in answering your teacher’s questions.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061" y="4254818"/>
            <a:ext cx="2921140" cy="17676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08061" y="3662276"/>
            <a:ext cx="2921140" cy="461665"/>
          </a:xfrm>
          <a:prstGeom prst="rect">
            <a:avLst/>
          </a:prstGeom>
          <a:noFill/>
          <a:ln>
            <a:solidFill>
              <a:srgbClr val="EB79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B79C5"/>
                </a:solidFill>
              </a:rPr>
              <a:t>Seal in what you have learned by using it on your written output. </a:t>
            </a:r>
          </a:p>
        </p:txBody>
      </p:sp>
      <p:sp>
        <p:nvSpPr>
          <p:cNvPr id="2" name="矩形 1"/>
          <p:cNvSpPr/>
          <p:nvPr/>
        </p:nvSpPr>
        <p:spPr>
          <a:xfrm>
            <a:off x="1057033" y="1020731"/>
            <a:ext cx="326712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600" dirty="0">
                <a:highlight>
                  <a:srgbClr val="FFFF00"/>
                </a:highlight>
              </a:rPr>
              <a:t>通过阅读课程</a:t>
            </a:r>
            <a:r>
              <a:rPr lang="zh-TW" altLang="en-US" sz="1600" dirty="0">
                <a:highlight>
                  <a:srgbClr val="FFFF00"/>
                </a:highlight>
              </a:rPr>
              <a:t>，</a:t>
            </a:r>
            <a:r>
              <a:rPr lang="zh-CN" altLang="zh-TW" sz="1600" dirty="0">
                <a:highlight>
                  <a:srgbClr val="FFFF00"/>
                </a:highlight>
              </a:rPr>
              <a:t>与</a:t>
            </a:r>
            <a:r>
              <a:rPr lang="zh-TW" altLang="en-US" sz="1600" dirty="0">
                <a:highlight>
                  <a:srgbClr val="FFFF00"/>
                </a:highlight>
              </a:rPr>
              <a:t>1：1</a:t>
            </a:r>
            <a:r>
              <a:rPr lang="zh-CN" altLang="zh-TW" sz="1600" dirty="0">
                <a:highlight>
                  <a:srgbClr val="FFFF00"/>
                </a:highlight>
              </a:rPr>
              <a:t>老师练习口语和发音</a:t>
            </a:r>
            <a:endParaRPr lang="zh-TW" altLang="en-US" sz="1600" dirty="0">
              <a:highlight>
                <a:srgbClr val="FFFF00"/>
              </a:highligh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8200" y="1219888"/>
            <a:ext cx="431667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400" dirty="0">
                <a:highlight>
                  <a:srgbClr val="FFFF00"/>
                </a:highlight>
              </a:rPr>
              <a:t>学习日常使用的实用表达式</a:t>
            </a:r>
            <a:r>
              <a:rPr lang="zh-TW" altLang="en-US" sz="1400" dirty="0">
                <a:highlight>
                  <a:srgbClr val="FFFF00"/>
                </a:highlight>
              </a:rPr>
              <a:t>/</a:t>
            </a:r>
            <a:r>
              <a:rPr lang="zh-CN" altLang="zh-TW" sz="1400" dirty="0">
                <a:highlight>
                  <a:srgbClr val="FFFF00"/>
                </a:highlight>
              </a:rPr>
              <a:t>模式和类似表达式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96644" y="1249176"/>
            <a:ext cx="30276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TW" sz="1400" dirty="0">
                <a:highlight>
                  <a:srgbClr val="FFFF00"/>
                </a:highlight>
              </a:rPr>
              <a:t>通过对话练习的部分与老师进行互动</a:t>
            </a:r>
          </a:p>
        </p:txBody>
      </p:sp>
      <p:sp>
        <p:nvSpPr>
          <p:cNvPr id="5" name="矩形 4"/>
          <p:cNvSpPr/>
          <p:nvPr/>
        </p:nvSpPr>
        <p:spPr>
          <a:xfrm>
            <a:off x="1057007" y="3618096"/>
            <a:ext cx="382693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400" dirty="0">
                <a:highlight>
                  <a:srgbClr val="FFFF00"/>
                </a:highlight>
              </a:rPr>
              <a:t>通过使用实用的表达方式来回答老师的问题，以达到流利使用程度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99608" y="3417142"/>
            <a:ext cx="470153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400" dirty="0">
                <a:highlight>
                  <a:srgbClr val="FFFF00"/>
                </a:highlight>
              </a:rPr>
              <a:t>通过在课本中所学到的知识来加强记忆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0" y="0"/>
            <a:ext cx="12192000" cy="462588"/>
          </a:xfrm>
          <a:prstGeom prst="rect">
            <a:avLst/>
          </a:prstGeom>
          <a:solidFill>
            <a:srgbClr val="EB79C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100" b="1" dirty="0">
                <a:solidFill>
                  <a:schemeClr val="bg1"/>
                </a:solidFill>
              </a:rPr>
              <a:t>步驟</a:t>
            </a:r>
            <a:r>
              <a:rPr lang="en-US" altLang="zh-TW" sz="1100" b="1" dirty="0">
                <a:solidFill>
                  <a:schemeClr val="bg1"/>
                </a:solidFill>
              </a:rPr>
              <a:t>3</a:t>
            </a:r>
            <a:r>
              <a:rPr lang="zh-TW" altLang="en-US" sz="1100" b="1" dirty="0">
                <a:solidFill>
                  <a:schemeClr val="bg1"/>
                </a:solidFill>
              </a:rPr>
              <a:t>（作業）：通過完成作業，並從中使用學到的表達方式和詞彙量，讓自己多做些練習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4" y="1379004"/>
            <a:ext cx="6023903" cy="39269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813" y="1517948"/>
            <a:ext cx="6258187" cy="4102675"/>
          </a:xfrm>
          <a:prstGeom prst="rect">
            <a:avLst/>
          </a:prstGeom>
        </p:spPr>
      </p:pic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92000" cy="612944"/>
          </a:xfrm>
          <a:prstGeom prst="rect">
            <a:avLst/>
          </a:prstGeom>
          <a:solidFill>
            <a:srgbClr val="EB79C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200" b="1" dirty="0">
                <a:solidFill>
                  <a:schemeClr val="bg1"/>
                </a:solidFill>
              </a:rPr>
            </a:br>
            <a:r>
              <a:rPr lang="zh-TW" altLang="en-US" sz="1200" b="1" dirty="0">
                <a:solidFill>
                  <a:schemeClr val="bg1"/>
                </a:solidFill>
              </a:rPr>
              <a:t>第</a:t>
            </a:r>
            <a:r>
              <a:rPr lang="en-US" altLang="zh-TW" sz="1200" b="1" dirty="0">
                <a:solidFill>
                  <a:schemeClr val="bg1"/>
                </a:solidFill>
              </a:rPr>
              <a:t>4</a:t>
            </a:r>
            <a:r>
              <a:rPr lang="zh-TW" altLang="en-US" sz="1200" b="1" dirty="0">
                <a:solidFill>
                  <a:schemeClr val="bg1"/>
                </a:solidFill>
              </a:rPr>
              <a:t>步（課後複習）：關看您的每日課堂反饋，並複習老師的評論和建議。再次作答</a:t>
            </a:r>
            <a:r>
              <a:rPr lang="en-US" altLang="zh-TW" sz="1200" b="1" dirty="0">
                <a:solidFill>
                  <a:schemeClr val="bg1"/>
                </a:solidFill>
              </a:rPr>
              <a:t>A</a:t>
            </a:r>
            <a:r>
              <a:rPr lang="zh-TW" altLang="en-US" sz="1200" b="1" dirty="0">
                <a:solidFill>
                  <a:schemeClr val="bg1"/>
                </a:solidFill>
              </a:rPr>
              <a:t>和</a:t>
            </a:r>
            <a:r>
              <a:rPr lang="en-US" altLang="zh-TW" sz="1200" b="1" dirty="0">
                <a:solidFill>
                  <a:schemeClr val="bg1"/>
                </a:solidFill>
              </a:rPr>
              <a:t>B</a:t>
            </a:r>
            <a:r>
              <a:rPr lang="zh-TW" altLang="en-US" sz="1200" b="1" dirty="0">
                <a:solidFill>
                  <a:schemeClr val="bg1"/>
                </a:solidFill>
              </a:rPr>
              <a:t>的測驗，模仿聽寫練習，然後看看您錯過了什麼。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4-Step Learning System: CHINESE  </vt:lpstr>
      <vt:lpstr>PowerPoint Presentation</vt:lpstr>
      <vt:lpstr>Step 1(Preview): Learn vocabulary and expressions  before the class through initial quizzes, English audio files, and follow-up conversations. </vt:lpstr>
      <vt:lpstr>PowerPoint Presentation</vt:lpstr>
      <vt:lpstr>第2步（與您的老師一對一上課）：與您的線上英語老師一起在課堂上使用所學到的單詞和表達式</vt:lpstr>
      <vt:lpstr>PowerPoint Presentation</vt:lpstr>
      <vt:lpstr> 第4步（課後複習）：關看您的每日課堂反饋，並複習老師的評論和建議。再次作答A和B的測驗，模仿聽寫練習，然後看看您錯過了什麼。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rona.pia/</dc:creator>
  <cp:lastModifiedBy>rona.pia/</cp:lastModifiedBy>
  <cp:revision>76</cp:revision>
  <dcterms:created xsi:type="dcterms:W3CDTF">2020-08-19T01:24:00Z</dcterms:created>
  <dcterms:modified xsi:type="dcterms:W3CDTF">2020-09-02T01:02:43Z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