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70" r:id="rId14"/>
    <p:sldId id="271" r:id="rId15"/>
    <p:sldId id="272" r:id="rId16"/>
    <p:sldId id="273"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117" d="100"/>
          <a:sy n="117" d="100"/>
        </p:scale>
        <p:origin x="-24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9D161-2F8E-49C9-90DA-14FAA7D2E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B363B0-70F1-4FAE-B2D3-17D159CF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3E9C24-B1F2-423D-A2FC-907F62BFB05F}"/>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54E2EA52-69EF-4D91-80E3-B7C9D43B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217E7B-A2EA-4B8D-B1D7-8CA25AA32274}"/>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321544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B0B37-E520-49D8-B460-64B352859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E2DDB21-F084-46E5-B359-EE2324A14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88E4B6-CE08-40AA-B4C8-F56F86D89335}"/>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CE8B35B2-F570-4428-A51E-02609A267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951C78-86A2-42B7-A8E9-205144FB4CD8}"/>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62962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9170FC9-D742-40B1-8669-7BAAA80A5D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DD5D6A1-299F-45D2-A030-4E4F24AB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AD8E7C-E630-49A1-8288-D5CD1C01ED38}"/>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6FE5E85D-7C1B-4CD4-8FD6-BA8C3547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8B1BCE-DB85-44DB-B1C9-2D828142B4F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92833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C5725-EC06-4640-910F-B46B65584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7C4B792-7597-4AE5-9A4B-D7E1690A6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A0B6FF-2479-4286-A732-392DAB55E4E9}"/>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5DED5233-E0F9-45ED-B00B-E2711E81E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D2EC74-6210-4C29-BB8E-45693413AF5C}"/>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91840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6D6A76-F9CE-49A9-A537-EC74697F5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51B0B92-0FA3-402B-8DB7-C940D7BD5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A8A981C-8DED-40FD-ADE9-5824816C1C3F}"/>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73AFDE59-392A-4544-B68C-BBD345B54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F743C3-5BD7-42E0-B00F-48CFC7ED23F1}"/>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373865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D7570-72E9-407E-8CF1-A3F47899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553C3A4-D3BD-4591-A270-B6406BC11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E0E25BE-0370-4FCF-88A5-AB50C3637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391A2C3-6198-434B-94FD-BC85B18AE83F}"/>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6" name="Footer Placeholder 5">
            <a:extLst>
              <a:ext uri="{FF2B5EF4-FFF2-40B4-BE49-F238E27FC236}">
                <a16:creationId xmlns:a16="http://schemas.microsoft.com/office/drawing/2014/main" xmlns="" id="{EECABCEC-CFE9-4E91-95C0-9F213100C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BC9D25-B208-4A1E-BA5B-B8938A7F536F}"/>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8059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0021F-60C5-4C82-88B6-77490E717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C396CB5-67DF-4816-ADFD-8A18389CA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527A908-A3BB-4DA3-A9B5-BC5A0F261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D2ACBA8-51DF-46CF-A0DA-807B1CC4C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2503F4F-68C7-43B4-AA97-CE37D65D4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A35EB91-7297-4E6C-B4FD-F22B721A539A}"/>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8" name="Footer Placeholder 7">
            <a:extLst>
              <a:ext uri="{FF2B5EF4-FFF2-40B4-BE49-F238E27FC236}">
                <a16:creationId xmlns:a16="http://schemas.microsoft.com/office/drawing/2014/main" xmlns="" id="{5507857F-3ABD-4F1B-8035-4CF75983C9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507C005-4707-4743-8167-92DF27F96B75}"/>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8183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ACE0F-12B9-42CE-A1F1-C8EF7CFA5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B183D74-D981-4248-914F-689DDEC134A7}"/>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4" name="Footer Placeholder 3">
            <a:extLst>
              <a:ext uri="{FF2B5EF4-FFF2-40B4-BE49-F238E27FC236}">
                <a16:creationId xmlns:a16="http://schemas.microsoft.com/office/drawing/2014/main" xmlns="" id="{84D6D0F2-5216-416E-AB23-B8E25F02BB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D75E143-AA77-4B0B-AAD2-D62C6A03511E}"/>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38106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8EE8650-896A-405B-9745-7C508292CDC1}"/>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3" name="Footer Placeholder 2">
            <a:extLst>
              <a:ext uri="{FF2B5EF4-FFF2-40B4-BE49-F238E27FC236}">
                <a16:creationId xmlns:a16="http://schemas.microsoft.com/office/drawing/2014/main" xmlns="" id="{0C4490DC-9425-4443-AE57-26280D5806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CE06510-357E-445D-9ACE-DC6C08A2E44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91644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4481A-6E9C-4437-A513-6608C9423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A7C8B31-2902-4C93-9F85-4BF9231DA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52F725C-0DF4-4D83-881A-97F7B78EA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E3A123-3BAC-4FCD-8E2D-12BD3B96E1A6}"/>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6" name="Footer Placeholder 5">
            <a:extLst>
              <a:ext uri="{FF2B5EF4-FFF2-40B4-BE49-F238E27FC236}">
                <a16:creationId xmlns:a16="http://schemas.microsoft.com/office/drawing/2014/main" xmlns="" id="{545A7579-A1DC-4473-A6DB-59297531E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18C9B4B-10FC-45FD-A7F4-626A7060632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8664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AE292-6655-4130-ABC9-D5660A0B2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5D2E52-8773-4FEB-8E41-CC13D2E8E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8BE0FE7-29AE-48D5-8AFE-0F67A302E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341599B-13A0-4D0A-8530-90362F1AEA9C}"/>
              </a:ext>
            </a:extLst>
          </p:cNvPr>
          <p:cNvSpPr>
            <a:spLocks noGrp="1"/>
          </p:cNvSpPr>
          <p:nvPr>
            <p:ph type="dt" sz="half" idx="10"/>
          </p:nvPr>
        </p:nvSpPr>
        <p:spPr/>
        <p:txBody>
          <a:bodyPr/>
          <a:lstStyle/>
          <a:p>
            <a:fld id="{5C7655CB-0E7C-43AD-A523-9963114F11E6}" type="datetimeFigureOut">
              <a:rPr lang="en-US" smtClean="0"/>
              <a:t>9/8/2020</a:t>
            </a:fld>
            <a:endParaRPr lang="en-US"/>
          </a:p>
        </p:txBody>
      </p:sp>
      <p:sp>
        <p:nvSpPr>
          <p:cNvPr id="6" name="Footer Placeholder 5">
            <a:extLst>
              <a:ext uri="{FF2B5EF4-FFF2-40B4-BE49-F238E27FC236}">
                <a16:creationId xmlns:a16="http://schemas.microsoft.com/office/drawing/2014/main" xmlns="" id="{A5DA4547-986B-4B2E-8616-63F0E6BDF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4C65766-E323-4AE2-8685-6C3B5252138E}"/>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91405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96A892-5224-4310-8BD5-DAB2D978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B0D8E00-ECC4-4661-B2D3-16AE0430F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89D9B8-5770-48F5-8ED5-FB3C15245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655CB-0E7C-43AD-A523-9963114F11E6}" type="datetimeFigureOut">
              <a:rPr lang="en-US" smtClean="0"/>
              <a:t>9/8/2020</a:t>
            </a:fld>
            <a:endParaRPr lang="en-US"/>
          </a:p>
        </p:txBody>
      </p:sp>
      <p:sp>
        <p:nvSpPr>
          <p:cNvPr id="5" name="Footer Placeholder 4">
            <a:extLst>
              <a:ext uri="{FF2B5EF4-FFF2-40B4-BE49-F238E27FC236}">
                <a16:creationId xmlns:a16="http://schemas.microsoft.com/office/drawing/2014/main" xmlns="" id="{3D53FD55-A567-4236-A26B-AD595A1DC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1860C19-4AFE-4C1B-9BB6-DF5F8A949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DB2F5-B230-48A1-A999-4EB377D126F4}" type="slidenum">
              <a:rPr lang="en-US" smtClean="0"/>
              <a:t>‹#›</a:t>
            </a:fld>
            <a:endParaRPr lang="en-US"/>
          </a:p>
        </p:txBody>
      </p:sp>
    </p:spTree>
    <p:extLst>
      <p:ext uri="{BB962C8B-B14F-4D97-AF65-F5344CB8AC3E}">
        <p14:creationId xmlns:p14="http://schemas.microsoft.com/office/powerpoint/2010/main" val="397195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inestalking.com/11talk/book_lis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inestalking.com/11talk/FAQ.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CA78E-2E6F-400F-B176-9406E4F51F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2D37D8B3-0AD2-4450-8211-D938F27A3B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011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F15EC-8ACC-43A5-8E9C-D7F2B53C90F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F436F7D-170F-483C-86A0-B1B3F9CB706A}"/>
              </a:ext>
            </a:extLst>
          </p:cNvPr>
          <p:cNvPicPr>
            <a:picLocks noGrp="1" noChangeAspect="1"/>
          </p:cNvPicPr>
          <p:nvPr>
            <p:ph idx="1"/>
          </p:nvPr>
        </p:nvPicPr>
        <p:blipFill>
          <a:blip r:embed="rId2"/>
          <a:stretch>
            <a:fillRect/>
          </a:stretch>
        </p:blipFill>
        <p:spPr>
          <a:xfrm>
            <a:off x="732482" y="468044"/>
            <a:ext cx="7105650" cy="2695575"/>
          </a:xfrm>
          <a:prstGeom prst="rect">
            <a:avLst/>
          </a:prstGeom>
        </p:spPr>
      </p:pic>
      <p:sp>
        <p:nvSpPr>
          <p:cNvPr id="3" name="Rectangle 2">
            <a:extLst>
              <a:ext uri="{FF2B5EF4-FFF2-40B4-BE49-F238E27FC236}">
                <a16:creationId xmlns:a16="http://schemas.microsoft.com/office/drawing/2014/main" xmlns="" id="{A35754B0-BC93-4DD5-8353-E8A87AF0DFBC}"/>
              </a:ext>
            </a:extLst>
          </p:cNvPr>
          <p:cNvSpPr/>
          <p:nvPr/>
        </p:nvSpPr>
        <p:spPr>
          <a:xfrm>
            <a:off x="732482" y="3266538"/>
            <a:ext cx="6096000" cy="2862322"/>
          </a:xfrm>
          <a:prstGeom prst="rect">
            <a:avLst/>
          </a:prstGeom>
        </p:spPr>
        <p:txBody>
          <a:bodyPr>
            <a:spAutoFit/>
          </a:bodyPr>
          <a:lstStyle/>
          <a:p>
            <a:r>
              <a:rPr lang="th-TH" dirty="0">
                <a:highlight>
                  <a:srgbClr val="FFFF00"/>
                </a:highlight>
              </a:rPr>
              <a:t>สภาพแวดล้อมการเรียนออนไลน์</a:t>
            </a:r>
            <a:endParaRPr lang="en-US" dirty="0">
              <a:highlight>
                <a:srgbClr val="FFFF00"/>
              </a:highlight>
            </a:endParaRPr>
          </a:p>
          <a:p>
            <a:endParaRPr lang="th-TH" dirty="0">
              <a:highlight>
                <a:srgbClr val="FFFF00"/>
              </a:highlight>
            </a:endParaRPr>
          </a:p>
          <a:p>
            <a:r>
              <a:rPr lang="th-TH" dirty="0">
                <a:highlight>
                  <a:srgbClr val="FFFF00"/>
                </a:highlight>
              </a:rPr>
              <a:t>11</a:t>
            </a:r>
            <a:r>
              <a:rPr lang="en-US" dirty="0">
                <a:highlight>
                  <a:srgbClr val="FFFF00"/>
                </a:highlight>
              </a:rPr>
              <a:t>talk </a:t>
            </a:r>
            <a:r>
              <a:rPr lang="th-TH" dirty="0">
                <a:highlight>
                  <a:srgbClr val="FFFF00"/>
                </a:highlight>
              </a:rPr>
              <a:t>มีการสอนด้วยระบบวิดีโอผ่าน </a:t>
            </a:r>
            <a:r>
              <a:rPr lang="en-US" dirty="0">
                <a:highlight>
                  <a:srgbClr val="FFFF00"/>
                </a:highlight>
              </a:rPr>
              <a:t>Zoom </a:t>
            </a:r>
            <a:r>
              <a:rPr lang="th-TH" dirty="0">
                <a:highlight>
                  <a:srgbClr val="FFFF00"/>
                </a:highlight>
              </a:rPr>
              <a:t>นักเรียนอาจใช้แพลตฟอร์มอื่นก็ได้ เช่น </a:t>
            </a:r>
            <a:r>
              <a:rPr lang="en-US" dirty="0">
                <a:highlight>
                  <a:srgbClr val="FFFF00"/>
                </a:highlight>
              </a:rPr>
              <a:t>Skype </a:t>
            </a:r>
            <a:r>
              <a:rPr lang="th-TH" dirty="0">
                <a:highlight>
                  <a:srgbClr val="FFFF00"/>
                </a:highlight>
              </a:rPr>
              <a:t>และ </a:t>
            </a:r>
            <a:r>
              <a:rPr lang="en-US" dirty="0">
                <a:highlight>
                  <a:srgbClr val="FFFF00"/>
                </a:highlight>
              </a:rPr>
              <a:t>QQ</a:t>
            </a:r>
          </a:p>
          <a:p>
            <a:endParaRPr lang="en-US" dirty="0">
              <a:highlight>
                <a:srgbClr val="FFFF00"/>
              </a:highlight>
            </a:endParaRPr>
          </a:p>
          <a:p>
            <a:r>
              <a:rPr lang="th-TH" dirty="0">
                <a:highlight>
                  <a:srgbClr val="FFFF00"/>
                </a:highlight>
              </a:rPr>
              <a:t>แพลตฟอร์มการเรียนของ 11</a:t>
            </a:r>
            <a:r>
              <a:rPr lang="en-US" dirty="0">
                <a:highlight>
                  <a:srgbClr val="FFFF00"/>
                </a:highlight>
              </a:rPr>
              <a:t>talk </a:t>
            </a:r>
            <a:r>
              <a:rPr lang="th-TH" dirty="0">
                <a:highlight>
                  <a:srgbClr val="FFFF00"/>
                </a:highlight>
              </a:rPr>
              <a:t>รองรับอุปกรณ์และระบบปฏิบัติการทุกระบบ</a:t>
            </a:r>
          </a:p>
          <a:p>
            <a:r>
              <a:rPr lang="en-US" dirty="0">
                <a:highlight>
                  <a:srgbClr val="FFFF00"/>
                </a:highlight>
              </a:rPr>
              <a:t>Windows</a:t>
            </a:r>
          </a:p>
          <a:p>
            <a:r>
              <a:rPr lang="en-US" dirty="0">
                <a:highlight>
                  <a:srgbClr val="FFFF00"/>
                </a:highlight>
              </a:rPr>
              <a:t>Mac</a:t>
            </a:r>
          </a:p>
          <a:p>
            <a:r>
              <a:rPr lang="en-US" dirty="0">
                <a:highlight>
                  <a:srgbClr val="FFFF00"/>
                </a:highlight>
              </a:rPr>
              <a:t>Android</a:t>
            </a:r>
          </a:p>
          <a:p>
            <a:r>
              <a:rPr lang="en-US" dirty="0">
                <a:highlight>
                  <a:srgbClr val="FFFF00"/>
                </a:highlight>
              </a:rPr>
              <a:t>iOS</a:t>
            </a:r>
          </a:p>
        </p:txBody>
      </p:sp>
    </p:spTree>
    <p:extLst>
      <p:ext uri="{BB962C8B-B14F-4D97-AF65-F5344CB8AC3E}">
        <p14:creationId xmlns:p14="http://schemas.microsoft.com/office/powerpoint/2010/main" val="307961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E6A00-962F-40F8-A614-985BD2EE76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1BC38AE9-D77E-48DF-B360-11D4A12628A7}"/>
              </a:ext>
            </a:extLst>
          </p:cNvPr>
          <p:cNvPicPr>
            <a:picLocks noGrp="1" noChangeAspect="1"/>
          </p:cNvPicPr>
          <p:nvPr>
            <p:ph idx="1"/>
          </p:nvPr>
        </p:nvPicPr>
        <p:blipFill>
          <a:blip r:embed="rId2"/>
          <a:stretch>
            <a:fillRect/>
          </a:stretch>
        </p:blipFill>
        <p:spPr>
          <a:xfrm>
            <a:off x="142703" y="89917"/>
            <a:ext cx="7343472" cy="4351338"/>
          </a:xfrm>
          <a:prstGeom prst="rect">
            <a:avLst/>
          </a:prstGeom>
        </p:spPr>
      </p:pic>
      <p:sp>
        <p:nvSpPr>
          <p:cNvPr id="3" name="TextBox 2">
            <a:extLst>
              <a:ext uri="{FF2B5EF4-FFF2-40B4-BE49-F238E27FC236}">
                <a16:creationId xmlns:a16="http://schemas.microsoft.com/office/drawing/2014/main" xmlns="" id="{87E96D72-70F3-4B10-8353-7A7C2B017529}"/>
              </a:ext>
            </a:extLst>
          </p:cNvPr>
          <p:cNvSpPr txBox="1"/>
          <p:nvPr/>
        </p:nvSpPr>
        <p:spPr>
          <a:xfrm>
            <a:off x="1288042" y="3844031"/>
            <a:ext cx="9693636" cy="2585323"/>
          </a:xfrm>
          <a:prstGeom prst="rect">
            <a:avLst/>
          </a:prstGeom>
          <a:noFill/>
        </p:spPr>
        <p:txBody>
          <a:bodyPr wrap="square" rtlCol="0">
            <a:spAutoFit/>
          </a:bodyPr>
          <a:lstStyle/>
          <a:p>
            <a:r>
              <a:rPr lang="th-TH" dirty="0">
                <a:highlight>
                  <a:srgbClr val="FFFF00"/>
                </a:highlight>
              </a:rPr>
              <a:t>การลงทะเบียนบัญชีผู้ใช้</a:t>
            </a:r>
          </a:p>
          <a:p>
            <a:endParaRPr lang="th-TH" dirty="0">
              <a:highlight>
                <a:srgbClr val="FFFF00"/>
              </a:highlight>
            </a:endParaRPr>
          </a:p>
          <a:p>
            <a:r>
              <a:rPr lang="th-TH" dirty="0">
                <a:highlight>
                  <a:srgbClr val="FFFF00"/>
                </a:highlight>
              </a:rPr>
              <a:t>นักเรียนต้องสมัครบัญชี 11</a:t>
            </a:r>
            <a:r>
              <a:rPr lang="en-US" dirty="0">
                <a:highlight>
                  <a:srgbClr val="FFFF00"/>
                </a:highlight>
              </a:rPr>
              <a:t>talk </a:t>
            </a:r>
            <a:r>
              <a:rPr lang="th-TH" dirty="0">
                <a:highlight>
                  <a:srgbClr val="FFFF00"/>
                </a:highlight>
              </a:rPr>
              <a:t>ก่อน แล้วหลังจากนั้นนักเรียนสามารถทดลองเรียนได้ 1 ครั้ง และรับการประเมินระดับภาษาอังกฤษฟรี</a:t>
            </a:r>
          </a:p>
          <a:p>
            <a:endParaRPr lang="th-TH" dirty="0">
              <a:highlight>
                <a:srgbClr val="FFFF00"/>
              </a:highlight>
            </a:endParaRPr>
          </a:p>
          <a:p>
            <a:r>
              <a:rPr lang="th-TH" dirty="0">
                <a:highlight>
                  <a:srgbClr val="FFFF00"/>
                </a:highlight>
              </a:rPr>
              <a:t>การลงทะเบียน 11</a:t>
            </a:r>
            <a:r>
              <a:rPr lang="en-US" dirty="0">
                <a:highlight>
                  <a:srgbClr val="FFFF00"/>
                </a:highlight>
              </a:rPr>
              <a:t>talk </a:t>
            </a:r>
            <a:r>
              <a:rPr lang="th-TH" dirty="0">
                <a:highlight>
                  <a:srgbClr val="FFFF00"/>
                </a:highlight>
              </a:rPr>
              <a:t>ใช้เวลาเพียงไม่กี่นาที ในการเริ่มต้นไปที่ </a:t>
            </a:r>
            <a:r>
              <a:rPr lang="en-US" dirty="0">
                <a:highlight>
                  <a:srgbClr val="FFFF00"/>
                </a:highlight>
              </a:rPr>
              <a:t>pinestalking.com </a:t>
            </a:r>
            <a:r>
              <a:rPr lang="th-TH" dirty="0">
                <a:highlight>
                  <a:srgbClr val="FFFF00"/>
                </a:highlight>
              </a:rPr>
              <a:t>และทำตามขั้นตอนเหล่านี้</a:t>
            </a:r>
          </a:p>
          <a:p>
            <a:endParaRPr lang="th-TH" dirty="0">
              <a:highlight>
                <a:srgbClr val="FFFF00"/>
              </a:highlight>
            </a:endParaRPr>
          </a:p>
          <a:p>
            <a:r>
              <a:rPr lang="th-TH" dirty="0">
                <a:highlight>
                  <a:srgbClr val="FFFF00"/>
                </a:highlight>
              </a:rPr>
              <a:t>1. กรอกแบบฟอร์มลงทะเบียนและให้ข้อมูลชั้นเรียน เช่น เวลาที่ต้องการ หลักสูตร และรายละเอียดการติดต่อของคุณ</a:t>
            </a:r>
          </a:p>
          <a:p>
            <a:r>
              <a:rPr lang="th-TH" dirty="0">
                <a:highlight>
                  <a:srgbClr val="FFFF00"/>
                </a:highlight>
              </a:rPr>
              <a:t>2. เมื่อลงทะเบียนเสร็จสิ้นคุณจะได้รับอีเมลยืนยัน คลิกที่ลิงค์ในอีเมลเพื่อยืนยันที่อยู่อีเมลของคุณ</a:t>
            </a:r>
          </a:p>
          <a:p>
            <a:r>
              <a:rPr lang="th-TH" dirty="0">
                <a:highlight>
                  <a:srgbClr val="FFFF00"/>
                </a:highlight>
              </a:rPr>
              <a:t>3. คลิกปุ่มลงทะเบียนเพื่อเริ่มใช้ 11</a:t>
            </a:r>
            <a:r>
              <a:rPr lang="en-US" dirty="0">
                <a:highlight>
                  <a:srgbClr val="FFFF00"/>
                </a:highlight>
              </a:rPr>
              <a:t>talk</a:t>
            </a:r>
          </a:p>
        </p:txBody>
      </p:sp>
    </p:spTree>
    <p:extLst>
      <p:ext uri="{BB962C8B-B14F-4D97-AF65-F5344CB8AC3E}">
        <p14:creationId xmlns:p14="http://schemas.microsoft.com/office/powerpoint/2010/main" val="198318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8F03F-CFBF-4B83-A9D6-798CA07AB77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3D911EDD-E224-4F77-B760-E83E72F3C970}"/>
              </a:ext>
            </a:extLst>
          </p:cNvPr>
          <p:cNvPicPr>
            <a:picLocks noGrp="1" noChangeAspect="1"/>
          </p:cNvPicPr>
          <p:nvPr>
            <p:ph idx="1"/>
          </p:nvPr>
        </p:nvPicPr>
        <p:blipFill>
          <a:blip r:embed="rId2"/>
          <a:stretch>
            <a:fillRect/>
          </a:stretch>
        </p:blipFill>
        <p:spPr>
          <a:xfrm>
            <a:off x="697028" y="365125"/>
            <a:ext cx="10435569" cy="6750491"/>
          </a:xfrm>
          <a:prstGeom prst="rect">
            <a:avLst/>
          </a:prstGeom>
        </p:spPr>
      </p:pic>
      <p:sp>
        <p:nvSpPr>
          <p:cNvPr id="5" name="TextBox 4">
            <a:extLst>
              <a:ext uri="{FF2B5EF4-FFF2-40B4-BE49-F238E27FC236}">
                <a16:creationId xmlns:a16="http://schemas.microsoft.com/office/drawing/2014/main" xmlns="" id="{E6EBB342-C080-495A-91B3-4EFE628AC4D6}"/>
              </a:ext>
            </a:extLst>
          </p:cNvPr>
          <p:cNvSpPr txBox="1"/>
          <p:nvPr/>
        </p:nvSpPr>
        <p:spPr>
          <a:xfrm>
            <a:off x="2115847" y="486507"/>
            <a:ext cx="4350058" cy="369332"/>
          </a:xfrm>
          <a:prstGeom prst="rect">
            <a:avLst/>
          </a:prstGeom>
          <a:noFill/>
        </p:spPr>
        <p:txBody>
          <a:bodyPr wrap="square" rtlCol="0">
            <a:spAutoFit/>
          </a:bodyPr>
          <a:lstStyle/>
          <a:p>
            <a:r>
              <a:rPr lang="th-TH" dirty="0">
                <a:highlight>
                  <a:srgbClr val="FFFF00"/>
                </a:highlight>
              </a:rPr>
              <a:t>วิธีใช้ 11</a:t>
            </a:r>
            <a:r>
              <a:rPr lang="en-US" dirty="0">
                <a:highlight>
                  <a:srgbClr val="FFFF00"/>
                </a:highlight>
              </a:rPr>
              <a:t>Talk </a:t>
            </a:r>
            <a:r>
              <a:rPr lang="th-TH" dirty="0">
                <a:highlight>
                  <a:srgbClr val="FFFF00"/>
                </a:highlight>
              </a:rPr>
              <a:t>ในการเรียนภาษาอังกฤษออนไลน์</a:t>
            </a:r>
            <a:endParaRPr lang="en-US" dirty="0">
              <a:highlight>
                <a:srgbClr val="FFFF00"/>
              </a:highlight>
            </a:endParaRPr>
          </a:p>
        </p:txBody>
      </p:sp>
      <p:sp>
        <p:nvSpPr>
          <p:cNvPr id="6" name="TextBox 5">
            <a:extLst>
              <a:ext uri="{FF2B5EF4-FFF2-40B4-BE49-F238E27FC236}">
                <a16:creationId xmlns:a16="http://schemas.microsoft.com/office/drawing/2014/main" xmlns="" id="{969E4574-B64F-471F-85F8-B0E23E839105}"/>
              </a:ext>
            </a:extLst>
          </p:cNvPr>
          <p:cNvSpPr txBox="1"/>
          <p:nvPr/>
        </p:nvSpPr>
        <p:spPr>
          <a:xfrm>
            <a:off x="4215046" y="1812070"/>
            <a:ext cx="7627766" cy="646331"/>
          </a:xfrm>
          <a:prstGeom prst="rect">
            <a:avLst/>
          </a:prstGeom>
          <a:noFill/>
        </p:spPr>
        <p:txBody>
          <a:bodyPr wrap="square" rtlCol="0">
            <a:spAutoFit/>
          </a:bodyPr>
          <a:lstStyle/>
          <a:p>
            <a:r>
              <a:rPr lang="th-TH" dirty="0">
                <a:highlight>
                  <a:srgbClr val="FFFF00"/>
                </a:highlight>
              </a:rPr>
              <a:t>ยินดีต้อนรับสู่ </a:t>
            </a:r>
            <a:r>
              <a:rPr lang="en-US" dirty="0">
                <a:highlight>
                  <a:srgbClr val="FFFF00"/>
                </a:highlight>
              </a:rPr>
              <a:t>pinestalking.com! </a:t>
            </a:r>
            <a:r>
              <a:rPr lang="th-TH" dirty="0">
                <a:highlight>
                  <a:srgbClr val="FFFF00"/>
                </a:highlight>
              </a:rPr>
              <a:t>การเข้าสู่เว็บไซต์นั้นค่อนข้างง่ายและนักเรียนสามารถเปลี่ยนตารางเวลาทำการบ้าน และรับคำติชมจากครูได้อย่างง่ายดาย เพียงไม่กี่คลิกที่นี่และที่นั่น เรียนรู้เพิ่มเติมเกี่ยวกับวิธีการเรียนกับ 11</a:t>
            </a:r>
            <a:r>
              <a:rPr lang="en-US" dirty="0">
                <a:highlight>
                  <a:srgbClr val="FFFF00"/>
                </a:highlight>
              </a:rPr>
              <a:t>talk!</a:t>
            </a:r>
          </a:p>
        </p:txBody>
      </p:sp>
      <p:sp>
        <p:nvSpPr>
          <p:cNvPr id="7" name="Rectangle 6">
            <a:extLst>
              <a:ext uri="{FF2B5EF4-FFF2-40B4-BE49-F238E27FC236}">
                <a16:creationId xmlns:a16="http://schemas.microsoft.com/office/drawing/2014/main" xmlns="" id="{3542A44F-4305-46AD-BF84-696B4CCB8DE9}"/>
              </a:ext>
            </a:extLst>
          </p:cNvPr>
          <p:cNvSpPr/>
          <p:nvPr/>
        </p:nvSpPr>
        <p:spPr>
          <a:xfrm>
            <a:off x="4483170" y="2815114"/>
            <a:ext cx="2904962" cy="369332"/>
          </a:xfrm>
          <a:prstGeom prst="rect">
            <a:avLst/>
          </a:prstGeom>
        </p:spPr>
        <p:txBody>
          <a:bodyPr wrap="none">
            <a:spAutoFit/>
          </a:bodyPr>
          <a:lstStyle/>
          <a:p>
            <a:r>
              <a:rPr lang="th-TH" dirty="0">
                <a:highlight>
                  <a:srgbClr val="FFFF00"/>
                </a:highlight>
              </a:rPr>
              <a:t>ดูตารางเรียนของคุณใน</a:t>
            </a:r>
            <a:r>
              <a:rPr lang="th-TH" dirty="0" err="1">
                <a:highlight>
                  <a:srgbClr val="FFFF00"/>
                </a:highlight>
              </a:rPr>
              <a:t>แท็บ</a:t>
            </a:r>
            <a:r>
              <a:rPr lang="th-TH" dirty="0">
                <a:highlight>
                  <a:srgbClr val="FFFF00"/>
                </a:highlight>
              </a:rPr>
              <a:t> ชั้นเรียนของฉัน</a:t>
            </a:r>
            <a:endParaRPr lang="en-US" dirty="0">
              <a:highlight>
                <a:srgbClr val="FFFF00"/>
              </a:highlight>
            </a:endParaRPr>
          </a:p>
        </p:txBody>
      </p:sp>
    </p:spTree>
    <p:extLst>
      <p:ext uri="{BB962C8B-B14F-4D97-AF65-F5344CB8AC3E}">
        <p14:creationId xmlns:p14="http://schemas.microsoft.com/office/powerpoint/2010/main" val="124607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E616815-5C08-4602-BB20-4B448B3CF610}"/>
              </a:ext>
            </a:extLst>
          </p:cNvPr>
          <p:cNvSpPr/>
          <p:nvPr/>
        </p:nvSpPr>
        <p:spPr>
          <a:xfrm>
            <a:off x="553374" y="506313"/>
            <a:ext cx="11502501" cy="6186309"/>
          </a:xfrm>
          <a:prstGeom prst="rect">
            <a:avLst/>
          </a:prstGeom>
        </p:spPr>
        <p:txBody>
          <a:bodyPr wrap="square">
            <a:spAutoFit/>
          </a:bodyPr>
          <a:lstStyle/>
          <a:p>
            <a:r>
              <a:rPr lang="en-US" dirty="0"/>
              <a:t>You can easily change your class schedule in the Schedule Change tab. </a:t>
            </a:r>
            <a:r>
              <a:rPr lang="th-TH" dirty="0">
                <a:highlight>
                  <a:srgbClr val="FFFF00"/>
                </a:highlight>
              </a:rPr>
              <a:t>คุณสามารถเปลี่ยนตารางเรียนของคุณได้อย่างง่ายดายใน</a:t>
            </a:r>
            <a:r>
              <a:rPr lang="th-TH" dirty="0" err="1">
                <a:highlight>
                  <a:srgbClr val="FFFF00"/>
                </a:highlight>
              </a:rPr>
              <a:t>แท็บ</a:t>
            </a:r>
            <a:r>
              <a:rPr lang="th-TH" dirty="0">
                <a:highlight>
                  <a:srgbClr val="FFFF00"/>
                </a:highlight>
              </a:rPr>
              <a:t>เปลี่ยนตารางเรียน</a:t>
            </a:r>
            <a:endParaRPr lang="en-US" dirty="0">
              <a:highlight>
                <a:srgbClr val="FFFF00"/>
              </a:highlight>
            </a:endParaRPr>
          </a:p>
          <a:p>
            <a:r>
              <a:rPr lang="en-US" dirty="0"/>
              <a:t>Delete the schedule you want to change by clicking the pink ‘x’ icon.</a:t>
            </a:r>
            <a:r>
              <a:rPr lang="th-TH" dirty="0"/>
              <a:t> </a:t>
            </a:r>
            <a:r>
              <a:rPr lang="th-TH" dirty="0">
                <a:highlight>
                  <a:srgbClr val="FFFF00"/>
                </a:highlight>
              </a:rPr>
              <a:t>ลบตารางเรียนที่คุณต้องการเปลี่ยนแปลงโดยคลิกไอคอน "</a:t>
            </a:r>
            <a:r>
              <a:rPr lang="en-US" dirty="0">
                <a:highlight>
                  <a:srgbClr val="FFFF00"/>
                </a:highlight>
              </a:rPr>
              <a:t>x" </a:t>
            </a:r>
            <a:r>
              <a:rPr lang="th-TH" dirty="0">
                <a:highlight>
                  <a:srgbClr val="FFFF00"/>
                </a:highlight>
              </a:rPr>
              <a:t>สีชมพู</a:t>
            </a:r>
          </a:p>
          <a:p>
            <a:endParaRPr lang="en-US" dirty="0"/>
          </a:p>
          <a:p>
            <a:r>
              <a:rPr lang="en-US" dirty="0"/>
              <a:t>The previous schedule has now been deleted and you can now add a new one. Click on the blue ‘+’ icon.</a:t>
            </a:r>
            <a:r>
              <a:rPr lang="th-TH" dirty="0"/>
              <a:t> </a:t>
            </a:r>
            <a:r>
              <a:rPr lang="th-TH" dirty="0">
                <a:highlight>
                  <a:srgbClr val="FFFF00"/>
                </a:highlight>
              </a:rPr>
              <a:t>ตารางเรียนก่อนหน้านี้ได้ถูกลบไปแล้วและคุณสามารถเพิ่มกำหนดการใหม่ได้ คลิกไอคอน "+" สีน้ำเงิน</a:t>
            </a:r>
          </a:p>
          <a:p>
            <a:endParaRPr lang="en-US" dirty="0"/>
          </a:p>
          <a:p>
            <a:r>
              <a:rPr lang="en-US" dirty="0"/>
              <a:t>Add the date on your preferred schedule and time. You can add a Saturday class if you have no time for classes during the weekdays.</a:t>
            </a:r>
            <a:r>
              <a:rPr lang="th-TH" dirty="0"/>
              <a:t> </a:t>
            </a:r>
            <a:r>
              <a:rPr lang="th-TH" dirty="0">
                <a:highlight>
                  <a:srgbClr val="FFFF00"/>
                </a:highlight>
              </a:rPr>
              <a:t>เพิ่มวันที่ในตารางและเวลาที่คุณต้องการ คุณสามารถเพิ่มชั้นเรียนวันเสาร์ได้หากคุณไม่มีเวลาเรียนในช่วงวันธรรมดา</a:t>
            </a:r>
          </a:p>
          <a:p>
            <a:endParaRPr lang="en-US" dirty="0"/>
          </a:p>
          <a:p>
            <a:r>
              <a:rPr lang="en-US" dirty="0"/>
              <a:t>After choosing a date and time, search for a teacher and select an available slot.</a:t>
            </a:r>
            <a:r>
              <a:rPr lang="th-TH" dirty="0"/>
              <a:t> </a:t>
            </a:r>
            <a:r>
              <a:rPr lang="th-TH" dirty="0">
                <a:highlight>
                  <a:srgbClr val="FFFF00"/>
                </a:highlight>
              </a:rPr>
              <a:t>หลังจากเลือกวันที่และเวลาแล้วให้ค้นหาครูและเลือกครูที่ว่าง</a:t>
            </a:r>
          </a:p>
          <a:p>
            <a:endParaRPr lang="en-US" dirty="0"/>
          </a:p>
          <a:p>
            <a:r>
              <a:rPr lang="en-US" dirty="0"/>
              <a:t>After selecting a teacher, confirm your new schedule by clicking OK.</a:t>
            </a:r>
            <a:r>
              <a:rPr lang="th-TH" dirty="0"/>
              <a:t> </a:t>
            </a:r>
            <a:r>
              <a:rPr lang="th-TH" dirty="0">
                <a:highlight>
                  <a:srgbClr val="FFFF00"/>
                </a:highlight>
              </a:rPr>
              <a:t>หลังจากเลือกครูแล้วให้ยืนยันกำหนดตารางใหม่ของคุณโดยคลิกตกลง</a:t>
            </a:r>
          </a:p>
          <a:p>
            <a:endParaRPr lang="en-US" dirty="0"/>
          </a:p>
          <a:p>
            <a:r>
              <a:rPr lang="en-US" dirty="0"/>
              <a:t>Your schedule has now been changed and added.</a:t>
            </a:r>
            <a:r>
              <a:rPr lang="th-TH" dirty="0"/>
              <a:t> </a:t>
            </a:r>
            <a:r>
              <a:rPr lang="th-TH" dirty="0">
                <a:highlight>
                  <a:srgbClr val="FFFF00"/>
                </a:highlight>
              </a:rPr>
              <a:t>กำหนดการของคุณได้รับการเปลี่ยนแปลงและเพิ่มเรียบร้อยแล้ว</a:t>
            </a:r>
          </a:p>
          <a:p>
            <a:endParaRPr lang="en-US" dirty="0"/>
          </a:p>
          <a:p>
            <a:r>
              <a:rPr lang="en-US" dirty="0"/>
              <a:t>Students can also receive and turn in homework through the site. Click on the pen icon to view your homework. The green number icon indicates how many homework tasks have been completed.</a:t>
            </a:r>
            <a:r>
              <a:rPr lang="th-TH" dirty="0"/>
              <a:t> </a:t>
            </a:r>
            <a:r>
              <a:rPr lang="th-TH" dirty="0">
                <a:highlight>
                  <a:srgbClr val="FFFF00"/>
                </a:highlight>
              </a:rPr>
              <a:t>นักเรียนยังสามารถรับและส่งการบ้านผ่านเว็บไซต์ได้อีกด้วย คลิกที่ไอคอนปากกาเพื่อดูการบ้านของคุณ ไอคอนตัวเลขสีเขียวระบุจำนวนงานการบ้านที่ทำเสร็จแล้ว</a:t>
            </a:r>
          </a:p>
          <a:p>
            <a:endParaRPr lang="en-US" dirty="0"/>
          </a:p>
          <a:p>
            <a:r>
              <a:rPr lang="en-US" dirty="0"/>
              <a:t>Students are able to do daily homework and receive free writing correction as well.</a:t>
            </a:r>
            <a:r>
              <a:rPr lang="th-TH" dirty="0"/>
              <a:t> </a:t>
            </a:r>
            <a:r>
              <a:rPr lang="th-TH" dirty="0">
                <a:highlight>
                  <a:srgbClr val="FFFF00"/>
                </a:highlight>
              </a:rPr>
              <a:t>นักเรียนสามารถทำการบ้านทุกวันและรับการแก้ไขการเขียนได้ฟรีเช่นกัน</a:t>
            </a:r>
            <a:endParaRPr lang="en-US" dirty="0">
              <a:highlight>
                <a:srgbClr val="FFFF00"/>
              </a:highlight>
            </a:endParaRPr>
          </a:p>
        </p:txBody>
      </p:sp>
    </p:spTree>
    <p:extLst>
      <p:ext uri="{BB962C8B-B14F-4D97-AF65-F5344CB8AC3E}">
        <p14:creationId xmlns:p14="http://schemas.microsoft.com/office/powerpoint/2010/main" val="371163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E6F580-41BA-4ECA-92D9-39A8EBE19EC2}"/>
              </a:ext>
            </a:extLst>
          </p:cNvPr>
          <p:cNvPicPr>
            <a:picLocks noChangeAspect="1"/>
          </p:cNvPicPr>
          <p:nvPr/>
        </p:nvPicPr>
        <p:blipFill>
          <a:blip r:embed="rId2"/>
          <a:stretch>
            <a:fillRect/>
          </a:stretch>
        </p:blipFill>
        <p:spPr>
          <a:xfrm>
            <a:off x="441479" y="225595"/>
            <a:ext cx="7521791" cy="3542566"/>
          </a:xfrm>
          <a:prstGeom prst="rect">
            <a:avLst/>
          </a:prstGeom>
        </p:spPr>
      </p:pic>
      <p:sp>
        <p:nvSpPr>
          <p:cNvPr id="5" name="Rectangle 4">
            <a:extLst>
              <a:ext uri="{FF2B5EF4-FFF2-40B4-BE49-F238E27FC236}">
                <a16:creationId xmlns:a16="http://schemas.microsoft.com/office/drawing/2014/main" xmlns="" id="{6629C0DC-58F4-4A62-9423-1B413CBD4594}"/>
              </a:ext>
            </a:extLst>
          </p:cNvPr>
          <p:cNvSpPr/>
          <p:nvPr/>
        </p:nvSpPr>
        <p:spPr>
          <a:xfrm>
            <a:off x="2053701" y="3553223"/>
            <a:ext cx="6096000" cy="2862322"/>
          </a:xfrm>
          <a:prstGeom prst="rect">
            <a:avLst/>
          </a:prstGeom>
        </p:spPr>
        <p:txBody>
          <a:bodyPr>
            <a:spAutoFit/>
          </a:bodyPr>
          <a:lstStyle/>
          <a:p>
            <a:r>
              <a:rPr lang="th-TH" b="1" dirty="0">
                <a:highlight>
                  <a:srgbClr val="FFFF00"/>
                </a:highlight>
              </a:rPr>
              <a:t>วิธีการเรียนออนไลน์</a:t>
            </a:r>
          </a:p>
          <a:p>
            <a:endParaRPr lang="th-TH" b="1" dirty="0">
              <a:highlight>
                <a:srgbClr val="FFFF00"/>
              </a:highlight>
            </a:endParaRPr>
          </a:p>
          <a:p>
            <a:r>
              <a:rPr lang="th-TH" dirty="0">
                <a:highlight>
                  <a:srgbClr val="FFFF00"/>
                </a:highlight>
              </a:rPr>
              <a:t>ฉันเตรียมอะไรในชั้นเรียนออนไลน์บ้าง</a:t>
            </a:r>
            <a:r>
              <a:rPr lang="en-US" dirty="0">
                <a:highlight>
                  <a:srgbClr val="FFFF00"/>
                </a:highlight>
              </a:rPr>
              <a:t>?</a:t>
            </a:r>
            <a:endParaRPr lang="th-TH" dirty="0">
              <a:highlight>
                <a:srgbClr val="FFFF00"/>
              </a:highlight>
            </a:endParaRPr>
          </a:p>
          <a:p>
            <a:endParaRPr lang="th-TH" dirty="0">
              <a:highlight>
                <a:srgbClr val="FFFF00"/>
              </a:highlight>
            </a:endParaRPr>
          </a:p>
          <a:p>
            <a:r>
              <a:rPr lang="th-TH" dirty="0">
                <a:highlight>
                  <a:srgbClr val="FFFF00"/>
                </a:highlight>
              </a:rPr>
              <a:t>เตรียมชุดหูฟังพร้อมไมโครโฟนในตัวและเว็บแคม</a:t>
            </a:r>
          </a:p>
          <a:p>
            <a:endParaRPr lang="th-TH" dirty="0">
              <a:highlight>
                <a:srgbClr val="FFFF00"/>
              </a:highlight>
            </a:endParaRPr>
          </a:p>
          <a:p>
            <a:r>
              <a:rPr lang="th-TH" dirty="0">
                <a:highlight>
                  <a:srgbClr val="FFFF00"/>
                </a:highlight>
              </a:rPr>
              <a:t>* สำหรับผู้ใช้</a:t>
            </a:r>
            <a:r>
              <a:rPr lang="th-TH" dirty="0" err="1">
                <a:highlight>
                  <a:srgbClr val="FFFF00"/>
                </a:highlight>
              </a:rPr>
              <a:t>แล็ปท็</a:t>
            </a:r>
            <a:r>
              <a:rPr lang="th-TH" dirty="0">
                <a:highlight>
                  <a:srgbClr val="FFFF00"/>
                </a:highlight>
              </a:rPr>
              <a:t>อปให้เตรียมชุดหูฟังพร้อมไมโครโฟนหาก</a:t>
            </a:r>
            <a:r>
              <a:rPr lang="th-TH" dirty="0" err="1">
                <a:highlight>
                  <a:srgbClr val="FFFF00"/>
                </a:highlight>
              </a:rPr>
              <a:t>แล็ปท็</a:t>
            </a:r>
            <a:r>
              <a:rPr lang="th-TH" dirty="0">
                <a:highlight>
                  <a:srgbClr val="FFFF00"/>
                </a:highlight>
              </a:rPr>
              <a:t>อปของคุณมีกล้องในตัวอยู่แล้ว</a:t>
            </a:r>
          </a:p>
          <a:p>
            <a:endParaRPr lang="th-TH" dirty="0">
              <a:highlight>
                <a:srgbClr val="FFFF00"/>
              </a:highlight>
            </a:endParaRPr>
          </a:p>
          <a:p>
            <a:r>
              <a:rPr lang="th-TH" dirty="0">
                <a:highlight>
                  <a:srgbClr val="FFFF00"/>
                </a:highlight>
              </a:rPr>
              <a:t>* สำหรับผู้ใช้โทรศัพท์มือถือควรเตรียมหูฟังที่มีไมค์ในตัว</a:t>
            </a:r>
            <a:endParaRPr lang="en-US" dirty="0">
              <a:highlight>
                <a:srgbClr val="FFFF00"/>
              </a:highlight>
            </a:endParaRPr>
          </a:p>
        </p:txBody>
      </p:sp>
    </p:spTree>
    <p:extLst>
      <p:ext uri="{BB962C8B-B14F-4D97-AF65-F5344CB8AC3E}">
        <p14:creationId xmlns:p14="http://schemas.microsoft.com/office/powerpoint/2010/main" val="332987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0FD30C2-F0E9-4D8E-82BA-C5147A1CA395}"/>
              </a:ext>
            </a:extLst>
          </p:cNvPr>
          <p:cNvPicPr>
            <a:picLocks noChangeAspect="1"/>
          </p:cNvPicPr>
          <p:nvPr/>
        </p:nvPicPr>
        <p:blipFill>
          <a:blip r:embed="rId2"/>
          <a:stretch>
            <a:fillRect/>
          </a:stretch>
        </p:blipFill>
        <p:spPr>
          <a:xfrm>
            <a:off x="217227" y="141025"/>
            <a:ext cx="5801833" cy="3624599"/>
          </a:xfrm>
          <a:prstGeom prst="rect">
            <a:avLst/>
          </a:prstGeom>
        </p:spPr>
      </p:pic>
      <p:sp>
        <p:nvSpPr>
          <p:cNvPr id="5" name="Rectangle 4">
            <a:extLst>
              <a:ext uri="{FF2B5EF4-FFF2-40B4-BE49-F238E27FC236}">
                <a16:creationId xmlns:a16="http://schemas.microsoft.com/office/drawing/2014/main" xmlns="" id="{CDCADFBD-9CB4-4F4B-9288-EE926D5FB6EB}"/>
              </a:ext>
            </a:extLst>
          </p:cNvPr>
          <p:cNvSpPr/>
          <p:nvPr/>
        </p:nvSpPr>
        <p:spPr>
          <a:xfrm>
            <a:off x="6096000" y="289679"/>
            <a:ext cx="6096000" cy="3139321"/>
          </a:xfrm>
          <a:prstGeom prst="rect">
            <a:avLst/>
          </a:prstGeom>
        </p:spPr>
        <p:txBody>
          <a:bodyPr>
            <a:spAutoFit/>
          </a:bodyPr>
          <a:lstStyle/>
          <a:p>
            <a:r>
              <a:rPr lang="th-TH" b="1" dirty="0">
                <a:highlight>
                  <a:srgbClr val="FFFF00"/>
                </a:highlight>
              </a:rPr>
              <a:t>นโยบายการเข้าชั้นเรียน</a:t>
            </a:r>
          </a:p>
          <a:p>
            <a:endParaRPr lang="th-TH" dirty="0">
              <a:highlight>
                <a:srgbClr val="FFFF00"/>
              </a:highlight>
            </a:endParaRPr>
          </a:p>
          <a:p>
            <a:r>
              <a:rPr lang="th-TH" dirty="0">
                <a:highlight>
                  <a:srgbClr val="FFFF00"/>
                </a:highlight>
              </a:rPr>
              <a:t>ชั้นเรียนพร้อมสอนเวลาใดบ้าง?</a:t>
            </a:r>
          </a:p>
          <a:p>
            <a:endParaRPr lang="th-TH" dirty="0">
              <a:highlight>
                <a:srgbClr val="FFFF00"/>
              </a:highlight>
            </a:endParaRPr>
          </a:p>
          <a:p>
            <a:r>
              <a:rPr lang="th-TH" dirty="0">
                <a:highlight>
                  <a:srgbClr val="FFFF00"/>
                </a:highlight>
              </a:rPr>
              <a:t>ชั้นเรียนพร้อมสอนเวลา 07.00 น. ถึง 23.00 น. (เวลาฟิลิปปินส์</a:t>
            </a:r>
            <a:r>
              <a:rPr lang="en-US" dirty="0">
                <a:highlight>
                  <a:srgbClr val="FFFF00"/>
                </a:highlight>
              </a:rPr>
              <a:t>) </a:t>
            </a:r>
            <a:r>
              <a:rPr lang="th-TH" dirty="0">
                <a:highlight>
                  <a:srgbClr val="FFFF00"/>
                </a:highlight>
              </a:rPr>
              <a:t>ในวันธรรมดา</a:t>
            </a:r>
          </a:p>
          <a:p>
            <a:endParaRPr lang="th-TH" dirty="0">
              <a:highlight>
                <a:srgbClr val="FFFF00"/>
              </a:highlight>
            </a:endParaRPr>
          </a:p>
          <a:p>
            <a:r>
              <a:rPr lang="th-TH" dirty="0">
                <a:highlight>
                  <a:srgbClr val="FFFF00"/>
                </a:highlight>
              </a:rPr>
              <a:t>ฉันสามารถเรียนภาษาอังกฤษขณะอยู่ต่างประเทศได้หรือไม่?</a:t>
            </a:r>
          </a:p>
          <a:p>
            <a:endParaRPr lang="th-TH" dirty="0">
              <a:highlight>
                <a:srgbClr val="FFFF00"/>
              </a:highlight>
            </a:endParaRPr>
          </a:p>
          <a:p>
            <a:r>
              <a:rPr lang="th-TH" dirty="0">
                <a:highlight>
                  <a:srgbClr val="FFFF00"/>
                </a:highlight>
              </a:rPr>
              <a:t>จะเกิดอะไรขึ้นกับชั้นเรียนของฉันหากฉันไม่สามารถเข้าชั้นเรียนได้เนื่องจากสถานการณ์ของฉัน?</a:t>
            </a:r>
          </a:p>
          <a:p>
            <a:endParaRPr lang="th-TH" dirty="0">
              <a:highlight>
                <a:srgbClr val="FFFF00"/>
              </a:highlight>
            </a:endParaRPr>
          </a:p>
          <a:p>
            <a:r>
              <a:rPr lang="th-TH" dirty="0">
                <a:highlight>
                  <a:srgbClr val="FFFF00"/>
                </a:highlight>
              </a:rPr>
              <a:t>วันหยุดมีเรียนไหม?</a:t>
            </a:r>
            <a:endParaRPr lang="en-US" dirty="0">
              <a:highlight>
                <a:srgbClr val="FFFF00"/>
              </a:highlight>
            </a:endParaRPr>
          </a:p>
        </p:txBody>
      </p:sp>
    </p:spTree>
    <p:extLst>
      <p:ext uri="{BB962C8B-B14F-4D97-AF65-F5344CB8AC3E}">
        <p14:creationId xmlns:p14="http://schemas.microsoft.com/office/powerpoint/2010/main" val="387465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1E7D65E-28BB-4160-816F-E5A8BA41DBE0}"/>
              </a:ext>
            </a:extLst>
          </p:cNvPr>
          <p:cNvPicPr>
            <a:picLocks noChangeAspect="1"/>
          </p:cNvPicPr>
          <p:nvPr/>
        </p:nvPicPr>
        <p:blipFill>
          <a:blip r:embed="rId2"/>
          <a:stretch>
            <a:fillRect/>
          </a:stretch>
        </p:blipFill>
        <p:spPr>
          <a:xfrm>
            <a:off x="107642" y="63670"/>
            <a:ext cx="8379742" cy="4046692"/>
          </a:xfrm>
          <a:prstGeom prst="rect">
            <a:avLst/>
          </a:prstGeom>
        </p:spPr>
      </p:pic>
      <p:sp>
        <p:nvSpPr>
          <p:cNvPr id="6" name="Rectangle 5">
            <a:extLst>
              <a:ext uri="{FF2B5EF4-FFF2-40B4-BE49-F238E27FC236}">
                <a16:creationId xmlns:a16="http://schemas.microsoft.com/office/drawing/2014/main" xmlns="" id="{1E130DC5-CB57-4A04-B6C7-778961074A88}"/>
              </a:ext>
            </a:extLst>
          </p:cNvPr>
          <p:cNvSpPr/>
          <p:nvPr/>
        </p:nvSpPr>
        <p:spPr>
          <a:xfrm>
            <a:off x="2195744" y="3162670"/>
            <a:ext cx="6096000" cy="3416320"/>
          </a:xfrm>
          <a:prstGeom prst="rect">
            <a:avLst/>
          </a:prstGeom>
        </p:spPr>
        <p:txBody>
          <a:bodyPr>
            <a:spAutoFit/>
          </a:bodyPr>
          <a:lstStyle/>
          <a:p>
            <a:r>
              <a:rPr lang="th-TH" b="1" dirty="0">
                <a:highlight>
                  <a:srgbClr val="FFFF00"/>
                </a:highlight>
              </a:rPr>
              <a:t>การชำระเงิน</a:t>
            </a:r>
          </a:p>
          <a:p>
            <a:endParaRPr lang="th-TH" b="1" dirty="0">
              <a:highlight>
                <a:srgbClr val="FFFF00"/>
              </a:highlight>
            </a:endParaRPr>
          </a:p>
          <a:p>
            <a:r>
              <a:rPr lang="th-TH" dirty="0">
                <a:highlight>
                  <a:srgbClr val="FFFF00"/>
                </a:highlight>
              </a:rPr>
              <a:t>ในการลงทะเบียนชั้นเรียนฉันสามารถใช้วิธีการชำระเงินแบบใดได้บ้าง?</a:t>
            </a:r>
          </a:p>
          <a:p>
            <a:endParaRPr lang="th-TH" dirty="0">
              <a:highlight>
                <a:srgbClr val="FFFF00"/>
              </a:highlight>
            </a:endParaRPr>
          </a:p>
          <a:p>
            <a:r>
              <a:rPr lang="th-TH" dirty="0">
                <a:highlight>
                  <a:srgbClr val="FFFF00"/>
                </a:highlight>
              </a:rPr>
              <a:t>คุณสามารถชำระเงินผ่าน</a:t>
            </a:r>
          </a:p>
          <a:p>
            <a:endParaRPr lang="th-TH" dirty="0">
              <a:highlight>
                <a:srgbClr val="FFFF00"/>
              </a:highlight>
            </a:endParaRPr>
          </a:p>
          <a:p>
            <a:pPr marL="285750" indent="-285750">
              <a:buFont typeface="Arial" panose="020B0604020202020204" pitchFamily="34" charset="0"/>
              <a:buChar char="•"/>
            </a:pPr>
            <a:r>
              <a:rPr lang="th-TH" dirty="0">
                <a:highlight>
                  <a:srgbClr val="FFFF00"/>
                </a:highlight>
              </a:rPr>
              <a:t>โอนเงินผ่านธนาคาร</a:t>
            </a:r>
          </a:p>
          <a:p>
            <a:pPr marL="285750" indent="-285750">
              <a:buFont typeface="Arial" panose="020B0604020202020204" pitchFamily="34" charset="0"/>
              <a:buChar char="•"/>
            </a:pPr>
            <a:r>
              <a:rPr lang="th-TH" dirty="0">
                <a:highlight>
                  <a:srgbClr val="FFFF00"/>
                </a:highlight>
              </a:rPr>
              <a:t>บัตรเครดิต</a:t>
            </a:r>
            <a:endParaRPr lang="en-US" dirty="0">
              <a:highlight>
                <a:srgbClr val="FFFF00"/>
              </a:highlight>
            </a:endParaRPr>
          </a:p>
          <a:p>
            <a:pPr marL="285750" indent="-285750">
              <a:buFont typeface="Arial" panose="020B0604020202020204" pitchFamily="34" charset="0"/>
              <a:buChar char="•"/>
            </a:pPr>
            <a:r>
              <a:rPr lang="en-US" dirty="0" err="1">
                <a:highlight>
                  <a:srgbClr val="FFFF00"/>
                </a:highlight>
              </a:rPr>
              <a:t>Paypal</a:t>
            </a:r>
            <a:endParaRPr lang="en-US" dirty="0">
              <a:highlight>
                <a:srgbClr val="FFFF00"/>
              </a:highlight>
            </a:endParaRPr>
          </a:p>
          <a:p>
            <a:endParaRPr lang="th-TH" dirty="0">
              <a:highlight>
                <a:srgbClr val="FFFF00"/>
              </a:highlight>
            </a:endParaRPr>
          </a:p>
          <a:p>
            <a:r>
              <a:rPr lang="th-TH" dirty="0">
                <a:highlight>
                  <a:srgbClr val="FFFF00"/>
                </a:highlight>
              </a:rPr>
              <a:t>เมื่อคุณสมัครเรียน โปรดแจ้งเจ้าหน้าที่ที่ปรึกษาเกี่ยวกับวิธีการชำระเงิน เจ้าหน้าจะให้ข้อมูลที่จำเป็นอื่น ๆ เกี่ยวกับค่าธรรมเนียมด้วย</a:t>
            </a:r>
            <a:endParaRPr lang="en-US" dirty="0">
              <a:highlight>
                <a:srgbClr val="FFFF00"/>
              </a:highlight>
            </a:endParaRPr>
          </a:p>
        </p:txBody>
      </p:sp>
    </p:spTree>
    <p:extLst>
      <p:ext uri="{BB962C8B-B14F-4D97-AF65-F5344CB8AC3E}">
        <p14:creationId xmlns:p14="http://schemas.microsoft.com/office/powerpoint/2010/main" val="325091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E6873-86BF-44B1-AADD-5C73AF2471EF}"/>
              </a:ext>
            </a:extLst>
          </p:cNvPr>
          <p:cNvSpPr>
            <a:spLocks noGrp="1"/>
          </p:cNvSpPr>
          <p:nvPr>
            <p:ph type="title"/>
          </p:nvPr>
        </p:nvSpPr>
        <p:spPr/>
        <p:txBody>
          <a:bodyPr/>
          <a:lstStyle/>
          <a:p>
            <a:r>
              <a:rPr lang="en-US" dirty="0"/>
              <a:t>https://pinestalking.com/11talk/testimonilas.html</a:t>
            </a:r>
          </a:p>
        </p:txBody>
      </p:sp>
      <p:pic>
        <p:nvPicPr>
          <p:cNvPr id="4" name="Content Placeholder 3">
            <a:extLst>
              <a:ext uri="{FF2B5EF4-FFF2-40B4-BE49-F238E27FC236}">
                <a16:creationId xmlns:a16="http://schemas.microsoft.com/office/drawing/2014/main" xmlns="" id="{2F2B321F-028C-4467-8B96-ED94E8397880}"/>
              </a:ext>
            </a:extLst>
          </p:cNvPr>
          <p:cNvPicPr>
            <a:picLocks noGrp="1" noChangeAspect="1"/>
          </p:cNvPicPr>
          <p:nvPr>
            <p:ph idx="1"/>
          </p:nvPr>
        </p:nvPicPr>
        <p:blipFill>
          <a:blip r:embed="rId2"/>
          <a:stretch>
            <a:fillRect/>
          </a:stretch>
        </p:blipFill>
        <p:spPr>
          <a:xfrm>
            <a:off x="838200" y="1520177"/>
            <a:ext cx="10515600" cy="3616983"/>
          </a:xfrm>
          <a:prstGeom prst="rect">
            <a:avLst/>
          </a:prstGeom>
        </p:spPr>
      </p:pic>
      <p:sp>
        <p:nvSpPr>
          <p:cNvPr id="3" name="Rectangle 2">
            <a:extLst>
              <a:ext uri="{FF2B5EF4-FFF2-40B4-BE49-F238E27FC236}">
                <a16:creationId xmlns:a16="http://schemas.microsoft.com/office/drawing/2014/main" xmlns="" id="{84943E93-4F82-462B-AC63-A2A332FD6D07}"/>
              </a:ext>
            </a:extLst>
          </p:cNvPr>
          <p:cNvSpPr/>
          <p:nvPr/>
        </p:nvSpPr>
        <p:spPr>
          <a:xfrm>
            <a:off x="1716350" y="3907552"/>
            <a:ext cx="3770050" cy="2585323"/>
          </a:xfrm>
          <a:prstGeom prst="rect">
            <a:avLst/>
          </a:prstGeom>
        </p:spPr>
        <p:txBody>
          <a:bodyPr wrap="square">
            <a:spAutoFit/>
          </a:bodyPr>
          <a:lstStyle/>
          <a:p>
            <a:r>
              <a:rPr lang="en-US" dirty="0">
                <a:highlight>
                  <a:srgbClr val="FFFF00"/>
                </a:highlight>
              </a:rPr>
              <a:t>11talk Junior Course </a:t>
            </a:r>
            <a:r>
              <a:rPr lang="th-TH" dirty="0">
                <a:highlight>
                  <a:srgbClr val="FFFF00"/>
                </a:highlight>
              </a:rPr>
              <a:t>เหมาะสำหรับลูกชายและลูกสาวของฉัน ทั้งคู่ได้ลองคลาส "</a:t>
            </a:r>
            <a:r>
              <a:rPr lang="en-US" dirty="0">
                <a:highlight>
                  <a:srgbClr val="FFFF00"/>
                </a:highlight>
              </a:rPr>
              <a:t>Let's Go Series" </a:t>
            </a:r>
            <a:r>
              <a:rPr lang="th-TH" dirty="0">
                <a:highlight>
                  <a:srgbClr val="FFFF00"/>
                </a:highlight>
              </a:rPr>
              <a:t>แล้ว และเป็นประโยชน์อย่างมากสำหรับพวกเขา </a:t>
            </a:r>
            <a:r>
              <a:rPr lang="en-US" dirty="0">
                <a:highlight>
                  <a:srgbClr val="FFFF00"/>
                </a:highlight>
              </a:rPr>
              <a:t>T. Ramon </a:t>
            </a:r>
            <a:r>
              <a:rPr lang="th-TH" dirty="0">
                <a:highlight>
                  <a:srgbClr val="FFFF00"/>
                </a:highlight>
              </a:rPr>
              <a:t>มีความอดทนและสามารถจัดการกับเด็ก ๆ ได้ดีมาก แน่นอนว่าลูก ๆ ของฉันพัฒนาภาษาอังกฤษได้ดีขึ้น พวกเขาสามารถออกเสียงคำศัพท์และระบุสิ่ง</a:t>
            </a:r>
            <a:r>
              <a:rPr lang="th-TH" dirty="0" err="1">
                <a:highlight>
                  <a:srgbClr val="FFFF00"/>
                </a:highlight>
              </a:rPr>
              <a:t>ต่างๆ</a:t>
            </a:r>
            <a:r>
              <a:rPr lang="th-TH" dirty="0">
                <a:highlight>
                  <a:srgbClr val="FFFF00"/>
                </a:highlight>
              </a:rPr>
              <a:t>รอบตัวเป็นภาษาอังกฤษ ฉันอยากจะแนะนำ 11</a:t>
            </a:r>
            <a:r>
              <a:rPr lang="en-US" dirty="0">
                <a:highlight>
                  <a:srgbClr val="FFFF00"/>
                </a:highlight>
              </a:rPr>
              <a:t>talk </a:t>
            </a:r>
            <a:r>
              <a:rPr lang="th-TH" dirty="0">
                <a:highlight>
                  <a:srgbClr val="FFFF00"/>
                </a:highlight>
              </a:rPr>
              <a:t>ให้กับผู้ปกครองที่ต้องการให้บุตรหลานเรียนภาษาอังกฤษในช่วงของการเริ่มต้นการเรียนรู้</a:t>
            </a:r>
          </a:p>
        </p:txBody>
      </p:sp>
      <p:sp>
        <p:nvSpPr>
          <p:cNvPr id="5" name="Rectangle 4">
            <a:extLst>
              <a:ext uri="{FF2B5EF4-FFF2-40B4-BE49-F238E27FC236}">
                <a16:creationId xmlns:a16="http://schemas.microsoft.com/office/drawing/2014/main" xmlns="" id="{2F161590-CF18-4A5A-991D-1328E37EA06B}"/>
              </a:ext>
            </a:extLst>
          </p:cNvPr>
          <p:cNvSpPr/>
          <p:nvPr/>
        </p:nvSpPr>
        <p:spPr>
          <a:xfrm>
            <a:off x="7159100" y="4183661"/>
            <a:ext cx="3316550" cy="2308324"/>
          </a:xfrm>
          <a:prstGeom prst="rect">
            <a:avLst/>
          </a:prstGeom>
        </p:spPr>
        <p:txBody>
          <a:bodyPr wrap="square">
            <a:spAutoFit/>
          </a:bodyPr>
          <a:lstStyle/>
          <a:p>
            <a:r>
              <a:rPr lang="th-TH" dirty="0">
                <a:highlight>
                  <a:srgbClr val="FFFF00"/>
                </a:highlight>
              </a:rPr>
              <a:t>ผมเป็นนักเรียนที่มักจะมีความลังเลเมื่อต้องพูดภาษาอังกฤษ หลังจากได้เรียนภาษาอังกฤษออนไลน์ของ 11</a:t>
            </a:r>
            <a:r>
              <a:rPr lang="en-US" dirty="0">
                <a:highlight>
                  <a:srgbClr val="FFFF00"/>
                </a:highlight>
              </a:rPr>
              <a:t>Talk </a:t>
            </a:r>
            <a:r>
              <a:rPr lang="th-TH" dirty="0">
                <a:highlight>
                  <a:srgbClr val="FFFF00"/>
                </a:highlight>
              </a:rPr>
              <a:t>ผมก็ได้ทำลายกำแพงภาษาลงและมีความมั่นใจมากขึ้นในการสื่อสารกับชาวต่างชาติ ขอขอบคุณครูที่ให้บทเรียนที่มีคุณภาพ ณ ตอนนี้ผมสามารถใช้สำนวนที่ได้เรียนรู้จากชั้นเรียน </a:t>
            </a:r>
            <a:r>
              <a:rPr lang="en-US" dirty="0">
                <a:highlight>
                  <a:srgbClr val="FFFF00"/>
                </a:highlight>
              </a:rPr>
              <a:t>ESL </a:t>
            </a:r>
            <a:r>
              <a:rPr lang="th-TH" dirty="0">
                <a:highlight>
                  <a:srgbClr val="FFFF00"/>
                </a:highlight>
              </a:rPr>
              <a:t>ในการสื่อสารกับชาวต่างชาติได้อย่างมั่นใจ</a:t>
            </a:r>
          </a:p>
        </p:txBody>
      </p:sp>
    </p:spTree>
    <p:extLst>
      <p:ext uri="{BB962C8B-B14F-4D97-AF65-F5344CB8AC3E}">
        <p14:creationId xmlns:p14="http://schemas.microsoft.com/office/powerpoint/2010/main" val="267244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B8BD-7FFB-44EC-8CB8-4B45337C493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80DBF58C-72D8-4A8D-BED6-CDFEC6A2D987}"/>
              </a:ext>
            </a:extLst>
          </p:cNvPr>
          <p:cNvPicPr>
            <a:picLocks noGrp="1" noChangeAspect="1"/>
          </p:cNvPicPr>
          <p:nvPr>
            <p:ph idx="1"/>
          </p:nvPr>
        </p:nvPicPr>
        <p:blipFill>
          <a:blip r:embed="rId2"/>
          <a:stretch>
            <a:fillRect/>
          </a:stretch>
        </p:blipFill>
        <p:spPr>
          <a:xfrm>
            <a:off x="2576452" y="1825625"/>
            <a:ext cx="7039095" cy="4351338"/>
          </a:xfrm>
          <a:prstGeom prst="rect">
            <a:avLst/>
          </a:prstGeom>
        </p:spPr>
      </p:pic>
      <p:sp>
        <p:nvSpPr>
          <p:cNvPr id="5" name="Rectangle 4">
            <a:extLst>
              <a:ext uri="{FF2B5EF4-FFF2-40B4-BE49-F238E27FC236}">
                <a16:creationId xmlns:a16="http://schemas.microsoft.com/office/drawing/2014/main" xmlns="" id="{C3E15507-FEF5-4DC0-8570-40D2609DAB0F}"/>
              </a:ext>
            </a:extLst>
          </p:cNvPr>
          <p:cNvSpPr/>
          <p:nvPr/>
        </p:nvSpPr>
        <p:spPr>
          <a:xfrm>
            <a:off x="9213130" y="917906"/>
            <a:ext cx="2540905" cy="3139321"/>
          </a:xfrm>
          <a:prstGeom prst="rect">
            <a:avLst/>
          </a:prstGeom>
        </p:spPr>
        <p:txBody>
          <a:bodyPr wrap="square">
            <a:spAutoFit/>
          </a:bodyPr>
          <a:lstStyle/>
          <a:p>
            <a:r>
              <a:rPr lang="th-TH" dirty="0">
                <a:highlight>
                  <a:srgbClr val="FFFF00"/>
                </a:highlight>
              </a:rPr>
              <a:t>ขณะที่เรียนอยู่ที่มหาวิทยาลัยผมได้คะแนน </a:t>
            </a:r>
            <a:r>
              <a:rPr lang="en-US" dirty="0">
                <a:highlight>
                  <a:srgbClr val="FFFF00"/>
                </a:highlight>
              </a:rPr>
              <a:t>TOEIC </a:t>
            </a:r>
            <a:r>
              <a:rPr lang="th-TH" dirty="0">
                <a:highlight>
                  <a:srgbClr val="FFFF00"/>
                </a:highlight>
              </a:rPr>
              <a:t>แล้ว แต่พบว่าทักษะการสนทนาของผมไม่เพียงพอเมื่อฉันอยู่ต่างประเทศ ด้วยการแนะนำของคนรู้จัก ผมได้ลงทะเบียนที่ 11</a:t>
            </a:r>
            <a:r>
              <a:rPr lang="en-US" dirty="0">
                <a:highlight>
                  <a:srgbClr val="FFFF00"/>
                </a:highlight>
              </a:rPr>
              <a:t>talk </a:t>
            </a:r>
            <a:r>
              <a:rPr lang="th-TH" dirty="0">
                <a:highlight>
                  <a:srgbClr val="FFFF00"/>
                </a:highlight>
              </a:rPr>
              <a:t>ตอนแรกฉันคิดว่าการเรียนออนไลน์จะไม่เพียงพอสำหรับการพัฒนาทักษะการสนทนา แต่มันเป็นเพียงความคิดแวบแรกของผมและความคิดนั้นได้เปลี่ยนไป 180 องศาโดยสิ้นเชิงหลังจากจบหลักสูตรการสื่อสาร</a:t>
            </a:r>
            <a:endParaRPr lang="en-US" dirty="0">
              <a:highlight>
                <a:srgbClr val="FFFF00"/>
              </a:highlight>
            </a:endParaRPr>
          </a:p>
        </p:txBody>
      </p:sp>
      <p:sp>
        <p:nvSpPr>
          <p:cNvPr id="3" name="Rectangle 2">
            <a:extLst>
              <a:ext uri="{FF2B5EF4-FFF2-40B4-BE49-F238E27FC236}">
                <a16:creationId xmlns:a16="http://schemas.microsoft.com/office/drawing/2014/main" xmlns="" id="{7C1A8A5D-B832-41C6-83A8-B0B599871DEB}"/>
              </a:ext>
            </a:extLst>
          </p:cNvPr>
          <p:cNvSpPr/>
          <p:nvPr/>
        </p:nvSpPr>
        <p:spPr>
          <a:xfrm>
            <a:off x="171635" y="1997839"/>
            <a:ext cx="3184124" cy="3416320"/>
          </a:xfrm>
          <a:prstGeom prst="rect">
            <a:avLst/>
          </a:prstGeom>
        </p:spPr>
        <p:txBody>
          <a:bodyPr wrap="square">
            <a:spAutoFit/>
          </a:bodyPr>
          <a:lstStyle/>
          <a:p>
            <a:r>
              <a:rPr lang="th-TH" dirty="0">
                <a:highlight>
                  <a:srgbClr val="FFFF00"/>
                </a:highlight>
              </a:rPr>
              <a:t>การเตรียมตัวสัมภาษณ์งานภาษาอังกฤษนั้นมีความยากเสมออยู่เสมอ และในขณะที่ฉันกำลังมองหาชั้นเรียนภาษาอังกฤษที่เกี่ยวข้องกับธุรกิจและงานที่เป็นประโยชน์ มีหลักสูตรมากมายใน 11</a:t>
            </a:r>
            <a:r>
              <a:rPr lang="en-US" dirty="0">
                <a:highlight>
                  <a:srgbClr val="FFFF00"/>
                </a:highlight>
              </a:rPr>
              <a:t>talk </a:t>
            </a:r>
            <a:r>
              <a:rPr lang="th-TH" dirty="0">
                <a:highlight>
                  <a:srgbClr val="FFFF00"/>
                </a:highlight>
              </a:rPr>
              <a:t>ซึ่งฉันสามารถมุ่งเน้นไปที่การสัมภาษณ์ภาษาอังกฤษและภาษาอังกฤษธุรกิจโดยการสมัครเรียนจากหลักสูตรพิเศษ ฉันได้เรียนรู้มากมายเกี่ยวกับภาษาอังกฤษผ่านชั้นเรียนนี้ แต่สิ่งสำคัญคือฉันได้พัฒนาความมั่นใจในภาษาอังกฤษ ฉันพอใจมากและฉันคิดว่าฉันสามารถทำได้ดีในการสัมภาษณ์ภาษาอังกฤษที่กำลังจะมาถึง</a:t>
            </a:r>
            <a:endParaRPr lang="en-US" dirty="0">
              <a:highlight>
                <a:srgbClr val="FFFF00"/>
              </a:highlight>
            </a:endParaRPr>
          </a:p>
        </p:txBody>
      </p:sp>
    </p:spTree>
    <p:extLst>
      <p:ext uri="{BB962C8B-B14F-4D97-AF65-F5344CB8AC3E}">
        <p14:creationId xmlns:p14="http://schemas.microsoft.com/office/powerpoint/2010/main" val="114671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165A0F-8D82-41DF-A5F6-FC9CB6A4310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14C0CCD7-25B8-4458-A826-E16B269360BD}"/>
              </a:ext>
            </a:extLst>
          </p:cNvPr>
          <p:cNvPicPr>
            <a:picLocks noGrp="1" noChangeAspect="1"/>
          </p:cNvPicPr>
          <p:nvPr>
            <p:ph idx="1"/>
          </p:nvPr>
        </p:nvPicPr>
        <p:blipFill>
          <a:blip r:embed="rId2"/>
          <a:stretch>
            <a:fillRect/>
          </a:stretch>
        </p:blipFill>
        <p:spPr>
          <a:xfrm>
            <a:off x="1710375" y="1825625"/>
            <a:ext cx="8771250" cy="4351338"/>
          </a:xfrm>
          <a:prstGeom prst="rect">
            <a:avLst/>
          </a:prstGeom>
        </p:spPr>
      </p:pic>
      <p:sp>
        <p:nvSpPr>
          <p:cNvPr id="3" name="Rectangle 2">
            <a:extLst>
              <a:ext uri="{FF2B5EF4-FFF2-40B4-BE49-F238E27FC236}">
                <a16:creationId xmlns:a16="http://schemas.microsoft.com/office/drawing/2014/main" xmlns="" id="{BCB3DE91-EFC7-4B93-A26A-F0BD77B72F1A}"/>
              </a:ext>
            </a:extLst>
          </p:cNvPr>
          <p:cNvSpPr/>
          <p:nvPr/>
        </p:nvSpPr>
        <p:spPr>
          <a:xfrm>
            <a:off x="198268" y="2903400"/>
            <a:ext cx="2766874" cy="2862322"/>
          </a:xfrm>
          <a:prstGeom prst="rect">
            <a:avLst/>
          </a:prstGeom>
        </p:spPr>
        <p:txBody>
          <a:bodyPr wrap="square">
            <a:spAutoFit/>
          </a:bodyPr>
          <a:lstStyle/>
          <a:p>
            <a:r>
              <a:rPr lang="th-TH" dirty="0">
                <a:highlight>
                  <a:srgbClr val="FFFF00"/>
                </a:highlight>
              </a:rPr>
              <a:t>ตั้งแต่ฉันเป็นนักเรียนและต้องการเรียนภาษาอังกฤษอย่างต่อเนื่อง แต่เมื่อฉันเริ่มทำงานฉันไม่มีเวลามากพอที่จะเข้าเรียนแบบออฟไลน์  อย่างไรก็ตามมันเป็นเรื่องดีที่สามารถเรียนภาษาอังกฤษได้อย่างสบายใจที่บ้านหลังเลิกงาน 11</a:t>
            </a:r>
            <a:r>
              <a:rPr lang="en-US" dirty="0">
                <a:highlight>
                  <a:srgbClr val="FFFF00"/>
                </a:highlight>
              </a:rPr>
              <a:t>talk </a:t>
            </a:r>
            <a:r>
              <a:rPr lang="th-TH" dirty="0">
                <a:highlight>
                  <a:srgbClr val="FFFF00"/>
                </a:highlight>
              </a:rPr>
              <a:t>คลาสออนไลน์ทำให้ผมมีประสบการณ์ในชั้นเรียนที่ยอดเยี่ยมเพราะผมสามารถโต้ตอบกับครูผ่านเครื่องมือเสมือนจริงเช่น ปากกาและอิโมจิ</a:t>
            </a:r>
          </a:p>
        </p:txBody>
      </p:sp>
      <p:sp>
        <p:nvSpPr>
          <p:cNvPr id="5" name="Rectangle 4">
            <a:extLst>
              <a:ext uri="{FF2B5EF4-FFF2-40B4-BE49-F238E27FC236}">
                <a16:creationId xmlns:a16="http://schemas.microsoft.com/office/drawing/2014/main" xmlns="" id="{13B6A987-B6FE-4FCB-B6C2-3230486E9DEC}"/>
              </a:ext>
            </a:extLst>
          </p:cNvPr>
          <p:cNvSpPr/>
          <p:nvPr/>
        </p:nvSpPr>
        <p:spPr>
          <a:xfrm>
            <a:off x="8081639" y="4066881"/>
            <a:ext cx="3450454" cy="1754326"/>
          </a:xfrm>
          <a:prstGeom prst="rect">
            <a:avLst/>
          </a:prstGeom>
        </p:spPr>
        <p:txBody>
          <a:bodyPr wrap="square">
            <a:spAutoFit/>
          </a:bodyPr>
          <a:lstStyle/>
          <a:p>
            <a:r>
              <a:rPr lang="th-TH" dirty="0">
                <a:highlight>
                  <a:srgbClr val="FFFF00"/>
                </a:highlight>
              </a:rPr>
              <a:t>ฉันกำลังคิดเกี่ยวกับวิธีการเรียนภาษาอังกฤษที่เกาหลีในขณะที่เตรียมตัวเพื่อทำงานในต่างประเทศ ฉันเรียนภาษาอังกฤษทุกวันกับ 11</a:t>
            </a:r>
            <a:r>
              <a:rPr lang="en-US" dirty="0">
                <a:highlight>
                  <a:srgbClr val="FFFF00"/>
                </a:highlight>
              </a:rPr>
              <a:t>talk </a:t>
            </a:r>
            <a:r>
              <a:rPr lang="th-TH" dirty="0">
                <a:highlight>
                  <a:srgbClr val="FFFF00"/>
                </a:highlight>
              </a:rPr>
              <a:t>เหนือสิ่งอื่นใดฉันคิดว่าการเรียนภาษาอังกฤษออนไลน์ช่วยให้รู้สึกมั่นใจและสนุกกับภาษาอังกฤษ ฉันขอแนะนำหลักสูตรนี้สำหรับผู้ที่วางแผนจะไปทำงานในช่วงวันหยุดยาว</a:t>
            </a:r>
            <a:endParaRPr lang="en-US" dirty="0">
              <a:highlight>
                <a:srgbClr val="FFFF00"/>
              </a:highlight>
            </a:endParaRPr>
          </a:p>
        </p:txBody>
      </p:sp>
    </p:spTree>
    <p:extLst>
      <p:ext uri="{BB962C8B-B14F-4D97-AF65-F5344CB8AC3E}">
        <p14:creationId xmlns:p14="http://schemas.microsoft.com/office/powerpoint/2010/main" val="45366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CC689-1E2C-4674-A2AC-D40086832297}"/>
              </a:ext>
            </a:extLst>
          </p:cNvPr>
          <p:cNvSpPr>
            <a:spLocks noGrp="1"/>
          </p:cNvSpPr>
          <p:nvPr>
            <p:ph type="title"/>
          </p:nvPr>
        </p:nvSpPr>
        <p:spPr>
          <a:xfrm>
            <a:off x="838200" y="365126"/>
            <a:ext cx="8713206" cy="558328"/>
          </a:xfrm>
        </p:spPr>
        <p:txBody>
          <a:bodyPr>
            <a:normAutofit fontScale="90000"/>
          </a:bodyPr>
          <a:lstStyle/>
          <a:p>
            <a:r>
              <a:rPr lang="en-US" dirty="0">
                <a:hlinkClick r:id="rId2"/>
              </a:rPr>
              <a:t>https://pinestalking.com/11talk/book_list.html?</a:t>
            </a:r>
            <a:endParaRPr lang="en-US" dirty="0"/>
          </a:p>
        </p:txBody>
      </p:sp>
      <p:sp>
        <p:nvSpPr>
          <p:cNvPr id="3" name="Content Placeholder 2">
            <a:extLst>
              <a:ext uri="{FF2B5EF4-FFF2-40B4-BE49-F238E27FC236}">
                <a16:creationId xmlns:a16="http://schemas.microsoft.com/office/drawing/2014/main" xmlns="" id="{5D5AE709-CA99-40B3-97ED-CF83C483B62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393632C1-F96B-4B84-A068-6166CBA22F58}"/>
              </a:ext>
            </a:extLst>
          </p:cNvPr>
          <p:cNvPicPr>
            <a:picLocks noChangeAspect="1"/>
          </p:cNvPicPr>
          <p:nvPr/>
        </p:nvPicPr>
        <p:blipFill>
          <a:blip r:embed="rId3"/>
          <a:stretch>
            <a:fillRect/>
          </a:stretch>
        </p:blipFill>
        <p:spPr>
          <a:xfrm>
            <a:off x="838200" y="997519"/>
            <a:ext cx="8810050" cy="5495356"/>
          </a:xfrm>
          <a:prstGeom prst="rect">
            <a:avLst/>
          </a:prstGeom>
        </p:spPr>
      </p:pic>
      <p:sp>
        <p:nvSpPr>
          <p:cNvPr id="5" name="TextBox 4">
            <a:extLst>
              <a:ext uri="{FF2B5EF4-FFF2-40B4-BE49-F238E27FC236}">
                <a16:creationId xmlns:a16="http://schemas.microsoft.com/office/drawing/2014/main" xmlns="" id="{5C75897E-77B1-4993-AB11-B65D4087653B}"/>
              </a:ext>
            </a:extLst>
          </p:cNvPr>
          <p:cNvSpPr txBox="1"/>
          <p:nvPr/>
        </p:nvSpPr>
        <p:spPr>
          <a:xfrm>
            <a:off x="6096000" y="2167917"/>
            <a:ext cx="1885025" cy="369332"/>
          </a:xfrm>
          <a:prstGeom prst="rect">
            <a:avLst/>
          </a:prstGeom>
          <a:noFill/>
        </p:spPr>
        <p:txBody>
          <a:bodyPr wrap="square" rtlCol="0">
            <a:spAutoFit/>
          </a:bodyPr>
          <a:lstStyle/>
          <a:p>
            <a:r>
              <a:rPr lang="th-TH" dirty="0">
                <a:highlight>
                  <a:srgbClr val="00FFFF"/>
                </a:highlight>
              </a:rPr>
              <a:t>สื่อการเรียน</a:t>
            </a:r>
            <a:endParaRPr lang="en-US" dirty="0">
              <a:highlight>
                <a:srgbClr val="00FFFF"/>
              </a:highlight>
            </a:endParaRPr>
          </a:p>
        </p:txBody>
      </p:sp>
      <p:sp>
        <p:nvSpPr>
          <p:cNvPr id="6" name="TextBox 5">
            <a:extLst>
              <a:ext uri="{FF2B5EF4-FFF2-40B4-BE49-F238E27FC236}">
                <a16:creationId xmlns:a16="http://schemas.microsoft.com/office/drawing/2014/main" xmlns="" id="{42329F8C-8C2E-472B-A19D-4DDCDBA365AA}"/>
              </a:ext>
            </a:extLst>
          </p:cNvPr>
          <p:cNvSpPr txBox="1"/>
          <p:nvPr/>
        </p:nvSpPr>
        <p:spPr>
          <a:xfrm>
            <a:off x="7137647" y="2610035"/>
            <a:ext cx="3178205" cy="646331"/>
          </a:xfrm>
          <a:prstGeom prst="rect">
            <a:avLst/>
          </a:prstGeom>
          <a:noFill/>
        </p:spPr>
        <p:txBody>
          <a:bodyPr wrap="square" rtlCol="0">
            <a:spAutoFit/>
          </a:bodyPr>
          <a:lstStyle/>
          <a:p>
            <a:r>
              <a:rPr lang="en-US" dirty="0">
                <a:highlight>
                  <a:srgbClr val="00FFFF"/>
                </a:highlight>
              </a:rPr>
              <a:t>11Talk </a:t>
            </a:r>
            <a:r>
              <a:rPr lang="th-TH" dirty="0">
                <a:highlight>
                  <a:srgbClr val="00FFFF"/>
                </a:highlight>
              </a:rPr>
              <a:t>มีสื่อการเรียนให้ฟรี</a:t>
            </a:r>
            <a:r>
              <a:rPr lang="en-US" dirty="0">
                <a:highlight>
                  <a:srgbClr val="00FFFF"/>
                </a:highlight>
              </a:rPr>
              <a:t>! </a:t>
            </a:r>
            <a:r>
              <a:rPr lang="th-TH" dirty="0">
                <a:solidFill>
                  <a:srgbClr val="FF0000"/>
                </a:solidFill>
                <a:highlight>
                  <a:srgbClr val="00FFFF"/>
                </a:highlight>
              </a:rPr>
              <a:t>เรียนรู้เพิ่มเติมเกี่ยวกับระดับ </a:t>
            </a:r>
            <a:r>
              <a:rPr lang="en-US" dirty="0">
                <a:solidFill>
                  <a:srgbClr val="FF0000"/>
                </a:solidFill>
                <a:highlight>
                  <a:srgbClr val="00FFFF"/>
                </a:highlight>
              </a:rPr>
              <a:t>CEFR</a:t>
            </a:r>
          </a:p>
        </p:txBody>
      </p:sp>
    </p:spTree>
    <p:extLst>
      <p:ext uri="{BB962C8B-B14F-4D97-AF65-F5344CB8AC3E}">
        <p14:creationId xmlns:p14="http://schemas.microsoft.com/office/powerpoint/2010/main" val="119314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8DDF1-8524-4DD0-AB0D-DDD1F0BAC8CE}"/>
              </a:ext>
            </a:extLst>
          </p:cNvPr>
          <p:cNvSpPr>
            <a:spLocks noGrp="1"/>
          </p:cNvSpPr>
          <p:nvPr>
            <p:ph type="title"/>
          </p:nvPr>
        </p:nvSpPr>
        <p:spPr/>
        <p:txBody>
          <a:bodyPr/>
          <a:lstStyle/>
          <a:p>
            <a:r>
              <a:rPr lang="en-US" dirty="0"/>
              <a:t>https://pinestalking.com/11talk/price.html</a:t>
            </a:r>
          </a:p>
        </p:txBody>
      </p:sp>
      <p:pic>
        <p:nvPicPr>
          <p:cNvPr id="4" name="Content Placeholder 3">
            <a:extLst>
              <a:ext uri="{FF2B5EF4-FFF2-40B4-BE49-F238E27FC236}">
                <a16:creationId xmlns:a16="http://schemas.microsoft.com/office/drawing/2014/main" xmlns="" id="{CB82FA9E-6B2F-4083-A7FE-6970FF8A2FA1}"/>
              </a:ext>
            </a:extLst>
          </p:cNvPr>
          <p:cNvPicPr>
            <a:picLocks noGrp="1" noChangeAspect="1"/>
          </p:cNvPicPr>
          <p:nvPr>
            <p:ph idx="1"/>
          </p:nvPr>
        </p:nvPicPr>
        <p:blipFill>
          <a:blip r:embed="rId2"/>
          <a:stretch>
            <a:fillRect/>
          </a:stretch>
        </p:blipFill>
        <p:spPr>
          <a:xfrm>
            <a:off x="3096981" y="1825625"/>
            <a:ext cx="5998038" cy="4351338"/>
          </a:xfrm>
          <a:prstGeom prst="rect">
            <a:avLst/>
          </a:prstGeom>
        </p:spPr>
      </p:pic>
      <p:sp>
        <p:nvSpPr>
          <p:cNvPr id="3" name="TextBox 2">
            <a:extLst>
              <a:ext uri="{FF2B5EF4-FFF2-40B4-BE49-F238E27FC236}">
                <a16:creationId xmlns:a16="http://schemas.microsoft.com/office/drawing/2014/main" xmlns="" id="{9E6BED89-7770-44DB-947D-AA031103C0FB}"/>
              </a:ext>
            </a:extLst>
          </p:cNvPr>
          <p:cNvSpPr txBox="1"/>
          <p:nvPr/>
        </p:nvSpPr>
        <p:spPr>
          <a:xfrm>
            <a:off x="3471169" y="1890944"/>
            <a:ext cx="1065320" cy="369332"/>
          </a:xfrm>
          <a:prstGeom prst="rect">
            <a:avLst/>
          </a:prstGeom>
          <a:noFill/>
        </p:spPr>
        <p:txBody>
          <a:bodyPr wrap="square" rtlCol="0">
            <a:spAutoFit/>
          </a:bodyPr>
          <a:lstStyle/>
          <a:p>
            <a:r>
              <a:rPr lang="th-TH" dirty="0">
                <a:highlight>
                  <a:srgbClr val="00FFFF"/>
                </a:highlight>
              </a:rPr>
              <a:t>ลด 30 </a:t>
            </a:r>
            <a:r>
              <a:rPr lang="en-US" dirty="0">
                <a:highlight>
                  <a:srgbClr val="00FFFF"/>
                </a:highlight>
              </a:rPr>
              <a:t>%</a:t>
            </a:r>
          </a:p>
        </p:txBody>
      </p:sp>
      <p:sp>
        <p:nvSpPr>
          <p:cNvPr id="5" name="TextBox 4">
            <a:extLst>
              <a:ext uri="{FF2B5EF4-FFF2-40B4-BE49-F238E27FC236}">
                <a16:creationId xmlns:a16="http://schemas.microsoft.com/office/drawing/2014/main" xmlns="" id="{1B2152FB-8FFA-4539-9D24-57C3548173C8}"/>
              </a:ext>
            </a:extLst>
          </p:cNvPr>
          <p:cNvSpPr txBox="1"/>
          <p:nvPr/>
        </p:nvSpPr>
        <p:spPr>
          <a:xfrm>
            <a:off x="4900474" y="2645546"/>
            <a:ext cx="3204839" cy="646331"/>
          </a:xfrm>
          <a:prstGeom prst="rect">
            <a:avLst/>
          </a:prstGeom>
          <a:noFill/>
        </p:spPr>
        <p:txBody>
          <a:bodyPr wrap="square" rtlCol="0">
            <a:spAutoFit/>
          </a:bodyPr>
          <a:lstStyle/>
          <a:p>
            <a:r>
              <a:rPr lang="th-TH" dirty="0">
                <a:highlight>
                  <a:srgbClr val="00FFFF"/>
                </a:highlight>
              </a:rPr>
              <a:t>ราคาถูกกว่า</a:t>
            </a:r>
            <a:r>
              <a:rPr lang="en-US" dirty="0">
                <a:highlight>
                  <a:srgbClr val="00FFFF"/>
                </a:highlight>
              </a:rPr>
              <a:t>!</a:t>
            </a:r>
            <a:r>
              <a:rPr lang="th-TH" dirty="0">
                <a:highlight>
                  <a:srgbClr val="00FFFF"/>
                </a:highlight>
              </a:rPr>
              <a:t>เพลิดเพลินไปกับการเรียนที่ค่าเรียนลดลงมากขึ้นเมื่อลงทะเบียนในระยะยาว</a:t>
            </a:r>
            <a:endParaRPr lang="en-US" dirty="0">
              <a:highlight>
                <a:srgbClr val="00FFFF"/>
              </a:highlight>
            </a:endParaRPr>
          </a:p>
        </p:txBody>
      </p:sp>
      <p:sp>
        <p:nvSpPr>
          <p:cNvPr id="6" name="TextBox 5">
            <a:extLst>
              <a:ext uri="{FF2B5EF4-FFF2-40B4-BE49-F238E27FC236}">
                <a16:creationId xmlns:a16="http://schemas.microsoft.com/office/drawing/2014/main" xmlns="" id="{63CD8C0B-5935-49FB-B610-260DEF05432B}"/>
              </a:ext>
            </a:extLst>
          </p:cNvPr>
          <p:cNvSpPr txBox="1"/>
          <p:nvPr/>
        </p:nvSpPr>
        <p:spPr>
          <a:xfrm>
            <a:off x="435006" y="3142695"/>
            <a:ext cx="1672269" cy="369332"/>
          </a:xfrm>
          <a:prstGeom prst="rect">
            <a:avLst/>
          </a:prstGeom>
          <a:noFill/>
        </p:spPr>
        <p:txBody>
          <a:bodyPr wrap="square" rtlCol="0">
            <a:spAutoFit/>
          </a:bodyPr>
          <a:lstStyle/>
          <a:p>
            <a:r>
              <a:rPr lang="en-US" dirty="0">
                <a:highlight>
                  <a:srgbClr val="FFFF00"/>
                </a:highlight>
              </a:rPr>
              <a:t>Classes = </a:t>
            </a:r>
            <a:r>
              <a:rPr lang="th-TH" dirty="0">
                <a:highlight>
                  <a:srgbClr val="FFFF00"/>
                </a:highlight>
              </a:rPr>
              <a:t>ชั้นเรียน</a:t>
            </a:r>
            <a:endParaRPr lang="en-US" dirty="0">
              <a:highlight>
                <a:srgbClr val="FFFF00"/>
              </a:highlight>
            </a:endParaRPr>
          </a:p>
        </p:txBody>
      </p:sp>
      <p:sp>
        <p:nvSpPr>
          <p:cNvPr id="7" name="TextBox 6">
            <a:extLst>
              <a:ext uri="{FF2B5EF4-FFF2-40B4-BE49-F238E27FC236}">
                <a16:creationId xmlns:a16="http://schemas.microsoft.com/office/drawing/2014/main" xmlns="" id="{919CBE8F-0B75-4206-A45E-107D1E0D5CE1}"/>
              </a:ext>
            </a:extLst>
          </p:cNvPr>
          <p:cNvSpPr txBox="1"/>
          <p:nvPr/>
        </p:nvSpPr>
        <p:spPr>
          <a:xfrm>
            <a:off x="435006" y="3746377"/>
            <a:ext cx="1775534" cy="646331"/>
          </a:xfrm>
          <a:prstGeom prst="rect">
            <a:avLst/>
          </a:prstGeom>
          <a:noFill/>
        </p:spPr>
        <p:txBody>
          <a:bodyPr wrap="square" rtlCol="0">
            <a:spAutoFit/>
          </a:bodyPr>
          <a:lstStyle/>
          <a:p>
            <a:r>
              <a:rPr lang="en-US" dirty="0">
                <a:highlight>
                  <a:srgbClr val="FFFF00"/>
                </a:highlight>
              </a:rPr>
              <a:t>Get 1 free class = </a:t>
            </a:r>
            <a:r>
              <a:rPr lang="th-TH" dirty="0">
                <a:highlight>
                  <a:srgbClr val="FFFF00"/>
                </a:highlight>
              </a:rPr>
              <a:t>ทดลองเรียนฟรี 1 ครั้ง</a:t>
            </a:r>
            <a:endParaRPr lang="en-US" dirty="0">
              <a:highlight>
                <a:srgbClr val="FFFF00"/>
              </a:highlight>
            </a:endParaRPr>
          </a:p>
        </p:txBody>
      </p:sp>
      <p:sp>
        <p:nvSpPr>
          <p:cNvPr id="8" name="TextBox 7">
            <a:extLst>
              <a:ext uri="{FF2B5EF4-FFF2-40B4-BE49-F238E27FC236}">
                <a16:creationId xmlns:a16="http://schemas.microsoft.com/office/drawing/2014/main" xmlns="" id="{2CE40C7B-5A6D-42A1-A32B-A077D32AAF7E}"/>
              </a:ext>
            </a:extLst>
          </p:cNvPr>
          <p:cNvSpPr txBox="1"/>
          <p:nvPr/>
        </p:nvSpPr>
        <p:spPr>
          <a:xfrm>
            <a:off x="594804" y="4722920"/>
            <a:ext cx="1512471" cy="369332"/>
          </a:xfrm>
          <a:prstGeom prst="rect">
            <a:avLst/>
          </a:prstGeom>
          <a:noFill/>
        </p:spPr>
        <p:txBody>
          <a:bodyPr wrap="square" rtlCol="0">
            <a:spAutoFit/>
          </a:bodyPr>
          <a:lstStyle/>
          <a:p>
            <a:r>
              <a:rPr lang="en-US" dirty="0">
                <a:highlight>
                  <a:srgbClr val="FFFF00"/>
                </a:highlight>
              </a:rPr>
              <a:t>Minutes = </a:t>
            </a:r>
            <a:r>
              <a:rPr lang="th-TH" dirty="0">
                <a:highlight>
                  <a:srgbClr val="FFFF00"/>
                </a:highlight>
              </a:rPr>
              <a:t>นาที</a:t>
            </a:r>
            <a:endParaRPr lang="en-US" dirty="0">
              <a:highlight>
                <a:srgbClr val="FFFF00"/>
              </a:highlight>
            </a:endParaRPr>
          </a:p>
        </p:txBody>
      </p:sp>
    </p:spTree>
    <p:extLst>
      <p:ext uri="{BB962C8B-B14F-4D97-AF65-F5344CB8AC3E}">
        <p14:creationId xmlns:p14="http://schemas.microsoft.com/office/powerpoint/2010/main" val="13571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C9553-5E0C-4ACF-A771-2379DED933B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CE896A38-DB49-4A5E-B3CE-C766105F2E16}"/>
              </a:ext>
            </a:extLst>
          </p:cNvPr>
          <p:cNvPicPr>
            <a:picLocks noGrp="1" noChangeAspect="1"/>
          </p:cNvPicPr>
          <p:nvPr>
            <p:ph idx="1"/>
          </p:nvPr>
        </p:nvPicPr>
        <p:blipFill>
          <a:blip r:embed="rId2"/>
          <a:stretch>
            <a:fillRect/>
          </a:stretch>
        </p:blipFill>
        <p:spPr>
          <a:xfrm>
            <a:off x="2167252" y="606930"/>
            <a:ext cx="8130845" cy="5885945"/>
          </a:xfrm>
          <a:prstGeom prst="rect">
            <a:avLst/>
          </a:prstGeom>
        </p:spPr>
      </p:pic>
      <p:sp>
        <p:nvSpPr>
          <p:cNvPr id="3" name="TextBox 2">
            <a:extLst>
              <a:ext uri="{FF2B5EF4-FFF2-40B4-BE49-F238E27FC236}">
                <a16:creationId xmlns:a16="http://schemas.microsoft.com/office/drawing/2014/main" xmlns="" id="{3AEE4D79-51CF-43F0-8899-E0364A7132C6}"/>
              </a:ext>
            </a:extLst>
          </p:cNvPr>
          <p:cNvSpPr txBox="1"/>
          <p:nvPr/>
        </p:nvSpPr>
        <p:spPr>
          <a:xfrm>
            <a:off x="474214" y="2521258"/>
            <a:ext cx="2508683" cy="369332"/>
          </a:xfrm>
          <a:prstGeom prst="rect">
            <a:avLst/>
          </a:prstGeom>
          <a:noFill/>
        </p:spPr>
        <p:txBody>
          <a:bodyPr wrap="square" rtlCol="0">
            <a:spAutoFit/>
          </a:bodyPr>
          <a:lstStyle/>
          <a:p>
            <a:r>
              <a:rPr lang="en-US" dirty="0">
                <a:highlight>
                  <a:srgbClr val="FFFF00"/>
                </a:highlight>
              </a:rPr>
              <a:t>Original</a:t>
            </a:r>
            <a:r>
              <a:rPr lang="th-TH" dirty="0">
                <a:highlight>
                  <a:srgbClr val="FFFF00"/>
                </a:highlight>
              </a:rPr>
              <a:t> </a:t>
            </a:r>
            <a:r>
              <a:rPr lang="en-US" dirty="0">
                <a:highlight>
                  <a:srgbClr val="FFFF00"/>
                </a:highlight>
              </a:rPr>
              <a:t>price = </a:t>
            </a:r>
            <a:r>
              <a:rPr lang="th-TH" dirty="0">
                <a:highlight>
                  <a:srgbClr val="FFFF00"/>
                </a:highlight>
              </a:rPr>
              <a:t>ราคาเต็ม</a:t>
            </a:r>
            <a:endParaRPr lang="en-US" dirty="0">
              <a:highlight>
                <a:srgbClr val="FFFF00"/>
              </a:highlight>
            </a:endParaRPr>
          </a:p>
        </p:txBody>
      </p:sp>
    </p:spTree>
    <p:extLst>
      <p:ext uri="{BB962C8B-B14F-4D97-AF65-F5344CB8AC3E}">
        <p14:creationId xmlns:p14="http://schemas.microsoft.com/office/powerpoint/2010/main" val="319374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C1409-EFED-41FF-B75F-DCDBB8F6B2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F45673D-17A8-484D-9ECC-9397A47211E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88AB69F7-61BA-4FDE-9787-74145D70C2D9}"/>
              </a:ext>
            </a:extLst>
          </p:cNvPr>
          <p:cNvPicPr>
            <a:picLocks noChangeAspect="1"/>
          </p:cNvPicPr>
          <p:nvPr/>
        </p:nvPicPr>
        <p:blipFill>
          <a:blip r:embed="rId2"/>
          <a:stretch>
            <a:fillRect/>
          </a:stretch>
        </p:blipFill>
        <p:spPr>
          <a:xfrm>
            <a:off x="1134169" y="0"/>
            <a:ext cx="9923662" cy="6858000"/>
          </a:xfrm>
          <a:prstGeom prst="rect">
            <a:avLst/>
          </a:prstGeom>
        </p:spPr>
      </p:pic>
      <p:sp>
        <p:nvSpPr>
          <p:cNvPr id="5" name="TextBox 4">
            <a:extLst>
              <a:ext uri="{FF2B5EF4-FFF2-40B4-BE49-F238E27FC236}">
                <a16:creationId xmlns:a16="http://schemas.microsoft.com/office/drawing/2014/main" xmlns="" id="{FF14DCAF-DB19-43C9-BF8B-E07C438088DE}"/>
              </a:ext>
            </a:extLst>
          </p:cNvPr>
          <p:cNvSpPr txBox="1"/>
          <p:nvPr/>
        </p:nvSpPr>
        <p:spPr>
          <a:xfrm>
            <a:off x="5992427" y="5868140"/>
            <a:ext cx="1411550" cy="369332"/>
          </a:xfrm>
          <a:prstGeom prst="rect">
            <a:avLst/>
          </a:prstGeom>
          <a:noFill/>
        </p:spPr>
        <p:txBody>
          <a:bodyPr wrap="square" rtlCol="0">
            <a:spAutoFit/>
          </a:bodyPr>
          <a:lstStyle/>
          <a:p>
            <a:r>
              <a:rPr lang="th-TH" dirty="0">
                <a:highlight>
                  <a:srgbClr val="FFFF00"/>
                </a:highlight>
              </a:rPr>
              <a:t>ลงทะเบียนตอนนี้</a:t>
            </a:r>
            <a:endParaRPr lang="en-US" dirty="0">
              <a:highlight>
                <a:srgbClr val="FFFF00"/>
              </a:highlight>
            </a:endParaRPr>
          </a:p>
        </p:txBody>
      </p:sp>
      <p:sp>
        <p:nvSpPr>
          <p:cNvPr id="6" name="TextBox 5">
            <a:extLst>
              <a:ext uri="{FF2B5EF4-FFF2-40B4-BE49-F238E27FC236}">
                <a16:creationId xmlns:a16="http://schemas.microsoft.com/office/drawing/2014/main" xmlns="" id="{1FCF4E59-08B0-4CEE-A2D0-F2EC46444B6A}"/>
              </a:ext>
            </a:extLst>
          </p:cNvPr>
          <p:cNvSpPr txBox="1"/>
          <p:nvPr/>
        </p:nvSpPr>
        <p:spPr>
          <a:xfrm>
            <a:off x="6267635" y="3719744"/>
            <a:ext cx="2299316" cy="369332"/>
          </a:xfrm>
          <a:prstGeom prst="rect">
            <a:avLst/>
          </a:prstGeom>
          <a:noFill/>
        </p:spPr>
        <p:txBody>
          <a:bodyPr wrap="square" rtlCol="0">
            <a:spAutoFit/>
          </a:bodyPr>
          <a:lstStyle/>
          <a:p>
            <a:r>
              <a:rPr lang="en-US" dirty="0">
                <a:highlight>
                  <a:srgbClr val="FFFF00"/>
                </a:highlight>
              </a:rPr>
              <a:t>Per month = </a:t>
            </a:r>
            <a:r>
              <a:rPr lang="th-TH" dirty="0">
                <a:highlight>
                  <a:srgbClr val="FFFF00"/>
                </a:highlight>
              </a:rPr>
              <a:t>ต่อเดือน</a:t>
            </a:r>
            <a:endParaRPr lang="en-US" dirty="0">
              <a:highlight>
                <a:srgbClr val="FFFF00"/>
              </a:highlight>
            </a:endParaRPr>
          </a:p>
        </p:txBody>
      </p:sp>
    </p:spTree>
    <p:extLst>
      <p:ext uri="{BB962C8B-B14F-4D97-AF65-F5344CB8AC3E}">
        <p14:creationId xmlns:p14="http://schemas.microsoft.com/office/powerpoint/2010/main" val="20340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5D12E9B-411B-4F9B-9FC8-0089FDB1BDAF}"/>
              </a:ext>
            </a:extLst>
          </p:cNvPr>
          <p:cNvSpPr/>
          <p:nvPr/>
        </p:nvSpPr>
        <p:spPr>
          <a:xfrm>
            <a:off x="1094912" y="1030135"/>
            <a:ext cx="10525957" cy="5632311"/>
          </a:xfrm>
          <a:prstGeom prst="rect">
            <a:avLst/>
          </a:prstGeom>
        </p:spPr>
        <p:txBody>
          <a:bodyPr wrap="square">
            <a:spAutoFit/>
          </a:bodyPr>
          <a:lstStyle/>
          <a:p>
            <a:r>
              <a:rPr lang="en-US" dirty="0">
                <a:highlight>
                  <a:srgbClr val="00FFFF"/>
                </a:highlight>
              </a:rPr>
              <a:t>Free Booking </a:t>
            </a:r>
            <a:r>
              <a:rPr lang="th-TH" dirty="0">
                <a:highlight>
                  <a:srgbClr val="FFFF00"/>
                </a:highlight>
              </a:rPr>
              <a:t>ตารางเรียนแบบอิสระ</a:t>
            </a:r>
            <a:endParaRPr lang="en-US" dirty="0">
              <a:highlight>
                <a:srgbClr val="FFFF00"/>
              </a:highlight>
            </a:endParaRPr>
          </a:p>
          <a:p>
            <a:r>
              <a:rPr lang="en-US" dirty="0"/>
              <a:t>1. Free booking is for professionals who want to have flexible study time </a:t>
            </a:r>
            <a:r>
              <a:rPr lang="th-TH" dirty="0">
                <a:highlight>
                  <a:srgbClr val="FFFF00"/>
                </a:highlight>
              </a:rPr>
              <a:t>1.ตารางเรียนแบบอิสระ สำหรับผู้เรียนที่มีเวลาจำกัดที่ต้องการเวลาเรียนที่ยืดหยุ่นและมีระดับภาษาดีระดับหนึ่ง</a:t>
            </a:r>
            <a:endParaRPr lang="en-US" dirty="0">
              <a:highlight>
                <a:srgbClr val="FFFF00"/>
              </a:highlight>
            </a:endParaRPr>
          </a:p>
          <a:p>
            <a:r>
              <a:rPr lang="en-US" dirty="0"/>
              <a:t>2. students who want to take free discussion and other courses to attain an English level upgrade.</a:t>
            </a:r>
          </a:p>
          <a:p>
            <a:r>
              <a:rPr lang="th-TH" dirty="0">
                <a:highlight>
                  <a:srgbClr val="FFFF00"/>
                </a:highlight>
              </a:rPr>
              <a:t>2. นักเรียนที่ต้องฝึกฝนการสนทนาและหลักสูตรอื่น ๆ เพื่อรักษาระดับภาษาหรืออัพเกรดระดับภาษาอังกฤษ</a:t>
            </a:r>
            <a:endParaRPr lang="en-US" dirty="0">
              <a:highlight>
                <a:srgbClr val="FFFF00"/>
              </a:highlight>
            </a:endParaRPr>
          </a:p>
          <a:p>
            <a:endParaRPr lang="th-TH" dirty="0"/>
          </a:p>
          <a:p>
            <a:endParaRPr lang="en-US" dirty="0"/>
          </a:p>
          <a:p>
            <a:r>
              <a:rPr lang="en-US" dirty="0">
                <a:highlight>
                  <a:srgbClr val="00FFFF"/>
                </a:highlight>
              </a:rPr>
              <a:t>Fixed Booking</a:t>
            </a:r>
            <a:r>
              <a:rPr lang="th-TH" dirty="0">
                <a:highlight>
                  <a:srgbClr val="00FFFF"/>
                </a:highlight>
              </a:rPr>
              <a:t> </a:t>
            </a:r>
            <a:r>
              <a:rPr lang="th-TH" dirty="0">
                <a:highlight>
                  <a:srgbClr val="FFFF00"/>
                </a:highlight>
              </a:rPr>
              <a:t>ตารางเรียนแบบตายตัว</a:t>
            </a:r>
            <a:endParaRPr lang="en-US" dirty="0">
              <a:highlight>
                <a:srgbClr val="FFFF00"/>
              </a:highlight>
            </a:endParaRPr>
          </a:p>
          <a:p>
            <a:r>
              <a:rPr lang="en-US" dirty="0"/>
              <a:t>*Skip your worries on daily booking! Fixed booking is recommended for</a:t>
            </a:r>
            <a:r>
              <a:rPr lang="th-TH" dirty="0"/>
              <a:t> </a:t>
            </a:r>
            <a:r>
              <a:rPr lang="th-TH" dirty="0">
                <a:highlight>
                  <a:srgbClr val="FFFF00"/>
                </a:highlight>
              </a:rPr>
              <a:t>* ไม่ต้องกังวลกับการจองชั้นเรียนทุกวัน! ตารางเรียนแบบตายตัวแนะนำสำหรับ</a:t>
            </a:r>
            <a:endParaRPr lang="en-US" dirty="0">
              <a:highlight>
                <a:srgbClr val="FFFF00"/>
              </a:highlight>
            </a:endParaRPr>
          </a:p>
          <a:p>
            <a:r>
              <a:rPr lang="en-US" dirty="0"/>
              <a:t>1. students who need schedule management and study motivation for immediate English skills improvement.</a:t>
            </a:r>
            <a:r>
              <a:rPr lang="th-TH" dirty="0"/>
              <a:t> </a:t>
            </a:r>
            <a:r>
              <a:rPr lang="th-TH" dirty="0">
                <a:highlight>
                  <a:srgbClr val="FFFF00"/>
                </a:highlight>
              </a:rPr>
              <a:t>1. นักเรียนที่ต้องการการจัดการตารางเวลาและกระตุ้นการเรียนในการพัฒนาทักษะภาษาอังกฤษได้ทันที</a:t>
            </a:r>
            <a:endParaRPr lang="en-US" dirty="0">
              <a:highlight>
                <a:srgbClr val="FFFF00"/>
              </a:highlight>
            </a:endParaRPr>
          </a:p>
          <a:p>
            <a:r>
              <a:rPr lang="en-US" dirty="0"/>
              <a:t>2. Recommended for courses like job interview and English test scores in short </a:t>
            </a:r>
            <a:r>
              <a:rPr lang="en-US" dirty="0" err="1"/>
              <a:t>duration.IELTS</a:t>
            </a:r>
            <a:r>
              <a:rPr lang="en-US" dirty="0"/>
              <a:t> </a:t>
            </a:r>
            <a:r>
              <a:rPr lang="th-TH" dirty="0"/>
              <a:t>   </a:t>
            </a:r>
            <a:r>
              <a:rPr lang="th-TH" dirty="0">
                <a:highlight>
                  <a:srgbClr val="FFFF00"/>
                </a:highlight>
              </a:rPr>
              <a:t>2. แนะนำสำหรับหลักสูตรเฉพาะ เช่น การสัมภาษณ์งาน และ</a:t>
            </a:r>
            <a:r>
              <a:rPr lang="th-TH" dirty="0" err="1">
                <a:highlight>
                  <a:srgbClr val="FFFF00"/>
                </a:highlight>
              </a:rPr>
              <a:t>การทำ</a:t>
            </a:r>
            <a:r>
              <a:rPr lang="th-TH" dirty="0">
                <a:highlight>
                  <a:srgbClr val="FFFF00"/>
                </a:highlight>
              </a:rPr>
              <a:t>คะแนนสอบภาษาอังกฤษในระยะเวลาสั้น ๆ อย่างเช่น </a:t>
            </a:r>
            <a:r>
              <a:rPr lang="en-US" dirty="0">
                <a:highlight>
                  <a:srgbClr val="FFFF00"/>
                </a:highlight>
              </a:rPr>
              <a:t>IELTS</a:t>
            </a:r>
          </a:p>
          <a:p>
            <a:endParaRPr lang="en-US" dirty="0"/>
          </a:p>
          <a:p>
            <a:endParaRPr lang="en-US" dirty="0"/>
          </a:p>
          <a:p>
            <a:r>
              <a:rPr lang="en-US" dirty="0">
                <a:highlight>
                  <a:srgbClr val="00FFFF"/>
                </a:highlight>
              </a:rPr>
              <a:t>EXPERT Fixed Booking</a:t>
            </a:r>
          </a:p>
          <a:p>
            <a:r>
              <a:rPr lang="en-US" dirty="0"/>
              <a:t>11Talk teachers have effective class strategies gained through experiences and actual English standardized tests.</a:t>
            </a:r>
            <a:r>
              <a:rPr lang="th-TH" dirty="0"/>
              <a:t> </a:t>
            </a:r>
            <a:r>
              <a:rPr lang="en-US" dirty="0"/>
              <a:t>Achieve results even on short learning duration with our expert teachers.</a:t>
            </a:r>
            <a:r>
              <a:rPr lang="th-TH" dirty="0"/>
              <a:t> </a:t>
            </a:r>
            <a:r>
              <a:rPr lang="th-TH" dirty="0">
                <a:highlight>
                  <a:srgbClr val="FFFF00"/>
                </a:highlight>
              </a:rPr>
              <a:t>ครูของ 11</a:t>
            </a:r>
            <a:r>
              <a:rPr lang="en-US" dirty="0">
                <a:highlight>
                  <a:srgbClr val="FFFF00"/>
                </a:highlight>
              </a:rPr>
              <a:t>talk </a:t>
            </a:r>
            <a:r>
              <a:rPr lang="th-TH" dirty="0">
                <a:highlight>
                  <a:srgbClr val="FFFF00"/>
                </a:highlight>
              </a:rPr>
              <a:t>ได้รับกลยุทธ์ที่มีประสิทธิภาพในชั้นเรียนผ่านประสบการณ์และมาตรฐานภาษาอังกฤษ ทำให้เกิดประสิทธิผลเมื่อเรียนกับครูผู้มีความเชียวชาญแม้ว่าระยะเวลาที่เรียนนั้นจะสั้นก็ตาม</a:t>
            </a:r>
            <a:endParaRPr lang="en-US" dirty="0">
              <a:highlight>
                <a:srgbClr val="FFFF00"/>
              </a:highlight>
            </a:endParaRPr>
          </a:p>
        </p:txBody>
      </p:sp>
      <p:pic>
        <p:nvPicPr>
          <p:cNvPr id="5" name="Picture 4">
            <a:extLst>
              <a:ext uri="{FF2B5EF4-FFF2-40B4-BE49-F238E27FC236}">
                <a16:creationId xmlns:a16="http://schemas.microsoft.com/office/drawing/2014/main" xmlns="" id="{98959B3A-3D91-4C05-8DC3-97D6742864BA}"/>
              </a:ext>
            </a:extLst>
          </p:cNvPr>
          <p:cNvPicPr>
            <a:picLocks noChangeAspect="1"/>
          </p:cNvPicPr>
          <p:nvPr/>
        </p:nvPicPr>
        <p:blipFill>
          <a:blip r:embed="rId2"/>
          <a:stretch>
            <a:fillRect/>
          </a:stretch>
        </p:blipFill>
        <p:spPr>
          <a:xfrm>
            <a:off x="979502" y="0"/>
            <a:ext cx="3672397" cy="955682"/>
          </a:xfrm>
          <a:prstGeom prst="rect">
            <a:avLst/>
          </a:prstGeom>
        </p:spPr>
      </p:pic>
      <p:sp>
        <p:nvSpPr>
          <p:cNvPr id="6" name="TextBox 5">
            <a:extLst>
              <a:ext uri="{FF2B5EF4-FFF2-40B4-BE49-F238E27FC236}">
                <a16:creationId xmlns:a16="http://schemas.microsoft.com/office/drawing/2014/main" xmlns="" id="{C53C9D0C-CED9-465D-B55A-B27F1BBF811E}"/>
              </a:ext>
            </a:extLst>
          </p:cNvPr>
          <p:cNvSpPr txBox="1"/>
          <p:nvPr/>
        </p:nvSpPr>
        <p:spPr>
          <a:xfrm>
            <a:off x="4651899" y="287887"/>
            <a:ext cx="2243563" cy="369332"/>
          </a:xfrm>
          <a:prstGeom prst="rect">
            <a:avLst/>
          </a:prstGeom>
          <a:noFill/>
        </p:spPr>
        <p:txBody>
          <a:bodyPr wrap="none" rtlCol="0">
            <a:spAutoFit/>
          </a:bodyPr>
          <a:lstStyle/>
          <a:p>
            <a:r>
              <a:rPr lang="en-US" dirty="0">
                <a:solidFill>
                  <a:srgbClr val="FF0000"/>
                </a:solidFill>
              </a:rPr>
              <a:t>&gt;&gt; No need to change</a:t>
            </a:r>
          </a:p>
        </p:txBody>
      </p:sp>
      <p:sp>
        <p:nvSpPr>
          <p:cNvPr id="7" name="TextBox 6">
            <a:extLst>
              <a:ext uri="{FF2B5EF4-FFF2-40B4-BE49-F238E27FC236}">
                <a16:creationId xmlns:a16="http://schemas.microsoft.com/office/drawing/2014/main" xmlns="" id="{BDBAED47-29C6-4476-889A-51D2752DA88B}"/>
              </a:ext>
            </a:extLst>
          </p:cNvPr>
          <p:cNvSpPr txBox="1"/>
          <p:nvPr/>
        </p:nvSpPr>
        <p:spPr>
          <a:xfrm>
            <a:off x="1305017" y="107023"/>
            <a:ext cx="816745" cy="369332"/>
          </a:xfrm>
          <a:prstGeom prst="rect">
            <a:avLst/>
          </a:prstGeom>
          <a:noFill/>
        </p:spPr>
        <p:txBody>
          <a:bodyPr wrap="square" rtlCol="0">
            <a:spAutoFit/>
          </a:bodyPr>
          <a:lstStyle/>
          <a:p>
            <a:r>
              <a:rPr lang="th-TH" dirty="0">
                <a:highlight>
                  <a:srgbClr val="00FFFF"/>
                </a:highlight>
              </a:rPr>
              <a:t>ทั้งหมด</a:t>
            </a:r>
            <a:endParaRPr lang="en-US" dirty="0">
              <a:highlight>
                <a:srgbClr val="00FFFF"/>
              </a:highlight>
            </a:endParaRPr>
          </a:p>
        </p:txBody>
      </p:sp>
      <p:sp>
        <p:nvSpPr>
          <p:cNvPr id="8" name="TextBox 7">
            <a:extLst>
              <a:ext uri="{FF2B5EF4-FFF2-40B4-BE49-F238E27FC236}">
                <a16:creationId xmlns:a16="http://schemas.microsoft.com/office/drawing/2014/main" xmlns="" id="{84A7D6C2-D0DD-4C94-85CD-F06E4A209042}"/>
              </a:ext>
            </a:extLst>
          </p:cNvPr>
          <p:cNvSpPr txBox="1"/>
          <p:nvPr/>
        </p:nvSpPr>
        <p:spPr>
          <a:xfrm>
            <a:off x="2121762" y="195309"/>
            <a:ext cx="5024762" cy="65396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23299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3FD002D-BB9B-4F9B-A33E-279D2BEA9553}"/>
              </a:ext>
            </a:extLst>
          </p:cNvPr>
          <p:cNvPicPr>
            <a:picLocks noGrp="1" noChangeAspect="1"/>
          </p:cNvPicPr>
          <p:nvPr>
            <p:ph idx="1"/>
          </p:nvPr>
        </p:nvPicPr>
        <p:blipFill>
          <a:blip r:embed="rId2"/>
          <a:stretch>
            <a:fillRect/>
          </a:stretch>
        </p:blipFill>
        <p:spPr>
          <a:xfrm>
            <a:off x="0" y="378565"/>
            <a:ext cx="9939034" cy="4351338"/>
          </a:xfrm>
          <a:prstGeom prst="rect">
            <a:avLst/>
          </a:prstGeom>
        </p:spPr>
      </p:pic>
      <p:sp>
        <p:nvSpPr>
          <p:cNvPr id="3" name="TextBox 2">
            <a:extLst>
              <a:ext uri="{FF2B5EF4-FFF2-40B4-BE49-F238E27FC236}">
                <a16:creationId xmlns:a16="http://schemas.microsoft.com/office/drawing/2014/main" xmlns="" id="{7732A6A3-4947-4043-BC9D-9CF8C73861A4}"/>
              </a:ext>
            </a:extLst>
          </p:cNvPr>
          <p:cNvSpPr txBox="1"/>
          <p:nvPr/>
        </p:nvSpPr>
        <p:spPr>
          <a:xfrm>
            <a:off x="6096000" y="1935332"/>
            <a:ext cx="5711301" cy="1754326"/>
          </a:xfrm>
          <a:prstGeom prst="rect">
            <a:avLst/>
          </a:prstGeom>
          <a:noFill/>
        </p:spPr>
        <p:txBody>
          <a:bodyPr wrap="square" rtlCol="0">
            <a:spAutoFit/>
          </a:bodyPr>
          <a:lstStyle/>
          <a:p>
            <a:r>
              <a:rPr lang="th-TH" dirty="0">
                <a:highlight>
                  <a:srgbClr val="FFFF00"/>
                </a:highlight>
              </a:rPr>
              <a:t>อัตราการจ้างงานของครู 11</a:t>
            </a:r>
            <a:r>
              <a:rPr lang="en-US" dirty="0">
                <a:highlight>
                  <a:srgbClr val="FFFF00"/>
                </a:highlight>
              </a:rPr>
              <a:t>Talk </a:t>
            </a:r>
            <a:r>
              <a:rPr lang="th-TH" dirty="0">
                <a:highlight>
                  <a:srgbClr val="FFFF00"/>
                </a:highlight>
              </a:rPr>
              <a:t>อยู่ที่ประมาณ 10% เรามีมาตรฐานการจ้างงานที่เข้มงวดซึ่งเรียกว่ากระบวนการสรรหา 14 ขั้นตอน ครูที่ผ่านขั้นตอนต่าง ๆ เป็นผู้ที่มีคุณสมบัติเหมาะสมที่จะดำเนินการสอนชั้นเรียนภาษาอังกฤษ ด้วยมาตรฐานเหล่านี้เรารักษาคุณภาพของครูให้อยู่ในระดับมาตรฐานและจัดชั้นเรียนภาษาอังกฤษที่มีคุณภาพสูงด้วยครูสอนภาษาอังกฤษที่มีความสามารถและเราหวังว่านักเรียนจะได้รับประสบการณ์การเรียนรู้ภาษาอังกฤษที่มีประสิทธิผลมากที่สุด</a:t>
            </a:r>
            <a:endParaRPr lang="en-US" dirty="0">
              <a:highlight>
                <a:srgbClr val="FFFF00"/>
              </a:highlight>
            </a:endParaRPr>
          </a:p>
        </p:txBody>
      </p:sp>
      <p:sp>
        <p:nvSpPr>
          <p:cNvPr id="5" name="TextBox 4">
            <a:extLst>
              <a:ext uri="{FF2B5EF4-FFF2-40B4-BE49-F238E27FC236}">
                <a16:creationId xmlns:a16="http://schemas.microsoft.com/office/drawing/2014/main" xmlns="" id="{05C20DBB-81D1-422B-AA16-704470075AD6}"/>
              </a:ext>
            </a:extLst>
          </p:cNvPr>
          <p:cNvSpPr txBox="1"/>
          <p:nvPr/>
        </p:nvSpPr>
        <p:spPr>
          <a:xfrm>
            <a:off x="1938806" y="870012"/>
            <a:ext cx="1378001" cy="369332"/>
          </a:xfrm>
          <a:prstGeom prst="rect">
            <a:avLst/>
          </a:prstGeom>
          <a:noFill/>
        </p:spPr>
        <p:txBody>
          <a:bodyPr wrap="square" rtlCol="0">
            <a:spAutoFit/>
          </a:bodyPr>
          <a:lstStyle/>
          <a:p>
            <a:r>
              <a:rPr lang="th-TH" dirty="0">
                <a:highlight>
                  <a:srgbClr val="FFFF00"/>
                </a:highlight>
              </a:rPr>
              <a:t>ครูที่ดีที่สุด</a:t>
            </a:r>
            <a:endParaRPr lang="en-US" dirty="0">
              <a:highlight>
                <a:srgbClr val="FFFF00"/>
              </a:highlight>
            </a:endParaRPr>
          </a:p>
        </p:txBody>
      </p:sp>
    </p:spTree>
    <p:extLst>
      <p:ext uri="{BB962C8B-B14F-4D97-AF65-F5344CB8AC3E}">
        <p14:creationId xmlns:p14="http://schemas.microsoft.com/office/powerpoint/2010/main" val="226028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FAF751D-797E-4957-8FCF-55EC2046A49E}"/>
              </a:ext>
            </a:extLst>
          </p:cNvPr>
          <p:cNvPicPr>
            <a:picLocks noGrp="1" noChangeAspect="1"/>
          </p:cNvPicPr>
          <p:nvPr>
            <p:ph idx="1"/>
          </p:nvPr>
        </p:nvPicPr>
        <p:blipFill>
          <a:blip r:embed="rId2"/>
          <a:stretch>
            <a:fillRect/>
          </a:stretch>
        </p:blipFill>
        <p:spPr>
          <a:xfrm>
            <a:off x="202837" y="653772"/>
            <a:ext cx="8696897" cy="4351338"/>
          </a:xfrm>
          <a:prstGeom prst="rect">
            <a:avLst/>
          </a:prstGeom>
        </p:spPr>
      </p:pic>
      <p:sp>
        <p:nvSpPr>
          <p:cNvPr id="3" name="TextBox 2">
            <a:extLst>
              <a:ext uri="{FF2B5EF4-FFF2-40B4-BE49-F238E27FC236}">
                <a16:creationId xmlns:a16="http://schemas.microsoft.com/office/drawing/2014/main" xmlns="" id="{95D47670-294E-49DC-B761-2345A383A38F}"/>
              </a:ext>
            </a:extLst>
          </p:cNvPr>
          <p:cNvSpPr txBox="1"/>
          <p:nvPr/>
        </p:nvSpPr>
        <p:spPr>
          <a:xfrm>
            <a:off x="3861786" y="1121281"/>
            <a:ext cx="6196613" cy="3693319"/>
          </a:xfrm>
          <a:prstGeom prst="rect">
            <a:avLst/>
          </a:prstGeom>
          <a:noFill/>
        </p:spPr>
        <p:txBody>
          <a:bodyPr wrap="square" rtlCol="0">
            <a:spAutoFit/>
          </a:bodyPr>
          <a:lstStyle/>
          <a:p>
            <a:r>
              <a:rPr lang="th-TH" dirty="0">
                <a:highlight>
                  <a:srgbClr val="FFFF00"/>
                </a:highlight>
              </a:rPr>
              <a:t>พบกับอาจารย์ของเรา</a:t>
            </a:r>
          </a:p>
          <a:p>
            <a:endParaRPr lang="th-TH" dirty="0">
              <a:highlight>
                <a:srgbClr val="FFFF00"/>
              </a:highlight>
            </a:endParaRPr>
          </a:p>
          <a:p>
            <a:r>
              <a:rPr lang="th-TH" dirty="0">
                <a:highlight>
                  <a:srgbClr val="FFFF00"/>
                </a:highlight>
              </a:rPr>
              <a:t>ประสบการณ์สอนที่มีความเป็นมืออาชีพ</a:t>
            </a:r>
          </a:p>
          <a:p>
            <a:endParaRPr lang="th-TH" dirty="0">
              <a:highlight>
                <a:srgbClr val="FFFF00"/>
              </a:highlight>
            </a:endParaRPr>
          </a:p>
          <a:p>
            <a:r>
              <a:rPr lang="th-TH" dirty="0">
                <a:highlight>
                  <a:srgbClr val="FFFF00"/>
                </a:highlight>
              </a:rPr>
              <a:t>เราจะผลิตคนเก่งระดับโลกที่ประสบความสำเร็จได้อย่างไร?</a:t>
            </a:r>
          </a:p>
          <a:p>
            <a:endParaRPr lang="th-TH" dirty="0">
              <a:highlight>
                <a:srgbClr val="FFFF00"/>
              </a:highlight>
            </a:endParaRPr>
          </a:p>
          <a:p>
            <a:r>
              <a:rPr lang="th-TH" dirty="0">
                <a:highlight>
                  <a:srgbClr val="FFFF00"/>
                </a:highlight>
              </a:rPr>
              <a:t>ครูของ 11</a:t>
            </a:r>
            <a:r>
              <a:rPr lang="en-US" dirty="0">
                <a:highlight>
                  <a:srgbClr val="FFFF00"/>
                </a:highlight>
              </a:rPr>
              <a:t>talk </a:t>
            </a:r>
            <a:r>
              <a:rPr lang="th-TH" dirty="0">
                <a:highlight>
                  <a:srgbClr val="FFFF00"/>
                </a:highlight>
              </a:rPr>
              <a:t>ได้รับการรับรองว่า</a:t>
            </a:r>
            <a:r>
              <a:rPr lang="th-TH" dirty="0" err="1">
                <a:highlight>
                  <a:srgbClr val="FFFF00"/>
                </a:highlight>
              </a:rPr>
              <a:t>ป็น</a:t>
            </a:r>
            <a:r>
              <a:rPr lang="th-TH" dirty="0">
                <a:highlight>
                  <a:srgbClr val="FFFF00"/>
                </a:highlight>
              </a:rPr>
              <a:t>ผู้เชี่ยวชาญด้านภาษาอังกฤษ</a:t>
            </a:r>
          </a:p>
          <a:p>
            <a:endParaRPr lang="th-TH" dirty="0">
              <a:highlight>
                <a:srgbClr val="FFFF00"/>
              </a:highlight>
            </a:endParaRPr>
          </a:p>
          <a:p>
            <a:r>
              <a:rPr lang="th-TH" dirty="0">
                <a:highlight>
                  <a:srgbClr val="FFFF00"/>
                </a:highlight>
              </a:rPr>
              <a:t>หลังจากการฝึกอบรมที่ครอบคลุม ครูของ 11</a:t>
            </a:r>
            <a:r>
              <a:rPr lang="en-US" dirty="0">
                <a:highlight>
                  <a:srgbClr val="FFFF00"/>
                </a:highlight>
              </a:rPr>
              <a:t>talk </a:t>
            </a:r>
            <a:r>
              <a:rPr lang="th-TH" dirty="0">
                <a:highlight>
                  <a:srgbClr val="FFFF00"/>
                </a:highlight>
              </a:rPr>
              <a:t>มีประสบการณ์สอนนักเรียนต่างชาติแบบออฟไลน์ที่สถาบัน </a:t>
            </a:r>
            <a:r>
              <a:rPr lang="en-US" dirty="0">
                <a:highlight>
                  <a:srgbClr val="FFFF00"/>
                </a:highlight>
              </a:rPr>
              <a:t>Pines International Academy </a:t>
            </a:r>
            <a:r>
              <a:rPr lang="th-TH" dirty="0">
                <a:highlight>
                  <a:srgbClr val="FFFF00"/>
                </a:highlight>
              </a:rPr>
              <a:t>เป็นเวลาอย่างน้อย 4 เดือน (โดยมีการสอนอย่างน้อย 8 ครั้งต่อวัน) พวกเขาสามารถสอนหลักสูตรภาษาอังกฤษได้หลายหลักสูตร โดยการเข้าร่วมการฝึกอบรมหลังการจ้างงานและการได้รับคุณสมบัติบางประการ เช่น การรับรอง </a:t>
            </a:r>
            <a:r>
              <a:rPr lang="en-US" dirty="0">
                <a:highlight>
                  <a:srgbClr val="FFFF00"/>
                </a:highlight>
              </a:rPr>
              <a:t>IELTS </a:t>
            </a:r>
            <a:r>
              <a:rPr lang="th-TH" dirty="0">
                <a:highlight>
                  <a:srgbClr val="FFFF00"/>
                </a:highlight>
              </a:rPr>
              <a:t>เพื่อสร้างความแตกต่าง</a:t>
            </a:r>
            <a:endParaRPr lang="en-US" dirty="0">
              <a:highlight>
                <a:srgbClr val="FFFF00"/>
              </a:highlight>
            </a:endParaRPr>
          </a:p>
        </p:txBody>
      </p:sp>
      <p:sp>
        <p:nvSpPr>
          <p:cNvPr id="5" name="TextBox 4">
            <a:extLst>
              <a:ext uri="{FF2B5EF4-FFF2-40B4-BE49-F238E27FC236}">
                <a16:creationId xmlns:a16="http://schemas.microsoft.com/office/drawing/2014/main" xmlns="" id="{209AC388-B509-4123-BD2A-D0A943C34B16}"/>
              </a:ext>
            </a:extLst>
          </p:cNvPr>
          <p:cNvSpPr txBox="1"/>
          <p:nvPr/>
        </p:nvSpPr>
        <p:spPr>
          <a:xfrm>
            <a:off x="701336" y="4635778"/>
            <a:ext cx="2001785" cy="369332"/>
          </a:xfrm>
          <a:prstGeom prst="rect">
            <a:avLst/>
          </a:prstGeom>
          <a:noFill/>
        </p:spPr>
        <p:txBody>
          <a:bodyPr wrap="square" rtlCol="0">
            <a:spAutoFit/>
          </a:bodyPr>
          <a:lstStyle/>
          <a:p>
            <a:r>
              <a:rPr lang="th-TH" dirty="0">
                <a:solidFill>
                  <a:srgbClr val="FF0000"/>
                </a:solidFill>
                <a:highlight>
                  <a:srgbClr val="FFFF00"/>
                </a:highlight>
              </a:rPr>
              <a:t>วัดระดับ </a:t>
            </a:r>
            <a:r>
              <a:rPr lang="en-US" dirty="0">
                <a:solidFill>
                  <a:srgbClr val="FF0000"/>
                </a:solidFill>
                <a:highlight>
                  <a:srgbClr val="FFFF00"/>
                </a:highlight>
              </a:rPr>
              <a:t>+ </a:t>
            </a:r>
            <a:r>
              <a:rPr lang="th-TH" dirty="0">
                <a:solidFill>
                  <a:srgbClr val="FF0000"/>
                </a:solidFill>
                <a:highlight>
                  <a:srgbClr val="FFFF00"/>
                </a:highlight>
              </a:rPr>
              <a:t>ทดลองเรียนฟรี</a:t>
            </a:r>
            <a:endParaRPr lang="en-US" dirty="0">
              <a:solidFill>
                <a:srgbClr val="FF0000"/>
              </a:solidFill>
              <a:highlight>
                <a:srgbClr val="FFFF00"/>
              </a:highlight>
            </a:endParaRPr>
          </a:p>
        </p:txBody>
      </p:sp>
    </p:spTree>
    <p:extLst>
      <p:ext uri="{BB962C8B-B14F-4D97-AF65-F5344CB8AC3E}">
        <p14:creationId xmlns:p14="http://schemas.microsoft.com/office/powerpoint/2010/main" val="319880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38572-00B3-4E87-9031-09819930EB01}"/>
              </a:ext>
            </a:extLst>
          </p:cNvPr>
          <p:cNvSpPr>
            <a:spLocks noGrp="1"/>
          </p:cNvSpPr>
          <p:nvPr>
            <p:ph type="title"/>
          </p:nvPr>
        </p:nvSpPr>
        <p:spPr/>
        <p:txBody>
          <a:bodyPr/>
          <a:lstStyle/>
          <a:p>
            <a:r>
              <a:rPr lang="en-US" dirty="0">
                <a:hlinkClick r:id="rId2"/>
              </a:rPr>
              <a:t>https://pinestalking.com/11talk/FAQ.html</a:t>
            </a:r>
            <a:endParaRPr lang="en-US" dirty="0"/>
          </a:p>
        </p:txBody>
      </p:sp>
      <p:pic>
        <p:nvPicPr>
          <p:cNvPr id="4" name="Content Placeholder 3">
            <a:extLst>
              <a:ext uri="{FF2B5EF4-FFF2-40B4-BE49-F238E27FC236}">
                <a16:creationId xmlns:a16="http://schemas.microsoft.com/office/drawing/2014/main" xmlns="" id="{327E1532-F78B-40D2-A1F8-B731963D3CDB}"/>
              </a:ext>
            </a:extLst>
          </p:cNvPr>
          <p:cNvPicPr>
            <a:picLocks noGrp="1" noChangeAspect="1"/>
          </p:cNvPicPr>
          <p:nvPr>
            <p:ph idx="1"/>
          </p:nvPr>
        </p:nvPicPr>
        <p:blipFill>
          <a:blip r:embed="rId3"/>
          <a:stretch>
            <a:fillRect/>
          </a:stretch>
        </p:blipFill>
        <p:spPr>
          <a:xfrm>
            <a:off x="838200" y="1438542"/>
            <a:ext cx="10515599" cy="5054333"/>
          </a:xfrm>
          <a:prstGeom prst="rect">
            <a:avLst/>
          </a:prstGeom>
        </p:spPr>
      </p:pic>
      <p:sp>
        <p:nvSpPr>
          <p:cNvPr id="3" name="TextBox 2">
            <a:extLst>
              <a:ext uri="{FF2B5EF4-FFF2-40B4-BE49-F238E27FC236}">
                <a16:creationId xmlns:a16="http://schemas.microsoft.com/office/drawing/2014/main" xmlns="" id="{6042D159-D8E2-492B-81FB-B287D4E6F281}"/>
              </a:ext>
            </a:extLst>
          </p:cNvPr>
          <p:cNvSpPr txBox="1"/>
          <p:nvPr/>
        </p:nvSpPr>
        <p:spPr>
          <a:xfrm>
            <a:off x="4554244" y="4126796"/>
            <a:ext cx="6258016" cy="2585323"/>
          </a:xfrm>
          <a:prstGeom prst="rect">
            <a:avLst/>
          </a:prstGeom>
          <a:noFill/>
        </p:spPr>
        <p:txBody>
          <a:bodyPr wrap="square" rtlCol="0">
            <a:spAutoFit/>
          </a:bodyPr>
          <a:lstStyle/>
          <a:p>
            <a:r>
              <a:rPr lang="th-TH" dirty="0">
                <a:highlight>
                  <a:srgbClr val="FFFF00"/>
                </a:highlight>
              </a:rPr>
              <a:t>เกี่ยวกับ 11</a:t>
            </a:r>
            <a:r>
              <a:rPr lang="en-US" dirty="0">
                <a:highlight>
                  <a:srgbClr val="FFFF00"/>
                </a:highlight>
              </a:rPr>
              <a:t>talk</a:t>
            </a:r>
          </a:p>
          <a:p>
            <a:r>
              <a:rPr lang="en-US" dirty="0">
                <a:highlight>
                  <a:srgbClr val="FFFF00"/>
                </a:highlight>
              </a:rPr>
              <a:t>11Talk </a:t>
            </a:r>
            <a:r>
              <a:rPr lang="th-TH" dirty="0">
                <a:highlight>
                  <a:srgbClr val="FFFF00"/>
                </a:highlight>
              </a:rPr>
              <a:t>เป็นโรงเรียนสอนภาษาอังกฤษออนไลน์ที่ดำเนินการโดยโรงเรียนสอนภาษาชั้นนำของฟิลิปปินส์ </a:t>
            </a:r>
            <a:r>
              <a:rPr lang="en-US" dirty="0">
                <a:highlight>
                  <a:srgbClr val="FFFF00"/>
                </a:highlight>
              </a:rPr>
              <a:t>Pines International Academy </a:t>
            </a:r>
            <a:r>
              <a:rPr lang="th-TH" dirty="0">
                <a:highlight>
                  <a:srgbClr val="FFFF00"/>
                </a:highlight>
              </a:rPr>
              <a:t>คุณสามารถเรียนรู้ภาษาอังกฤษออนไลน์จากอุปกรณ์ใดก็ได้ เช่น คอมพิวเตอร์ สมาร์ทโฟน หรือ</a:t>
            </a:r>
            <a:r>
              <a:rPr lang="th-TH" dirty="0" err="1">
                <a:highlight>
                  <a:srgbClr val="FFFF00"/>
                </a:highlight>
              </a:rPr>
              <a:t>แท็บเล็ต</a:t>
            </a:r>
            <a:r>
              <a:rPr lang="th-TH" dirty="0">
                <a:highlight>
                  <a:srgbClr val="FFFF00"/>
                </a:highlight>
              </a:rPr>
              <a:t> ตราบใดที่คุณมีการเชื่อมต่ออินเทอร์เน็ตที่เสถียร</a:t>
            </a:r>
          </a:p>
          <a:p>
            <a:endParaRPr lang="th-TH" dirty="0">
              <a:highlight>
                <a:srgbClr val="FFFF00"/>
              </a:highlight>
            </a:endParaRPr>
          </a:p>
          <a:p>
            <a:r>
              <a:rPr lang="th-TH" dirty="0">
                <a:highlight>
                  <a:srgbClr val="FFFF00"/>
                </a:highlight>
              </a:rPr>
              <a:t>11</a:t>
            </a:r>
            <a:r>
              <a:rPr lang="en-US" dirty="0">
                <a:highlight>
                  <a:srgbClr val="FFFF00"/>
                </a:highlight>
              </a:rPr>
              <a:t>talk </a:t>
            </a:r>
            <a:r>
              <a:rPr lang="th-TH" dirty="0">
                <a:highlight>
                  <a:srgbClr val="FFFF00"/>
                </a:highlight>
              </a:rPr>
              <a:t>มีทีมหลักสูตรที่ออกแบบสื่อบทเรียนสำหรับทุกระดับความสามารถ สื่อการสอนของเราครอบคลุมหัวข้อต่าง ๆ มากมาย เพื่อให้นักเรียนสามารถเลือกบทเรียนที่ตรงกับความสนใจได้ ทีมงานได้ตรวจสอบให้แน่ใจว่าสื่อการสอนสอดคล้องกับระบบการปรับระดับ </a:t>
            </a:r>
            <a:r>
              <a:rPr lang="en-US" dirty="0">
                <a:highlight>
                  <a:srgbClr val="FFFF00"/>
                </a:highlight>
              </a:rPr>
              <a:t>CEFR</a:t>
            </a:r>
          </a:p>
        </p:txBody>
      </p:sp>
      <p:sp>
        <p:nvSpPr>
          <p:cNvPr id="5" name="TextBox 4">
            <a:extLst>
              <a:ext uri="{FF2B5EF4-FFF2-40B4-BE49-F238E27FC236}">
                <a16:creationId xmlns:a16="http://schemas.microsoft.com/office/drawing/2014/main" xmlns="" id="{D650E0D8-B629-40A4-B6B0-65ABB2656645}"/>
              </a:ext>
            </a:extLst>
          </p:cNvPr>
          <p:cNvSpPr txBox="1"/>
          <p:nvPr/>
        </p:nvSpPr>
        <p:spPr>
          <a:xfrm>
            <a:off x="4358936" y="2210540"/>
            <a:ext cx="1660125" cy="369332"/>
          </a:xfrm>
          <a:prstGeom prst="rect">
            <a:avLst/>
          </a:prstGeom>
          <a:noFill/>
        </p:spPr>
        <p:txBody>
          <a:bodyPr wrap="square" rtlCol="0">
            <a:spAutoFit/>
          </a:bodyPr>
          <a:lstStyle/>
          <a:p>
            <a:r>
              <a:rPr lang="th-TH" dirty="0">
                <a:highlight>
                  <a:srgbClr val="FFFF00"/>
                </a:highlight>
              </a:rPr>
              <a:t>คำถามที่พบบ่อย</a:t>
            </a:r>
            <a:endParaRPr lang="en-US" dirty="0">
              <a:highlight>
                <a:srgbClr val="FFFF00"/>
              </a:highlight>
            </a:endParaRPr>
          </a:p>
        </p:txBody>
      </p:sp>
      <p:sp>
        <p:nvSpPr>
          <p:cNvPr id="6" name="TextBox 5">
            <a:extLst>
              <a:ext uri="{FF2B5EF4-FFF2-40B4-BE49-F238E27FC236}">
                <a16:creationId xmlns:a16="http://schemas.microsoft.com/office/drawing/2014/main" xmlns="" id="{F64453B7-C8D8-4B03-AE41-7F591B873B76}"/>
              </a:ext>
            </a:extLst>
          </p:cNvPr>
          <p:cNvSpPr txBox="1"/>
          <p:nvPr/>
        </p:nvSpPr>
        <p:spPr>
          <a:xfrm>
            <a:off x="1784411" y="3244334"/>
            <a:ext cx="1846555" cy="307777"/>
          </a:xfrm>
          <a:prstGeom prst="rect">
            <a:avLst/>
          </a:prstGeom>
          <a:noFill/>
        </p:spPr>
        <p:txBody>
          <a:bodyPr wrap="square" rtlCol="0">
            <a:spAutoFit/>
          </a:bodyPr>
          <a:lstStyle/>
          <a:p>
            <a:r>
              <a:rPr lang="th-TH" sz="1400" dirty="0">
                <a:highlight>
                  <a:srgbClr val="FFFF00"/>
                </a:highlight>
              </a:rPr>
              <a:t>เกี่ยวกับ </a:t>
            </a:r>
            <a:r>
              <a:rPr lang="en-US" sz="1400" dirty="0">
                <a:highlight>
                  <a:srgbClr val="FFFF00"/>
                </a:highlight>
              </a:rPr>
              <a:t>11Talk</a:t>
            </a:r>
          </a:p>
        </p:txBody>
      </p:sp>
      <p:sp>
        <p:nvSpPr>
          <p:cNvPr id="7" name="TextBox 6">
            <a:extLst>
              <a:ext uri="{FF2B5EF4-FFF2-40B4-BE49-F238E27FC236}">
                <a16:creationId xmlns:a16="http://schemas.microsoft.com/office/drawing/2014/main" xmlns="" id="{28317680-057B-413D-A78F-037B136E728A}"/>
              </a:ext>
            </a:extLst>
          </p:cNvPr>
          <p:cNvSpPr txBox="1"/>
          <p:nvPr/>
        </p:nvSpPr>
        <p:spPr>
          <a:xfrm>
            <a:off x="3192261" y="3237612"/>
            <a:ext cx="1583925" cy="338554"/>
          </a:xfrm>
          <a:prstGeom prst="rect">
            <a:avLst/>
          </a:prstGeom>
          <a:noFill/>
        </p:spPr>
        <p:txBody>
          <a:bodyPr wrap="square" rtlCol="0">
            <a:spAutoFit/>
          </a:bodyPr>
          <a:lstStyle/>
          <a:p>
            <a:r>
              <a:rPr lang="th-TH" sz="1600" dirty="0">
                <a:highlight>
                  <a:srgbClr val="FFFF00"/>
                </a:highlight>
              </a:rPr>
              <a:t>ระบบการเรียนออนไลน์</a:t>
            </a:r>
            <a:endParaRPr lang="en-US" sz="1600" dirty="0">
              <a:highlight>
                <a:srgbClr val="FFFF00"/>
              </a:highlight>
            </a:endParaRPr>
          </a:p>
        </p:txBody>
      </p:sp>
      <p:sp>
        <p:nvSpPr>
          <p:cNvPr id="8" name="Rectangle 7">
            <a:extLst>
              <a:ext uri="{FF2B5EF4-FFF2-40B4-BE49-F238E27FC236}">
                <a16:creationId xmlns:a16="http://schemas.microsoft.com/office/drawing/2014/main" xmlns="" id="{A55B622B-0B0C-4B6A-B5AE-26D18E210CB0}"/>
              </a:ext>
            </a:extLst>
          </p:cNvPr>
          <p:cNvSpPr/>
          <p:nvPr/>
        </p:nvSpPr>
        <p:spPr>
          <a:xfrm>
            <a:off x="1529710" y="4092328"/>
            <a:ext cx="1526380" cy="338554"/>
          </a:xfrm>
          <a:prstGeom prst="rect">
            <a:avLst/>
          </a:prstGeom>
        </p:spPr>
        <p:txBody>
          <a:bodyPr wrap="none">
            <a:spAutoFit/>
          </a:bodyPr>
          <a:lstStyle/>
          <a:p>
            <a:r>
              <a:rPr lang="th-TH" sz="1600" dirty="0">
                <a:highlight>
                  <a:srgbClr val="FFFF00"/>
                </a:highlight>
              </a:rPr>
              <a:t>การลงทะเบียนบัญชีผู้ใช้</a:t>
            </a:r>
          </a:p>
        </p:txBody>
      </p:sp>
      <p:sp>
        <p:nvSpPr>
          <p:cNvPr id="9" name="TextBox 8">
            <a:extLst>
              <a:ext uri="{FF2B5EF4-FFF2-40B4-BE49-F238E27FC236}">
                <a16:creationId xmlns:a16="http://schemas.microsoft.com/office/drawing/2014/main" xmlns="" id="{BFD1D892-FAE6-49B3-AF7D-B4064C14A414}"/>
              </a:ext>
            </a:extLst>
          </p:cNvPr>
          <p:cNvSpPr txBox="1"/>
          <p:nvPr/>
        </p:nvSpPr>
        <p:spPr>
          <a:xfrm>
            <a:off x="3027864" y="5099035"/>
            <a:ext cx="1526379" cy="338554"/>
          </a:xfrm>
          <a:prstGeom prst="rect">
            <a:avLst/>
          </a:prstGeom>
          <a:noFill/>
        </p:spPr>
        <p:txBody>
          <a:bodyPr wrap="square" rtlCol="0">
            <a:spAutoFit/>
          </a:bodyPr>
          <a:lstStyle/>
          <a:p>
            <a:r>
              <a:rPr lang="th-TH" sz="1600" dirty="0">
                <a:highlight>
                  <a:srgbClr val="FFFF00"/>
                </a:highlight>
              </a:rPr>
              <a:t>นโยบายการเข้าชั้นเรียน</a:t>
            </a:r>
            <a:endParaRPr lang="en-US" sz="1600" dirty="0">
              <a:highlight>
                <a:srgbClr val="FFFF00"/>
              </a:highlight>
            </a:endParaRPr>
          </a:p>
        </p:txBody>
      </p:sp>
      <p:sp>
        <p:nvSpPr>
          <p:cNvPr id="10" name="TextBox 9">
            <a:extLst>
              <a:ext uri="{FF2B5EF4-FFF2-40B4-BE49-F238E27FC236}">
                <a16:creationId xmlns:a16="http://schemas.microsoft.com/office/drawing/2014/main" xmlns="" id="{FC9815F5-DC0F-46AC-9F4F-B70FA104A501}"/>
              </a:ext>
            </a:extLst>
          </p:cNvPr>
          <p:cNvSpPr txBox="1"/>
          <p:nvPr/>
        </p:nvSpPr>
        <p:spPr>
          <a:xfrm>
            <a:off x="2139518" y="5953751"/>
            <a:ext cx="1189608" cy="338554"/>
          </a:xfrm>
          <a:prstGeom prst="rect">
            <a:avLst/>
          </a:prstGeom>
          <a:noFill/>
        </p:spPr>
        <p:txBody>
          <a:bodyPr wrap="square" rtlCol="0">
            <a:spAutoFit/>
          </a:bodyPr>
          <a:lstStyle/>
          <a:p>
            <a:r>
              <a:rPr lang="th-TH" sz="1600" dirty="0">
                <a:highlight>
                  <a:srgbClr val="FFFF00"/>
                </a:highlight>
              </a:rPr>
              <a:t>การชำระเงิน</a:t>
            </a:r>
            <a:endParaRPr lang="en-US" sz="1600" dirty="0">
              <a:highlight>
                <a:srgbClr val="FFFF00"/>
              </a:highlight>
            </a:endParaRPr>
          </a:p>
        </p:txBody>
      </p:sp>
      <p:sp>
        <p:nvSpPr>
          <p:cNvPr id="11" name="TextBox 10">
            <a:extLst>
              <a:ext uri="{FF2B5EF4-FFF2-40B4-BE49-F238E27FC236}">
                <a16:creationId xmlns:a16="http://schemas.microsoft.com/office/drawing/2014/main" xmlns="" id="{D1B5955E-37B5-4431-A35E-58A08A63325C}"/>
              </a:ext>
            </a:extLst>
          </p:cNvPr>
          <p:cNvSpPr txBox="1"/>
          <p:nvPr/>
        </p:nvSpPr>
        <p:spPr>
          <a:xfrm>
            <a:off x="1786583" y="5051405"/>
            <a:ext cx="1070501" cy="338554"/>
          </a:xfrm>
          <a:prstGeom prst="rect">
            <a:avLst/>
          </a:prstGeom>
          <a:noFill/>
        </p:spPr>
        <p:txBody>
          <a:bodyPr wrap="square" rtlCol="0">
            <a:spAutoFit/>
          </a:bodyPr>
          <a:lstStyle/>
          <a:p>
            <a:r>
              <a:rPr lang="th-TH" sz="1600" dirty="0">
                <a:highlight>
                  <a:srgbClr val="FFFF00"/>
                </a:highlight>
              </a:rPr>
              <a:t>วิธีการเข้าเรียน</a:t>
            </a:r>
            <a:endParaRPr lang="en-US" sz="1600" dirty="0">
              <a:highlight>
                <a:srgbClr val="FFFF00"/>
              </a:highlight>
            </a:endParaRPr>
          </a:p>
        </p:txBody>
      </p:sp>
      <p:sp>
        <p:nvSpPr>
          <p:cNvPr id="13" name="TextBox 12">
            <a:extLst>
              <a:ext uri="{FF2B5EF4-FFF2-40B4-BE49-F238E27FC236}">
                <a16:creationId xmlns:a16="http://schemas.microsoft.com/office/drawing/2014/main" xmlns="" id="{4C84E87B-CBE0-49F9-B504-3C6F400C3A7D}"/>
              </a:ext>
            </a:extLst>
          </p:cNvPr>
          <p:cNvSpPr txBox="1"/>
          <p:nvPr/>
        </p:nvSpPr>
        <p:spPr>
          <a:xfrm>
            <a:off x="3329126" y="4126796"/>
            <a:ext cx="1109709" cy="523220"/>
          </a:xfrm>
          <a:prstGeom prst="rect">
            <a:avLst/>
          </a:prstGeom>
          <a:noFill/>
        </p:spPr>
        <p:txBody>
          <a:bodyPr wrap="square" rtlCol="0">
            <a:spAutoFit/>
          </a:bodyPr>
          <a:lstStyle/>
          <a:p>
            <a:r>
              <a:rPr lang="th-TH" sz="1400" dirty="0">
                <a:highlight>
                  <a:srgbClr val="FFFF00"/>
                </a:highlight>
              </a:rPr>
              <a:t>สำหรับนักเรียน </a:t>
            </a:r>
            <a:r>
              <a:rPr lang="en-US" sz="1400" dirty="0">
                <a:highlight>
                  <a:srgbClr val="FFFF00"/>
                </a:highlight>
              </a:rPr>
              <a:t>11Talk</a:t>
            </a:r>
          </a:p>
        </p:txBody>
      </p:sp>
    </p:spTree>
    <p:extLst>
      <p:ext uri="{BB962C8B-B14F-4D97-AF65-F5344CB8AC3E}">
        <p14:creationId xmlns:p14="http://schemas.microsoft.com/office/powerpoint/2010/main" val="95579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1870</Words>
  <Application>Microsoft Office PowerPoint</Application>
  <PresentationFormat>Custom</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https://pinestalking.com/11talk/book_list.html?</vt:lpstr>
      <vt:lpstr>https://pinestalking.com/11talk/price.html</vt:lpstr>
      <vt:lpstr>PowerPoint Presentation</vt:lpstr>
      <vt:lpstr>PowerPoint Presentation</vt:lpstr>
      <vt:lpstr>PowerPoint Presentation</vt:lpstr>
      <vt:lpstr>PowerPoint Presentation</vt:lpstr>
      <vt:lpstr>PowerPoint Presentation</vt:lpstr>
      <vt:lpstr>https://pinestalking.com/11talk/FAQ.html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https://pinestalking.com/11talk/testimonilas.html</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rona.pia/</dc:creator>
  <cp:lastModifiedBy>PINESIT04</cp:lastModifiedBy>
  <cp:revision>31</cp:revision>
  <dcterms:created xsi:type="dcterms:W3CDTF">2020-09-01T00:27:57Z</dcterms:created>
  <dcterms:modified xsi:type="dcterms:W3CDTF">2020-09-08T01:28:43Z</dcterms:modified>
</cp:coreProperties>
</file>