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9C5"/>
    <a:srgbClr val="FFCCFF"/>
    <a:srgbClr val="FF99CC"/>
    <a:srgbClr val="FF7C80"/>
    <a:srgbClr val="F7C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81" autoAdjust="0"/>
    <p:restoredTop sz="94660"/>
  </p:normalViewPr>
  <p:slideViewPr>
    <p:cSldViewPr snapToGrid="0">
      <p:cViewPr varScale="1">
        <p:scale>
          <a:sx n="109" d="100"/>
          <a:sy n="109"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BD6C-F099-4DF0-A084-FF6FCB0E2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500A8C-BD6A-44A2-8DF0-7A68E3B23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C49FA-E039-4255-8970-2BF0AF0BC6D6}"/>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AF77C3CF-429C-4FB3-85F3-F9DB6448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D9D3-BE32-46EB-9CB3-1FDE5CC62EE5}"/>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94953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4FB0-7F94-4764-BE14-1996590A3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60FBC4-253A-481B-A97D-8E2D575B7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861C0-5A90-43D7-84B2-CE1DFE996405}"/>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65BAB7CF-65FD-4E9F-92DE-ED445AE5A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446EC-A9F3-4FA1-B08F-D078556E16E0}"/>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41516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649C3-1E15-472D-B55D-0F1B382D5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C2C682-92A5-4ED2-BEE1-B7FA71492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D2133-BAC1-4C89-8EE7-AC5634062A76}"/>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FD3C66C0-88F0-4FF6-8DF5-DB914AE60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55FFC-151E-45DF-9899-4BF924BF141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68867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7226-4114-4A76-BC1E-E48AD3BAD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D4184-92B4-4EE7-844B-7530628570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94E95-0675-4D38-966B-D58D6A0E439B}"/>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0FC726CA-BD5D-4CB6-807E-1C7079CB0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2E4DD-6300-4081-9F71-27E5060485D5}"/>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9288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97D-CB53-49A6-8611-1BBCF9CD9C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BCB9FD-EAAA-4331-9A08-5C45B8C19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342D2-E695-47D8-9494-C9574C08A9F6}"/>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6F7E7C4E-D79E-4C3D-831C-1C09B9A97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9B8D-84CD-4D33-B8AC-A647E2ED12C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13379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CB37-D070-4B8A-9458-F21E9C01C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09B87-5D28-4A72-8E15-215D8B6C6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E026D0-0CF2-4A9F-B1AD-F3FF55E06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C8DEC-02D6-47FF-88AB-B087246F594D}"/>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6" name="Footer Placeholder 5">
            <a:extLst>
              <a:ext uri="{FF2B5EF4-FFF2-40B4-BE49-F238E27FC236}">
                <a16:creationId xmlns:a16="http://schemas.microsoft.com/office/drawing/2014/main" id="{204307D0-99F7-42AD-BB44-FFAF0AF13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1E480-0722-4B7E-8622-299D31BDED50}"/>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25105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E800-E652-45DA-B907-D38C80C64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0D36CD-7C80-44EA-84FB-51635B1F8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C25B4-2EB2-4A52-8487-4D9FAED2F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D5A8AF-C396-4023-A222-BAC71C6ED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D1044-9F3C-41EB-AD86-5973C0F490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637C3-F70F-406B-98BA-B8681F3B27BD}"/>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8" name="Footer Placeholder 7">
            <a:extLst>
              <a:ext uri="{FF2B5EF4-FFF2-40B4-BE49-F238E27FC236}">
                <a16:creationId xmlns:a16="http://schemas.microsoft.com/office/drawing/2014/main" id="{A802C39C-7134-48B0-B77B-BFA165986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2A6C3-AB35-4CBA-88A0-D78E2EAB85EF}"/>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22779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DF27-6FB0-4636-9BEF-3F7ABFD802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1E4C78-E194-4AFB-989F-807DAA989473}"/>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4" name="Footer Placeholder 3">
            <a:extLst>
              <a:ext uri="{FF2B5EF4-FFF2-40B4-BE49-F238E27FC236}">
                <a16:creationId xmlns:a16="http://schemas.microsoft.com/office/drawing/2014/main" id="{3548C26F-606A-4641-9304-88357E527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578C41-302A-47AE-8078-89D824A1A22B}"/>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5556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DD907-8ABE-4383-B10B-C13D5D1DAED1}"/>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3" name="Footer Placeholder 2">
            <a:extLst>
              <a:ext uri="{FF2B5EF4-FFF2-40B4-BE49-F238E27FC236}">
                <a16:creationId xmlns:a16="http://schemas.microsoft.com/office/drawing/2014/main" id="{437EA9C0-8750-4819-ADC1-5945709671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B1674-0B32-4FD2-8D67-6B16ED4585A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94120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6B7E-3407-4E09-81BF-FAC5C7DCE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1D617-B641-44B6-B2C1-E4EDF5E6D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77F4C-C669-4834-B7A8-5A31581B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0F48B-D152-462A-9BDF-6A28B874C407}"/>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6" name="Footer Placeholder 5">
            <a:extLst>
              <a:ext uri="{FF2B5EF4-FFF2-40B4-BE49-F238E27FC236}">
                <a16:creationId xmlns:a16="http://schemas.microsoft.com/office/drawing/2014/main" id="{1C78ADF7-B086-4AE4-A612-78961EEE0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936D6-6A6F-43E8-9E14-8C8EBE418C2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3998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8DC-60F5-49A6-B947-F10CB4C3E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E9F5E2-D8F5-4B1B-AAFE-F90FDE1DB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5465F-684D-476F-896C-B857EA0D3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9BC9D-DD4B-464D-88AD-CB1C4E29FD03}"/>
              </a:ext>
            </a:extLst>
          </p:cNvPr>
          <p:cNvSpPr>
            <a:spLocks noGrp="1"/>
          </p:cNvSpPr>
          <p:nvPr>
            <p:ph type="dt" sz="half" idx="10"/>
          </p:nvPr>
        </p:nvSpPr>
        <p:spPr/>
        <p:txBody>
          <a:bodyPr/>
          <a:lstStyle/>
          <a:p>
            <a:fld id="{27B61856-4993-4AE8-890C-1FB13F0A3B6F}" type="datetimeFigureOut">
              <a:rPr lang="en-US" smtClean="0"/>
              <a:t>9/1/2020</a:t>
            </a:fld>
            <a:endParaRPr lang="en-US"/>
          </a:p>
        </p:txBody>
      </p:sp>
      <p:sp>
        <p:nvSpPr>
          <p:cNvPr id="6" name="Footer Placeholder 5">
            <a:extLst>
              <a:ext uri="{FF2B5EF4-FFF2-40B4-BE49-F238E27FC236}">
                <a16:creationId xmlns:a16="http://schemas.microsoft.com/office/drawing/2014/main" id="{D216F791-D458-4D4E-98CE-FB6AF2C0E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8D56B-B866-4B6F-9779-8BC34CC7AB48}"/>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60469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8B427-C9EF-43F6-82C0-9E3AB3259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A23D98-94D2-4746-A458-0326A96AD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61FD1-8102-49C7-B17C-2239A9604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61856-4993-4AE8-890C-1FB13F0A3B6F}" type="datetimeFigureOut">
              <a:rPr lang="en-US" smtClean="0"/>
              <a:t>9/1/2020</a:t>
            </a:fld>
            <a:endParaRPr lang="en-US"/>
          </a:p>
        </p:txBody>
      </p:sp>
      <p:sp>
        <p:nvSpPr>
          <p:cNvPr id="5" name="Footer Placeholder 4">
            <a:extLst>
              <a:ext uri="{FF2B5EF4-FFF2-40B4-BE49-F238E27FC236}">
                <a16:creationId xmlns:a16="http://schemas.microsoft.com/office/drawing/2014/main" id="{64EFF41B-E5B0-4F47-85A4-971A881FD9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CF1C41-11BF-40F1-BB67-663C452DD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36ECF-ED38-4FC0-A919-52CEFEBF23A1}" type="slidenum">
              <a:rPr lang="en-US" smtClean="0"/>
              <a:t>‹#›</a:t>
            </a:fld>
            <a:endParaRPr lang="en-US"/>
          </a:p>
        </p:txBody>
      </p:sp>
    </p:spTree>
    <p:extLst>
      <p:ext uri="{BB962C8B-B14F-4D97-AF65-F5344CB8AC3E}">
        <p14:creationId xmlns:p14="http://schemas.microsoft.com/office/powerpoint/2010/main" val="42926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8748-9B64-4E75-A950-06028704E0EE}"/>
              </a:ext>
            </a:extLst>
          </p:cNvPr>
          <p:cNvSpPr>
            <a:spLocks noGrp="1"/>
          </p:cNvSpPr>
          <p:nvPr>
            <p:ph type="ctrTitle"/>
          </p:nvPr>
        </p:nvSpPr>
        <p:spPr/>
        <p:txBody>
          <a:bodyPr/>
          <a:lstStyle/>
          <a:p>
            <a:r>
              <a:rPr lang="en-US" dirty="0"/>
              <a:t>4-Step Learning System NIHONGGO/JAPANESE</a:t>
            </a:r>
          </a:p>
        </p:txBody>
      </p:sp>
      <p:sp>
        <p:nvSpPr>
          <p:cNvPr id="3" name="Subtitle 2">
            <a:extLst>
              <a:ext uri="{FF2B5EF4-FFF2-40B4-BE49-F238E27FC236}">
                <a16:creationId xmlns:a16="http://schemas.microsoft.com/office/drawing/2014/main" id="{2F398B05-63E5-48B7-BD94-4617C776AFB3}"/>
              </a:ext>
            </a:extLst>
          </p:cNvPr>
          <p:cNvSpPr>
            <a:spLocks noGrp="1"/>
          </p:cNvSpPr>
          <p:nvPr>
            <p:ph type="subTitle" idx="1"/>
          </p:nvPr>
        </p:nvSpPr>
        <p:spPr/>
        <p:txBody>
          <a:bodyPr/>
          <a:lstStyle/>
          <a:p>
            <a:r>
              <a:rPr lang="en-US" dirty="0"/>
              <a:t>(Description ) </a:t>
            </a:r>
          </a:p>
          <a:p>
            <a:endParaRPr lang="en-US" dirty="0"/>
          </a:p>
          <a:p>
            <a:endParaRPr lang="en-US" dirty="0"/>
          </a:p>
        </p:txBody>
      </p:sp>
    </p:spTree>
    <p:extLst>
      <p:ext uri="{BB962C8B-B14F-4D97-AF65-F5344CB8AC3E}">
        <p14:creationId xmlns:p14="http://schemas.microsoft.com/office/powerpoint/2010/main" val="136148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11621-6FAC-45C2-98E2-C6BF1748B3F3}"/>
              </a:ext>
            </a:extLst>
          </p:cNvPr>
          <p:cNvPicPr>
            <a:picLocks noChangeAspect="1"/>
          </p:cNvPicPr>
          <p:nvPr/>
        </p:nvPicPr>
        <p:blipFill>
          <a:blip r:embed="rId2"/>
          <a:stretch>
            <a:fillRect/>
          </a:stretch>
        </p:blipFill>
        <p:spPr>
          <a:xfrm>
            <a:off x="3093946" y="2189467"/>
            <a:ext cx="5588356" cy="3429000"/>
          </a:xfrm>
          <a:prstGeom prst="rect">
            <a:avLst/>
          </a:prstGeom>
        </p:spPr>
      </p:pic>
      <p:pic>
        <p:nvPicPr>
          <p:cNvPr id="6" name="Picture 5">
            <a:extLst>
              <a:ext uri="{FF2B5EF4-FFF2-40B4-BE49-F238E27FC236}">
                <a16:creationId xmlns:a16="http://schemas.microsoft.com/office/drawing/2014/main" id="{A63FD926-5F56-4A56-9DBA-DC486B47D0B9}"/>
              </a:ext>
            </a:extLst>
          </p:cNvPr>
          <p:cNvPicPr>
            <a:picLocks noChangeAspect="1"/>
          </p:cNvPicPr>
          <p:nvPr/>
        </p:nvPicPr>
        <p:blipFill>
          <a:blip r:embed="rId3"/>
          <a:stretch>
            <a:fillRect/>
          </a:stretch>
        </p:blipFill>
        <p:spPr>
          <a:xfrm>
            <a:off x="5452352" y="5982052"/>
            <a:ext cx="1827071" cy="337432"/>
          </a:xfrm>
          <a:prstGeom prst="rect">
            <a:avLst/>
          </a:prstGeom>
        </p:spPr>
      </p:pic>
      <p:sp>
        <p:nvSpPr>
          <p:cNvPr id="2" name="TextBox 1">
            <a:extLst>
              <a:ext uri="{FF2B5EF4-FFF2-40B4-BE49-F238E27FC236}">
                <a16:creationId xmlns:a16="http://schemas.microsoft.com/office/drawing/2014/main" id="{CDA92B24-2999-46EB-B4C4-77F7E7A934E6}"/>
              </a:ext>
            </a:extLst>
          </p:cNvPr>
          <p:cNvSpPr txBox="1"/>
          <p:nvPr/>
        </p:nvSpPr>
        <p:spPr>
          <a:xfrm>
            <a:off x="711354" y="205803"/>
            <a:ext cx="7199789"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C96F70CB-09D7-4845-9FC5-722123EDA005}"/>
              </a:ext>
            </a:extLst>
          </p:cNvPr>
          <p:cNvSpPr txBox="1"/>
          <p:nvPr/>
        </p:nvSpPr>
        <p:spPr>
          <a:xfrm>
            <a:off x="3600046" y="1302662"/>
            <a:ext cx="6020888" cy="523220"/>
          </a:xfrm>
          <a:prstGeom prst="rect">
            <a:avLst/>
          </a:prstGeom>
          <a:solidFill>
            <a:schemeClr val="bg1"/>
          </a:solidFill>
        </p:spPr>
        <p:txBody>
          <a:bodyPr wrap="square" rtlCol="0">
            <a:spAutoFit/>
          </a:bodyPr>
          <a:lstStyle/>
          <a:p>
            <a:pPr algn="ctr"/>
            <a:r>
              <a:rPr lang="en-US" sz="1400" dirty="0"/>
              <a:t>11talk's 4-step learning method has created great results in improving students' English macro skills from listening, writing, and reading, and speaking.</a:t>
            </a:r>
          </a:p>
        </p:txBody>
      </p:sp>
      <p:sp>
        <p:nvSpPr>
          <p:cNvPr id="9" name="TextBox 8">
            <a:extLst>
              <a:ext uri="{FF2B5EF4-FFF2-40B4-BE49-F238E27FC236}">
                <a16:creationId xmlns:a16="http://schemas.microsoft.com/office/drawing/2014/main" id="{F91361CF-1742-4F03-8462-796ED0614ED0}"/>
              </a:ext>
            </a:extLst>
          </p:cNvPr>
          <p:cNvSpPr txBox="1"/>
          <p:nvPr/>
        </p:nvSpPr>
        <p:spPr>
          <a:xfrm>
            <a:off x="4536586" y="607640"/>
            <a:ext cx="3868189" cy="646331"/>
          </a:xfrm>
          <a:prstGeom prst="rect">
            <a:avLst/>
          </a:prstGeom>
          <a:noFill/>
        </p:spPr>
        <p:txBody>
          <a:bodyPr wrap="square" rtlCol="0">
            <a:spAutoFit/>
          </a:bodyPr>
          <a:lstStyle/>
          <a:p>
            <a:pPr lvl="1" algn="ctr"/>
            <a:r>
              <a:rPr lang="en-US" dirty="0"/>
              <a:t>Systematic and Effective Learning Method </a:t>
            </a:r>
          </a:p>
        </p:txBody>
      </p:sp>
      <p:sp>
        <p:nvSpPr>
          <p:cNvPr id="4" name="矩形 3">
            <a:extLst>
              <a:ext uri="{FF2B5EF4-FFF2-40B4-BE49-F238E27FC236}">
                <a16:creationId xmlns:a16="http://schemas.microsoft.com/office/drawing/2014/main" id="{8CA60A4B-9226-43F2-9D97-3BF8C627BBEE}"/>
              </a:ext>
            </a:extLst>
          </p:cNvPr>
          <p:cNvSpPr/>
          <p:nvPr/>
        </p:nvSpPr>
        <p:spPr>
          <a:xfrm>
            <a:off x="6793244" y="619896"/>
            <a:ext cx="3223062" cy="400110"/>
          </a:xfrm>
          <a:prstGeom prst="rect">
            <a:avLst/>
          </a:prstGeom>
        </p:spPr>
        <p:txBody>
          <a:bodyPr wrap="none">
            <a:spAutoFit/>
          </a:bodyPr>
          <a:lstStyle/>
          <a:p>
            <a:r>
              <a:rPr lang="en-US" altLang="zh-TW" sz="2000" b="1" dirty="0">
                <a:highlight>
                  <a:srgbClr val="FFFF00"/>
                </a:highlight>
              </a:rPr>
              <a:t>11talk </a:t>
            </a:r>
            <a:r>
              <a:rPr lang="ja-JP" altLang="en-US" sz="2000" b="1" dirty="0">
                <a:highlight>
                  <a:srgbClr val="FFFF00"/>
                </a:highlight>
              </a:rPr>
              <a:t>独自の学習システム</a:t>
            </a:r>
            <a:endParaRPr lang="zh-TW" altLang="en-US" sz="2000" b="1" dirty="0">
              <a:highlight>
                <a:srgbClr val="FFFF00"/>
              </a:highlight>
            </a:endParaRPr>
          </a:p>
        </p:txBody>
      </p:sp>
      <p:sp>
        <p:nvSpPr>
          <p:cNvPr id="11" name="TextBox 10"/>
          <p:cNvSpPr txBox="1"/>
          <p:nvPr/>
        </p:nvSpPr>
        <p:spPr>
          <a:xfrm>
            <a:off x="4311248" y="1253971"/>
            <a:ext cx="7507568" cy="646331"/>
          </a:xfrm>
          <a:prstGeom prst="rect">
            <a:avLst/>
          </a:prstGeom>
          <a:solidFill>
            <a:srgbClr val="FFFF00"/>
          </a:solidFill>
        </p:spPr>
        <p:txBody>
          <a:bodyPr wrap="none" rtlCol="0">
            <a:spAutoFit/>
          </a:bodyPr>
          <a:lstStyle/>
          <a:p>
            <a:r>
              <a:rPr lang="en-US" dirty="0"/>
              <a:t>11talk </a:t>
            </a:r>
            <a:r>
              <a:rPr lang="ja-JP" altLang="en-US" dirty="0"/>
              <a:t>の独自の学習システムでは、より効率的に英語学習を習慣化させ</a:t>
            </a:r>
            <a:endParaRPr lang="en-US" altLang="ja-JP" dirty="0"/>
          </a:p>
          <a:p>
            <a:r>
              <a:rPr lang="ja-JP" altLang="en-US" dirty="0"/>
              <a:t>英語力を飛躍的に伸ばすことができます。</a:t>
            </a:r>
            <a:endParaRPr lang="en-US" dirty="0"/>
          </a:p>
        </p:txBody>
      </p:sp>
    </p:spTree>
    <p:extLst>
      <p:ext uri="{BB962C8B-B14F-4D97-AF65-F5344CB8AC3E}">
        <p14:creationId xmlns:p14="http://schemas.microsoft.com/office/powerpoint/2010/main" val="4768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5596-F338-4FA7-BFCB-86AB98F192B8}"/>
              </a:ext>
            </a:extLst>
          </p:cNvPr>
          <p:cNvSpPr>
            <a:spLocks noGrp="1"/>
          </p:cNvSpPr>
          <p:nvPr>
            <p:ph type="title"/>
          </p:nvPr>
        </p:nvSpPr>
        <p:spPr>
          <a:xfrm>
            <a:off x="0" y="-6293"/>
            <a:ext cx="12192000" cy="462588"/>
          </a:xfrm>
          <a:solidFill>
            <a:srgbClr val="EB79C5"/>
          </a:solidFill>
        </p:spPr>
        <p:txBody>
          <a:bodyPr>
            <a:noAutofit/>
          </a:bodyPr>
          <a:lstStyle/>
          <a:p>
            <a:pPr algn="ctr"/>
            <a:r>
              <a:rPr lang="en-US" sz="1100" b="1" dirty="0">
                <a:solidFill>
                  <a:schemeClr val="bg1"/>
                </a:solidFill>
              </a:rPr>
              <a:t>Step 1(Preview): Learn vocabulary and expressions  before the class through initial quizzes, English audio files, and follow-up </a:t>
            </a:r>
            <a:r>
              <a:rPr lang="en-US" sz="1100" b="1" dirty="0" err="1">
                <a:solidFill>
                  <a:schemeClr val="bg1"/>
                </a:solidFill>
              </a:rPr>
              <a:t>conversat</a:t>
            </a:r>
            <a:endParaRPr lang="en-US" sz="1100" b="1" dirty="0">
              <a:solidFill>
                <a:schemeClr val="bg1"/>
              </a:solidFill>
            </a:endParaRPr>
          </a:p>
        </p:txBody>
      </p:sp>
      <p:pic>
        <p:nvPicPr>
          <p:cNvPr id="5" name="Picture 4">
            <a:extLst>
              <a:ext uri="{FF2B5EF4-FFF2-40B4-BE49-F238E27FC236}">
                <a16:creationId xmlns:a16="http://schemas.microsoft.com/office/drawing/2014/main" id="{5AEE94D1-5D84-49BC-8A4F-EC057279F8BB}"/>
              </a:ext>
            </a:extLst>
          </p:cNvPr>
          <p:cNvPicPr>
            <a:picLocks noChangeAspect="1"/>
          </p:cNvPicPr>
          <p:nvPr/>
        </p:nvPicPr>
        <p:blipFill>
          <a:blip r:embed="rId2"/>
          <a:stretch>
            <a:fillRect/>
          </a:stretch>
        </p:blipFill>
        <p:spPr>
          <a:xfrm>
            <a:off x="949810" y="1440774"/>
            <a:ext cx="3582258" cy="1968445"/>
          </a:xfrm>
          <a:prstGeom prst="rect">
            <a:avLst/>
          </a:prstGeom>
        </p:spPr>
      </p:pic>
      <p:sp>
        <p:nvSpPr>
          <p:cNvPr id="6" name="Rectangle 5">
            <a:extLst>
              <a:ext uri="{FF2B5EF4-FFF2-40B4-BE49-F238E27FC236}">
                <a16:creationId xmlns:a16="http://schemas.microsoft.com/office/drawing/2014/main" id="{C26AFA3F-8202-48C4-A86B-D0BDACA9086A}"/>
              </a:ext>
            </a:extLst>
          </p:cNvPr>
          <p:cNvSpPr/>
          <p:nvPr/>
        </p:nvSpPr>
        <p:spPr>
          <a:xfrm>
            <a:off x="978830" y="837663"/>
            <a:ext cx="3582258" cy="289745"/>
          </a:xfrm>
          <a:prstGeom prst="rect">
            <a:avLst/>
          </a:prstGeom>
          <a:no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EB79C5"/>
                </a:solidFill>
              </a:rPr>
              <a:t>You may start practicing the new expression and words  for your incoming lesson  by listening to the audio script. </a:t>
            </a:r>
          </a:p>
        </p:txBody>
      </p:sp>
      <p:pic>
        <p:nvPicPr>
          <p:cNvPr id="7" name="Picture 6">
            <a:extLst>
              <a:ext uri="{FF2B5EF4-FFF2-40B4-BE49-F238E27FC236}">
                <a16:creationId xmlns:a16="http://schemas.microsoft.com/office/drawing/2014/main" id="{3087A9DD-9D89-4F8C-8BED-8447EAB03832}"/>
              </a:ext>
            </a:extLst>
          </p:cNvPr>
          <p:cNvPicPr>
            <a:picLocks noChangeAspect="1"/>
          </p:cNvPicPr>
          <p:nvPr/>
        </p:nvPicPr>
        <p:blipFill>
          <a:blip r:embed="rId3"/>
          <a:stretch>
            <a:fillRect/>
          </a:stretch>
        </p:blipFill>
        <p:spPr>
          <a:xfrm>
            <a:off x="6672754" y="1260927"/>
            <a:ext cx="3927542" cy="2168073"/>
          </a:xfrm>
          <a:prstGeom prst="rect">
            <a:avLst/>
          </a:prstGeom>
        </p:spPr>
      </p:pic>
      <p:sp>
        <p:nvSpPr>
          <p:cNvPr id="10" name="TextBox 9">
            <a:extLst>
              <a:ext uri="{FF2B5EF4-FFF2-40B4-BE49-F238E27FC236}">
                <a16:creationId xmlns:a16="http://schemas.microsoft.com/office/drawing/2014/main" id="{0DBA88D6-7245-45E6-9DD0-A3581C8CFFEF}"/>
              </a:ext>
            </a:extLst>
          </p:cNvPr>
          <p:cNvSpPr txBox="1"/>
          <p:nvPr/>
        </p:nvSpPr>
        <p:spPr>
          <a:xfrm>
            <a:off x="6806781" y="875338"/>
            <a:ext cx="3793515" cy="215444"/>
          </a:xfrm>
          <a:prstGeom prst="rect">
            <a:avLst/>
          </a:prstGeom>
          <a:solidFill>
            <a:schemeClr val="bg1"/>
          </a:solidFill>
          <a:ln>
            <a:solidFill>
              <a:srgbClr val="EB79C5"/>
            </a:solidFill>
          </a:ln>
        </p:spPr>
        <p:txBody>
          <a:bodyPr wrap="square" rtlCol="0">
            <a:spAutoFit/>
          </a:bodyPr>
          <a:lstStyle/>
          <a:p>
            <a:r>
              <a:rPr lang="en-US" sz="800" b="1" dirty="0">
                <a:solidFill>
                  <a:srgbClr val="EB79C5"/>
                </a:solidFill>
              </a:rPr>
              <a:t>Take Quiz A  and match the  right word / phrase that will complete the sentence</a:t>
            </a:r>
          </a:p>
        </p:txBody>
      </p:sp>
      <p:pic>
        <p:nvPicPr>
          <p:cNvPr id="12" name="Picture 11">
            <a:extLst>
              <a:ext uri="{FF2B5EF4-FFF2-40B4-BE49-F238E27FC236}">
                <a16:creationId xmlns:a16="http://schemas.microsoft.com/office/drawing/2014/main" id="{F2F59DDE-39C6-4018-B71B-E7F5482AEC41}"/>
              </a:ext>
            </a:extLst>
          </p:cNvPr>
          <p:cNvPicPr>
            <a:picLocks noChangeAspect="1"/>
          </p:cNvPicPr>
          <p:nvPr/>
        </p:nvPicPr>
        <p:blipFill>
          <a:blip r:embed="rId4"/>
          <a:stretch>
            <a:fillRect/>
          </a:stretch>
        </p:blipFill>
        <p:spPr>
          <a:xfrm>
            <a:off x="1088309" y="4351919"/>
            <a:ext cx="3651214" cy="2198702"/>
          </a:xfrm>
          <a:prstGeom prst="rect">
            <a:avLst/>
          </a:prstGeom>
        </p:spPr>
      </p:pic>
      <p:sp>
        <p:nvSpPr>
          <p:cNvPr id="18" name="TextBox 17">
            <a:extLst>
              <a:ext uri="{FF2B5EF4-FFF2-40B4-BE49-F238E27FC236}">
                <a16:creationId xmlns:a16="http://schemas.microsoft.com/office/drawing/2014/main" id="{F3D3B875-A69C-40CD-B03D-7181B4EAAF9A}"/>
              </a:ext>
            </a:extLst>
          </p:cNvPr>
          <p:cNvSpPr txBox="1"/>
          <p:nvPr/>
        </p:nvSpPr>
        <p:spPr>
          <a:xfrm>
            <a:off x="880217" y="3820682"/>
            <a:ext cx="3766558" cy="338554"/>
          </a:xfrm>
          <a:prstGeom prst="rect">
            <a:avLst/>
          </a:prstGeom>
          <a:solidFill>
            <a:schemeClr val="bg1"/>
          </a:solidFill>
          <a:ln>
            <a:solidFill>
              <a:srgbClr val="EB79C5"/>
            </a:solidFill>
          </a:ln>
        </p:spPr>
        <p:txBody>
          <a:bodyPr wrap="square" rtlCol="0">
            <a:spAutoFit/>
          </a:bodyPr>
          <a:lstStyle/>
          <a:p>
            <a:pPr algn="ctr"/>
            <a:r>
              <a:rPr lang="en-US" sz="800" b="1" dirty="0">
                <a:solidFill>
                  <a:srgbClr val="EB79C5"/>
                </a:solidFill>
              </a:rPr>
              <a:t>Remember the new expressions </a:t>
            </a:r>
          </a:p>
          <a:p>
            <a:pPr algn="ctr"/>
            <a:r>
              <a:rPr lang="en-US" sz="800" b="1" dirty="0">
                <a:solidFill>
                  <a:srgbClr val="EB79C5"/>
                </a:solidFill>
              </a:rPr>
              <a:t>by taking quiz B and re-arranging the words </a:t>
            </a:r>
          </a:p>
        </p:txBody>
      </p:sp>
      <p:sp>
        <p:nvSpPr>
          <p:cNvPr id="19" name="Arrow: Chevron 18">
            <a:extLst>
              <a:ext uri="{FF2B5EF4-FFF2-40B4-BE49-F238E27FC236}">
                <a16:creationId xmlns:a16="http://schemas.microsoft.com/office/drawing/2014/main" id="{A4CA09F8-798A-4F4C-AFA8-94C98B31856D}"/>
              </a:ext>
            </a:extLst>
          </p:cNvPr>
          <p:cNvSpPr/>
          <p:nvPr/>
        </p:nvSpPr>
        <p:spPr>
          <a:xfrm>
            <a:off x="5378239" y="1743342"/>
            <a:ext cx="676715" cy="1071989"/>
          </a:xfrm>
          <a:prstGeom prst="chevron">
            <a:avLst/>
          </a:prstGeom>
          <a:solidFill>
            <a:srgbClr val="F7C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F2F205C5-785F-45CF-8904-5D0652E3805E}"/>
              </a:ext>
            </a:extLst>
          </p:cNvPr>
          <p:cNvPicPr>
            <a:picLocks noChangeAspect="1"/>
          </p:cNvPicPr>
          <p:nvPr/>
        </p:nvPicPr>
        <p:blipFill>
          <a:blip r:embed="rId5"/>
          <a:stretch>
            <a:fillRect/>
          </a:stretch>
        </p:blipFill>
        <p:spPr>
          <a:xfrm>
            <a:off x="5378239" y="4816353"/>
            <a:ext cx="676715" cy="1071989"/>
          </a:xfrm>
          <a:prstGeom prst="rect">
            <a:avLst/>
          </a:prstGeom>
        </p:spPr>
      </p:pic>
      <p:sp>
        <p:nvSpPr>
          <p:cNvPr id="24" name="TextBox 23">
            <a:extLst>
              <a:ext uri="{FF2B5EF4-FFF2-40B4-BE49-F238E27FC236}">
                <a16:creationId xmlns:a16="http://schemas.microsoft.com/office/drawing/2014/main" id="{157A9244-1D43-43DE-8A4F-D8AEEA3119E2}"/>
              </a:ext>
            </a:extLst>
          </p:cNvPr>
          <p:cNvSpPr txBox="1"/>
          <p:nvPr/>
        </p:nvSpPr>
        <p:spPr>
          <a:xfrm>
            <a:off x="6651742" y="3762649"/>
            <a:ext cx="4169733" cy="338554"/>
          </a:xfrm>
          <a:prstGeom prst="rect">
            <a:avLst/>
          </a:prstGeom>
          <a:noFill/>
          <a:ln>
            <a:solidFill>
              <a:srgbClr val="EB79C5"/>
            </a:solidFill>
          </a:ln>
        </p:spPr>
        <p:txBody>
          <a:bodyPr wrap="square" rtlCol="0">
            <a:spAutoFit/>
          </a:bodyPr>
          <a:lstStyle/>
          <a:p>
            <a:pPr algn="ctr"/>
            <a:r>
              <a:rPr lang="en-US" sz="800" b="1" dirty="0">
                <a:solidFill>
                  <a:srgbClr val="EB79C5"/>
                </a:solidFill>
              </a:rPr>
              <a:t>One of the best ways of English Learning is mimicking. it will be easier for you to remember the words and expressions by mimicking audio script with proper pronunciation</a:t>
            </a:r>
          </a:p>
        </p:txBody>
      </p:sp>
      <p:pic>
        <p:nvPicPr>
          <p:cNvPr id="25" name="Picture 24">
            <a:extLst>
              <a:ext uri="{FF2B5EF4-FFF2-40B4-BE49-F238E27FC236}">
                <a16:creationId xmlns:a16="http://schemas.microsoft.com/office/drawing/2014/main" id="{AFF78C9C-15B3-4513-8BD5-B6D5E08D22A8}"/>
              </a:ext>
            </a:extLst>
          </p:cNvPr>
          <p:cNvPicPr>
            <a:picLocks noChangeAspect="1"/>
          </p:cNvPicPr>
          <p:nvPr/>
        </p:nvPicPr>
        <p:blipFill>
          <a:blip r:embed="rId6"/>
          <a:stretch>
            <a:fillRect/>
          </a:stretch>
        </p:blipFill>
        <p:spPr>
          <a:xfrm>
            <a:off x="6693670" y="4252996"/>
            <a:ext cx="3915382" cy="2198702"/>
          </a:xfrm>
          <a:prstGeom prst="rect">
            <a:avLst/>
          </a:prstGeom>
        </p:spPr>
      </p:pic>
      <p:sp>
        <p:nvSpPr>
          <p:cNvPr id="3" name="矩形 2">
            <a:extLst>
              <a:ext uri="{FF2B5EF4-FFF2-40B4-BE49-F238E27FC236}">
                <a16:creationId xmlns:a16="http://schemas.microsoft.com/office/drawing/2014/main" id="{EDE589DB-3AC2-493E-B41F-6CF83C52ED96}"/>
              </a:ext>
            </a:extLst>
          </p:cNvPr>
          <p:cNvSpPr/>
          <p:nvPr/>
        </p:nvSpPr>
        <p:spPr>
          <a:xfrm>
            <a:off x="302096" y="833179"/>
            <a:ext cx="6096000" cy="307777"/>
          </a:xfrm>
          <a:prstGeom prst="rect">
            <a:avLst/>
          </a:prstGeom>
        </p:spPr>
        <p:txBody>
          <a:bodyPr>
            <a:spAutoFit/>
          </a:bodyPr>
          <a:lstStyle/>
          <a:p>
            <a:r>
              <a:rPr lang="ja-JP" altLang="en-US" sz="1400" dirty="0">
                <a:highlight>
                  <a:srgbClr val="FFFF00"/>
                </a:highlight>
              </a:rPr>
              <a:t>音声教材を参考に、次のレッスンの予習を行うことができます。</a:t>
            </a:r>
            <a:endParaRPr lang="en-US" altLang="ja-JP" sz="1400" dirty="0">
              <a:highlight>
                <a:srgbClr val="FFFF00"/>
              </a:highlight>
            </a:endParaRPr>
          </a:p>
        </p:txBody>
      </p:sp>
      <p:sp>
        <p:nvSpPr>
          <p:cNvPr id="4" name="矩形 3">
            <a:extLst>
              <a:ext uri="{FF2B5EF4-FFF2-40B4-BE49-F238E27FC236}">
                <a16:creationId xmlns:a16="http://schemas.microsoft.com/office/drawing/2014/main" id="{9B155D8F-8774-4E64-97A4-D7E6451AC1E5}"/>
              </a:ext>
            </a:extLst>
          </p:cNvPr>
          <p:cNvSpPr/>
          <p:nvPr/>
        </p:nvSpPr>
        <p:spPr>
          <a:xfrm>
            <a:off x="1358765" y="30157"/>
            <a:ext cx="11647259" cy="369332"/>
          </a:xfrm>
          <a:prstGeom prst="rect">
            <a:avLst/>
          </a:prstGeom>
        </p:spPr>
        <p:txBody>
          <a:bodyPr wrap="square">
            <a:spAutoFit/>
          </a:bodyPr>
          <a:lstStyle/>
          <a:p>
            <a:r>
              <a:rPr lang="ja-JP" altLang="en-US" dirty="0">
                <a:highlight>
                  <a:srgbClr val="FFFF00"/>
                </a:highlight>
              </a:rPr>
              <a:t>ステップ１：（予習）授業を最大限有効に行うためには、事前の予習が必要不可欠です。</a:t>
            </a:r>
            <a:endParaRPr lang="zh-TW" altLang="en-US" dirty="0">
              <a:highlight>
                <a:srgbClr val="FFFF00"/>
              </a:highlight>
            </a:endParaRPr>
          </a:p>
        </p:txBody>
      </p:sp>
      <p:sp>
        <p:nvSpPr>
          <p:cNvPr id="8" name="矩形 7">
            <a:extLst>
              <a:ext uri="{FF2B5EF4-FFF2-40B4-BE49-F238E27FC236}">
                <a16:creationId xmlns:a16="http://schemas.microsoft.com/office/drawing/2014/main" id="{27A3E92B-3352-43F7-B85B-6EFEDB2FA809}"/>
              </a:ext>
            </a:extLst>
          </p:cNvPr>
          <p:cNvSpPr/>
          <p:nvPr/>
        </p:nvSpPr>
        <p:spPr>
          <a:xfrm>
            <a:off x="6290519" y="838205"/>
            <a:ext cx="5750292" cy="307777"/>
          </a:xfrm>
          <a:prstGeom prst="rect">
            <a:avLst/>
          </a:prstGeom>
        </p:spPr>
        <p:txBody>
          <a:bodyPr wrap="none">
            <a:spAutoFit/>
          </a:bodyPr>
          <a:lstStyle/>
          <a:p>
            <a:r>
              <a:rPr lang="ja-JP" altLang="en-US" sz="1400" dirty="0">
                <a:highlight>
                  <a:srgbClr val="FFFF00"/>
                </a:highlight>
              </a:rPr>
              <a:t>単語クイズを活用してレッスンに出る単語を予習しておきましょう。</a:t>
            </a:r>
            <a:endParaRPr lang="en-US" altLang="ja-JP" sz="1400" dirty="0">
              <a:highlight>
                <a:srgbClr val="FFFF00"/>
              </a:highlight>
            </a:endParaRPr>
          </a:p>
        </p:txBody>
      </p:sp>
      <p:sp>
        <p:nvSpPr>
          <p:cNvPr id="9" name="矩形 8">
            <a:extLst>
              <a:ext uri="{FF2B5EF4-FFF2-40B4-BE49-F238E27FC236}">
                <a16:creationId xmlns:a16="http://schemas.microsoft.com/office/drawing/2014/main" id="{6F488A79-2F4C-4AAD-94BA-1FE148583AE1}"/>
              </a:ext>
            </a:extLst>
          </p:cNvPr>
          <p:cNvSpPr/>
          <p:nvPr/>
        </p:nvSpPr>
        <p:spPr>
          <a:xfrm>
            <a:off x="880217" y="3832360"/>
            <a:ext cx="4288080" cy="307777"/>
          </a:xfrm>
          <a:prstGeom prst="rect">
            <a:avLst/>
          </a:prstGeom>
        </p:spPr>
        <p:txBody>
          <a:bodyPr wrap="square">
            <a:spAutoFit/>
          </a:bodyPr>
          <a:lstStyle/>
          <a:p>
            <a:r>
              <a:rPr lang="ja-JP" altLang="en-US" sz="1400" dirty="0">
                <a:highlight>
                  <a:srgbClr val="FFFF00"/>
                </a:highlight>
              </a:rPr>
              <a:t>クイズを通して英語表現にも慣れておきましょう。</a:t>
            </a:r>
            <a:endParaRPr lang="en-US" altLang="ja-JP" sz="1400" dirty="0">
              <a:highlight>
                <a:srgbClr val="FFFF00"/>
              </a:highlight>
            </a:endParaRPr>
          </a:p>
        </p:txBody>
      </p:sp>
      <p:sp>
        <p:nvSpPr>
          <p:cNvPr id="11" name="矩形 10">
            <a:extLst>
              <a:ext uri="{FF2B5EF4-FFF2-40B4-BE49-F238E27FC236}">
                <a16:creationId xmlns:a16="http://schemas.microsoft.com/office/drawing/2014/main" id="{338AFE9E-5B68-4BFB-8479-83E03776F5FC}"/>
              </a:ext>
            </a:extLst>
          </p:cNvPr>
          <p:cNvSpPr/>
          <p:nvPr/>
        </p:nvSpPr>
        <p:spPr>
          <a:xfrm>
            <a:off x="6556286" y="3463462"/>
            <a:ext cx="4619402" cy="954107"/>
          </a:xfrm>
          <a:prstGeom prst="rect">
            <a:avLst/>
          </a:prstGeom>
        </p:spPr>
        <p:txBody>
          <a:bodyPr wrap="square">
            <a:spAutoFit/>
          </a:bodyPr>
          <a:lstStyle/>
          <a:p>
            <a:r>
              <a:rPr lang="ja-JP" altLang="en-US" sz="1400" dirty="0">
                <a:highlight>
                  <a:srgbClr val="FFFF00"/>
                </a:highlight>
              </a:rPr>
              <a:t>英語音声を聞きながら単語や表現を繰り返し発音してみましょう。</a:t>
            </a:r>
            <a:endParaRPr lang="en-US" altLang="ja-JP" sz="1400" dirty="0">
              <a:highlight>
                <a:srgbClr val="FFFF00"/>
              </a:highlight>
            </a:endParaRPr>
          </a:p>
          <a:p>
            <a:r>
              <a:rPr lang="ja-JP" altLang="en-US" sz="1400" dirty="0">
                <a:highlight>
                  <a:srgbClr val="FFFF00"/>
                </a:highlight>
              </a:rPr>
              <a:t>実際に声に発することで正しい発音を身に付けやすくなります。</a:t>
            </a:r>
            <a:endParaRPr lang="en-US" altLang="ja-JP" sz="1400" dirty="0">
              <a:highlight>
                <a:srgbClr val="FFFF00"/>
              </a:highlight>
            </a:endParaRPr>
          </a:p>
        </p:txBody>
      </p:sp>
    </p:spTree>
    <p:extLst>
      <p:ext uri="{BB962C8B-B14F-4D97-AF65-F5344CB8AC3E}">
        <p14:creationId xmlns:p14="http://schemas.microsoft.com/office/powerpoint/2010/main" val="212743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AB158B-3935-4D94-9EED-5D8938A284B7}"/>
              </a:ext>
            </a:extLst>
          </p:cNvPr>
          <p:cNvPicPr>
            <a:picLocks noGrp="1" noChangeAspect="1"/>
          </p:cNvPicPr>
          <p:nvPr>
            <p:ph idx="1"/>
          </p:nvPr>
        </p:nvPicPr>
        <p:blipFill>
          <a:blip r:embed="rId2"/>
          <a:stretch>
            <a:fillRect/>
          </a:stretch>
        </p:blipFill>
        <p:spPr>
          <a:xfrm>
            <a:off x="2944942" y="6466010"/>
            <a:ext cx="5339138" cy="4669604"/>
          </a:xfrm>
          <a:prstGeom prst="rect">
            <a:avLst/>
          </a:prstGeom>
        </p:spPr>
      </p:pic>
      <p:pic>
        <p:nvPicPr>
          <p:cNvPr id="3" name="Picture 2">
            <a:extLst>
              <a:ext uri="{FF2B5EF4-FFF2-40B4-BE49-F238E27FC236}">
                <a16:creationId xmlns:a16="http://schemas.microsoft.com/office/drawing/2014/main" id="{90996524-E4A0-4CDE-88CB-DB5C66383A3B}"/>
              </a:ext>
            </a:extLst>
          </p:cNvPr>
          <p:cNvPicPr>
            <a:picLocks noChangeAspect="1"/>
          </p:cNvPicPr>
          <p:nvPr/>
        </p:nvPicPr>
        <p:blipFill>
          <a:blip r:embed="rId3"/>
          <a:stretch>
            <a:fillRect/>
          </a:stretch>
        </p:blipFill>
        <p:spPr>
          <a:xfrm>
            <a:off x="1306278" y="2111846"/>
            <a:ext cx="4088304" cy="2418735"/>
          </a:xfrm>
          <a:prstGeom prst="rect">
            <a:avLst/>
          </a:prstGeom>
        </p:spPr>
      </p:pic>
      <p:pic>
        <p:nvPicPr>
          <p:cNvPr id="16" name="Picture 15">
            <a:extLst>
              <a:ext uri="{FF2B5EF4-FFF2-40B4-BE49-F238E27FC236}">
                <a16:creationId xmlns:a16="http://schemas.microsoft.com/office/drawing/2014/main" id="{B9623D16-1A7A-4586-8ACE-D74DDCB8F954}"/>
              </a:ext>
            </a:extLst>
          </p:cNvPr>
          <p:cNvPicPr>
            <a:picLocks noChangeAspect="1"/>
          </p:cNvPicPr>
          <p:nvPr/>
        </p:nvPicPr>
        <p:blipFill>
          <a:blip r:embed="rId4"/>
          <a:stretch>
            <a:fillRect/>
          </a:stretch>
        </p:blipFill>
        <p:spPr>
          <a:xfrm>
            <a:off x="6498581" y="2020779"/>
            <a:ext cx="4158026" cy="2600868"/>
          </a:xfrm>
          <a:prstGeom prst="rect">
            <a:avLst/>
          </a:prstGeom>
        </p:spPr>
      </p:pic>
      <p:pic>
        <p:nvPicPr>
          <p:cNvPr id="22" name="Picture 21">
            <a:extLst>
              <a:ext uri="{FF2B5EF4-FFF2-40B4-BE49-F238E27FC236}">
                <a16:creationId xmlns:a16="http://schemas.microsoft.com/office/drawing/2014/main" id="{FC737580-6061-4C63-B61E-672BFCD5A7FD}"/>
              </a:ext>
            </a:extLst>
          </p:cNvPr>
          <p:cNvPicPr>
            <a:picLocks noChangeAspect="1"/>
          </p:cNvPicPr>
          <p:nvPr/>
        </p:nvPicPr>
        <p:blipFill>
          <a:blip r:embed="rId5"/>
          <a:stretch>
            <a:fillRect/>
          </a:stretch>
        </p:blipFill>
        <p:spPr>
          <a:xfrm>
            <a:off x="5470674" y="2576601"/>
            <a:ext cx="966731" cy="1286098"/>
          </a:xfrm>
          <a:prstGeom prst="rect">
            <a:avLst/>
          </a:prstGeom>
        </p:spPr>
      </p:pic>
      <p:sp>
        <p:nvSpPr>
          <p:cNvPr id="2" name="Rectangle 1">
            <a:extLst>
              <a:ext uri="{FF2B5EF4-FFF2-40B4-BE49-F238E27FC236}">
                <a16:creationId xmlns:a16="http://schemas.microsoft.com/office/drawing/2014/main" id="{53183512-FF74-4B56-96FF-003A09EFB226}"/>
              </a:ext>
            </a:extLst>
          </p:cNvPr>
          <p:cNvSpPr/>
          <p:nvPr/>
        </p:nvSpPr>
        <p:spPr>
          <a:xfrm>
            <a:off x="1306278" y="1372772"/>
            <a:ext cx="3959942" cy="479322"/>
          </a:xfrm>
          <a:prstGeom prst="rect">
            <a:avLst/>
          </a:prstGeom>
          <a:solidFill>
            <a:schemeClr val="bg1"/>
          </a:solid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B79C5"/>
                </a:solidFill>
              </a:rPr>
              <a:t>retention is more </a:t>
            </a:r>
            <a:r>
              <a:rPr lang="en-US" sz="900" dirty="0" err="1">
                <a:solidFill>
                  <a:srgbClr val="EB79C5"/>
                </a:solidFill>
              </a:rPr>
              <a:t>effecti</a:t>
            </a:r>
            <a:r>
              <a:rPr lang="en-US" sz="900" dirty="0">
                <a:solidFill>
                  <a:srgbClr val="EB79C5"/>
                </a:solidFill>
              </a:rPr>
              <a:t>   by answering the dictation exercise. </a:t>
            </a:r>
          </a:p>
        </p:txBody>
      </p:sp>
      <p:sp>
        <p:nvSpPr>
          <p:cNvPr id="5" name="Rectangle 4">
            <a:extLst>
              <a:ext uri="{FF2B5EF4-FFF2-40B4-BE49-F238E27FC236}">
                <a16:creationId xmlns:a16="http://schemas.microsoft.com/office/drawing/2014/main" id="{CF198360-6FD2-4333-8EAA-726027AF127B}"/>
              </a:ext>
            </a:extLst>
          </p:cNvPr>
          <p:cNvSpPr/>
          <p:nvPr/>
        </p:nvSpPr>
        <p:spPr>
          <a:xfrm>
            <a:off x="6607007" y="1372772"/>
            <a:ext cx="3959942" cy="479322"/>
          </a:xfrm>
          <a:prstGeom prst="rect">
            <a:avLst/>
          </a:prstGeom>
          <a:solidFill>
            <a:schemeClr val="bg1"/>
          </a:solid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B79C5"/>
                </a:solidFill>
              </a:rPr>
              <a:t>Check the things you have missed from your lesson preview and make sure to remember the new words and expressions from the unit </a:t>
            </a:r>
          </a:p>
        </p:txBody>
      </p:sp>
      <p:sp>
        <p:nvSpPr>
          <p:cNvPr id="6" name="矩形 5">
            <a:extLst>
              <a:ext uri="{FF2B5EF4-FFF2-40B4-BE49-F238E27FC236}">
                <a16:creationId xmlns:a16="http://schemas.microsoft.com/office/drawing/2014/main" id="{A3BE68F4-1C49-4830-9E88-3E6E49FB1AA8}"/>
              </a:ext>
            </a:extLst>
          </p:cNvPr>
          <p:cNvSpPr/>
          <p:nvPr/>
        </p:nvSpPr>
        <p:spPr>
          <a:xfrm>
            <a:off x="1405932" y="1173445"/>
            <a:ext cx="4287424" cy="646331"/>
          </a:xfrm>
          <a:prstGeom prst="rect">
            <a:avLst/>
          </a:prstGeom>
        </p:spPr>
        <p:txBody>
          <a:bodyPr wrap="square">
            <a:spAutoFit/>
          </a:bodyPr>
          <a:lstStyle/>
          <a:p>
            <a:r>
              <a:rPr lang="ja-JP" altLang="en-US" dirty="0">
                <a:highlight>
                  <a:srgbClr val="FFFF00"/>
                </a:highlight>
              </a:rPr>
              <a:t>書き取り能力を強化するためには、</a:t>
            </a:r>
            <a:endParaRPr lang="en-US" altLang="ja-JP" dirty="0">
              <a:highlight>
                <a:srgbClr val="FFFF00"/>
              </a:highlight>
            </a:endParaRPr>
          </a:p>
          <a:p>
            <a:r>
              <a:rPr lang="ja-JP" altLang="en-US" dirty="0">
                <a:highlight>
                  <a:srgbClr val="FFFF00"/>
                </a:highlight>
              </a:rPr>
              <a:t>継続的な学習が効果的です。</a:t>
            </a:r>
            <a:endParaRPr lang="zh-TW" altLang="en-US" dirty="0">
              <a:highlight>
                <a:srgbClr val="FFFF00"/>
              </a:highlight>
            </a:endParaRPr>
          </a:p>
        </p:txBody>
      </p:sp>
      <p:sp>
        <p:nvSpPr>
          <p:cNvPr id="7" name="矩形 6">
            <a:extLst>
              <a:ext uri="{FF2B5EF4-FFF2-40B4-BE49-F238E27FC236}">
                <a16:creationId xmlns:a16="http://schemas.microsoft.com/office/drawing/2014/main" id="{4F2778A3-1FA4-410B-A6F0-CC95E5F5E1CD}"/>
              </a:ext>
            </a:extLst>
          </p:cNvPr>
          <p:cNvSpPr/>
          <p:nvPr/>
        </p:nvSpPr>
        <p:spPr>
          <a:xfrm>
            <a:off x="6607007" y="1173445"/>
            <a:ext cx="4236637" cy="923330"/>
          </a:xfrm>
          <a:prstGeom prst="rect">
            <a:avLst/>
          </a:prstGeom>
        </p:spPr>
        <p:txBody>
          <a:bodyPr wrap="square">
            <a:spAutoFit/>
          </a:bodyPr>
          <a:lstStyle/>
          <a:p>
            <a:r>
              <a:rPr lang="ja-JP" altLang="en-US" dirty="0">
                <a:highlight>
                  <a:srgbClr val="FFFF00"/>
                </a:highlight>
              </a:rPr>
              <a:t>予習に漏れがないように、単語や英語表現などをクラスの前にしっかり予習をしておきましょう。</a:t>
            </a:r>
            <a:endParaRPr lang="en-US" altLang="ja-JP" dirty="0">
              <a:highlight>
                <a:srgbClr val="FFFF00"/>
              </a:highlight>
            </a:endParaRPr>
          </a:p>
        </p:txBody>
      </p:sp>
    </p:spTree>
    <p:extLst>
      <p:ext uri="{BB962C8B-B14F-4D97-AF65-F5344CB8AC3E}">
        <p14:creationId xmlns:p14="http://schemas.microsoft.com/office/powerpoint/2010/main" val="184781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2D8A77-A998-4792-AD5E-7463D02CD781}"/>
              </a:ext>
            </a:extLst>
          </p:cNvPr>
          <p:cNvSpPr>
            <a:spLocks noGrp="1"/>
          </p:cNvSpPr>
          <p:nvPr>
            <p:ph type="title"/>
          </p:nvPr>
        </p:nvSpPr>
        <p:spPr>
          <a:xfrm>
            <a:off x="0" y="0"/>
            <a:ext cx="12192000" cy="462588"/>
          </a:xfrm>
          <a:solidFill>
            <a:srgbClr val="EB79C5"/>
          </a:solidFill>
        </p:spPr>
        <p:txBody>
          <a:bodyPr>
            <a:noAutofit/>
          </a:bodyPr>
          <a:lstStyle/>
          <a:p>
            <a:pPr algn="ctr"/>
            <a:r>
              <a:rPr lang="en-US" sz="1100" b="1" dirty="0">
                <a:solidFill>
                  <a:schemeClr val="bg1"/>
                </a:solidFill>
              </a:rPr>
              <a:t>Step 2 (1 on 1 class with your teacher) :Use the self-learned vocabulary and expressions in class with your 1:1 Online English teacher.</a:t>
            </a:r>
          </a:p>
        </p:txBody>
      </p:sp>
      <p:pic>
        <p:nvPicPr>
          <p:cNvPr id="7" name="Picture 6">
            <a:extLst>
              <a:ext uri="{FF2B5EF4-FFF2-40B4-BE49-F238E27FC236}">
                <a16:creationId xmlns:a16="http://schemas.microsoft.com/office/drawing/2014/main" id="{D263603B-E645-4B75-B9F3-286A6BBA48BA}"/>
              </a:ext>
            </a:extLst>
          </p:cNvPr>
          <p:cNvPicPr>
            <a:picLocks noChangeAspect="1"/>
          </p:cNvPicPr>
          <p:nvPr/>
        </p:nvPicPr>
        <p:blipFill>
          <a:blip r:embed="rId2"/>
          <a:stretch>
            <a:fillRect/>
          </a:stretch>
        </p:blipFill>
        <p:spPr>
          <a:xfrm>
            <a:off x="1906972" y="1942925"/>
            <a:ext cx="1803151" cy="1486075"/>
          </a:xfrm>
          <a:prstGeom prst="rect">
            <a:avLst/>
          </a:prstGeom>
        </p:spPr>
      </p:pic>
      <p:sp>
        <p:nvSpPr>
          <p:cNvPr id="8" name="TextBox 7">
            <a:extLst>
              <a:ext uri="{FF2B5EF4-FFF2-40B4-BE49-F238E27FC236}">
                <a16:creationId xmlns:a16="http://schemas.microsoft.com/office/drawing/2014/main" id="{9FB9C98D-7DEA-4C7A-9EAD-0736BA302B96}"/>
              </a:ext>
            </a:extLst>
          </p:cNvPr>
          <p:cNvSpPr txBox="1"/>
          <p:nvPr/>
        </p:nvSpPr>
        <p:spPr>
          <a:xfrm>
            <a:off x="1406963" y="1093999"/>
            <a:ext cx="2974258" cy="461665"/>
          </a:xfrm>
          <a:prstGeom prst="rect">
            <a:avLst/>
          </a:prstGeom>
          <a:noFill/>
          <a:ln cmpd="dbl">
            <a:solidFill>
              <a:srgbClr val="EB79C5"/>
            </a:solidFill>
          </a:ln>
        </p:spPr>
        <p:txBody>
          <a:bodyPr wrap="square" rtlCol="0">
            <a:spAutoFit/>
          </a:bodyPr>
          <a:lstStyle/>
          <a:p>
            <a:pPr algn="ctr"/>
            <a:r>
              <a:rPr lang="en-US" sz="1200" dirty="0">
                <a:solidFill>
                  <a:srgbClr val="EB79C5"/>
                </a:solidFill>
              </a:rPr>
              <a:t>Practice accent and pronunciation with your 1:1 Teacher by reading the lesson  script.</a:t>
            </a:r>
          </a:p>
        </p:txBody>
      </p:sp>
      <p:pic>
        <p:nvPicPr>
          <p:cNvPr id="10" name="Picture 9">
            <a:extLst>
              <a:ext uri="{FF2B5EF4-FFF2-40B4-BE49-F238E27FC236}">
                <a16:creationId xmlns:a16="http://schemas.microsoft.com/office/drawing/2014/main" id="{2D9A4305-02E9-4FEC-937F-664B4633D6A9}"/>
              </a:ext>
            </a:extLst>
          </p:cNvPr>
          <p:cNvPicPr>
            <a:picLocks noChangeAspect="1"/>
          </p:cNvPicPr>
          <p:nvPr/>
        </p:nvPicPr>
        <p:blipFill>
          <a:blip r:embed="rId3"/>
          <a:stretch>
            <a:fillRect/>
          </a:stretch>
        </p:blipFill>
        <p:spPr>
          <a:xfrm>
            <a:off x="4204240" y="2094410"/>
            <a:ext cx="654081" cy="1053402"/>
          </a:xfrm>
          <a:prstGeom prst="rect">
            <a:avLst/>
          </a:prstGeom>
        </p:spPr>
      </p:pic>
      <p:sp>
        <p:nvSpPr>
          <p:cNvPr id="11" name="TextBox 10">
            <a:extLst>
              <a:ext uri="{FF2B5EF4-FFF2-40B4-BE49-F238E27FC236}">
                <a16:creationId xmlns:a16="http://schemas.microsoft.com/office/drawing/2014/main" id="{D838FBD1-5F97-4DDD-A32B-B6F9F5F71971}"/>
              </a:ext>
            </a:extLst>
          </p:cNvPr>
          <p:cNvSpPr txBox="1"/>
          <p:nvPr/>
        </p:nvSpPr>
        <p:spPr>
          <a:xfrm>
            <a:off x="4909830" y="1085666"/>
            <a:ext cx="2794820" cy="461665"/>
          </a:xfrm>
          <a:prstGeom prst="rect">
            <a:avLst/>
          </a:prstGeom>
          <a:noFill/>
          <a:ln>
            <a:solidFill>
              <a:srgbClr val="EB79C5"/>
            </a:solidFill>
            <a:bevel/>
          </a:ln>
        </p:spPr>
        <p:txBody>
          <a:bodyPr wrap="square" rtlCol="0">
            <a:spAutoFit/>
          </a:bodyPr>
          <a:lstStyle/>
          <a:p>
            <a:pPr algn="ctr"/>
            <a:r>
              <a:rPr lang="en-US" sz="1200" dirty="0">
                <a:solidFill>
                  <a:srgbClr val="EB79C5"/>
                </a:solidFill>
              </a:rPr>
              <a:t>Learn practical expressions/patterns and similar expressions for everyday use </a:t>
            </a:r>
          </a:p>
        </p:txBody>
      </p:sp>
      <p:pic>
        <p:nvPicPr>
          <p:cNvPr id="12" name="Picture 11">
            <a:extLst>
              <a:ext uri="{FF2B5EF4-FFF2-40B4-BE49-F238E27FC236}">
                <a16:creationId xmlns:a16="http://schemas.microsoft.com/office/drawing/2014/main" id="{6D554E02-2FEE-4844-927F-F9EDD93C25B3}"/>
              </a:ext>
            </a:extLst>
          </p:cNvPr>
          <p:cNvPicPr>
            <a:picLocks noChangeAspect="1"/>
          </p:cNvPicPr>
          <p:nvPr/>
        </p:nvPicPr>
        <p:blipFill>
          <a:blip r:embed="rId4"/>
          <a:stretch>
            <a:fillRect/>
          </a:stretch>
        </p:blipFill>
        <p:spPr>
          <a:xfrm>
            <a:off x="5373296" y="1898106"/>
            <a:ext cx="1934765" cy="1407969"/>
          </a:xfrm>
          <a:prstGeom prst="rect">
            <a:avLst/>
          </a:prstGeom>
        </p:spPr>
      </p:pic>
      <p:pic>
        <p:nvPicPr>
          <p:cNvPr id="15" name="Picture 14">
            <a:extLst>
              <a:ext uri="{FF2B5EF4-FFF2-40B4-BE49-F238E27FC236}">
                <a16:creationId xmlns:a16="http://schemas.microsoft.com/office/drawing/2014/main" id="{046A3B3F-3A92-41F1-A3A5-EBD960FF1098}"/>
              </a:ext>
            </a:extLst>
          </p:cNvPr>
          <p:cNvPicPr>
            <a:picLocks noChangeAspect="1"/>
          </p:cNvPicPr>
          <p:nvPr/>
        </p:nvPicPr>
        <p:blipFill>
          <a:blip r:embed="rId5"/>
          <a:stretch>
            <a:fillRect/>
          </a:stretch>
        </p:blipFill>
        <p:spPr>
          <a:xfrm>
            <a:off x="7823036" y="2097631"/>
            <a:ext cx="773666" cy="1091689"/>
          </a:xfrm>
          <a:prstGeom prst="rect">
            <a:avLst/>
          </a:prstGeom>
        </p:spPr>
      </p:pic>
      <p:pic>
        <p:nvPicPr>
          <p:cNvPr id="16" name="Picture 15">
            <a:extLst>
              <a:ext uri="{FF2B5EF4-FFF2-40B4-BE49-F238E27FC236}">
                <a16:creationId xmlns:a16="http://schemas.microsoft.com/office/drawing/2014/main" id="{F17FF591-7AEB-4DEB-BBF1-9A1F1F29E8B1}"/>
              </a:ext>
            </a:extLst>
          </p:cNvPr>
          <p:cNvPicPr>
            <a:picLocks noChangeAspect="1"/>
          </p:cNvPicPr>
          <p:nvPr/>
        </p:nvPicPr>
        <p:blipFill>
          <a:blip r:embed="rId6"/>
          <a:stretch>
            <a:fillRect/>
          </a:stretch>
        </p:blipFill>
        <p:spPr>
          <a:xfrm>
            <a:off x="8950376" y="1877189"/>
            <a:ext cx="1832734" cy="1353970"/>
          </a:xfrm>
          <a:prstGeom prst="rect">
            <a:avLst/>
          </a:prstGeom>
        </p:spPr>
      </p:pic>
      <p:sp>
        <p:nvSpPr>
          <p:cNvPr id="22" name="TextBox 21">
            <a:extLst>
              <a:ext uri="{FF2B5EF4-FFF2-40B4-BE49-F238E27FC236}">
                <a16:creationId xmlns:a16="http://schemas.microsoft.com/office/drawing/2014/main" id="{F8AF7D38-C4A3-413D-96F6-AF878B976010}"/>
              </a:ext>
            </a:extLst>
          </p:cNvPr>
          <p:cNvSpPr txBox="1"/>
          <p:nvPr/>
        </p:nvSpPr>
        <p:spPr>
          <a:xfrm>
            <a:off x="8363007" y="1142206"/>
            <a:ext cx="2794820" cy="461665"/>
          </a:xfrm>
          <a:prstGeom prst="rect">
            <a:avLst/>
          </a:prstGeom>
          <a:noFill/>
          <a:ln>
            <a:solidFill>
              <a:srgbClr val="EB79C5"/>
            </a:solidFill>
          </a:ln>
        </p:spPr>
        <p:txBody>
          <a:bodyPr wrap="square" rtlCol="0">
            <a:spAutoFit/>
          </a:bodyPr>
          <a:lstStyle/>
          <a:p>
            <a:pPr algn="ctr"/>
            <a:r>
              <a:rPr lang="en-US" sz="1200" dirty="0">
                <a:solidFill>
                  <a:srgbClr val="EB79C5"/>
                </a:solidFill>
              </a:rPr>
              <a:t>Engage in activity with your teacher through the role play section  </a:t>
            </a:r>
          </a:p>
        </p:txBody>
      </p:sp>
      <p:pic>
        <p:nvPicPr>
          <p:cNvPr id="23" name="Picture 22">
            <a:extLst>
              <a:ext uri="{FF2B5EF4-FFF2-40B4-BE49-F238E27FC236}">
                <a16:creationId xmlns:a16="http://schemas.microsoft.com/office/drawing/2014/main" id="{7304A0FE-A572-4A2D-8B76-D0D9FE94C067}"/>
              </a:ext>
            </a:extLst>
          </p:cNvPr>
          <p:cNvPicPr>
            <a:picLocks noChangeAspect="1"/>
          </p:cNvPicPr>
          <p:nvPr/>
        </p:nvPicPr>
        <p:blipFill>
          <a:blip r:embed="rId7"/>
          <a:stretch>
            <a:fillRect/>
          </a:stretch>
        </p:blipFill>
        <p:spPr>
          <a:xfrm>
            <a:off x="2072647" y="4309914"/>
            <a:ext cx="2614228" cy="1657481"/>
          </a:xfrm>
          <a:prstGeom prst="rect">
            <a:avLst/>
          </a:prstGeom>
        </p:spPr>
      </p:pic>
      <p:pic>
        <p:nvPicPr>
          <p:cNvPr id="25" name="Picture 24">
            <a:extLst>
              <a:ext uri="{FF2B5EF4-FFF2-40B4-BE49-F238E27FC236}">
                <a16:creationId xmlns:a16="http://schemas.microsoft.com/office/drawing/2014/main" id="{78CDA365-98A6-44EC-B7E8-927C1ECC2BC5}"/>
              </a:ext>
            </a:extLst>
          </p:cNvPr>
          <p:cNvPicPr>
            <a:picLocks noChangeAspect="1"/>
          </p:cNvPicPr>
          <p:nvPr/>
        </p:nvPicPr>
        <p:blipFill>
          <a:blip r:embed="rId8"/>
          <a:stretch>
            <a:fillRect/>
          </a:stretch>
        </p:blipFill>
        <p:spPr>
          <a:xfrm>
            <a:off x="5818239" y="4505632"/>
            <a:ext cx="770125" cy="1066470"/>
          </a:xfrm>
          <a:prstGeom prst="rect">
            <a:avLst/>
          </a:prstGeom>
        </p:spPr>
      </p:pic>
      <p:sp>
        <p:nvSpPr>
          <p:cNvPr id="27" name="TextBox 26">
            <a:extLst>
              <a:ext uri="{FF2B5EF4-FFF2-40B4-BE49-F238E27FC236}">
                <a16:creationId xmlns:a16="http://schemas.microsoft.com/office/drawing/2014/main" id="{E7F1DF29-CC13-4195-81ED-B22FF8C0C084}"/>
              </a:ext>
            </a:extLst>
          </p:cNvPr>
          <p:cNvSpPr txBox="1"/>
          <p:nvPr/>
        </p:nvSpPr>
        <p:spPr>
          <a:xfrm>
            <a:off x="1631852" y="3736689"/>
            <a:ext cx="3627920" cy="461665"/>
          </a:xfrm>
          <a:prstGeom prst="rect">
            <a:avLst/>
          </a:prstGeom>
          <a:noFill/>
          <a:ln>
            <a:solidFill>
              <a:srgbClr val="EB79C5"/>
            </a:solidFill>
          </a:ln>
        </p:spPr>
        <p:txBody>
          <a:bodyPr wrap="square" rtlCol="0">
            <a:spAutoFit/>
          </a:bodyPr>
          <a:lstStyle/>
          <a:p>
            <a:pPr algn="ctr"/>
            <a:r>
              <a:rPr lang="en-US" sz="1200" dirty="0">
                <a:solidFill>
                  <a:srgbClr val="EB79C5"/>
                </a:solidFill>
              </a:rPr>
              <a:t>Gain fluency by using the practical expressions and patterns in answering your teacher’s questions.</a:t>
            </a:r>
          </a:p>
        </p:txBody>
      </p:sp>
      <p:pic>
        <p:nvPicPr>
          <p:cNvPr id="28" name="Picture 27">
            <a:extLst>
              <a:ext uri="{FF2B5EF4-FFF2-40B4-BE49-F238E27FC236}">
                <a16:creationId xmlns:a16="http://schemas.microsoft.com/office/drawing/2014/main" id="{4D109004-B348-4DD4-B170-83EC40F69182}"/>
              </a:ext>
            </a:extLst>
          </p:cNvPr>
          <p:cNvPicPr>
            <a:picLocks noChangeAspect="1"/>
          </p:cNvPicPr>
          <p:nvPr/>
        </p:nvPicPr>
        <p:blipFill>
          <a:blip r:embed="rId9"/>
          <a:stretch>
            <a:fillRect/>
          </a:stretch>
        </p:blipFill>
        <p:spPr>
          <a:xfrm>
            <a:off x="7308061" y="4254818"/>
            <a:ext cx="2921140" cy="1767672"/>
          </a:xfrm>
          <a:prstGeom prst="rect">
            <a:avLst/>
          </a:prstGeom>
        </p:spPr>
      </p:pic>
      <p:sp>
        <p:nvSpPr>
          <p:cNvPr id="30" name="TextBox 29">
            <a:extLst>
              <a:ext uri="{FF2B5EF4-FFF2-40B4-BE49-F238E27FC236}">
                <a16:creationId xmlns:a16="http://schemas.microsoft.com/office/drawing/2014/main" id="{57F9CA38-E53A-44A0-8A67-B9B56B74526B}"/>
              </a:ext>
            </a:extLst>
          </p:cNvPr>
          <p:cNvSpPr txBox="1"/>
          <p:nvPr/>
        </p:nvSpPr>
        <p:spPr>
          <a:xfrm>
            <a:off x="7308061" y="3662276"/>
            <a:ext cx="2921140" cy="461665"/>
          </a:xfrm>
          <a:prstGeom prst="rect">
            <a:avLst/>
          </a:prstGeom>
          <a:noFill/>
          <a:ln>
            <a:solidFill>
              <a:srgbClr val="EB79C5"/>
            </a:solidFill>
          </a:ln>
        </p:spPr>
        <p:txBody>
          <a:bodyPr wrap="square" rtlCol="0">
            <a:spAutoFit/>
          </a:bodyPr>
          <a:lstStyle/>
          <a:p>
            <a:pPr algn="ctr"/>
            <a:r>
              <a:rPr lang="en-US" sz="1200" dirty="0">
                <a:solidFill>
                  <a:srgbClr val="EB79C5"/>
                </a:solidFill>
              </a:rPr>
              <a:t>Seal in what you have learned by using it on your written output. </a:t>
            </a:r>
          </a:p>
        </p:txBody>
      </p:sp>
      <p:sp>
        <p:nvSpPr>
          <p:cNvPr id="2" name="矩形 1">
            <a:extLst>
              <a:ext uri="{FF2B5EF4-FFF2-40B4-BE49-F238E27FC236}">
                <a16:creationId xmlns:a16="http://schemas.microsoft.com/office/drawing/2014/main" id="{4378DC78-F4CC-4159-8BE6-8A794C338304}"/>
              </a:ext>
            </a:extLst>
          </p:cNvPr>
          <p:cNvSpPr/>
          <p:nvPr/>
        </p:nvSpPr>
        <p:spPr>
          <a:xfrm>
            <a:off x="1260530" y="1016557"/>
            <a:ext cx="3267124" cy="584775"/>
          </a:xfrm>
          <a:prstGeom prst="rect">
            <a:avLst/>
          </a:prstGeom>
        </p:spPr>
        <p:txBody>
          <a:bodyPr wrap="square">
            <a:spAutoFit/>
          </a:bodyPr>
          <a:lstStyle/>
          <a:p>
            <a:r>
              <a:rPr lang="ja-JP" altLang="en-US" sz="1600" dirty="0">
                <a:highlight>
                  <a:srgbClr val="FFFF00"/>
                </a:highlight>
              </a:rPr>
              <a:t>講師と一緒に正しい発音やアクセントを練習しましょう。</a:t>
            </a:r>
            <a:endParaRPr lang="zh-TW" altLang="en-US" sz="1600" dirty="0">
              <a:highlight>
                <a:srgbClr val="FFFF00"/>
              </a:highlight>
            </a:endParaRPr>
          </a:p>
        </p:txBody>
      </p:sp>
      <p:sp>
        <p:nvSpPr>
          <p:cNvPr id="3" name="矩形 2">
            <a:extLst>
              <a:ext uri="{FF2B5EF4-FFF2-40B4-BE49-F238E27FC236}">
                <a16:creationId xmlns:a16="http://schemas.microsoft.com/office/drawing/2014/main" id="{60836A2C-D308-4F5C-AAE9-EB24E0FFB368}"/>
              </a:ext>
            </a:extLst>
          </p:cNvPr>
          <p:cNvSpPr/>
          <p:nvPr/>
        </p:nvSpPr>
        <p:spPr>
          <a:xfrm>
            <a:off x="4640547" y="1041291"/>
            <a:ext cx="3569322" cy="523220"/>
          </a:xfrm>
          <a:prstGeom prst="rect">
            <a:avLst/>
          </a:prstGeom>
        </p:spPr>
        <p:txBody>
          <a:bodyPr wrap="square">
            <a:spAutoFit/>
          </a:bodyPr>
          <a:lstStyle/>
          <a:p>
            <a:r>
              <a:rPr lang="ja-JP" altLang="en-US" sz="1400" dirty="0">
                <a:highlight>
                  <a:srgbClr val="FFFF00"/>
                </a:highlight>
              </a:rPr>
              <a:t>日常的に使える実用的な表現や言い回しを学びましょう。</a:t>
            </a:r>
            <a:endParaRPr lang="zh-TW" altLang="en-US" sz="1400" dirty="0">
              <a:highlight>
                <a:srgbClr val="FFFF00"/>
              </a:highlight>
            </a:endParaRPr>
          </a:p>
        </p:txBody>
      </p:sp>
      <p:sp>
        <p:nvSpPr>
          <p:cNvPr id="4" name="矩形 3">
            <a:extLst>
              <a:ext uri="{FF2B5EF4-FFF2-40B4-BE49-F238E27FC236}">
                <a16:creationId xmlns:a16="http://schemas.microsoft.com/office/drawing/2014/main" id="{45A8A7F4-5333-4E3D-B88D-64E9BF18BB74}"/>
              </a:ext>
            </a:extLst>
          </p:cNvPr>
          <p:cNvSpPr/>
          <p:nvPr/>
        </p:nvSpPr>
        <p:spPr>
          <a:xfrm>
            <a:off x="8479152" y="1053229"/>
            <a:ext cx="3057247" cy="523220"/>
          </a:xfrm>
          <a:prstGeom prst="rect">
            <a:avLst/>
          </a:prstGeom>
        </p:spPr>
        <p:txBody>
          <a:bodyPr wrap="none">
            <a:spAutoFit/>
          </a:bodyPr>
          <a:lstStyle/>
          <a:p>
            <a:r>
              <a:rPr lang="ja-JP" altLang="en-US" sz="1400" dirty="0">
                <a:highlight>
                  <a:srgbClr val="FFFF00"/>
                </a:highlight>
              </a:rPr>
              <a:t>講師とのロールプレイなどを通して</a:t>
            </a:r>
            <a:endParaRPr lang="en-US" altLang="ja-JP" sz="1400" dirty="0">
              <a:highlight>
                <a:srgbClr val="FFFF00"/>
              </a:highlight>
            </a:endParaRPr>
          </a:p>
          <a:p>
            <a:r>
              <a:rPr lang="ja-JP" altLang="en-US" sz="1400" dirty="0">
                <a:highlight>
                  <a:srgbClr val="FFFF00"/>
                </a:highlight>
              </a:rPr>
              <a:t>トピックへの理解を深めましょう。</a:t>
            </a:r>
            <a:endParaRPr lang="zh-TW" altLang="en-US" sz="1400" dirty="0">
              <a:highlight>
                <a:srgbClr val="FFFF00"/>
              </a:highlight>
            </a:endParaRPr>
          </a:p>
        </p:txBody>
      </p:sp>
      <p:sp>
        <p:nvSpPr>
          <p:cNvPr id="5" name="矩形 4">
            <a:extLst>
              <a:ext uri="{FF2B5EF4-FFF2-40B4-BE49-F238E27FC236}">
                <a16:creationId xmlns:a16="http://schemas.microsoft.com/office/drawing/2014/main" id="{EB57724A-C8D7-42BA-B336-A93918F5FDC9}"/>
              </a:ext>
            </a:extLst>
          </p:cNvPr>
          <p:cNvSpPr/>
          <p:nvPr/>
        </p:nvSpPr>
        <p:spPr>
          <a:xfrm>
            <a:off x="1179550" y="3660468"/>
            <a:ext cx="4532523" cy="523220"/>
          </a:xfrm>
          <a:prstGeom prst="rect">
            <a:avLst/>
          </a:prstGeom>
        </p:spPr>
        <p:txBody>
          <a:bodyPr wrap="square">
            <a:spAutoFit/>
          </a:bodyPr>
          <a:lstStyle/>
          <a:p>
            <a:r>
              <a:rPr lang="ja-JP" altLang="en-US" sz="1400" dirty="0">
                <a:highlight>
                  <a:srgbClr val="FFFF00"/>
                </a:highlight>
              </a:rPr>
              <a:t>実用的な表現や言い回しを使って質問に答えながら、より自然に英語を話せるよう練習しましょう。</a:t>
            </a:r>
            <a:endParaRPr lang="zh-TW" altLang="en-US" sz="1400" dirty="0">
              <a:highlight>
                <a:srgbClr val="FFFF00"/>
              </a:highlight>
            </a:endParaRPr>
          </a:p>
        </p:txBody>
      </p:sp>
      <p:sp>
        <p:nvSpPr>
          <p:cNvPr id="9" name="矩形 8">
            <a:extLst>
              <a:ext uri="{FF2B5EF4-FFF2-40B4-BE49-F238E27FC236}">
                <a16:creationId xmlns:a16="http://schemas.microsoft.com/office/drawing/2014/main" id="{63527DC9-EE0C-4071-A832-8BAE9EA07B1E}"/>
              </a:ext>
            </a:extLst>
          </p:cNvPr>
          <p:cNvSpPr/>
          <p:nvPr/>
        </p:nvSpPr>
        <p:spPr>
          <a:xfrm>
            <a:off x="6697330" y="3631498"/>
            <a:ext cx="4701536" cy="523220"/>
          </a:xfrm>
          <a:prstGeom prst="rect">
            <a:avLst/>
          </a:prstGeom>
        </p:spPr>
        <p:txBody>
          <a:bodyPr wrap="square">
            <a:spAutoFit/>
          </a:bodyPr>
          <a:lstStyle/>
          <a:p>
            <a:r>
              <a:rPr lang="ja-JP" altLang="en-US" sz="1400" dirty="0">
                <a:highlight>
                  <a:srgbClr val="FFFF00"/>
                </a:highlight>
              </a:rPr>
              <a:t>授業で習ったことは、忘れないようにノートなどに</a:t>
            </a:r>
            <a:endParaRPr lang="en-US" altLang="ja-JP" sz="1400" dirty="0">
              <a:highlight>
                <a:srgbClr val="FFFF00"/>
              </a:highlight>
            </a:endParaRPr>
          </a:p>
          <a:p>
            <a:r>
              <a:rPr lang="ja-JP" altLang="en-US" sz="1400" dirty="0">
                <a:highlight>
                  <a:srgbClr val="FFFF00"/>
                </a:highlight>
              </a:rPr>
              <a:t>書き留めておきましょう。</a:t>
            </a:r>
            <a:endParaRPr lang="zh-TW" altLang="en-US" sz="1400" dirty="0">
              <a:highlight>
                <a:srgbClr val="FFFF00"/>
              </a:highlight>
            </a:endParaRPr>
          </a:p>
        </p:txBody>
      </p:sp>
      <p:sp>
        <p:nvSpPr>
          <p:cNvPr id="13" name="TextBox 12"/>
          <p:cNvSpPr txBox="1"/>
          <p:nvPr/>
        </p:nvSpPr>
        <p:spPr>
          <a:xfrm>
            <a:off x="290138" y="60846"/>
            <a:ext cx="12381916" cy="369332"/>
          </a:xfrm>
          <a:prstGeom prst="rect">
            <a:avLst/>
          </a:prstGeom>
          <a:solidFill>
            <a:srgbClr val="FFFF00"/>
          </a:solidFill>
        </p:spPr>
        <p:txBody>
          <a:bodyPr wrap="none" rtlCol="0">
            <a:spAutoFit/>
          </a:bodyPr>
          <a:lstStyle/>
          <a:p>
            <a:r>
              <a:rPr lang="ja-JP" altLang="en-US" dirty="0"/>
              <a:t>ステップ２</a:t>
            </a:r>
            <a:r>
              <a:rPr lang="ja-JP" altLang="en-US" dirty="0">
                <a:sym typeface="Wingdings" panose="05000000000000000000" pitchFamily="2" charset="2"/>
              </a:rPr>
              <a:t>：</a:t>
            </a:r>
            <a:r>
              <a:rPr lang="ja-JP" altLang="en-US" dirty="0"/>
              <a:t>授業に出席）授業では予習した内容をもとに積極的に講師とコミュニケーションをとっていきましょう。</a:t>
            </a:r>
            <a:endParaRPr lang="en-US" dirty="0"/>
          </a:p>
        </p:txBody>
      </p:sp>
    </p:spTree>
    <p:extLst>
      <p:ext uri="{BB962C8B-B14F-4D97-AF65-F5344CB8AC3E}">
        <p14:creationId xmlns:p14="http://schemas.microsoft.com/office/powerpoint/2010/main" val="104567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71783D-0748-4456-8E78-A6D5D822BF6D}"/>
              </a:ext>
            </a:extLst>
          </p:cNvPr>
          <p:cNvSpPr txBox="1">
            <a:spLocks/>
          </p:cNvSpPr>
          <p:nvPr/>
        </p:nvSpPr>
        <p:spPr>
          <a:xfrm>
            <a:off x="0" y="0"/>
            <a:ext cx="12192000" cy="462588"/>
          </a:xfrm>
          <a:prstGeom prst="rect">
            <a:avLst/>
          </a:prstGeom>
          <a:solidFill>
            <a:srgbClr val="EB79C5"/>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b="1" dirty="0">
                <a:solidFill>
                  <a:schemeClr val="bg1"/>
                </a:solidFill>
              </a:rPr>
              <a:t>Step 3 (Homework) :  Give in to more practice by completing your homework and using the learned expressions and vocabulary set on your written output</a:t>
            </a:r>
          </a:p>
          <a:p>
            <a:pPr algn="ctr"/>
            <a:endParaRPr lang="en-US" sz="1100" b="1" dirty="0">
              <a:solidFill>
                <a:schemeClr val="bg1"/>
              </a:solidFill>
            </a:endParaRPr>
          </a:p>
        </p:txBody>
      </p:sp>
      <p:pic>
        <p:nvPicPr>
          <p:cNvPr id="7" name="Picture 6">
            <a:extLst>
              <a:ext uri="{FF2B5EF4-FFF2-40B4-BE49-F238E27FC236}">
                <a16:creationId xmlns:a16="http://schemas.microsoft.com/office/drawing/2014/main" id="{AFAF4ECD-DD9B-49AF-A9D5-6B0BE8F2D5D5}"/>
              </a:ext>
            </a:extLst>
          </p:cNvPr>
          <p:cNvPicPr>
            <a:picLocks noChangeAspect="1"/>
          </p:cNvPicPr>
          <p:nvPr/>
        </p:nvPicPr>
        <p:blipFill>
          <a:blip r:embed="rId2"/>
          <a:stretch>
            <a:fillRect/>
          </a:stretch>
        </p:blipFill>
        <p:spPr>
          <a:xfrm>
            <a:off x="3192524" y="1379004"/>
            <a:ext cx="6023903" cy="3926939"/>
          </a:xfrm>
          <a:prstGeom prst="rect">
            <a:avLst/>
          </a:prstGeom>
        </p:spPr>
      </p:pic>
      <p:sp>
        <p:nvSpPr>
          <p:cNvPr id="2" name="TextBox 1"/>
          <p:cNvSpPr txBox="1"/>
          <p:nvPr/>
        </p:nvSpPr>
        <p:spPr>
          <a:xfrm>
            <a:off x="851578" y="0"/>
            <a:ext cx="8032968" cy="369332"/>
          </a:xfrm>
          <a:prstGeom prst="rect">
            <a:avLst/>
          </a:prstGeom>
          <a:solidFill>
            <a:srgbClr val="FFFF00"/>
          </a:solidFill>
        </p:spPr>
        <p:txBody>
          <a:bodyPr wrap="none" rtlCol="0">
            <a:spAutoFit/>
          </a:bodyPr>
          <a:lstStyle/>
          <a:p>
            <a:r>
              <a:rPr lang="ja-JP" altLang="en-US" dirty="0"/>
              <a:t>ステップ３：（宿題の提出）授業で習った内容を参考に宿題をしましょう。</a:t>
            </a:r>
            <a:endParaRPr lang="en-US" dirty="0"/>
          </a:p>
        </p:txBody>
      </p:sp>
    </p:spTree>
    <p:extLst>
      <p:ext uri="{BB962C8B-B14F-4D97-AF65-F5344CB8AC3E}">
        <p14:creationId xmlns:p14="http://schemas.microsoft.com/office/powerpoint/2010/main" val="46775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70283B-96EF-4096-9C4B-319CC279F2AA}"/>
              </a:ext>
            </a:extLst>
          </p:cNvPr>
          <p:cNvPicPr>
            <a:picLocks noGrp="1" noChangeAspect="1"/>
          </p:cNvPicPr>
          <p:nvPr>
            <p:ph idx="1"/>
          </p:nvPr>
        </p:nvPicPr>
        <p:blipFill>
          <a:blip r:embed="rId2"/>
          <a:stretch>
            <a:fillRect/>
          </a:stretch>
        </p:blipFill>
        <p:spPr>
          <a:xfrm>
            <a:off x="3192672" y="1517949"/>
            <a:ext cx="5806655" cy="3822102"/>
          </a:xfrm>
          <a:prstGeom prst="rect">
            <a:avLst/>
          </a:prstGeom>
        </p:spPr>
      </p:pic>
      <p:sp>
        <p:nvSpPr>
          <p:cNvPr id="6" name="Title 1">
            <a:extLst>
              <a:ext uri="{FF2B5EF4-FFF2-40B4-BE49-F238E27FC236}">
                <a16:creationId xmlns:a16="http://schemas.microsoft.com/office/drawing/2014/main" id="{E81CB7B7-4CB0-4D94-8B42-705745EACEE6}"/>
              </a:ext>
            </a:extLst>
          </p:cNvPr>
          <p:cNvSpPr txBox="1">
            <a:spLocks noGrp="1"/>
          </p:cNvSpPr>
          <p:nvPr>
            <p:ph type="title"/>
          </p:nvPr>
        </p:nvSpPr>
        <p:spPr>
          <a:xfrm>
            <a:off x="-1" y="0"/>
            <a:ext cx="12192000" cy="612944"/>
          </a:xfrm>
          <a:prstGeom prst="rect">
            <a:avLst/>
          </a:prstGeom>
          <a:solidFill>
            <a:srgbClr val="EB79C5"/>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100" b="1" dirty="0">
                <a:solidFill>
                  <a:schemeClr val="bg1"/>
                </a:solidFill>
              </a:rPr>
            </a:br>
            <a:br>
              <a:rPr lang="en-US" sz="1200" b="1" dirty="0">
                <a:solidFill>
                  <a:schemeClr val="bg1"/>
                </a:solidFill>
              </a:rPr>
            </a:br>
            <a:r>
              <a:rPr lang="en-US" sz="1200" b="1" dirty="0">
                <a:solidFill>
                  <a:schemeClr val="bg1"/>
                </a:solidFill>
              </a:rPr>
              <a:t>Step 4(Classified Review): Check out your daily class feedback and review your teacher’s comments and suggestions. Have a retake on quizzes A and B, mimicking activity and dictation exercise, and   </a:t>
            </a:r>
            <a:br>
              <a:rPr lang="en-US" sz="1200" b="1" dirty="0">
                <a:solidFill>
                  <a:schemeClr val="bg1"/>
                </a:solidFill>
              </a:rPr>
            </a:br>
            <a:r>
              <a:rPr lang="en-US" sz="1200" b="1" dirty="0">
                <a:solidFill>
                  <a:schemeClr val="bg1"/>
                </a:solidFill>
              </a:rPr>
              <a:t>See what you have missed.</a:t>
            </a:r>
          </a:p>
          <a:p>
            <a:pPr algn="ctr"/>
            <a:endParaRPr lang="en-US" sz="1100" b="1" dirty="0">
              <a:solidFill>
                <a:schemeClr val="bg1"/>
              </a:solidFill>
            </a:endParaRPr>
          </a:p>
        </p:txBody>
      </p:sp>
      <p:sp>
        <p:nvSpPr>
          <p:cNvPr id="2" name="TextBox 1"/>
          <p:cNvSpPr txBox="1"/>
          <p:nvPr/>
        </p:nvSpPr>
        <p:spPr>
          <a:xfrm>
            <a:off x="684408" y="121806"/>
            <a:ext cx="11033790" cy="369332"/>
          </a:xfrm>
          <a:prstGeom prst="rect">
            <a:avLst/>
          </a:prstGeom>
          <a:solidFill>
            <a:srgbClr val="FFFF00"/>
          </a:solidFill>
        </p:spPr>
        <p:txBody>
          <a:bodyPr wrap="none" rtlCol="0">
            <a:spAutoFit/>
          </a:bodyPr>
          <a:lstStyle/>
          <a:p>
            <a:r>
              <a:rPr lang="ja-JP" altLang="en-US" dirty="0"/>
              <a:t>ステップ４</a:t>
            </a:r>
            <a:r>
              <a:rPr lang="ja-JP" altLang="en-US" dirty="0">
                <a:sym typeface="Wingdings" panose="05000000000000000000" pitchFamily="2" charset="2"/>
              </a:rPr>
              <a:t>：（復習）講師によって添削された宿題や授業のフィードバックを参考に復習をしましょう。</a:t>
            </a:r>
            <a:endParaRPr lang="en-US" dirty="0"/>
          </a:p>
        </p:txBody>
      </p:sp>
    </p:spTree>
    <p:extLst>
      <p:ext uri="{BB962C8B-B14F-4D97-AF65-F5344CB8AC3E}">
        <p14:creationId xmlns:p14="http://schemas.microsoft.com/office/powerpoint/2010/main" val="133869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949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4-Step Learning System NIHONGGO/JAPANESE</vt:lpstr>
      <vt:lpstr>PowerPoint Presentation</vt:lpstr>
      <vt:lpstr>Step 1(Preview): Learn vocabulary and expressions  before the class through initial quizzes, English audio files, and follow-up conversat</vt:lpstr>
      <vt:lpstr>PowerPoint Presentation</vt:lpstr>
      <vt:lpstr>Step 2 (1 on 1 class with your teacher) :Use the self-learned vocabulary and expressions in class with your 1:1 Online English teacher.</vt:lpstr>
      <vt:lpstr>PowerPoint Presentation</vt:lpstr>
      <vt:lpstr>  Step 4(Classified Review): Check out your daily class feedback and review your teacher’s comments and suggestions. Have a retake on quizzes A and B, mimicking activity and dictation exercise, and    See what you have missed.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rona.pia/</dc:creator>
  <cp:lastModifiedBy>rona.pia/</cp:lastModifiedBy>
  <cp:revision>61</cp:revision>
  <dcterms:created xsi:type="dcterms:W3CDTF">2020-08-19T01:24:13Z</dcterms:created>
  <dcterms:modified xsi:type="dcterms:W3CDTF">2020-09-01T03:27:54Z</dcterms:modified>
</cp:coreProperties>
</file>