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93" r:id="rId2"/>
    <p:sldId id="295" r:id="rId3"/>
    <p:sldId id="312" r:id="rId4"/>
    <p:sldId id="323" r:id="rId5"/>
    <p:sldId id="326" r:id="rId6"/>
    <p:sldId id="327" r:id="rId7"/>
    <p:sldId id="314" r:id="rId8"/>
    <p:sldId id="319" r:id="rId9"/>
    <p:sldId id="320" r:id="rId10"/>
    <p:sldId id="321" r:id="rId11"/>
    <p:sldId id="322" r:id="rId12"/>
  </p:sldIdLst>
  <p:sldSz cx="9144000" cy="6858000" type="letter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F1F1F1"/>
    <a:srgbClr val="02C1BB"/>
    <a:srgbClr val="190C42"/>
    <a:srgbClr val="052C52"/>
    <a:srgbClr val="E2AB27"/>
    <a:srgbClr val="DCDBDC"/>
    <a:srgbClr val="042B51"/>
    <a:srgbClr val="FAFAFA"/>
    <a:srgbClr val="F6D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AC3F-D081-4D60-8182-FB8EFE6E32EA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D920B-8F56-4F9B-A888-F6E4B76B1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9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6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CF43-6EEE-43E2-BE8C-B6011C3E9B1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A246-245E-4083-ADA9-A6732475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4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717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960589" y="278277"/>
            <a:ext cx="2828670" cy="327992"/>
          </a:xfrm>
          <a:prstGeom prst="rect">
            <a:avLst/>
          </a:prstGeom>
          <a:noFill/>
          <a:ln w="127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4BF89"/>
                </a:solidFill>
              </a:rPr>
              <a:t>The Most Premium </a:t>
            </a:r>
            <a:endParaRPr lang="ko-KR" altLang="en-US" b="1" dirty="0">
              <a:solidFill>
                <a:srgbClr val="D4BF8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1800686" y="804446"/>
            <a:ext cx="5207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 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ko-KR" altLang="en-US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결코 우연이 아닙니다</a:t>
            </a:r>
            <a:r>
              <a:rPr lang="en-US" altLang="ko-KR" sz="25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1280733" y="6140486"/>
            <a:ext cx="78516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 </a:t>
            </a:r>
            <a:r>
              <a:rPr lang="ko-KR" altLang="en-US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강사들은 가르치는 방식이 아니라 결과로 말합니다 </a:t>
            </a:r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 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1987511" y="1618493"/>
            <a:ext cx="48335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D4BF89"/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“11talk”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필리핀어학연수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파인스국제 어학원에서 직접 운영하는 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온라인 브랜드 입니다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337030" y="2885804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04310" y="2885802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37030" y="4602289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504310" y="4602288"/>
            <a:ext cx="1993556" cy="1467105"/>
          </a:xfrm>
          <a:prstGeom prst="rect">
            <a:avLst/>
          </a:prstGeom>
          <a:noFill/>
          <a:ln w="63500">
            <a:solidFill>
              <a:srgbClr val="D4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07642" y="3197129"/>
            <a:ext cx="525233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368886" y="3197129"/>
            <a:ext cx="228316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450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83079" y="4989308"/>
            <a:ext cx="5252331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만명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302479" y="5046658"/>
            <a:ext cx="6348092" cy="994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466" b="0" i="0" kern="1200">
                <a:solidFill>
                  <a:srgbClr val="0D0D0D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120</a:t>
            </a:r>
            <a:r>
              <a:rPr lang="ko-KR" altLang="en-US" sz="50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326814" y="3052082"/>
            <a:ext cx="19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교육 노하우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4518688" y="3052082"/>
            <a:ext cx="19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302479" y="4777245"/>
            <a:ext cx="19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누적 수강생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481027" y="4729152"/>
            <a:ext cx="1948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“ 11TALK ”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 </a:t>
            </a:r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인당</a:t>
            </a:r>
            <a:b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Teaching </a:t>
            </a:r>
            <a:r>
              <a:rPr lang="ko-KR" altLang="en-US" sz="12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누적 시간 </a:t>
            </a:r>
            <a:endParaRPr lang="en-US" altLang="ko-KR" sz="1200" dirty="0">
              <a:solidFill>
                <a:srgbClr val="D4BF89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23336" y="5113872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after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81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365126"/>
            <a:ext cx="9001126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6" y="2231424"/>
            <a:ext cx="2500184" cy="26706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16" y="4026372"/>
            <a:ext cx="3514725" cy="10953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flipH="1">
            <a:off x="469051" y="2685672"/>
            <a:ext cx="3008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4C4E99"/>
                </a:solidFill>
              </a:rPr>
              <a:t>WHO WE ARE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469050" y="3045427"/>
            <a:ext cx="6083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 11talk ”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는</a:t>
            </a:r>
            <a:endParaRPr lang="en-US" altLang="ko-KR" sz="900" dirty="0">
              <a:solidFill>
                <a:srgbClr val="4C4E99"/>
              </a:solidFill>
              <a:latin typeface="+mn-ea"/>
            </a:endParaRPr>
          </a:p>
          <a:p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필리핀어학연수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년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위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</a:t>
            </a:r>
          </a:p>
          <a:p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 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파인스국제 어학원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”  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세부블루오션 어학원 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“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에서 직접 운영하는 온라인 전화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4C4E99"/>
                </a:solidFill>
                <a:latin typeface="+mn-ea"/>
              </a:rPr>
              <a:t>화상영어 브랜드 입니다</a:t>
            </a:r>
            <a:r>
              <a:rPr lang="en-US" altLang="ko-KR" sz="900" dirty="0">
                <a:solidFill>
                  <a:srgbClr val="4C4E99"/>
                </a:solidFill>
                <a:latin typeface="+mn-ea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1416" y="1944131"/>
            <a:ext cx="438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Insert pines video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23336" y="5113872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after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7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8311"/>
            <a:ext cx="9143999" cy="6799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61" y="4332757"/>
            <a:ext cx="684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1. Go with this format</a:t>
            </a:r>
            <a:b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https://pinestalking.com/11talk/home.html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209519" y="389059"/>
            <a:ext cx="636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</a:t>
            </a:r>
            <a:r>
              <a:rPr lang="ko-KR" altLang="en-US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매번 유명한 업체들의 이름만 보고</a:t>
            </a:r>
            <a:r>
              <a:rPr lang="en-US" altLang="ko-KR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정작 수업을 진행하는 </a:t>
            </a:r>
            <a:endParaRPr lang="en-US" altLang="ko-KR" dirty="0">
              <a:solidFill>
                <a:srgbClr val="E2AB2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강사님의 자격을 검증 해 본 적이 있나요 </a:t>
            </a:r>
            <a:r>
              <a:rPr lang="en-US" altLang="ko-KR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175973" y="1733417"/>
            <a:ext cx="40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BRITISH COUNCIL IELTS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공인시험 </a:t>
            </a:r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7.0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강사진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진행</a:t>
            </a:r>
            <a:endParaRPr lang="en-US" altLang="ko-KR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75973" y="2485866"/>
            <a:ext cx="40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 교육부에서 인정한 교육 자격증</a:t>
            </a:r>
            <a:endParaRPr lang="en-US" altLang="ko-KR" sz="1600" dirty="0">
              <a:solidFill>
                <a:srgbClr val="E2AB2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TESDA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취득 강사진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진행</a:t>
            </a:r>
            <a:endParaRPr lang="en-US" altLang="ko-KR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75973" y="3261081"/>
            <a:ext cx="40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필리핀 교육부에서 인정한 교육 자격증</a:t>
            </a:r>
            <a:endParaRPr lang="en-US" altLang="ko-KR" sz="1600" dirty="0">
              <a:solidFill>
                <a:srgbClr val="E2AB2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TESDA </a:t>
            </a:r>
            <a:r>
              <a:rPr lang="ko-KR" altLang="en-US" sz="1600" dirty="0">
                <a:solidFill>
                  <a:srgbClr val="E2AB2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취득 강사진 </a:t>
            </a:r>
            <a:r>
              <a:rPr lang="ko-KR" altLang="en-US" sz="16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진행</a:t>
            </a:r>
            <a:endParaRPr lang="en-US" altLang="ko-KR" sz="16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5671909"/>
            <a:ext cx="771525" cy="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5689354"/>
            <a:ext cx="819150" cy="676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63" y="5747147"/>
            <a:ext cx="647700" cy="600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780" y="5663127"/>
            <a:ext cx="666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" y="144544"/>
            <a:ext cx="9048493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377" y="1748216"/>
            <a:ext cx="9053384" cy="3764692"/>
          </a:xfrm>
          <a:prstGeom prst="rect">
            <a:avLst/>
          </a:prstGeom>
          <a:solidFill>
            <a:srgbClr val="190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27" y="1978009"/>
            <a:ext cx="4271834" cy="2343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" y="5432946"/>
            <a:ext cx="9058275" cy="14250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18115" y="4225983"/>
            <a:ext cx="1688756" cy="411892"/>
          </a:xfrm>
          <a:prstGeom prst="rect">
            <a:avLst/>
          </a:prstGeom>
          <a:solidFill>
            <a:srgbClr val="190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2C1BB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 </a:t>
            </a:r>
            <a:r>
              <a:rPr lang="ko-KR" altLang="en-US" sz="2000" b="1" dirty="0">
                <a:solidFill>
                  <a:srgbClr val="02C1BB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학습법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6629" y="171921"/>
            <a:ext cx="684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Plz</a:t>
            </a:r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search for this images and design or some pictures 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-1854957" y="1812798"/>
            <a:ext cx="636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11TALK </a:t>
            </a:r>
            <a:r>
              <a:rPr lang="ko-KR" altLang="en-US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전화 화상영어 </a:t>
            </a:r>
            <a:r>
              <a:rPr lang="en-US" altLang="ko-KR" sz="12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99482" y="4375415"/>
            <a:ext cx="6363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전 알림 </a:t>
            </a:r>
            <a:r>
              <a:rPr lang="ko-KR" altLang="en-US" sz="1500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카톡으로</a:t>
            </a:r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예습하고</a:t>
            </a:r>
            <a:r>
              <a:rPr lang="en-US" altLang="ko-KR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</a:p>
          <a:p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수업 후 강사 피드백 확인과 </a:t>
            </a:r>
            <a:r>
              <a:rPr lang="en-US" altLang="ko-KR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1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맞춤형 첨삭까지</a:t>
            </a:r>
            <a:endParaRPr lang="en-US" altLang="ko-KR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99482" y="2261977"/>
            <a:ext cx="6363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선택한</a:t>
            </a:r>
            <a:endParaRPr lang="en-US" altLang="ko-KR" sz="2500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BEST 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학습법 </a:t>
            </a:r>
            <a:endParaRPr lang="en-US" altLang="ko-KR" sz="2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1449" y="5660863"/>
            <a:ext cx="8493210" cy="1612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96628" y="607635"/>
            <a:ext cx="684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 </a:t>
            </a:r>
            <a:r>
              <a:rPr lang="en-US" altLang="ko-KR" b="1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4 version 1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07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3384" cy="69280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24196" y="-1046204"/>
            <a:ext cx="8493210" cy="9160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39115" y="3583459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75871" y="270802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1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2688" y="835408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2545699" y="935249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03077" y="1412269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03077" y="1394316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3077" y="1374672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10828" y="1669624"/>
            <a:ext cx="1260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김지영님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 후 수업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잊지 마세요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</a:p>
          <a:p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Step1: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예습하기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Step2: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수업시작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▶ </a:t>
            </a:r>
            <a:r>
              <a:rPr lang="ko-KR" altLang="en-US" sz="1000" u="sng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수업 연기 및 취소 </a:t>
            </a:r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000" u="sng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39115" y="6414954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5018697" y="4828596"/>
            <a:ext cx="281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맞춤수업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18697" y="5228706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필리핀 선생님과 수업하기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교재 </a:t>
            </a:r>
            <a:r>
              <a:rPr lang="en-US" altLang="ko-KR" sz="1200" dirty="0">
                <a:latin typeface="+mn-ea"/>
              </a:rPr>
              <a:t>Reading/</a:t>
            </a:r>
            <a:r>
              <a:rPr lang="ko-KR" altLang="en-US" sz="1200" dirty="0">
                <a:latin typeface="+mn-ea"/>
              </a:rPr>
              <a:t>오늘의 표현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관련 표현 배우기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519" y="4668532"/>
            <a:ext cx="3207535" cy="1240443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951071" y="3993030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2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31424" y="1431974"/>
            <a:ext cx="249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1.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예습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3655" y="1832084"/>
            <a:ext cx="292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전 알림으로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오늘 배울 주요 어휘와 </a:t>
            </a:r>
            <a:endParaRPr lang="en-US" altLang="ko-KR" sz="1200" dirty="0">
              <a:latin typeface="+mn-ea"/>
            </a:endParaRPr>
          </a:p>
          <a:p>
            <a:pPr algn="r"/>
            <a:r>
              <a:rPr lang="ko-KR" altLang="en-US" sz="1200" dirty="0">
                <a:latin typeface="+mn-ea"/>
              </a:rPr>
              <a:t>표현을 사전 학습 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12992" y="830335"/>
            <a:ext cx="1567293" cy="2160000"/>
          </a:xfrm>
          <a:prstGeom prst="rect">
            <a:avLst/>
          </a:prstGeom>
          <a:solidFill>
            <a:srgbClr val="A9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연결자 24"/>
          <p:cNvSpPr/>
          <p:nvPr/>
        </p:nvSpPr>
        <p:spPr>
          <a:xfrm>
            <a:off x="4276003" y="930176"/>
            <a:ext cx="360000" cy="360000"/>
          </a:xfrm>
          <a:prstGeom prst="flowChart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26953" y="1453604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26953" y="1435651"/>
            <a:ext cx="1318133" cy="237713"/>
          </a:xfrm>
          <a:prstGeom prst="roundRect">
            <a:avLst/>
          </a:prstGeom>
          <a:solidFill>
            <a:srgbClr val="FE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25451" y="1421399"/>
            <a:ext cx="8574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알림톡</a:t>
            </a:r>
          </a:p>
        </p:txBody>
      </p:sp>
    </p:spTree>
    <p:extLst>
      <p:ext uri="{BB962C8B-B14F-4D97-AF65-F5344CB8AC3E}">
        <p14:creationId xmlns:p14="http://schemas.microsoft.com/office/powerpoint/2010/main" val="428750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3384" cy="69280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1298" y="-1037967"/>
            <a:ext cx="8493210" cy="91604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939115" y="3628691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03077" y="790202"/>
            <a:ext cx="1318133" cy="1434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939115" y="6460186"/>
            <a:ext cx="7397578" cy="8238"/>
          </a:xfrm>
          <a:prstGeom prst="line">
            <a:avLst/>
          </a:prstGeom>
          <a:ln w="254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837685" y="1590603"/>
            <a:ext cx="1286157" cy="1452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84395" y="1107576"/>
            <a:ext cx="3113404" cy="9639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84395" y="2071503"/>
            <a:ext cx="3118352" cy="9639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75" y="1198626"/>
            <a:ext cx="466725" cy="438150"/>
          </a:xfrm>
          <a:prstGeom prst="rect">
            <a:avLst/>
          </a:prstGeom>
        </p:spPr>
      </p:pic>
      <p:sp>
        <p:nvSpPr>
          <p:cNvPr id="26" name="이등변 삼각형 25"/>
          <p:cNvSpPr/>
          <p:nvPr/>
        </p:nvSpPr>
        <p:spPr>
          <a:xfrm rot="10800000">
            <a:off x="2071047" y="1971922"/>
            <a:ext cx="403875" cy="315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40919" y="1314468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latin typeface="+mn-ea"/>
              </a:rPr>
              <a:t>오늘 학습에 대한 피드백을 확인해 보세요</a:t>
            </a:r>
            <a:r>
              <a:rPr lang="en-US" altLang="ko-KR" sz="1000" dirty="0">
                <a:latin typeface="+mn-ea"/>
              </a:rPr>
              <a:t>. 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960964" y="1674369"/>
            <a:ext cx="2739024" cy="6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14123" y="1725701"/>
            <a:ext cx="337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>
                <a:latin typeface="+mn-ea"/>
              </a:rPr>
              <a:t>I </a:t>
            </a:r>
            <a:r>
              <a:rPr lang="en-US" altLang="ko-KR" sz="1000" b="1" u="sng" dirty="0">
                <a:latin typeface="+mn-ea"/>
              </a:rPr>
              <a:t>Knew</a:t>
            </a:r>
            <a:r>
              <a:rPr lang="en-US" altLang="ko-KR" sz="1000" b="1" dirty="0">
                <a:latin typeface="+mn-ea"/>
              </a:rPr>
              <a:t> her since we were in our fifth grade.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63337" y="2329114"/>
            <a:ext cx="1551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DE6917"/>
                </a:solidFill>
                <a:latin typeface="+mn-ea"/>
              </a:rPr>
              <a:t>BETTER</a:t>
            </a:r>
            <a:endParaRPr lang="ko-KR" altLang="en-US" sz="1100" b="1" dirty="0">
              <a:solidFill>
                <a:srgbClr val="DE6917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939115" y="428368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3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5262765" y="1681239"/>
            <a:ext cx="30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3.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 피드백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39689" y="2031010"/>
            <a:ext cx="2329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+mn-ea"/>
              </a:rPr>
              <a:t>수업 파일과 꼼꼼한 피드백을 보고 부족한 부분을 교정합니다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30" y="4561364"/>
            <a:ext cx="2412214" cy="1266846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>
          <a:xfrm>
            <a:off x="2292589" y="4561364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316760" y="5185590"/>
            <a:ext cx="2664296" cy="325122"/>
          </a:xfrm>
          <a:prstGeom prst="wedgeRoundRectCallou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74922" y="4589963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수강생의 전체적인 문장 수정과 설명 제시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70793" y="5232735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문법 에러에 대한 부분도 상세한 설명 제시함</a:t>
            </a:r>
          </a:p>
        </p:txBody>
      </p:sp>
      <p:sp>
        <p:nvSpPr>
          <p:cNvPr id="18" name="타원 17"/>
          <p:cNvSpPr/>
          <p:nvPr/>
        </p:nvSpPr>
        <p:spPr>
          <a:xfrm>
            <a:off x="1001308" y="3926720"/>
            <a:ext cx="1095632" cy="1103870"/>
          </a:xfrm>
          <a:prstGeom prst="ellipse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STEP</a:t>
            </a:r>
          </a:p>
          <a:p>
            <a:pPr algn="ctr"/>
            <a:r>
              <a:rPr lang="en-US" altLang="ko-KR" i="1" dirty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4</a:t>
            </a:r>
            <a:endParaRPr lang="ko-KR" altLang="en-US" i="1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5324554" y="4721813"/>
            <a:ext cx="301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STEP 4. 1:1 </a:t>
            </a:r>
            <a:r>
              <a:rPr lang="ko-KR" altLang="en-US" sz="2000" dirty="0">
                <a:solidFill>
                  <a:srgbClr val="4C4E9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전문첨삭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24554" y="5102572"/>
            <a:ext cx="345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1:1 </a:t>
            </a:r>
            <a:r>
              <a:rPr lang="ko-KR" altLang="en-US" sz="1200" dirty="0">
                <a:latin typeface="+mn-ea"/>
              </a:rPr>
              <a:t>전문첨삭 서비스를 통해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부족한 부분을 추가 보완 하세요</a:t>
            </a:r>
            <a:r>
              <a:rPr lang="en-US" altLang="ko-KR" sz="1200" dirty="0">
                <a:latin typeface="+mn-ea"/>
              </a:rPr>
              <a:t>!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51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637"/>
            <a:ext cx="9115425" cy="473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0" y="151923"/>
            <a:ext cx="89249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4BF8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 1:1 </a:t>
            </a:r>
            <a:r>
              <a:rPr lang="ko-KR" altLang="en-US" sz="25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맞춤형 커리큘럼</a:t>
            </a:r>
            <a:r>
              <a:rPr lang="en-US" altLang="ko-KR" sz="25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</a:t>
            </a:r>
          </a:p>
          <a:p>
            <a:pPr algn="ctr"/>
            <a:r>
              <a:rPr lang="ko-KR" altLang="en-US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일상회화</a:t>
            </a:r>
            <a:r>
              <a:rPr lang="en-US" altLang="ko-KR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~ </a:t>
            </a:r>
            <a:r>
              <a:rPr lang="ko-KR" altLang="en-US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시험 대비 과정까지</a:t>
            </a:r>
            <a:endParaRPr lang="en-US" altLang="ko-KR" sz="2000" dirty="0">
              <a:solidFill>
                <a:srgbClr val="052C5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52C5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자신에게 필요한 레벨에 딱 맞는 과정을 선택하세요</a:t>
            </a:r>
            <a:endParaRPr lang="en-US" altLang="ko-KR" sz="2000" dirty="0">
              <a:solidFill>
                <a:srgbClr val="052C52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rgbClr val="052C52"/>
                </a:solidFill>
                <a:latin typeface="+mn-e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6129337"/>
            <a:ext cx="934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1. Go with this format</a:t>
            </a:r>
            <a:b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https://pinestalking.com/11talk/home.html</a:t>
            </a:r>
            <a:endParaRPr lang="ko-KR" altLang="en-US" b="1" dirty="0">
              <a:solidFill>
                <a:srgbClr val="FF0000"/>
              </a:solidFill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-209550" y="232168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회화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715000" y="232168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비즈니스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752725" y="2321688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주니어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-209550" y="4621291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잡</a:t>
            </a: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인터뷰 과정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715000" y="4621291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토익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657475" y="4622957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아이엘츠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1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/>
          <p:cNvSpPr txBox="1"/>
          <p:nvPr/>
        </p:nvSpPr>
        <p:spPr>
          <a:xfrm>
            <a:off x="360793" y="1390906"/>
            <a:ext cx="83965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b="1" spc="-180" dirty="0">
                <a:solidFill>
                  <a:srgbClr val="4C4E99"/>
                </a:solidFill>
                <a:latin typeface="+mn-ea"/>
                <a:cs typeface="Malgun Gothic"/>
              </a:rPr>
              <a:t>원하는 수업 방식을 선택하세요</a:t>
            </a:r>
            <a:r>
              <a:rPr lang="en-US" altLang="ko-KR" b="1" spc="-180" dirty="0">
                <a:solidFill>
                  <a:srgbClr val="4C4E99"/>
                </a:solidFill>
                <a:latin typeface="+mn-ea"/>
                <a:cs typeface="Malgun Gothic"/>
              </a:rPr>
              <a:t>!</a:t>
            </a:r>
            <a:endParaRPr b="1" dirty="0">
              <a:solidFill>
                <a:srgbClr val="4C4E99"/>
              </a:solidFill>
              <a:latin typeface="+mn-ea"/>
              <a:cs typeface="Malgun Gothic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725557" y="2075711"/>
            <a:ext cx="2345635" cy="3599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725556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4"/>
          <p:cNvSpPr/>
          <p:nvPr/>
        </p:nvSpPr>
        <p:spPr>
          <a:xfrm>
            <a:off x="3295959" y="2075711"/>
            <a:ext cx="2345636" cy="359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/>
          <p:cNvSpPr/>
          <p:nvPr/>
        </p:nvSpPr>
        <p:spPr>
          <a:xfrm>
            <a:off x="3295958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4"/>
          <p:cNvSpPr/>
          <p:nvPr/>
        </p:nvSpPr>
        <p:spPr>
          <a:xfrm>
            <a:off x="5883973" y="2075711"/>
            <a:ext cx="2345635" cy="3599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/>
          <p:cNvSpPr/>
          <p:nvPr/>
        </p:nvSpPr>
        <p:spPr>
          <a:xfrm>
            <a:off x="5883973" y="2075712"/>
            <a:ext cx="2345635" cy="3599532"/>
          </a:xfrm>
          <a:custGeom>
            <a:avLst/>
            <a:gdLst/>
            <a:ahLst/>
            <a:cxnLst/>
            <a:rect l="l" t="t" r="r" b="b"/>
            <a:pathLst>
              <a:path w="9361805" h="5488940">
                <a:moveTo>
                  <a:pt x="0" y="5488660"/>
                </a:moveTo>
                <a:lnTo>
                  <a:pt x="9361551" y="5488660"/>
                </a:lnTo>
                <a:lnTo>
                  <a:pt x="9361551" y="0"/>
                </a:lnTo>
                <a:lnTo>
                  <a:pt x="0" y="0"/>
                </a:lnTo>
                <a:lnTo>
                  <a:pt x="0" y="5488660"/>
                </a:lnTo>
                <a:close/>
              </a:path>
            </a:pathLst>
          </a:custGeom>
          <a:solidFill>
            <a:schemeClr val="tx2">
              <a:lumMod val="75000"/>
              <a:alpha val="749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27"/>
          <p:cNvSpPr txBox="1"/>
          <p:nvPr/>
        </p:nvSpPr>
        <p:spPr>
          <a:xfrm>
            <a:off x="270488" y="2921054"/>
            <a:ext cx="839657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3000" b="1" spc="-180" dirty="0">
                <a:solidFill>
                  <a:schemeClr val="bg1"/>
                </a:solidFill>
                <a:latin typeface="+mn-ea"/>
                <a:cs typeface="Malgun Gothic"/>
              </a:rPr>
              <a:t>자유 수강</a:t>
            </a:r>
            <a:endParaRPr sz="3000" b="1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059520" y="4821777"/>
            <a:ext cx="1822827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EE4F"/>
                </a:solidFill>
              </a:rPr>
              <a:t>정규 수강 신청 </a:t>
            </a:r>
            <a:r>
              <a:rPr lang="en-US" altLang="ko-KR" sz="1500" dirty="0">
                <a:solidFill>
                  <a:srgbClr val="FFEE4F"/>
                </a:solidFill>
              </a:rPr>
              <a:t>&gt;</a:t>
            </a:r>
            <a:endParaRPr lang="ko-KR" altLang="en-US" sz="1500" dirty="0">
              <a:solidFill>
                <a:srgbClr val="FFEE4F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3647537" y="4821777"/>
            <a:ext cx="1798982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EE4F"/>
                </a:solidFill>
                <a:latin typeface="+mn-ea"/>
              </a:rPr>
              <a:t>자유 수강 신청 </a:t>
            </a:r>
            <a:r>
              <a:rPr lang="en-US" altLang="ko-KR" sz="14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4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6254835" y="4821776"/>
            <a:ext cx="1855495" cy="516835"/>
          </a:xfrm>
          <a:prstGeom prst="flowChartTerminator">
            <a:avLst/>
          </a:prstGeom>
          <a:noFill/>
          <a:ln w="31750">
            <a:solidFill>
              <a:srgbClr val="FFE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FFEE4F"/>
                </a:solidFill>
                <a:latin typeface="+mn-ea"/>
              </a:rPr>
              <a:t>무제한 수강 신청 </a:t>
            </a:r>
            <a:r>
              <a:rPr lang="en-US" altLang="ko-KR" sz="1300" dirty="0">
                <a:solidFill>
                  <a:srgbClr val="FFEE4F"/>
                </a:solidFill>
                <a:latin typeface="+mn-ea"/>
              </a:rPr>
              <a:t>&gt;</a:t>
            </a:r>
            <a:endParaRPr lang="ko-KR" altLang="en-US" sz="1300" dirty="0">
              <a:solidFill>
                <a:srgbClr val="FFEE4F"/>
              </a:solidFill>
              <a:latin typeface="+mn-ea"/>
            </a:endParaRPr>
          </a:p>
        </p:txBody>
      </p:sp>
      <p:sp>
        <p:nvSpPr>
          <p:cNvPr id="15" name="object 27"/>
          <p:cNvSpPr txBox="1"/>
          <p:nvPr/>
        </p:nvSpPr>
        <p:spPr>
          <a:xfrm>
            <a:off x="270488" y="3589431"/>
            <a:ext cx="839657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수업시간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선생님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학생이 원하는대로 </a:t>
            </a:r>
            <a:endParaRPr lang="en-US" altLang="ko-KR" sz="1500" dirty="0">
              <a:solidFill>
                <a:schemeClr val="bg1"/>
              </a:solidFill>
              <a:latin typeface="+mn-ea"/>
              <a:cs typeface="Malgun Gothic"/>
            </a:endParaRPr>
          </a:p>
          <a:p>
            <a:pPr marL="12700" algn="ctr">
              <a:lnSpc>
                <a:spcPct val="10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+mn-ea"/>
                <a:cs typeface="Malgun Gothic"/>
              </a:rPr>
              <a:t>선택 가능</a:t>
            </a:r>
            <a:endParaRPr sz="1500" dirty="0">
              <a:solidFill>
                <a:schemeClr val="bg1"/>
              </a:solidFill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430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80737"/>
            <a:ext cx="9220200" cy="5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425</Words>
  <Application>Microsoft Office PowerPoint</Application>
  <PresentationFormat>Letter Paper (8.5x11 in)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1훈화양연화 R</vt:lpstr>
      <vt:lpstr>Arial</vt:lpstr>
      <vt:lpstr>Calibri</vt:lpstr>
      <vt:lpstr>Calibri Light</vt:lpstr>
      <vt:lpstr>나눔고딕 ExtraBold</vt:lpstr>
      <vt:lpstr>나눔바른고딕</vt:lpstr>
      <vt:lpstr>한컴 윤고딕 230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rona.pia/</cp:lastModifiedBy>
  <cp:revision>180</cp:revision>
  <dcterms:created xsi:type="dcterms:W3CDTF">2020-07-09T01:03:54Z</dcterms:created>
  <dcterms:modified xsi:type="dcterms:W3CDTF">2020-09-08T06:59:14Z</dcterms:modified>
</cp:coreProperties>
</file>