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93" r:id="rId2"/>
    <p:sldId id="310" r:id="rId3"/>
    <p:sldId id="295" r:id="rId4"/>
    <p:sldId id="311" r:id="rId5"/>
    <p:sldId id="312" r:id="rId6"/>
    <p:sldId id="323" r:id="rId7"/>
    <p:sldId id="326" r:id="rId8"/>
    <p:sldId id="327" r:id="rId9"/>
    <p:sldId id="314" r:id="rId10"/>
    <p:sldId id="315" r:id="rId11"/>
    <p:sldId id="316" r:id="rId12"/>
    <p:sldId id="317" r:id="rId13"/>
    <p:sldId id="319" r:id="rId14"/>
    <p:sldId id="320" r:id="rId15"/>
    <p:sldId id="321" r:id="rId16"/>
    <p:sldId id="322" r:id="rId17"/>
  </p:sldIdLst>
  <p:sldSz cx="9144000" cy="6858000" type="letter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E00"/>
    <a:srgbClr val="F1F1F1"/>
    <a:srgbClr val="02C1BB"/>
    <a:srgbClr val="190C42"/>
    <a:srgbClr val="052C52"/>
    <a:srgbClr val="E2AB27"/>
    <a:srgbClr val="DCDBDC"/>
    <a:srgbClr val="042B51"/>
    <a:srgbClr val="FAFAFA"/>
    <a:srgbClr val="F6D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7AC3F-D081-4D60-8182-FB8EFE6E32EA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D920B-8F56-4F9B-A888-F6E4B76B1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5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5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9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3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3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6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6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CF43-6EEE-43E2-BE8C-B6011C3E9B1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4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0717" cy="6858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2960589" y="278277"/>
            <a:ext cx="2828670" cy="327992"/>
          </a:xfrm>
          <a:prstGeom prst="rect">
            <a:avLst/>
          </a:prstGeom>
          <a:noFill/>
          <a:ln w="12700">
            <a:solidFill>
              <a:srgbClr val="D4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4BF89"/>
                </a:solidFill>
              </a:rPr>
              <a:t>The Most Premium </a:t>
            </a:r>
            <a:endParaRPr lang="ko-KR" altLang="en-US" b="1" dirty="0">
              <a:solidFill>
                <a:srgbClr val="D4BF8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1800686" y="804446"/>
            <a:ext cx="5207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</a:t>
            </a:r>
            <a:r>
              <a:rPr lang="ko-KR" altLang="en-US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필리핀어학연수 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</a:t>
            </a:r>
            <a:r>
              <a:rPr lang="ko-KR" altLang="en-US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 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 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</a:p>
          <a:p>
            <a:pPr algn="ctr"/>
            <a:r>
              <a:rPr lang="ko-KR" altLang="en-US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결코 우연이 아닙니다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 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1280733" y="6140486"/>
            <a:ext cx="78516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11talk </a:t>
            </a:r>
            <a:r>
              <a:rPr lang="ko-KR" altLang="en-US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강사들은 가르치는 방식이 아니라 결과로 말합니다 </a:t>
            </a:r>
            <a:r>
              <a:rPr lang="en-US" altLang="ko-KR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1987511" y="1618493"/>
            <a:ext cx="48335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D4BF89"/>
                </a:solidFill>
                <a:latin typeface="+mn-ea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“11talk”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필리핀어학연수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파인스국제 어학원에서 직접 운영하는 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온라인 브랜드 입니다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337030" y="2885804"/>
            <a:ext cx="1993556" cy="1467105"/>
          </a:xfrm>
          <a:prstGeom prst="rect">
            <a:avLst/>
          </a:prstGeom>
          <a:noFill/>
          <a:ln w="63500">
            <a:solidFill>
              <a:srgbClr val="D4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504310" y="2885802"/>
            <a:ext cx="1993556" cy="1467105"/>
          </a:xfrm>
          <a:prstGeom prst="rect">
            <a:avLst/>
          </a:prstGeom>
          <a:noFill/>
          <a:ln w="63500">
            <a:solidFill>
              <a:srgbClr val="D4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337030" y="4602289"/>
            <a:ext cx="1993556" cy="1467105"/>
          </a:xfrm>
          <a:prstGeom prst="rect">
            <a:avLst/>
          </a:prstGeom>
          <a:noFill/>
          <a:ln w="63500">
            <a:solidFill>
              <a:srgbClr val="D4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504310" y="4602288"/>
            <a:ext cx="1993556" cy="1467105"/>
          </a:xfrm>
          <a:prstGeom prst="rect">
            <a:avLst/>
          </a:prstGeom>
          <a:noFill/>
          <a:ln w="63500">
            <a:solidFill>
              <a:srgbClr val="D4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07642" y="3197129"/>
            <a:ext cx="5252331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</a:t>
            </a:r>
            <a:r>
              <a:rPr lang="ko-KR" altLang="en-US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368886" y="3197129"/>
            <a:ext cx="2283161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450</a:t>
            </a:r>
            <a:r>
              <a:rPr lang="ko-KR" altLang="en-US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명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683079" y="4989308"/>
            <a:ext cx="5252331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만명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302479" y="5046658"/>
            <a:ext cx="6348092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120</a:t>
            </a:r>
            <a:r>
              <a:rPr lang="ko-KR" altLang="en-US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2326814" y="3052082"/>
            <a:ext cx="19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“ 11TALK ” </a:t>
            </a:r>
            <a:r>
              <a:rPr lang="ko-KR" altLang="en-US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교육 노하우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4518688" y="3052082"/>
            <a:ext cx="19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“ 11TALK ” </a:t>
            </a:r>
            <a:r>
              <a:rPr lang="ko-KR" altLang="en-US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강사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302479" y="4777245"/>
            <a:ext cx="19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“ 11TALK ” </a:t>
            </a:r>
            <a:r>
              <a:rPr lang="ko-KR" altLang="en-US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누적 수강생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4481027" y="4729152"/>
            <a:ext cx="1948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“ 11TALK ” </a:t>
            </a:r>
            <a:r>
              <a:rPr lang="ko-KR" altLang="en-US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강사 </a:t>
            </a:r>
            <a: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인당</a:t>
            </a:r>
            <a: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Teaching </a:t>
            </a:r>
            <a:r>
              <a:rPr lang="ko-KR" altLang="en-US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누적 시간 </a:t>
            </a:r>
            <a:endParaRPr lang="en-US" altLang="ko-KR" sz="1200" dirty="0">
              <a:solidFill>
                <a:srgbClr val="D4BF89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23336" y="5113872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after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81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9144000" cy="6686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17393" y="406440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Delete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58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561365" y="1352698"/>
            <a:ext cx="0" cy="5209850"/>
          </a:xfrm>
          <a:prstGeom prst="line">
            <a:avLst/>
          </a:prstGeom>
          <a:ln w="12700">
            <a:solidFill>
              <a:srgbClr val="4C4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1528981" y="1441870"/>
            <a:ext cx="249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예습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01212" y="1841980"/>
            <a:ext cx="292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수업 전 알림으로</a:t>
            </a:r>
            <a:endParaRPr lang="en-US" altLang="ko-KR" sz="1200" dirty="0">
              <a:latin typeface="+mn-ea"/>
            </a:endParaRPr>
          </a:p>
          <a:p>
            <a:pPr algn="r"/>
            <a:r>
              <a:rPr lang="ko-KR" altLang="en-US" sz="1200" dirty="0">
                <a:latin typeface="+mn-ea"/>
              </a:rPr>
              <a:t>오늘 배울 주요 어휘와 </a:t>
            </a:r>
            <a:endParaRPr lang="en-US" altLang="ko-KR" sz="1200" dirty="0">
              <a:latin typeface="+mn-ea"/>
            </a:endParaRPr>
          </a:p>
          <a:p>
            <a:pPr algn="r"/>
            <a:r>
              <a:rPr lang="ko-KR" altLang="en-US" sz="1200" dirty="0">
                <a:latin typeface="+mn-ea"/>
              </a:rPr>
              <a:t>표현을 사전 학습 합니다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4961031" y="4051932"/>
            <a:ext cx="281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2. 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맞춤수업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61031" y="4452042"/>
            <a:ext cx="345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필리핀 선생님과 수업하기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Reading/</a:t>
            </a:r>
            <a:r>
              <a:rPr lang="ko-KR" altLang="en-US" sz="1200" dirty="0">
                <a:latin typeface="+mn-ea"/>
              </a:rPr>
              <a:t>오늘의 표현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관련 표현 배우기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165716" y="1344873"/>
            <a:ext cx="4035300" cy="3574476"/>
          </a:xfrm>
          <a:prstGeom prst="wedgeRectCallout">
            <a:avLst>
              <a:gd name="adj1" fmla="val 56260"/>
              <a:gd name="adj2" fmla="val -21474"/>
            </a:avLst>
          </a:prstGeom>
          <a:noFill/>
          <a:ln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4843347" y="3947691"/>
            <a:ext cx="4035300" cy="2413687"/>
          </a:xfrm>
          <a:prstGeom prst="wedgeRectCallout">
            <a:avLst/>
          </a:prstGeom>
          <a:noFill/>
          <a:ln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521609" y="1851919"/>
            <a:ext cx="108000" cy="108000"/>
          </a:xfrm>
          <a:prstGeom prst="ellipse">
            <a:avLst/>
          </a:prstGeom>
          <a:solidFill>
            <a:srgbClr val="4C4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514983" y="5045688"/>
            <a:ext cx="108000" cy="108000"/>
          </a:xfrm>
          <a:prstGeom prst="ellipse">
            <a:avLst/>
          </a:prstGeom>
          <a:solidFill>
            <a:srgbClr val="4C4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3845" y="2576939"/>
            <a:ext cx="1567293" cy="216000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576856" y="2676780"/>
            <a:ext cx="360000" cy="360000"/>
          </a:xfrm>
          <a:prstGeom prst="flowChartConnector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134349" y="2576939"/>
            <a:ext cx="1567293" cy="216000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연결자 19"/>
          <p:cNvSpPr/>
          <p:nvPr/>
        </p:nvSpPr>
        <p:spPr>
          <a:xfrm>
            <a:off x="2297360" y="2676780"/>
            <a:ext cx="360000" cy="360000"/>
          </a:xfrm>
          <a:prstGeom prst="flowChartConnector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4234" y="3153800"/>
            <a:ext cx="1318133" cy="1434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4234" y="3135847"/>
            <a:ext cx="1318133" cy="237713"/>
          </a:xfrm>
          <a:prstGeom prst="roundRect">
            <a:avLst/>
          </a:prstGeom>
          <a:solidFill>
            <a:srgbClr val="FE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4234" y="3116203"/>
            <a:ext cx="85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알림톡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41985" y="3411155"/>
            <a:ext cx="1260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김지영님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 후 수업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잊지 마세요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Step1: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예습하기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Step2: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수업시작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수업 연기 및 취소 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48310" y="3200208"/>
            <a:ext cx="1318133" cy="1434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48310" y="3182255"/>
            <a:ext cx="1318133" cy="237713"/>
          </a:xfrm>
          <a:prstGeom prst="roundRect">
            <a:avLst/>
          </a:prstGeom>
          <a:solidFill>
            <a:srgbClr val="FE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46808" y="3168003"/>
            <a:ext cx="85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알림톡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64136" y="3498556"/>
            <a:ext cx="2055051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&lt;Today Topic&gt;</a:t>
            </a:r>
          </a:p>
          <a:p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Will </a:t>
            </a: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 going to </a:t>
            </a: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 V+ING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미래시제 사용 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631" y="4913707"/>
            <a:ext cx="3207535" cy="12404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2455" y="4958671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Make a design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57318" y="6361378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Change the pictures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61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493760" y="639014"/>
            <a:ext cx="0" cy="5209850"/>
          </a:xfrm>
          <a:prstGeom prst="line">
            <a:avLst/>
          </a:prstGeom>
          <a:ln w="12700">
            <a:solidFill>
              <a:srgbClr val="4C4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flipH="1">
            <a:off x="1101571" y="623927"/>
            <a:ext cx="302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3. 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전문 피드백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4909875" y="3553176"/>
            <a:ext cx="301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4. 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전문첨삭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09875" y="3933935"/>
            <a:ext cx="345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1:1 </a:t>
            </a:r>
            <a:r>
              <a:rPr lang="ko-KR" altLang="en-US" sz="1200" dirty="0">
                <a:latin typeface="+mn-ea"/>
              </a:rPr>
              <a:t>전문첨삭 서비스를 통해 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부족한 부분을 추가 보완 하세요</a:t>
            </a:r>
            <a:r>
              <a:rPr lang="en-US" altLang="ko-KR" sz="1200" dirty="0">
                <a:latin typeface="+mn-ea"/>
              </a:rPr>
              <a:t>!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78495" y="973698"/>
            <a:ext cx="2329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수업 파일과 꼼꼼한 피드백을 보고 부족한 부분을 교정합니다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4793920" y="3435177"/>
            <a:ext cx="4035300" cy="2413687"/>
          </a:xfrm>
          <a:prstGeom prst="wedgeRectCallout">
            <a:avLst/>
          </a:prstGeom>
          <a:noFill/>
          <a:ln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48785" y="1319497"/>
            <a:ext cx="108000" cy="108000"/>
          </a:xfrm>
          <a:prstGeom prst="ellipse">
            <a:avLst/>
          </a:prstGeom>
          <a:solidFill>
            <a:srgbClr val="4C4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39760" y="3988568"/>
            <a:ext cx="108000" cy="108000"/>
          </a:xfrm>
          <a:prstGeom prst="ellipse">
            <a:avLst/>
          </a:prstGeom>
          <a:solidFill>
            <a:srgbClr val="4C4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2582" y="2245622"/>
            <a:ext cx="1286157" cy="145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99292" y="1762595"/>
            <a:ext cx="3113404" cy="96392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9292" y="2726522"/>
            <a:ext cx="3118352" cy="96392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213625" y="420717"/>
            <a:ext cx="3909863" cy="3574476"/>
          </a:xfrm>
          <a:prstGeom prst="wedgeRectCallout">
            <a:avLst>
              <a:gd name="adj1" fmla="val 56260"/>
              <a:gd name="adj2" fmla="val -21474"/>
            </a:avLst>
          </a:prstGeom>
          <a:noFill/>
          <a:ln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72" y="1853645"/>
            <a:ext cx="466725" cy="438150"/>
          </a:xfrm>
          <a:prstGeom prst="rect">
            <a:avLst/>
          </a:prstGeom>
        </p:spPr>
      </p:pic>
      <p:sp>
        <p:nvSpPr>
          <p:cNvPr id="17" name="이등변 삼각형 16"/>
          <p:cNvSpPr/>
          <p:nvPr/>
        </p:nvSpPr>
        <p:spPr>
          <a:xfrm rot="10800000">
            <a:off x="785944" y="2626941"/>
            <a:ext cx="403875" cy="3154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5816" y="1969487"/>
            <a:ext cx="3372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latin typeface="+mn-ea"/>
              </a:rPr>
              <a:t>오늘 학습에 대한 피드백을 확인해 보세요</a:t>
            </a:r>
            <a:r>
              <a:rPr lang="en-US" altLang="ko-KR" sz="1000" dirty="0">
                <a:latin typeface="+mn-ea"/>
              </a:rPr>
              <a:t>. 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675861" y="2329388"/>
            <a:ext cx="2739024" cy="6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29020" y="2380720"/>
            <a:ext cx="3372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latin typeface="+mn-ea"/>
              </a:rPr>
              <a:t>I </a:t>
            </a:r>
            <a:r>
              <a:rPr lang="en-US" altLang="ko-KR" sz="1000" b="1" u="sng" dirty="0">
                <a:latin typeface="+mn-ea"/>
              </a:rPr>
              <a:t>Knew</a:t>
            </a:r>
            <a:r>
              <a:rPr lang="en-US" altLang="ko-KR" sz="1000" b="1" dirty="0">
                <a:latin typeface="+mn-ea"/>
              </a:rPr>
              <a:t> her since we were in our fifth grade. 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519" y="3199518"/>
            <a:ext cx="33722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I </a:t>
            </a:r>
            <a:r>
              <a:rPr lang="en-US" altLang="ko-KR" sz="900" b="1" u="sng" dirty="0">
                <a:solidFill>
                  <a:srgbClr val="DE6917"/>
                </a:solidFill>
                <a:latin typeface="+mn-ea"/>
              </a:rPr>
              <a:t>have known</a:t>
            </a:r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 her since we were in our fifth grade. 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8234" y="2984133"/>
            <a:ext cx="15510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DE6917"/>
                </a:solidFill>
                <a:latin typeface="+mn-ea"/>
              </a:rPr>
              <a:t>BETTER</a:t>
            </a:r>
            <a:endParaRPr lang="ko-KR" altLang="en-US" sz="1100" b="1" dirty="0">
              <a:solidFill>
                <a:srgbClr val="DE6917"/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66" y="4395600"/>
            <a:ext cx="2412214" cy="1266846"/>
          </a:xfrm>
          <a:prstGeom prst="rect">
            <a:avLst/>
          </a:prstGeom>
        </p:spPr>
      </p:pic>
      <p:sp>
        <p:nvSpPr>
          <p:cNvPr id="24" name="모서리가 둥근 사각형 설명선 23"/>
          <p:cNvSpPr/>
          <p:nvPr/>
        </p:nvSpPr>
        <p:spPr>
          <a:xfrm>
            <a:off x="6059625" y="4395600"/>
            <a:ext cx="2664296" cy="325122"/>
          </a:xfrm>
          <a:prstGeom prst="wedgeRoundRectCallou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5083796" y="5019826"/>
            <a:ext cx="2664296" cy="325122"/>
          </a:xfrm>
          <a:prstGeom prst="wedgeRoundRectCallou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41958" y="4424199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수강생의 전체적인 문장 수정과 설명 제시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95649" y="5058364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문법 에러에 대한 부분도 상세한 설명 제시함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9326" y="4102608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Make a design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045" y="5941197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Make a design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00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7"/>
          <p:cNvSpPr txBox="1"/>
          <p:nvPr/>
        </p:nvSpPr>
        <p:spPr>
          <a:xfrm>
            <a:off x="360793" y="1390906"/>
            <a:ext cx="83965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b="1" spc="-180" dirty="0">
                <a:solidFill>
                  <a:srgbClr val="4C4E99"/>
                </a:solidFill>
                <a:latin typeface="+mn-ea"/>
                <a:cs typeface="Malgun Gothic"/>
              </a:rPr>
              <a:t>원하는 수업 방식을 선택하세요</a:t>
            </a:r>
            <a:r>
              <a:rPr lang="en-US" altLang="ko-KR" b="1" spc="-180" dirty="0">
                <a:solidFill>
                  <a:srgbClr val="4C4E99"/>
                </a:solidFill>
                <a:latin typeface="+mn-ea"/>
                <a:cs typeface="Malgun Gothic"/>
              </a:rPr>
              <a:t>!</a:t>
            </a:r>
            <a:endParaRPr b="1" dirty="0">
              <a:solidFill>
                <a:srgbClr val="4C4E99"/>
              </a:solidFill>
              <a:latin typeface="+mn-ea"/>
              <a:cs typeface="Malgun Gothic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725557" y="2075711"/>
            <a:ext cx="2345635" cy="3599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/>
          <p:cNvSpPr/>
          <p:nvPr/>
        </p:nvSpPr>
        <p:spPr>
          <a:xfrm>
            <a:off x="725556" y="2075712"/>
            <a:ext cx="2345635" cy="3599532"/>
          </a:xfrm>
          <a:custGeom>
            <a:avLst/>
            <a:gdLst/>
            <a:ahLst/>
            <a:cxnLst/>
            <a:rect l="l" t="t" r="r" b="b"/>
            <a:pathLst>
              <a:path w="9361805" h="5488940">
                <a:moveTo>
                  <a:pt x="0" y="5488660"/>
                </a:moveTo>
                <a:lnTo>
                  <a:pt x="9361551" y="5488660"/>
                </a:lnTo>
                <a:lnTo>
                  <a:pt x="9361551" y="0"/>
                </a:lnTo>
                <a:lnTo>
                  <a:pt x="0" y="0"/>
                </a:lnTo>
                <a:lnTo>
                  <a:pt x="0" y="5488660"/>
                </a:lnTo>
                <a:close/>
              </a:path>
            </a:pathLst>
          </a:custGeom>
          <a:solidFill>
            <a:schemeClr val="tx2">
              <a:lumMod val="75000"/>
              <a:alpha val="749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4"/>
          <p:cNvSpPr/>
          <p:nvPr/>
        </p:nvSpPr>
        <p:spPr>
          <a:xfrm>
            <a:off x="3295959" y="2075711"/>
            <a:ext cx="2345636" cy="3599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5"/>
          <p:cNvSpPr/>
          <p:nvPr/>
        </p:nvSpPr>
        <p:spPr>
          <a:xfrm>
            <a:off x="3295958" y="2075712"/>
            <a:ext cx="2345635" cy="3599532"/>
          </a:xfrm>
          <a:custGeom>
            <a:avLst/>
            <a:gdLst/>
            <a:ahLst/>
            <a:cxnLst/>
            <a:rect l="l" t="t" r="r" b="b"/>
            <a:pathLst>
              <a:path w="9361805" h="5488940">
                <a:moveTo>
                  <a:pt x="0" y="5488660"/>
                </a:moveTo>
                <a:lnTo>
                  <a:pt x="9361551" y="5488660"/>
                </a:lnTo>
                <a:lnTo>
                  <a:pt x="9361551" y="0"/>
                </a:lnTo>
                <a:lnTo>
                  <a:pt x="0" y="0"/>
                </a:lnTo>
                <a:lnTo>
                  <a:pt x="0" y="5488660"/>
                </a:lnTo>
                <a:close/>
              </a:path>
            </a:pathLst>
          </a:custGeom>
          <a:solidFill>
            <a:schemeClr val="tx2">
              <a:lumMod val="75000"/>
              <a:alpha val="749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4"/>
          <p:cNvSpPr/>
          <p:nvPr/>
        </p:nvSpPr>
        <p:spPr>
          <a:xfrm>
            <a:off x="5883973" y="2075711"/>
            <a:ext cx="2345635" cy="3599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5"/>
          <p:cNvSpPr/>
          <p:nvPr/>
        </p:nvSpPr>
        <p:spPr>
          <a:xfrm>
            <a:off x="5883973" y="2075712"/>
            <a:ext cx="2345635" cy="3599532"/>
          </a:xfrm>
          <a:custGeom>
            <a:avLst/>
            <a:gdLst/>
            <a:ahLst/>
            <a:cxnLst/>
            <a:rect l="l" t="t" r="r" b="b"/>
            <a:pathLst>
              <a:path w="9361805" h="5488940">
                <a:moveTo>
                  <a:pt x="0" y="5488660"/>
                </a:moveTo>
                <a:lnTo>
                  <a:pt x="9361551" y="5488660"/>
                </a:lnTo>
                <a:lnTo>
                  <a:pt x="9361551" y="0"/>
                </a:lnTo>
                <a:lnTo>
                  <a:pt x="0" y="0"/>
                </a:lnTo>
                <a:lnTo>
                  <a:pt x="0" y="5488660"/>
                </a:lnTo>
                <a:close/>
              </a:path>
            </a:pathLst>
          </a:custGeom>
          <a:solidFill>
            <a:schemeClr val="tx2">
              <a:lumMod val="75000"/>
              <a:alpha val="749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27"/>
          <p:cNvSpPr txBox="1"/>
          <p:nvPr/>
        </p:nvSpPr>
        <p:spPr>
          <a:xfrm>
            <a:off x="270488" y="2921054"/>
            <a:ext cx="839657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3000" b="1" spc="-180" dirty="0">
                <a:solidFill>
                  <a:schemeClr val="bg1"/>
                </a:solidFill>
                <a:latin typeface="+mn-ea"/>
                <a:cs typeface="Malgun Gothic"/>
              </a:rPr>
              <a:t>자유 수강</a:t>
            </a:r>
            <a:endParaRPr sz="3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1059520" y="4821777"/>
            <a:ext cx="1822827" cy="516835"/>
          </a:xfrm>
          <a:prstGeom prst="flowChartTerminator">
            <a:avLst/>
          </a:prstGeom>
          <a:noFill/>
          <a:ln w="31750">
            <a:solidFill>
              <a:srgbClr val="FFE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FFEE4F"/>
                </a:solidFill>
              </a:rPr>
              <a:t>정규 수강 신청 </a:t>
            </a:r>
            <a:r>
              <a:rPr lang="en-US" altLang="ko-KR" sz="1500" dirty="0">
                <a:solidFill>
                  <a:srgbClr val="FFEE4F"/>
                </a:solidFill>
              </a:rPr>
              <a:t>&gt;</a:t>
            </a:r>
            <a:endParaRPr lang="ko-KR" altLang="en-US" sz="1500" dirty="0">
              <a:solidFill>
                <a:srgbClr val="FFEE4F"/>
              </a:solidFill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3647537" y="4821777"/>
            <a:ext cx="1798982" cy="516835"/>
          </a:xfrm>
          <a:prstGeom prst="flowChartTerminator">
            <a:avLst/>
          </a:prstGeom>
          <a:noFill/>
          <a:ln w="31750">
            <a:solidFill>
              <a:srgbClr val="FFE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EE4F"/>
                </a:solidFill>
                <a:latin typeface="+mn-ea"/>
              </a:rPr>
              <a:t>자유 수강 신청 </a:t>
            </a:r>
            <a:r>
              <a:rPr lang="en-US" altLang="ko-KR" sz="1400" dirty="0">
                <a:solidFill>
                  <a:srgbClr val="FFEE4F"/>
                </a:solidFill>
                <a:latin typeface="+mn-ea"/>
              </a:rPr>
              <a:t>&gt;</a:t>
            </a:r>
            <a:endParaRPr lang="ko-KR" altLang="en-US" sz="1400" dirty="0">
              <a:solidFill>
                <a:srgbClr val="FFEE4F"/>
              </a:solidFill>
              <a:latin typeface="+mn-ea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6254835" y="4821776"/>
            <a:ext cx="1855495" cy="516835"/>
          </a:xfrm>
          <a:prstGeom prst="flowChartTerminator">
            <a:avLst/>
          </a:prstGeom>
          <a:noFill/>
          <a:ln w="31750">
            <a:solidFill>
              <a:srgbClr val="FFE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FFEE4F"/>
                </a:solidFill>
                <a:latin typeface="+mn-ea"/>
              </a:rPr>
              <a:t>무제한 수강 신청 </a:t>
            </a:r>
            <a:r>
              <a:rPr lang="en-US" altLang="ko-KR" sz="1300" dirty="0">
                <a:solidFill>
                  <a:srgbClr val="FFEE4F"/>
                </a:solidFill>
                <a:latin typeface="+mn-ea"/>
              </a:rPr>
              <a:t>&gt;</a:t>
            </a:r>
            <a:endParaRPr lang="ko-KR" altLang="en-US" sz="1300" dirty="0">
              <a:solidFill>
                <a:srgbClr val="FFEE4F"/>
              </a:solidFill>
              <a:latin typeface="+mn-ea"/>
            </a:endParaRPr>
          </a:p>
        </p:txBody>
      </p:sp>
      <p:sp>
        <p:nvSpPr>
          <p:cNvPr id="15" name="object 27"/>
          <p:cNvSpPr txBox="1"/>
          <p:nvPr/>
        </p:nvSpPr>
        <p:spPr>
          <a:xfrm>
            <a:off x="270488" y="3589431"/>
            <a:ext cx="839657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수업시간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선생님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학생이 원하는대로 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선택 가능</a:t>
            </a:r>
            <a:endParaRPr sz="15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430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80737"/>
            <a:ext cx="9220200" cy="5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0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9144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365126"/>
            <a:ext cx="9001126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4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" y="455890"/>
            <a:ext cx="8896865" cy="60314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2422" y="98854"/>
            <a:ext cx="8657967" cy="6483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1470" y="6063049"/>
            <a:ext cx="438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before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72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826" y="2231424"/>
            <a:ext cx="2500184" cy="26706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16" y="4026372"/>
            <a:ext cx="3514725" cy="10953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flipH="1">
            <a:off x="469051" y="2685672"/>
            <a:ext cx="3008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4C4E99"/>
                </a:solidFill>
              </a:rPr>
              <a:t>WHO WE ARE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469050" y="3045427"/>
            <a:ext cx="6083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 “ 11talk ”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는</a:t>
            </a:r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“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필리핀어학연수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20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년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1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위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“</a:t>
            </a:r>
          </a:p>
          <a:p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 “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파인스국제 어학원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”  “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세부블루오션 어학원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“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에서 직접 운영하는 온라인 전화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화상영어 브랜드 입니다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1416" y="1944131"/>
            <a:ext cx="438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Insert pines video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23336" y="5113872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after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7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2" y="188337"/>
            <a:ext cx="8699157" cy="63936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7092" y="48859"/>
            <a:ext cx="8929816" cy="6672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5643" y="6212700"/>
            <a:ext cx="438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Make it below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03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6225"/>
            <a:ext cx="9143999" cy="6799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661" y="4332757"/>
            <a:ext cx="6845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1. Go with this format</a:t>
            </a:r>
            <a:b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https://pinestalking.com/11talk/home.html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209519" y="389059"/>
            <a:ext cx="6363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</a:t>
            </a:r>
            <a:r>
              <a:rPr lang="ko-KR" altLang="en-US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매번 유명한 업체들의 이름만 보고</a:t>
            </a:r>
            <a:r>
              <a:rPr lang="en-US" altLang="ko-KR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정작 수업을 진행하는 </a:t>
            </a:r>
            <a:endParaRPr lang="en-US" altLang="ko-KR" dirty="0">
              <a:solidFill>
                <a:srgbClr val="E2AB27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강사님의 자격을 검증 해 본 적이 있나요 </a:t>
            </a:r>
            <a:r>
              <a:rPr lang="en-US" altLang="ko-KR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175973" y="1733417"/>
            <a:ext cx="404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BRITISH COUNCIL IELTS </a:t>
            </a:r>
            <a:r>
              <a:rPr lang="ko-KR" altLang="en-US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공인시험 </a:t>
            </a:r>
            <a:r>
              <a:rPr lang="en-US" altLang="ko-KR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7.0 </a:t>
            </a:r>
            <a:r>
              <a:rPr lang="ko-KR" altLang="en-US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전문 강사진 </a:t>
            </a:r>
            <a:r>
              <a:rPr lang="ko-KR" altLang="en-US" sz="16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수업 진행</a:t>
            </a:r>
            <a:endParaRPr lang="en-US" altLang="ko-KR" sz="16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175973" y="2485866"/>
            <a:ext cx="404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필리핀 교육부에서 인정한 교육 자격증</a:t>
            </a:r>
            <a:endParaRPr lang="en-US" altLang="ko-KR" sz="1600" dirty="0">
              <a:solidFill>
                <a:srgbClr val="E2AB27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TESDA </a:t>
            </a:r>
            <a:r>
              <a:rPr lang="ko-KR" altLang="en-US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취득 강사진 </a:t>
            </a:r>
            <a:r>
              <a:rPr lang="ko-KR" altLang="en-US" sz="16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수업 진행</a:t>
            </a:r>
            <a:endParaRPr lang="en-US" altLang="ko-KR" sz="16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75973" y="3261081"/>
            <a:ext cx="404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필리핀 교육부에서 인정한 교육 자격증</a:t>
            </a:r>
            <a:endParaRPr lang="en-US" altLang="ko-KR" sz="1600" dirty="0">
              <a:solidFill>
                <a:srgbClr val="E2AB27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TESDA </a:t>
            </a:r>
            <a:r>
              <a:rPr lang="ko-KR" altLang="en-US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취득 강사진 </a:t>
            </a:r>
            <a:r>
              <a:rPr lang="ko-KR" altLang="en-US" sz="16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수업 진행</a:t>
            </a:r>
            <a:endParaRPr lang="en-US" altLang="ko-KR" sz="16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5671909"/>
            <a:ext cx="771525" cy="838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75" y="5689354"/>
            <a:ext cx="819150" cy="6762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963" y="5747147"/>
            <a:ext cx="647700" cy="6000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780" y="5663127"/>
            <a:ext cx="6667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3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0"/>
            <a:ext cx="9048493" cy="1657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725" y="1657350"/>
            <a:ext cx="9053384" cy="3764692"/>
          </a:xfrm>
          <a:prstGeom prst="rect">
            <a:avLst/>
          </a:prstGeom>
          <a:solidFill>
            <a:srgbClr val="190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372" y="2021361"/>
            <a:ext cx="4271834" cy="2343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" y="5432946"/>
            <a:ext cx="9058275" cy="142505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52212" y="4253556"/>
            <a:ext cx="1688756" cy="411892"/>
          </a:xfrm>
          <a:prstGeom prst="rect">
            <a:avLst/>
          </a:prstGeom>
          <a:solidFill>
            <a:srgbClr val="190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2C1BB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STEP </a:t>
            </a:r>
            <a:r>
              <a:rPr lang="ko-KR" altLang="en-US" sz="2000" b="1" dirty="0" smtClean="0">
                <a:solidFill>
                  <a:srgbClr val="02C1BB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학습법</a:t>
            </a:r>
            <a:endParaRPr lang="ko-KR" altLang="en-US" sz="2000" b="1" dirty="0">
              <a:solidFill>
                <a:srgbClr val="02C1BB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6629" y="171921"/>
            <a:ext cx="684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Plz</a:t>
            </a:r>
            <a:r>
              <a:rPr lang="en-US" altLang="ko-KR" b="1" dirty="0" smtClean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search for this images and design or some pictures 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-1854957" y="1812798"/>
            <a:ext cx="636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11TALK </a:t>
            </a:r>
            <a:r>
              <a:rPr lang="ko-KR" altLang="en-US" sz="12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전화 화상영어 </a:t>
            </a:r>
            <a:r>
              <a:rPr lang="en-US" altLang="ko-KR" sz="12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399482" y="4375415"/>
            <a:ext cx="6363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수업 전 알림 </a:t>
            </a:r>
            <a:r>
              <a:rPr lang="ko-KR" altLang="en-US" sz="1500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카톡으로</a:t>
            </a:r>
            <a:r>
              <a:rPr lang="ko-KR" altLang="en-US" sz="1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예습하고</a:t>
            </a:r>
            <a:r>
              <a:rPr lang="en-US" altLang="ko-KR" sz="1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</a:p>
          <a:p>
            <a:r>
              <a:rPr lang="ko-KR" altLang="en-US" sz="1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수업 후 강사 피드백 확인과 </a:t>
            </a:r>
            <a:r>
              <a:rPr lang="en-US" altLang="ko-KR" sz="1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1:1 </a:t>
            </a:r>
            <a:r>
              <a:rPr lang="ko-KR" altLang="en-US" sz="1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맞춤형 첨삭까지</a:t>
            </a:r>
            <a:endParaRPr lang="en-US" altLang="ko-KR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99482" y="2261977"/>
            <a:ext cx="63630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회원들이 선택한</a:t>
            </a:r>
            <a:endParaRPr lang="en-US" altLang="ko-KR" sz="25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500" dirty="0">
                <a:solidFill>
                  <a:schemeClr val="bg1"/>
                </a:solidFill>
                <a:latin typeface="+mn-ea"/>
              </a:rPr>
              <a:t>BEST </a:t>
            </a:r>
            <a:r>
              <a:rPr lang="ko-KR" altLang="en-US" sz="2500" dirty="0">
                <a:solidFill>
                  <a:schemeClr val="bg1"/>
                </a:solidFill>
                <a:latin typeface="+mn-ea"/>
              </a:rPr>
              <a:t>학습법 </a:t>
            </a:r>
            <a:endParaRPr lang="en-US" altLang="ko-KR" sz="2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4383" y="5120891"/>
            <a:ext cx="8493210" cy="16120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96628" y="607635"/>
            <a:ext cx="684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Step 4 version 1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0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3384" cy="692802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24196" y="-1046204"/>
            <a:ext cx="8493210" cy="9160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939115" y="3583459"/>
            <a:ext cx="7397578" cy="8238"/>
          </a:xfrm>
          <a:prstGeom prst="line">
            <a:avLst/>
          </a:prstGeom>
          <a:ln w="254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875871" y="270802"/>
            <a:ext cx="1095632" cy="1103870"/>
          </a:xfrm>
          <a:prstGeom prst="ellipse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STEP</a:t>
            </a:r>
          </a:p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1</a:t>
            </a:r>
            <a:endParaRPr lang="ko-KR" altLang="en-US" i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82688" y="835408"/>
            <a:ext cx="1567293" cy="216000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2545699" y="935249"/>
            <a:ext cx="360000" cy="360000"/>
          </a:xfrm>
          <a:prstGeom prst="flowChart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03077" y="1412269"/>
            <a:ext cx="1318133" cy="1434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03077" y="1394316"/>
            <a:ext cx="1318133" cy="237713"/>
          </a:xfrm>
          <a:prstGeom prst="roundRect">
            <a:avLst/>
          </a:prstGeom>
          <a:solidFill>
            <a:srgbClr val="FE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03077" y="1374672"/>
            <a:ext cx="85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알림톡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510828" y="1669624"/>
            <a:ext cx="1260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김지영님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 후 수업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잊지 마세요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Step1: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예습하기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Step2: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수업시작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수업 연기 및 취소 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39115" y="6414954"/>
            <a:ext cx="7397578" cy="8238"/>
          </a:xfrm>
          <a:prstGeom prst="line">
            <a:avLst/>
          </a:prstGeom>
          <a:ln w="254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5018697" y="4828596"/>
            <a:ext cx="281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맞춤수업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18697" y="5228706"/>
            <a:ext cx="345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필리핀 선생님과 수업하기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Reading/</a:t>
            </a:r>
            <a:r>
              <a:rPr lang="ko-KR" altLang="en-US" sz="1200" dirty="0">
                <a:latin typeface="+mn-ea"/>
              </a:rPr>
              <a:t>오늘의 표현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관련 표현 배우기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519" y="4668532"/>
            <a:ext cx="3207535" cy="1240443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951071" y="3993030"/>
            <a:ext cx="1095632" cy="1103870"/>
          </a:xfrm>
          <a:prstGeom prst="ellipse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STEP</a:t>
            </a:r>
          </a:p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2</a:t>
            </a:r>
            <a:endParaRPr lang="ko-KR" altLang="en-US" i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631424" y="1431974"/>
            <a:ext cx="249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예습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03655" y="1832084"/>
            <a:ext cx="292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수업 전 알림으로</a:t>
            </a:r>
            <a:endParaRPr lang="en-US" altLang="ko-KR" sz="1200" dirty="0">
              <a:latin typeface="+mn-ea"/>
            </a:endParaRPr>
          </a:p>
          <a:p>
            <a:pPr algn="r"/>
            <a:r>
              <a:rPr lang="ko-KR" altLang="en-US" sz="1200" dirty="0">
                <a:latin typeface="+mn-ea"/>
              </a:rPr>
              <a:t>오늘 배울 주요 어휘와 </a:t>
            </a:r>
            <a:endParaRPr lang="en-US" altLang="ko-KR" sz="1200" dirty="0">
              <a:latin typeface="+mn-ea"/>
            </a:endParaRPr>
          </a:p>
          <a:p>
            <a:pPr algn="r"/>
            <a:r>
              <a:rPr lang="ko-KR" altLang="en-US" sz="1200" dirty="0">
                <a:latin typeface="+mn-ea"/>
              </a:rPr>
              <a:t>표현을 사전 학습 합니다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12992" y="830335"/>
            <a:ext cx="1567293" cy="216000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4276003" y="930176"/>
            <a:ext cx="360000" cy="360000"/>
          </a:xfrm>
          <a:prstGeom prst="flowChart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226953" y="1453604"/>
            <a:ext cx="1318133" cy="1434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226953" y="1435651"/>
            <a:ext cx="1318133" cy="237713"/>
          </a:xfrm>
          <a:prstGeom prst="roundRect">
            <a:avLst/>
          </a:prstGeom>
          <a:solidFill>
            <a:srgbClr val="FE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225451" y="1421399"/>
            <a:ext cx="85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알림톡</a:t>
            </a:r>
          </a:p>
        </p:txBody>
      </p:sp>
    </p:spTree>
    <p:extLst>
      <p:ext uri="{BB962C8B-B14F-4D97-AF65-F5344CB8AC3E}">
        <p14:creationId xmlns:p14="http://schemas.microsoft.com/office/powerpoint/2010/main" val="42875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3384" cy="692802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1298" y="-1037967"/>
            <a:ext cx="8493210" cy="9160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939115" y="3628691"/>
            <a:ext cx="7397578" cy="8238"/>
          </a:xfrm>
          <a:prstGeom prst="line">
            <a:avLst/>
          </a:prstGeom>
          <a:ln w="254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503077" y="790202"/>
            <a:ext cx="1318133" cy="1434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939115" y="6460186"/>
            <a:ext cx="7397578" cy="8238"/>
          </a:xfrm>
          <a:prstGeom prst="line">
            <a:avLst/>
          </a:prstGeom>
          <a:ln w="254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837685" y="1590603"/>
            <a:ext cx="1286157" cy="145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784395" y="1107576"/>
            <a:ext cx="3113404" cy="96392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84395" y="2071503"/>
            <a:ext cx="3118352" cy="96392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575" y="1198626"/>
            <a:ext cx="466725" cy="438150"/>
          </a:xfrm>
          <a:prstGeom prst="rect">
            <a:avLst/>
          </a:prstGeom>
        </p:spPr>
      </p:pic>
      <p:sp>
        <p:nvSpPr>
          <p:cNvPr id="26" name="이등변 삼각형 25"/>
          <p:cNvSpPr/>
          <p:nvPr/>
        </p:nvSpPr>
        <p:spPr>
          <a:xfrm rot="10800000">
            <a:off x="2071047" y="1971922"/>
            <a:ext cx="403875" cy="3154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440919" y="1314468"/>
            <a:ext cx="3372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latin typeface="+mn-ea"/>
              </a:rPr>
              <a:t>오늘 학습에 대한 피드백을 확인해 보세요</a:t>
            </a:r>
            <a:r>
              <a:rPr lang="en-US" altLang="ko-KR" sz="1000" dirty="0">
                <a:latin typeface="+mn-ea"/>
              </a:rPr>
              <a:t>. 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1960964" y="1674369"/>
            <a:ext cx="2739024" cy="6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414123" y="1725701"/>
            <a:ext cx="3372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latin typeface="+mn-ea"/>
              </a:rPr>
              <a:t>I </a:t>
            </a:r>
            <a:r>
              <a:rPr lang="en-US" altLang="ko-KR" sz="1000" b="1" u="sng" dirty="0">
                <a:latin typeface="+mn-ea"/>
              </a:rPr>
              <a:t>Knew</a:t>
            </a:r>
            <a:r>
              <a:rPr lang="en-US" altLang="ko-KR" sz="1000" b="1" dirty="0">
                <a:latin typeface="+mn-ea"/>
              </a:rPr>
              <a:t> her since we were in our fifth grade. 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63337" y="2329114"/>
            <a:ext cx="15510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DE6917"/>
                </a:solidFill>
                <a:latin typeface="+mn-ea"/>
              </a:rPr>
              <a:t>BETTER</a:t>
            </a:r>
            <a:endParaRPr lang="ko-KR" altLang="en-US" sz="1100" b="1" dirty="0">
              <a:solidFill>
                <a:srgbClr val="DE6917"/>
              </a:solidFill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39115" y="428368"/>
            <a:ext cx="1095632" cy="1103870"/>
          </a:xfrm>
          <a:prstGeom prst="ellipse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STEP</a:t>
            </a:r>
          </a:p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3</a:t>
            </a:r>
            <a:endParaRPr lang="ko-KR" altLang="en-US" i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5262765" y="1681239"/>
            <a:ext cx="302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3. 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전문 피드백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39689" y="2031010"/>
            <a:ext cx="2329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수업 파일과 꼼꼼한 피드백을 보고 부족한 부분을 교정합니다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630" y="4561364"/>
            <a:ext cx="2412214" cy="1266846"/>
          </a:xfrm>
          <a:prstGeom prst="rect">
            <a:avLst/>
          </a:prstGeom>
        </p:spPr>
      </p:pic>
      <p:sp>
        <p:nvSpPr>
          <p:cNvPr id="34" name="모서리가 둥근 사각형 설명선 33"/>
          <p:cNvSpPr/>
          <p:nvPr/>
        </p:nvSpPr>
        <p:spPr>
          <a:xfrm>
            <a:off x="2292589" y="4561364"/>
            <a:ext cx="2664296" cy="325122"/>
          </a:xfrm>
          <a:prstGeom prst="wedgeRoundRectCallou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1316760" y="5185590"/>
            <a:ext cx="2664296" cy="325122"/>
          </a:xfrm>
          <a:prstGeom prst="wedgeRoundRectCallou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74922" y="4589963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수강생의 전체적인 문장 수정과 설명 제시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28613" y="5224128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문법 에러에 대한 부분도 상세한 설명 제시함</a:t>
            </a:r>
          </a:p>
        </p:txBody>
      </p:sp>
      <p:sp>
        <p:nvSpPr>
          <p:cNvPr id="18" name="타원 17"/>
          <p:cNvSpPr/>
          <p:nvPr/>
        </p:nvSpPr>
        <p:spPr>
          <a:xfrm>
            <a:off x="1001308" y="3926720"/>
            <a:ext cx="1095632" cy="1103870"/>
          </a:xfrm>
          <a:prstGeom prst="ellipse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STEP</a:t>
            </a:r>
          </a:p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4</a:t>
            </a:r>
            <a:endParaRPr lang="ko-KR" altLang="en-US" i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5324554" y="4721813"/>
            <a:ext cx="301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4. 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전문첨삭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324554" y="5102572"/>
            <a:ext cx="345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1:1 </a:t>
            </a:r>
            <a:r>
              <a:rPr lang="ko-KR" altLang="en-US" sz="1200" dirty="0">
                <a:latin typeface="+mn-ea"/>
              </a:rPr>
              <a:t>전문첨삭 서비스를 통해 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부족한 부분을 추가 보완 하세요</a:t>
            </a:r>
            <a:r>
              <a:rPr lang="en-US" altLang="ko-KR" sz="1200" dirty="0">
                <a:latin typeface="+mn-ea"/>
              </a:rPr>
              <a:t>!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451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637"/>
            <a:ext cx="9115425" cy="4733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0" y="151923"/>
            <a:ext cx="892492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500" dirty="0">
                <a:solidFill>
                  <a:srgbClr val="052C5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1:1 </a:t>
            </a:r>
            <a:r>
              <a:rPr lang="ko-KR" altLang="en-US" sz="2500" dirty="0">
                <a:solidFill>
                  <a:srgbClr val="052C5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맞춤형 커리큘럼</a:t>
            </a:r>
            <a:r>
              <a:rPr lang="en-US" altLang="ko-KR" sz="2500" dirty="0">
                <a:solidFill>
                  <a:srgbClr val="052C5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</a:p>
          <a:p>
            <a:pPr algn="ctr"/>
            <a:r>
              <a:rPr lang="ko-KR" altLang="en-US" sz="2000" dirty="0">
                <a:solidFill>
                  <a:srgbClr val="052C5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일상회화</a:t>
            </a:r>
            <a:r>
              <a:rPr lang="en-US" altLang="ko-KR" sz="2000" dirty="0">
                <a:solidFill>
                  <a:srgbClr val="052C5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~ </a:t>
            </a:r>
            <a:r>
              <a:rPr lang="ko-KR" altLang="en-US" sz="2000" dirty="0">
                <a:solidFill>
                  <a:srgbClr val="052C5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시험 대비 과정까지</a:t>
            </a:r>
            <a:endParaRPr lang="en-US" altLang="ko-KR" sz="2000" dirty="0">
              <a:solidFill>
                <a:srgbClr val="052C5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052C5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자신에게 필요한 레벨에 딱 맞는 과정을 선택하세요</a:t>
            </a:r>
            <a:endParaRPr lang="en-US" altLang="ko-KR" sz="2000" dirty="0">
              <a:solidFill>
                <a:srgbClr val="052C52"/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rgbClr val="052C52"/>
                </a:solidFill>
                <a:latin typeface="+mn-ea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6129337"/>
            <a:ext cx="934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1. Go with this format</a:t>
            </a:r>
            <a:b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https://pinestalking.com/11talk/home.html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-209550" y="2321688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일반 회화 과정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5715000" y="2321688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비즈니스 과정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2752725" y="2321688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주니어 과정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-209550" y="4621291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잡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인터뷰 과정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5715000" y="4621291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토익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657475" y="4622957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아이엘츠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81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2895</TotalTime>
  <Words>558</Words>
  <Application>Microsoft Office PowerPoint</Application>
  <PresentationFormat>Letter Paper (8.5x11 in)</PresentationFormat>
  <Paragraphs>138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</dc:creator>
  <cp:lastModifiedBy>PINESIT04</cp:lastModifiedBy>
  <cp:revision>179</cp:revision>
  <dcterms:created xsi:type="dcterms:W3CDTF">2020-07-09T01:03:54Z</dcterms:created>
  <dcterms:modified xsi:type="dcterms:W3CDTF">2020-09-09T03:30:54Z</dcterms:modified>
</cp:coreProperties>
</file>