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D6D3-2A2A-44F1-9C6F-F1C9766CF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680D9-E8C2-45A3-B480-18F895C0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AA2F-BCBD-43A1-B583-BA7ADA3C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4E85-4BD1-4286-AE23-0B1D4E59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2872-79BE-4EE0-9DF8-CA6D0432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F4C4-2607-4835-887A-F7466997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2979E-ADDC-449D-B0FF-D2042E3FD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8AD8B-8851-489D-9D47-07D54E6E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1FC8-A1F1-42F6-A952-6C4C1EA2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A572-01EE-400C-B7CB-51890782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41B56-7731-4251-9220-0C5F8FCFF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F0A35-9868-4A36-9A38-7E2B77F31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72C9-7203-450A-9EEE-5C2D4BF2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4F39-B6D0-49C7-B5B3-BDF6B0E4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AE66-7367-4C7D-A9D2-993643B4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E11F-6FD7-4760-9752-714D7FEA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681C-2AA0-4A01-8B00-FC7E21A9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7441-7110-4436-B308-15908CF4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C3C6-9055-40D7-AFE3-283BA45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648F-AF3A-4F0A-A66D-DC736FA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D3A8-5521-434A-A990-2A653046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301D-46FA-4A8B-8303-69E86594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823-EF7D-4643-AB76-64786A11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53C1-DB51-4FE7-8F79-506E09A5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F60B-2624-4B19-A7B6-9211C353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E311-5039-4220-AA88-8653068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B287-C214-4E2F-9F4E-BA8F4022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584C8-1A60-426E-A7A4-40D7FA3B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B3B2-F19A-4363-BDB7-A290AFC7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D882-1A48-401B-A7A9-A66C2349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89256-C8BB-45C7-8AB5-06DBA62E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1DC-20B8-4BAF-BBE8-3F808CFD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28DA-7517-4688-9786-D9CF5C96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DD43-20AE-4821-97C6-D57DEF21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A83B9-6708-4E9F-BC4B-0B6FF2486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FE14-A094-4E23-8B89-C4C99392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F6002-E280-4E27-9CC2-EC459F42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620CE-A30C-402B-9261-01E1B316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FEB60-89AA-4EBD-8D92-9ED1760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75E7-F1A9-4D22-941F-79A5163D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26F99-6E01-4DC9-A6A0-95DF6DAB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5940-6CE7-4CB7-9780-5A18326E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E6D3-04AE-4D3D-BCFE-5C8F7764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6E10B-36F9-466F-BB62-FE166B18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F4DA1-8F90-42A9-99EB-920F8FE8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54BBA-C9AA-4AE2-AE9B-F769A113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46F4-399C-4622-A07F-FDA4EBD0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586C-DFD1-42C6-888B-31857551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DD2B-5195-4844-ADA1-14572530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B724B-AB81-40B9-B5EB-664997EB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EA9E-D755-404F-9C3C-BFE2A8FB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6171C-6BD8-46DE-84B0-F6550F3C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829B-E9F1-4462-9CD6-14CDCBEC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0BB0B-6334-4AE8-A656-0E6FA3AED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85D1-0803-4572-A2D7-A2FF2191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4DE3-6362-4F20-B589-16FD6F36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F496-4A86-408D-ABD5-CCBF4C9E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B83E-8174-4A83-8A7F-002809A6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2C416-742E-4668-8BAB-B7F28E6C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C0DA-8FA8-4012-98EB-E9FB7D1C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FB24-E36D-4B55-A584-123A465AF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A98B-47A6-421C-B202-003FA0A69E2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D96D-1CF2-474E-87C4-3B656B5EB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4D42-CA74-4711-A06C-BB790FFEC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2C4C-3886-4068-96E1-7801EBC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ABB4-7B60-4674-99ED-F01322D7E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** Hi dear mod please translate this **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255E3-8D3C-4B3F-A1E5-A0A9FE4D7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42521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2EB99-D43E-4AC0-AE58-B6295468C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66" y="1561641"/>
            <a:ext cx="5976607" cy="3734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1137D-A239-4C8D-B575-A374F1529CD6}"/>
              </a:ext>
            </a:extLst>
          </p:cNvPr>
          <p:cNvSpPr txBox="1"/>
          <p:nvPr/>
        </p:nvSpPr>
        <p:spPr>
          <a:xfrm>
            <a:off x="7397664" y="2570327"/>
            <a:ext cx="3900293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Pines 11talk </a:t>
            </a:r>
            <a:r>
              <a:rPr lang="th-TH" dirty="0"/>
              <a:t>มีความเป็นมาตรฐานสากลในการให้การศึกษาภาษาอังกฤษ </a:t>
            </a:r>
            <a:r>
              <a:rPr lang="en-US" dirty="0"/>
              <a:t>Common European Framework of Reference for Languages (CEFR) </a:t>
            </a:r>
            <a:r>
              <a:rPr lang="th-TH" dirty="0"/>
              <a:t>เพื่อบ่งบอกความสามารถทางภาษาที่มีคำอธิบายโดยละเอียดของระดับผู้เรียนตามทักษะภาษาอังกฤษ ซึ่งมีการแบ่งออกเป็นสามระดับใหญ่และแบ่งออกเป็นหกระดับย่อย - </a:t>
            </a:r>
            <a:r>
              <a:rPr lang="en-US" dirty="0"/>
              <a:t>A, B, C (A1, A2, B1, B2, C1, C2)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C78E413-E5B5-4CBD-B482-E000A4EA8989}"/>
              </a:ext>
            </a:extLst>
          </p:cNvPr>
          <p:cNvSpPr/>
          <p:nvPr/>
        </p:nvSpPr>
        <p:spPr>
          <a:xfrm>
            <a:off x="6607497" y="1647022"/>
            <a:ext cx="5480628" cy="3877937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E6EA4-E1CC-40B4-8FD1-193AB3E83305}"/>
              </a:ext>
            </a:extLst>
          </p:cNvPr>
          <p:cNvSpPr txBox="1"/>
          <p:nvPr/>
        </p:nvSpPr>
        <p:spPr>
          <a:xfrm>
            <a:off x="509399" y="290113"/>
            <a:ext cx="660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https://pinestalking.com/11talk/CERF_level.html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CC9BB-4FFD-4C2E-912F-A493972AA076}"/>
              </a:ext>
            </a:extLst>
          </p:cNvPr>
          <p:cNvSpPr txBox="1"/>
          <p:nvPr/>
        </p:nvSpPr>
        <p:spPr>
          <a:xfrm>
            <a:off x="6178858" y="659445"/>
            <a:ext cx="550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ระบบ </a:t>
            </a:r>
            <a:r>
              <a:rPr lang="en-US" dirty="0"/>
              <a:t>CEFR </a:t>
            </a:r>
            <a:r>
              <a:rPr lang="th-TH" dirty="0"/>
              <a:t>และการวัดระดับภาษาอังกฤษของ </a:t>
            </a:r>
            <a:r>
              <a:rPr lang="en-US" dirty="0"/>
              <a:t>Pines 11talk</a:t>
            </a:r>
          </a:p>
        </p:txBody>
      </p:sp>
    </p:spTree>
    <p:extLst>
      <p:ext uri="{BB962C8B-B14F-4D97-AF65-F5344CB8AC3E}">
        <p14:creationId xmlns:p14="http://schemas.microsoft.com/office/powerpoint/2010/main" val="30209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C62C7-FB4A-49DD-9261-5ACCFF0D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1" y="0"/>
            <a:ext cx="11930230" cy="677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7B2CB-2F2A-4D6F-8B0D-92F773A4189D}"/>
              </a:ext>
            </a:extLst>
          </p:cNvPr>
          <p:cNvSpPr txBox="1"/>
          <p:nvPr/>
        </p:nvSpPr>
        <p:spPr>
          <a:xfrm>
            <a:off x="272527" y="203094"/>
            <a:ext cx="6884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CEFR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26FD-BE54-47F5-B2A5-77088894F4C7}"/>
              </a:ext>
            </a:extLst>
          </p:cNvPr>
          <p:cNvSpPr txBox="1"/>
          <p:nvPr/>
        </p:nvSpPr>
        <p:spPr>
          <a:xfrm>
            <a:off x="1022873" y="110762"/>
            <a:ext cx="6884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Pines 11talk </a:t>
            </a:r>
          </a:p>
          <a:p>
            <a:pPr algn="ctr"/>
            <a:r>
              <a:rPr lang="en-US" sz="1200" dirty="0"/>
              <a:t>Level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6122F-915C-44F8-BC18-5A370783873D}"/>
              </a:ext>
            </a:extLst>
          </p:cNvPr>
          <p:cNvSpPr txBox="1"/>
          <p:nvPr/>
        </p:nvSpPr>
        <p:spPr>
          <a:xfrm>
            <a:off x="6175786" y="279699"/>
            <a:ext cx="15697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Description </a:t>
            </a:r>
            <a:r>
              <a:rPr lang="th-TH" sz="1200" dirty="0">
                <a:highlight>
                  <a:srgbClr val="FFFF00"/>
                </a:highlight>
              </a:rPr>
              <a:t>คำอธิบาย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2EF27-A916-4BC0-914B-748848A08132}"/>
              </a:ext>
            </a:extLst>
          </p:cNvPr>
          <p:cNvSpPr txBox="1"/>
          <p:nvPr/>
        </p:nvSpPr>
        <p:spPr>
          <a:xfrm>
            <a:off x="1854719" y="1075913"/>
            <a:ext cx="999385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understand a wide range of topics, longer texts, and recognize implicit meanings; can express him/herself fluently and effectively in any social, academic, or professional setting without difficulty in searching for the precise expression; can produce clear, well-structured, detailed texts even on complex subjects and shows control in the use of organizational patterns and other cohesive devices.</a:t>
            </a:r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FA134-A86E-4136-947D-53586F2441C5}"/>
              </a:ext>
            </a:extLst>
          </p:cNvPr>
          <p:cNvSpPr txBox="1"/>
          <p:nvPr/>
        </p:nvSpPr>
        <p:spPr>
          <a:xfrm>
            <a:off x="1653988" y="1983833"/>
            <a:ext cx="104059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follow and take part in a variety of conversations; can read and understand complex texts such as newspaper articles, magazines, or journals; can clarify the viewpoints of others and give his / her opinion on a particular issue without difficulty even with native speakers.</a:t>
            </a:r>
          </a:p>
          <a:p>
            <a:endParaRPr lang="en-US" sz="1200" b="0" i="0" dirty="0">
              <a:solidFill>
                <a:srgbClr val="6F7274"/>
              </a:solidFill>
              <a:effectLst/>
              <a:latin typeface="Encod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F424A-9495-43BD-9208-5CE8110AEBFB}"/>
              </a:ext>
            </a:extLst>
          </p:cNvPr>
          <p:cNvSpPr txBox="1"/>
          <p:nvPr/>
        </p:nvSpPr>
        <p:spPr>
          <a:xfrm>
            <a:off x="1711363" y="4565686"/>
            <a:ext cx="10348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understand majority of ideas related to familiar matters and can deal with most situations when travelling; can describe experiences and events, dreams, hopes, and ambitions, and brief explanations for opinions and plans; can maintain social conversation about concrete topics of personal int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FA5A9-BE1A-4AF1-A7E6-393835CF9D28}"/>
              </a:ext>
            </a:extLst>
          </p:cNvPr>
          <p:cNvSpPr txBox="1"/>
          <p:nvPr/>
        </p:nvSpPr>
        <p:spPr>
          <a:xfrm>
            <a:off x="1653989" y="5365865"/>
            <a:ext cx="104059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exchange opinions and feelings, express agreement and disagreement, and compare people and things using simple expressions; can interact with others in routine situations in the neighborhood, workplace, and school using a variety of expressions.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73618-F88E-4C3C-9125-DCC8BEDDC51A}"/>
              </a:ext>
            </a:extLst>
          </p:cNvPr>
          <p:cNvSpPr txBox="1"/>
          <p:nvPr/>
        </p:nvSpPr>
        <p:spPr>
          <a:xfrm>
            <a:off x="1711363" y="6103203"/>
            <a:ext cx="10400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give simple directions for specific places he/she is familiar with; can give a brief talk about his / her neighborhood, school, and work with the aid of photos, maps, and series of memorized expressions; can write invitations and other simple personal letters using basic vocabulary.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B47ED-C859-4729-A84E-E2782AF4171C}"/>
              </a:ext>
            </a:extLst>
          </p:cNvPr>
          <p:cNvSpPr txBox="1"/>
          <p:nvPr/>
        </p:nvSpPr>
        <p:spPr>
          <a:xfrm>
            <a:off x="1828800" y="2843504"/>
            <a:ext cx="9993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understand main points of a conversation or discussion provided the topic is familiar or within his / her field of interest and or expertise; can extract necessary information and ask questions for further debate and clarification; can produce a detailed texts that aims to elaborate viewpoint on a topical issue.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B377A-5C52-4A25-972C-60F3680BF32C}"/>
              </a:ext>
            </a:extLst>
          </p:cNvPr>
          <p:cNvSpPr txBox="1"/>
          <p:nvPr/>
        </p:nvSpPr>
        <p:spPr>
          <a:xfrm>
            <a:off x="1682675" y="3748132"/>
            <a:ext cx="104295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6F7274"/>
                </a:solidFill>
                <a:effectLst/>
                <a:latin typeface="Encode Sans"/>
              </a:rPr>
              <a:t>Can explain in detail and with confidence an issue that has arisen in a particular setting and can present suggestions on how to deal with it; can present a social situation of personal interest and respond appropriately to follow-up questions from other people.</a:t>
            </a:r>
            <a:endParaRPr lang="en-US" sz="1200" dirty="0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AB3638C5-01B6-40C6-AD31-487DC332DB15}"/>
              </a:ext>
            </a:extLst>
          </p:cNvPr>
          <p:cNvSpPr/>
          <p:nvPr/>
        </p:nvSpPr>
        <p:spPr>
          <a:xfrm>
            <a:off x="241599" y="156927"/>
            <a:ext cx="750346" cy="553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C7E99D1B-E09D-4A88-BC7F-39E8B5A25F58}"/>
              </a:ext>
            </a:extLst>
          </p:cNvPr>
          <p:cNvSpPr/>
          <p:nvPr/>
        </p:nvSpPr>
        <p:spPr>
          <a:xfrm>
            <a:off x="1022873" y="110762"/>
            <a:ext cx="757518" cy="6463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10732FA4-BD65-4E51-818D-6ACED3B88858}"/>
              </a:ext>
            </a:extLst>
          </p:cNvPr>
          <p:cNvSpPr/>
          <p:nvPr/>
        </p:nvSpPr>
        <p:spPr>
          <a:xfrm>
            <a:off x="6096000" y="203094"/>
            <a:ext cx="1649506" cy="3536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26353809-C595-43B7-9A04-5D56330B27E2}"/>
              </a:ext>
            </a:extLst>
          </p:cNvPr>
          <p:cNvSpPr/>
          <p:nvPr/>
        </p:nvSpPr>
        <p:spPr>
          <a:xfrm>
            <a:off x="1643387" y="1008852"/>
            <a:ext cx="10416518" cy="7782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C33968D1-C305-4072-B77B-255C9D65CE1E}"/>
              </a:ext>
            </a:extLst>
          </p:cNvPr>
          <p:cNvSpPr/>
          <p:nvPr/>
        </p:nvSpPr>
        <p:spPr>
          <a:xfrm>
            <a:off x="1653988" y="1861467"/>
            <a:ext cx="10327341" cy="7305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4E3A965A-FAA4-4124-A40D-4855035CD5CE}"/>
              </a:ext>
            </a:extLst>
          </p:cNvPr>
          <p:cNvSpPr/>
          <p:nvPr/>
        </p:nvSpPr>
        <p:spPr>
          <a:xfrm>
            <a:off x="1653988" y="2630164"/>
            <a:ext cx="10405917" cy="9467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80D79591-A0AC-45F1-9DEE-AD378DFD6103}"/>
              </a:ext>
            </a:extLst>
          </p:cNvPr>
          <p:cNvSpPr/>
          <p:nvPr/>
        </p:nvSpPr>
        <p:spPr>
          <a:xfrm>
            <a:off x="1653988" y="3615008"/>
            <a:ext cx="10538012" cy="8238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88F34FE8-3406-4307-9592-9483BB3FD4A7}"/>
              </a:ext>
            </a:extLst>
          </p:cNvPr>
          <p:cNvSpPr/>
          <p:nvPr/>
        </p:nvSpPr>
        <p:spPr>
          <a:xfrm>
            <a:off x="1653988" y="4503897"/>
            <a:ext cx="10486913" cy="6548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19215F88-9C98-4D9C-B709-C9FFFB4A1F13}"/>
              </a:ext>
            </a:extLst>
          </p:cNvPr>
          <p:cNvSpPr/>
          <p:nvPr/>
        </p:nvSpPr>
        <p:spPr>
          <a:xfrm>
            <a:off x="1643387" y="5172633"/>
            <a:ext cx="10497514" cy="8238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4FC36B5C-AE6E-4EF4-8E8C-C5DFE6D3E0CE}"/>
              </a:ext>
            </a:extLst>
          </p:cNvPr>
          <p:cNvSpPr/>
          <p:nvPr/>
        </p:nvSpPr>
        <p:spPr>
          <a:xfrm>
            <a:off x="1682675" y="5996501"/>
            <a:ext cx="10538012" cy="8238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8752E-0516-498D-9954-DC74DCBA4446}"/>
              </a:ext>
            </a:extLst>
          </p:cNvPr>
          <p:cNvSpPr txBox="1"/>
          <p:nvPr/>
        </p:nvSpPr>
        <p:spPr>
          <a:xfrm>
            <a:off x="1022873" y="1095469"/>
            <a:ext cx="1123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highlight>
                  <a:srgbClr val="FFFF00"/>
                </a:highlight>
              </a:rPr>
              <a:t>สามารถเข้าใจหัวข้อที่หลากหลายข้อความที่ยาวขึ้นและรับรู้ความหมายโดยนัยได้ สามารถแสดงออกได้อย่างคล่องแคล่วและมีประสิทธิผลในสภาพแวดล้อมทางสังคมวิชาการหรือวิชาชีพโดยไม่ยากที่จะคิดเพื่อการแสดงออกที่แม่นยำ สามารถจัดทำข้อความที่ชัดเจนมีโครงสร้างดีมีรายละเอียดแม้ในเรื่องที่ซับซ้อนและแสดงการใช้รูปแบบประโยคและสิ่งอื่น ๆ ที่สอดคล้องกัน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AE05F-AA29-4CEF-B410-0FC6DDFDBDCC}"/>
              </a:ext>
            </a:extLst>
          </p:cNvPr>
          <p:cNvSpPr txBox="1"/>
          <p:nvPr/>
        </p:nvSpPr>
        <p:spPr>
          <a:xfrm>
            <a:off x="1296140" y="1834514"/>
            <a:ext cx="9913241" cy="65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>
                <a:highlight>
                  <a:srgbClr val="FFFF00"/>
                </a:highlight>
              </a:rPr>
              <a:t>สามารถติดตามและมีส่วนร่วมในการสนทนาที่หลากหลาย สามารถอ่านและทำความเข้าใจข้อความที่ซับซ้อนเช่นบทความในหนังสือพิมพ์นิตยสารหรือวารสาร สามารถชี้แจงมุมมองของผู้อื่นและแสดงความคิดเห็นในประเด็นใดประเด็นหนึ่งได้โดยไม่ยากแม้แต่กับเจ้าของภาษา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85021-AEA9-4821-9177-281260CD103A}"/>
              </a:ext>
            </a:extLst>
          </p:cNvPr>
          <p:cNvSpPr txBox="1"/>
          <p:nvPr/>
        </p:nvSpPr>
        <p:spPr>
          <a:xfrm>
            <a:off x="1478027" y="2721536"/>
            <a:ext cx="1032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สามารถเข้าใจประเด็นหลักของการสนทนาหรือการอภิปรายหากหัวข้อนั้น ๆที่คุ้นเคยหรืออยู่สิ่งที่ตนสนใจและหรือเชี่ยวชาญ สามารถดึงข้อมูลที่จำเป็นและถามคำถามเพื่อการอภิปรายและการชี้แจงเพิ่มเติม สามารถจัดทำข้อความโดยละเอียดที่มีจุดมุ่งหมายเพื่อให้มุมมองอย่างละเอียดเกี่ยวกับประเด็นเฉพาะ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17BFC-09BA-4E27-BF57-AFB4EAA79DDB}"/>
              </a:ext>
            </a:extLst>
          </p:cNvPr>
          <p:cNvSpPr txBox="1"/>
          <p:nvPr/>
        </p:nvSpPr>
        <p:spPr>
          <a:xfrm>
            <a:off x="1711363" y="3673905"/>
            <a:ext cx="991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สามารถอธิบายรายละเอียดและด้วยความมั่นใจในปัญหาที่เกิดขึ้นในสถานที่นั้น ๆ และสามารถนำเสนอข้อเสนอแนะเกี่ยวกับวิธีจัดการได้ สามารถนำเสนอสถานการณ์ทางสังคมที่มีความสนใจส่วนตัวและตอบคำถามของบุคคลอื่นได้อย่างดี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2DDFC-B692-47FD-AF45-784A0E04326A}"/>
              </a:ext>
            </a:extLst>
          </p:cNvPr>
          <p:cNvSpPr txBox="1"/>
          <p:nvPr/>
        </p:nvSpPr>
        <p:spPr>
          <a:xfrm>
            <a:off x="1643387" y="4574252"/>
            <a:ext cx="1084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เข้าใจแนวคิดส่วนใหญ่ที่เกี่ยวข้องกับเรื่องที่คุ้นเคยและสามารถจัดการกับสถานการณ์ส่วนใหญ่เมื่อเดินทางได้ สามารถบรรยายประสบการณ์และเหตุการณ์ต่าง ๆ ความฝันความหวัง ความต้องการ และคำอธิบายสั้น ๆ สำหรับความคิดเห็นและแผนต่าง ๆ มีความสามารถในการสนทนาทางสังคมในหัวข้อที่เฉพาะเจาะจงของความสนใจส่วนบุคคล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8CE76-DAA3-4805-89D3-4BC906A48977}"/>
              </a:ext>
            </a:extLst>
          </p:cNvPr>
          <p:cNvSpPr txBox="1"/>
          <p:nvPr/>
        </p:nvSpPr>
        <p:spPr>
          <a:xfrm>
            <a:off x="1674481" y="5372386"/>
            <a:ext cx="900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แลกเปลี่ยนความคิดเห็นและความรู้สึกเห็นด้วยและไม่เห็นด้วย เปรียบเทียบกับคน</a:t>
            </a:r>
            <a:r>
              <a:rPr lang="th-TH" dirty="0" err="1">
                <a:highlight>
                  <a:srgbClr val="FFFF00"/>
                </a:highlight>
              </a:rPr>
              <a:t>อื่นๆ</a:t>
            </a:r>
            <a:r>
              <a:rPr lang="th-TH" dirty="0">
                <a:highlight>
                  <a:srgbClr val="FFFF00"/>
                </a:highlight>
              </a:rPr>
              <a:t>ในรูปแบบง่าย</a:t>
            </a:r>
            <a:r>
              <a:rPr lang="th-TH" dirty="0" err="1">
                <a:highlight>
                  <a:srgbClr val="FFFF00"/>
                </a:highlight>
              </a:rPr>
              <a:t>ๆข</a:t>
            </a:r>
            <a:r>
              <a:rPr lang="th-TH" dirty="0">
                <a:highlight>
                  <a:srgbClr val="FFFF00"/>
                </a:highlight>
              </a:rPr>
              <a:t>องการแสดงออกสามารถใช้ในชุมชนสถานที่ทำงาน และโรงเรียนในทุก ๆ วันเพื่อโต้ตอบกับผู้อื่น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9081C-BC64-42DE-9E8B-84CF012DA616}"/>
              </a:ext>
            </a:extLst>
          </p:cNvPr>
          <p:cNvSpPr txBox="1"/>
          <p:nvPr/>
        </p:nvSpPr>
        <p:spPr>
          <a:xfrm>
            <a:off x="1643386" y="6039208"/>
            <a:ext cx="1084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สามารถบอกเส้นทางง่ายๆสำหรับสถานที่เฉพาะที่เขตคุ้นเคย สามารถบรรยายสั้น ๆ เกี่ยวกับละแวกบ้าน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โรงเรียนและทำงาน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>
                <a:highlight>
                  <a:srgbClr val="FFFF00"/>
                </a:highlight>
              </a:rPr>
              <a:t>โดยใช้ภาพถ่ายแผนที่และชุดสำนวนที่จดจำได้ สามารถเขียนคำเชิญและจดหมายส่วนตัวง่ายๆอื่น ๆ โดยใช้คำศัพท์พื้นฐาน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83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CDC3A-B115-42A6-9C3B-142485981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66" y="1344707"/>
            <a:ext cx="11675633" cy="4324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27B7A-CA61-4C3D-8291-40D8872854B5}"/>
              </a:ext>
            </a:extLst>
          </p:cNvPr>
          <p:cNvSpPr txBox="1"/>
          <p:nvPr/>
        </p:nvSpPr>
        <p:spPr>
          <a:xfrm>
            <a:off x="1925619" y="1516828"/>
            <a:ext cx="100046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6F7274"/>
                </a:solidFill>
                <a:effectLst/>
                <a:latin typeface="Encode Sans"/>
              </a:rPr>
              <a:t>Can ask and answer simple questions about familiar topics; can make, accept, and decline offers using basic phrases; can talk about personal experiences provided he/she has a written guideline.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9BDA9-3BC5-4C80-9312-D52EC5A79AD1}"/>
              </a:ext>
            </a:extLst>
          </p:cNvPr>
          <p:cNvSpPr txBox="1"/>
          <p:nvPr/>
        </p:nvSpPr>
        <p:spPr>
          <a:xfrm>
            <a:off x="1925618" y="3419137"/>
            <a:ext cx="942175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6F7274"/>
                </a:solidFill>
                <a:effectLst/>
                <a:latin typeface="Encode Sans"/>
              </a:rPr>
              <a:t>Can read and understand very simple instructions and written notices; can ask and answer typical questions about time, date, and prices; can express him/herself using memorized formulaic sentence patterns; can catch key points and follow basic instructions provided they are delivered in a very slow and clear manner.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3E014-5678-4075-A818-A4338EB2952A}"/>
              </a:ext>
            </a:extLst>
          </p:cNvPr>
          <p:cNvSpPr txBox="1"/>
          <p:nvPr/>
        </p:nvSpPr>
        <p:spPr>
          <a:xfrm>
            <a:off x="1925619" y="2508299"/>
            <a:ext cx="100046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6F7274"/>
                </a:solidFill>
                <a:effectLst/>
                <a:latin typeface="Encode Sans"/>
              </a:rPr>
              <a:t>Can understand short conversations about familiar topics like hobbies, likes and dislikes, food, school, and work using a limited range of vocabulary and other expressions.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A3CE0-754C-4AEE-ABDF-0FDA0F603CF2}"/>
              </a:ext>
            </a:extLst>
          </p:cNvPr>
          <p:cNvSpPr txBox="1"/>
          <p:nvPr/>
        </p:nvSpPr>
        <p:spPr>
          <a:xfrm>
            <a:off x="1925619" y="4830209"/>
            <a:ext cx="100046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35226D-3D46-43F0-AECA-08EA97BF4162}"/>
              </a:ext>
            </a:extLst>
          </p:cNvPr>
          <p:cNvGraphicFramePr>
            <a:graphicFrameLocks noGrp="1"/>
          </p:cNvGraphicFramePr>
          <p:nvPr/>
        </p:nvGraphicFramePr>
        <p:xfrm>
          <a:off x="1925618" y="4687173"/>
          <a:ext cx="9421755" cy="914400"/>
        </p:xfrm>
        <a:graphic>
          <a:graphicData uri="http://schemas.openxmlformats.org/drawingml/2006/table">
            <a:tbl>
              <a:tblPr/>
              <a:tblGrid>
                <a:gridCol w="9421755">
                  <a:extLst>
                    <a:ext uri="{9D8B030D-6E8A-4147-A177-3AD203B41FA5}">
                      <a16:colId xmlns:a16="http://schemas.microsoft.com/office/drawing/2014/main" val="227566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6F7274"/>
                          </a:solidFill>
                          <a:effectLst/>
                        </a:rPr>
                        <a:t>Can catch everyday familiar words and can express memorized expressions and seasonal greetings; Can recognize written text they’ve been exposed too and can produce the same by copying; can convey simple information about themselves like name, age, address, and country of origin.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178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79A36-626A-41F9-80B6-AB3F183268FF}"/>
              </a:ext>
            </a:extLst>
          </p:cNvPr>
          <p:cNvSpPr txBox="1"/>
          <p:nvPr/>
        </p:nvSpPr>
        <p:spPr>
          <a:xfrm>
            <a:off x="1806187" y="1459936"/>
            <a:ext cx="966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สามารถถามและตอบคำถามง่ายๆเกี่ยวกับหัวข้อที่คุ้นเคย สามารถงยอมรับและปฏิเสธข้อเสนอโดยใช้วลีพื้นฐาน สามารถพูดคุยเกี่ยวกับประสบการณ์ส่วนตัวได้หากมีการเขียนเป็นแนวทางให้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D9FA8-35FF-49F7-BFA6-2514750980EF}"/>
              </a:ext>
            </a:extLst>
          </p:cNvPr>
          <p:cNvSpPr txBox="1"/>
          <p:nvPr/>
        </p:nvSpPr>
        <p:spPr>
          <a:xfrm>
            <a:off x="1925618" y="2451407"/>
            <a:ext cx="766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สามารถเข้าใจบทสนทนาสั้น ๆ เกี่ยวกับหัวข้อที่คุ้นเคย เช่น งานอดิเรก สิ่งที่ชอบและไม่ชอบ อาหาร โรงเรียนและงาน โดยใช้คำศัพท์และสำนวนอื่น ๆ ที่รู้จักแต่มีความจำกัด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A33B1-5249-459F-B64E-2EA189C2F8D9}"/>
              </a:ext>
            </a:extLst>
          </p:cNvPr>
          <p:cNvSpPr txBox="1"/>
          <p:nvPr/>
        </p:nvSpPr>
        <p:spPr>
          <a:xfrm>
            <a:off x="2103171" y="3419137"/>
            <a:ext cx="830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สามารถอ่านและทำความเข้าใจคำแนะนำง่าย</a:t>
            </a:r>
            <a:r>
              <a:rPr lang="th-TH" dirty="0" err="1">
                <a:highlight>
                  <a:srgbClr val="FFFF00"/>
                </a:highlight>
              </a:rPr>
              <a:t>ๆแ</a:t>
            </a:r>
            <a:r>
              <a:rPr lang="th-TH" dirty="0">
                <a:highlight>
                  <a:srgbClr val="FFFF00"/>
                </a:highlight>
              </a:rPr>
              <a:t>ละคำชี้แจงเป็นลายลักษณ์อักษร สามารถถามและตอบคำถามทั่วไปเกี่ยวกับเวลาวันที่และราคา สามารถแสดงออกโดยใช้รูปแบบประโยคสูตรที่จำได้ สามารถจับประเด็นสำคัญและปฏิบัติตามคำแนะนำพื้นฐานหากมีการแจ้งอย่างช้า ๆ และชัดเจน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5F3E1-7EAE-41CF-87B9-53308596AC37}"/>
              </a:ext>
            </a:extLst>
          </p:cNvPr>
          <p:cNvSpPr txBox="1"/>
          <p:nvPr/>
        </p:nvSpPr>
        <p:spPr>
          <a:xfrm>
            <a:off x="2175030" y="4900801"/>
            <a:ext cx="966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highlight>
                  <a:srgbClr val="FFFF00"/>
                </a:highlight>
              </a:rPr>
              <a:t>สามารถจำคำศัพท์ที่คุ้นเคยใน</a:t>
            </a:r>
            <a:r>
              <a:rPr lang="th-TH">
                <a:highlight>
                  <a:srgbClr val="FFFF00"/>
                </a:highlight>
              </a:rPr>
              <a:t>ชีวิตประจำวันได้ สามารถ</a:t>
            </a:r>
            <a:r>
              <a:rPr lang="th-TH" dirty="0">
                <a:highlight>
                  <a:srgbClr val="FFFF00"/>
                </a:highlight>
              </a:rPr>
              <a:t>บอกสำนวนที่จำได้ คำทักทายตามสถาณการณ์ต่าง ๆ สามารถจดจำข้อความที่เป็นลายลักษณ์อักษรได้เช่นกัน สามารถใช้ภาษาโดยการคัดลอกมาใช้ และสามารถถ่ายทอดข้อมูลง่ายๆเกี่ยวกับตัวเอง เช่น ชื่อ อายุ ที่อยู่ และประเทศ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116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1171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Encode Sans</vt:lpstr>
      <vt:lpstr>Office Theme</vt:lpstr>
      <vt:lpstr>** Hi dear mod please translate this **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 Hi dear mod please translate this **</dc:title>
  <dc:creator>rona.pia/</dc:creator>
  <cp:lastModifiedBy>Admin</cp:lastModifiedBy>
  <cp:revision>10</cp:revision>
  <dcterms:created xsi:type="dcterms:W3CDTF">2020-09-08T03:21:24Z</dcterms:created>
  <dcterms:modified xsi:type="dcterms:W3CDTF">2020-09-08T12:37:36Z</dcterms:modified>
</cp:coreProperties>
</file>