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9C5"/>
    <a:srgbClr val="FFCCFF"/>
    <a:srgbClr val="FF99CC"/>
    <a:srgbClr val="FF7C80"/>
    <a:srgbClr val="F7C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81" autoAdjust="0"/>
    <p:restoredTop sz="94660"/>
  </p:normalViewPr>
  <p:slideViewPr>
    <p:cSldViewPr snapToGrid="0">
      <p:cViewPr varScale="1">
        <p:scale>
          <a:sx n="114" d="100"/>
          <a:sy n="114" d="100"/>
        </p:scale>
        <p:origin x="10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BD6C-F099-4DF0-A084-FF6FCB0E2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500A8C-BD6A-44A2-8DF0-7A68E3B23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C49FA-E039-4255-8970-2BF0AF0BC6D6}"/>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AF77C3CF-429C-4FB3-85F3-F9DB6448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D9D3-BE32-46EB-9CB3-1FDE5CC62EE5}"/>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94953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4FB0-7F94-4764-BE14-1996590A3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60FBC4-253A-481B-A97D-8E2D575B7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861C0-5A90-43D7-84B2-CE1DFE996405}"/>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65BAB7CF-65FD-4E9F-92DE-ED445AE5A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446EC-A9F3-4FA1-B08F-D078556E16E0}"/>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41516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649C3-1E15-472D-B55D-0F1B382D5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C2C682-92A5-4ED2-BEE1-B7FA71492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D2133-BAC1-4C89-8EE7-AC5634062A76}"/>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FD3C66C0-88F0-4FF6-8DF5-DB914AE60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55FFC-151E-45DF-9899-4BF924BF141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68867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7226-4114-4A76-BC1E-E48AD3BAD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D4184-92B4-4EE7-844B-7530628570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94E95-0675-4D38-966B-D58D6A0E439B}"/>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0FC726CA-BD5D-4CB6-807E-1C7079CB0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2E4DD-6300-4081-9F71-27E5060485D5}"/>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9288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97D-CB53-49A6-8611-1BBCF9CD9C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BCB9FD-EAAA-4331-9A08-5C45B8C19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342D2-E695-47D8-9494-C9574C08A9F6}"/>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6F7E7C4E-D79E-4C3D-831C-1C09B9A97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9B8D-84CD-4D33-B8AC-A647E2ED12C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13379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CB37-D070-4B8A-9458-F21E9C01C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09B87-5D28-4A72-8E15-215D8B6C6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E026D0-0CF2-4A9F-B1AD-F3FF55E06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C8DEC-02D6-47FF-88AB-B087246F594D}"/>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6" name="Footer Placeholder 5">
            <a:extLst>
              <a:ext uri="{FF2B5EF4-FFF2-40B4-BE49-F238E27FC236}">
                <a16:creationId xmlns:a16="http://schemas.microsoft.com/office/drawing/2014/main" id="{204307D0-99F7-42AD-BB44-FFAF0AF13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1E480-0722-4B7E-8622-299D31BDED50}"/>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25105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E800-E652-45DA-B907-D38C80C64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0D36CD-7C80-44EA-84FB-51635B1F8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C25B4-2EB2-4A52-8487-4D9FAED2F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D5A8AF-C396-4023-A222-BAC71C6ED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D1044-9F3C-41EB-AD86-5973C0F490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637C3-F70F-406B-98BA-B8681F3B27BD}"/>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8" name="Footer Placeholder 7">
            <a:extLst>
              <a:ext uri="{FF2B5EF4-FFF2-40B4-BE49-F238E27FC236}">
                <a16:creationId xmlns:a16="http://schemas.microsoft.com/office/drawing/2014/main" id="{A802C39C-7134-48B0-B77B-BFA165986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2A6C3-AB35-4CBA-88A0-D78E2EAB85EF}"/>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22779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DF27-6FB0-4636-9BEF-3F7ABFD802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1E4C78-E194-4AFB-989F-807DAA989473}"/>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4" name="Footer Placeholder 3">
            <a:extLst>
              <a:ext uri="{FF2B5EF4-FFF2-40B4-BE49-F238E27FC236}">
                <a16:creationId xmlns:a16="http://schemas.microsoft.com/office/drawing/2014/main" id="{3548C26F-606A-4641-9304-88357E527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578C41-302A-47AE-8078-89D824A1A22B}"/>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5556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DD907-8ABE-4383-B10B-C13D5D1DAED1}"/>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3" name="Footer Placeholder 2">
            <a:extLst>
              <a:ext uri="{FF2B5EF4-FFF2-40B4-BE49-F238E27FC236}">
                <a16:creationId xmlns:a16="http://schemas.microsoft.com/office/drawing/2014/main" id="{437EA9C0-8750-4819-ADC1-5945709671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B1674-0B32-4FD2-8D67-6B16ED4585A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94120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6B7E-3407-4E09-81BF-FAC5C7DCE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1D617-B641-44B6-B2C1-E4EDF5E6D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77F4C-C669-4834-B7A8-5A31581B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0F48B-D152-462A-9BDF-6A28B874C407}"/>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6" name="Footer Placeholder 5">
            <a:extLst>
              <a:ext uri="{FF2B5EF4-FFF2-40B4-BE49-F238E27FC236}">
                <a16:creationId xmlns:a16="http://schemas.microsoft.com/office/drawing/2014/main" id="{1C78ADF7-B086-4AE4-A612-78961EEE0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936D6-6A6F-43E8-9E14-8C8EBE418C2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3998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8DC-60F5-49A6-B947-F10CB4C3E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E9F5E2-D8F5-4B1B-AAFE-F90FDE1DB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5465F-684D-476F-896C-B857EA0D3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9BC9D-DD4B-464D-88AD-CB1C4E29FD03}"/>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6" name="Footer Placeholder 5">
            <a:extLst>
              <a:ext uri="{FF2B5EF4-FFF2-40B4-BE49-F238E27FC236}">
                <a16:creationId xmlns:a16="http://schemas.microsoft.com/office/drawing/2014/main" id="{D216F791-D458-4D4E-98CE-FB6AF2C0E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8D56B-B866-4B6F-9779-8BC34CC7AB48}"/>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60469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8B427-C9EF-43F6-82C0-9E3AB3259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A23D98-94D2-4746-A458-0326A96AD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61FD1-8102-49C7-B17C-2239A9604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64EFF41B-E5B0-4F47-85A4-971A881FD9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CF1C41-11BF-40F1-BB67-663C452DD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36ECF-ED38-4FC0-A919-52CEFEBF23A1}" type="slidenum">
              <a:rPr lang="en-US" smtClean="0"/>
              <a:t>‹#›</a:t>
            </a:fld>
            <a:endParaRPr lang="en-US"/>
          </a:p>
        </p:txBody>
      </p:sp>
    </p:spTree>
    <p:extLst>
      <p:ext uri="{BB962C8B-B14F-4D97-AF65-F5344CB8AC3E}">
        <p14:creationId xmlns:p14="http://schemas.microsoft.com/office/powerpoint/2010/main" val="42926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8748-9B64-4E75-A950-06028704E0EE}"/>
              </a:ext>
            </a:extLst>
          </p:cNvPr>
          <p:cNvSpPr>
            <a:spLocks noGrp="1"/>
          </p:cNvSpPr>
          <p:nvPr>
            <p:ph type="ctrTitle"/>
          </p:nvPr>
        </p:nvSpPr>
        <p:spPr/>
        <p:txBody>
          <a:bodyPr/>
          <a:lstStyle/>
          <a:p>
            <a:r>
              <a:rPr lang="en-US" dirty="0"/>
              <a:t>4-Step Learning System: TAIWANESE  </a:t>
            </a:r>
          </a:p>
        </p:txBody>
      </p:sp>
      <p:sp>
        <p:nvSpPr>
          <p:cNvPr id="3" name="Subtitle 2">
            <a:extLst>
              <a:ext uri="{FF2B5EF4-FFF2-40B4-BE49-F238E27FC236}">
                <a16:creationId xmlns:a16="http://schemas.microsoft.com/office/drawing/2014/main" id="{2F398B05-63E5-48B7-BD94-4617C776AFB3}"/>
              </a:ext>
            </a:extLst>
          </p:cNvPr>
          <p:cNvSpPr>
            <a:spLocks noGrp="1"/>
          </p:cNvSpPr>
          <p:nvPr>
            <p:ph type="subTitle" idx="1"/>
          </p:nvPr>
        </p:nvSpPr>
        <p:spPr/>
        <p:txBody>
          <a:bodyPr/>
          <a:lstStyle/>
          <a:p>
            <a:r>
              <a:rPr lang="en-US" dirty="0"/>
              <a:t>(Description ) </a:t>
            </a:r>
          </a:p>
          <a:p>
            <a:endParaRPr lang="en-US" dirty="0"/>
          </a:p>
          <a:p>
            <a:endParaRPr lang="en-US" dirty="0"/>
          </a:p>
        </p:txBody>
      </p:sp>
    </p:spTree>
    <p:extLst>
      <p:ext uri="{BB962C8B-B14F-4D97-AF65-F5344CB8AC3E}">
        <p14:creationId xmlns:p14="http://schemas.microsoft.com/office/powerpoint/2010/main" val="136148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11621-6FAC-45C2-98E2-C6BF1748B3F3}"/>
              </a:ext>
            </a:extLst>
          </p:cNvPr>
          <p:cNvPicPr>
            <a:picLocks noChangeAspect="1"/>
          </p:cNvPicPr>
          <p:nvPr/>
        </p:nvPicPr>
        <p:blipFill>
          <a:blip r:embed="rId2"/>
          <a:stretch>
            <a:fillRect/>
          </a:stretch>
        </p:blipFill>
        <p:spPr>
          <a:xfrm>
            <a:off x="3158340" y="2206440"/>
            <a:ext cx="5588356" cy="3429000"/>
          </a:xfrm>
          <a:prstGeom prst="rect">
            <a:avLst/>
          </a:prstGeom>
        </p:spPr>
      </p:pic>
      <p:pic>
        <p:nvPicPr>
          <p:cNvPr id="6" name="Picture 5">
            <a:extLst>
              <a:ext uri="{FF2B5EF4-FFF2-40B4-BE49-F238E27FC236}">
                <a16:creationId xmlns:a16="http://schemas.microsoft.com/office/drawing/2014/main" id="{A63FD926-5F56-4A56-9DBA-DC486B47D0B9}"/>
              </a:ext>
            </a:extLst>
          </p:cNvPr>
          <p:cNvPicPr>
            <a:picLocks noChangeAspect="1"/>
          </p:cNvPicPr>
          <p:nvPr/>
        </p:nvPicPr>
        <p:blipFill>
          <a:blip r:embed="rId3"/>
          <a:stretch>
            <a:fillRect/>
          </a:stretch>
        </p:blipFill>
        <p:spPr>
          <a:xfrm>
            <a:off x="5452352" y="5982052"/>
            <a:ext cx="1827071" cy="337432"/>
          </a:xfrm>
          <a:prstGeom prst="rect">
            <a:avLst/>
          </a:prstGeom>
        </p:spPr>
      </p:pic>
      <p:sp>
        <p:nvSpPr>
          <p:cNvPr id="2" name="TextBox 1">
            <a:extLst>
              <a:ext uri="{FF2B5EF4-FFF2-40B4-BE49-F238E27FC236}">
                <a16:creationId xmlns:a16="http://schemas.microsoft.com/office/drawing/2014/main" id="{CDA92B24-2999-46EB-B4C4-77F7E7A934E6}"/>
              </a:ext>
            </a:extLst>
          </p:cNvPr>
          <p:cNvSpPr txBox="1"/>
          <p:nvPr/>
        </p:nvSpPr>
        <p:spPr>
          <a:xfrm>
            <a:off x="3158340" y="202933"/>
            <a:ext cx="7199789"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86DBE74E-DE42-4D06-AD24-37E2E6A783B2}"/>
              </a:ext>
            </a:extLst>
          </p:cNvPr>
          <p:cNvSpPr txBox="1"/>
          <p:nvPr/>
        </p:nvSpPr>
        <p:spPr>
          <a:xfrm>
            <a:off x="3482059" y="499484"/>
            <a:ext cx="7290451"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C96F70CB-09D7-4845-9FC5-722123EDA005}"/>
              </a:ext>
            </a:extLst>
          </p:cNvPr>
          <p:cNvSpPr txBox="1"/>
          <p:nvPr/>
        </p:nvSpPr>
        <p:spPr>
          <a:xfrm>
            <a:off x="3600046" y="1302662"/>
            <a:ext cx="6020888" cy="523220"/>
          </a:xfrm>
          <a:prstGeom prst="rect">
            <a:avLst/>
          </a:prstGeom>
          <a:solidFill>
            <a:schemeClr val="bg1"/>
          </a:solidFill>
        </p:spPr>
        <p:txBody>
          <a:bodyPr wrap="square" rtlCol="0">
            <a:spAutoFit/>
          </a:bodyPr>
          <a:lstStyle/>
          <a:p>
            <a:pPr algn="ctr"/>
            <a:r>
              <a:rPr lang="en-US" sz="1400" dirty="0"/>
              <a:t>11talk's 4-step learning method has created great results in improving students' English macro skills from listening, writing, and reading, and speaking.</a:t>
            </a:r>
          </a:p>
        </p:txBody>
      </p:sp>
      <p:sp>
        <p:nvSpPr>
          <p:cNvPr id="9" name="TextBox 8">
            <a:extLst>
              <a:ext uri="{FF2B5EF4-FFF2-40B4-BE49-F238E27FC236}">
                <a16:creationId xmlns:a16="http://schemas.microsoft.com/office/drawing/2014/main" id="{F91361CF-1742-4F03-8462-796ED0614ED0}"/>
              </a:ext>
            </a:extLst>
          </p:cNvPr>
          <p:cNvSpPr txBox="1"/>
          <p:nvPr/>
        </p:nvSpPr>
        <p:spPr>
          <a:xfrm>
            <a:off x="4536586" y="607640"/>
            <a:ext cx="3868189" cy="646331"/>
          </a:xfrm>
          <a:prstGeom prst="rect">
            <a:avLst/>
          </a:prstGeom>
          <a:noFill/>
        </p:spPr>
        <p:txBody>
          <a:bodyPr wrap="square" rtlCol="0">
            <a:spAutoFit/>
          </a:bodyPr>
          <a:lstStyle/>
          <a:p>
            <a:pPr lvl="1" algn="ctr"/>
            <a:r>
              <a:rPr lang="en-US" dirty="0"/>
              <a:t>Systematic and Effective Learning Method </a:t>
            </a:r>
          </a:p>
        </p:txBody>
      </p:sp>
      <p:sp>
        <p:nvSpPr>
          <p:cNvPr id="4" name="矩形 3">
            <a:extLst>
              <a:ext uri="{FF2B5EF4-FFF2-40B4-BE49-F238E27FC236}">
                <a16:creationId xmlns:a16="http://schemas.microsoft.com/office/drawing/2014/main" id="{8CA60A4B-9226-43F2-9D97-3BF8C627BBEE}"/>
              </a:ext>
            </a:extLst>
          </p:cNvPr>
          <p:cNvSpPr/>
          <p:nvPr/>
        </p:nvSpPr>
        <p:spPr>
          <a:xfrm>
            <a:off x="8016515" y="716407"/>
            <a:ext cx="2492990" cy="369332"/>
          </a:xfrm>
          <a:prstGeom prst="rect">
            <a:avLst/>
          </a:prstGeom>
        </p:spPr>
        <p:txBody>
          <a:bodyPr wrap="none">
            <a:spAutoFit/>
          </a:bodyPr>
          <a:lstStyle/>
          <a:p>
            <a:r>
              <a:rPr lang="zh-TW" altLang="en-US" dirty="0">
                <a:highlight>
                  <a:srgbClr val="FFFF00"/>
                </a:highlight>
              </a:rPr>
              <a:t>高效的線上課學習系統</a:t>
            </a:r>
          </a:p>
        </p:txBody>
      </p:sp>
      <p:sp>
        <p:nvSpPr>
          <p:cNvPr id="8" name="矩形 7">
            <a:extLst>
              <a:ext uri="{FF2B5EF4-FFF2-40B4-BE49-F238E27FC236}">
                <a16:creationId xmlns:a16="http://schemas.microsoft.com/office/drawing/2014/main" id="{D8031B55-0EF2-41DE-9C9B-C8966817DF35}"/>
              </a:ext>
            </a:extLst>
          </p:cNvPr>
          <p:cNvSpPr/>
          <p:nvPr/>
        </p:nvSpPr>
        <p:spPr>
          <a:xfrm>
            <a:off x="4536586" y="1425338"/>
            <a:ext cx="6096000" cy="646331"/>
          </a:xfrm>
          <a:prstGeom prst="rect">
            <a:avLst/>
          </a:prstGeom>
        </p:spPr>
        <p:txBody>
          <a:bodyPr>
            <a:spAutoFit/>
          </a:bodyPr>
          <a:lstStyle/>
          <a:p>
            <a:r>
              <a:rPr lang="zh-TW" altLang="en-US" dirty="0">
                <a:highlight>
                  <a:srgbClr val="FFFF00"/>
                </a:highlight>
              </a:rPr>
              <a:t>11talk的四步學習方法在提高學生的聽、說、讀、寫的四個英語全方面能力並取得顯著成績</a:t>
            </a:r>
          </a:p>
        </p:txBody>
      </p:sp>
    </p:spTree>
    <p:extLst>
      <p:ext uri="{BB962C8B-B14F-4D97-AF65-F5344CB8AC3E}">
        <p14:creationId xmlns:p14="http://schemas.microsoft.com/office/powerpoint/2010/main" val="4768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5596-F338-4FA7-BFCB-86AB98F192B8}"/>
              </a:ext>
            </a:extLst>
          </p:cNvPr>
          <p:cNvSpPr>
            <a:spLocks noGrp="1"/>
          </p:cNvSpPr>
          <p:nvPr>
            <p:ph type="title"/>
          </p:nvPr>
        </p:nvSpPr>
        <p:spPr>
          <a:xfrm>
            <a:off x="0" y="-6293"/>
            <a:ext cx="12192000" cy="462588"/>
          </a:xfrm>
          <a:solidFill>
            <a:srgbClr val="EB79C5"/>
          </a:solidFill>
        </p:spPr>
        <p:txBody>
          <a:bodyPr>
            <a:noAutofit/>
          </a:bodyPr>
          <a:lstStyle/>
          <a:p>
            <a:pPr algn="ctr"/>
            <a:r>
              <a:rPr lang="en-US" sz="1100" b="1">
                <a:solidFill>
                  <a:schemeClr val="bg1"/>
                </a:solidFill>
              </a:rPr>
              <a:t>Step 1(Preview): Learn vocabulary and expressions  before the class through initial quizzes, English audio files, and follow-up conversations. </a:t>
            </a:r>
            <a:endParaRPr lang="en-US" sz="1100" b="1" dirty="0">
              <a:solidFill>
                <a:schemeClr val="bg1"/>
              </a:solidFill>
            </a:endParaRPr>
          </a:p>
        </p:txBody>
      </p:sp>
      <p:pic>
        <p:nvPicPr>
          <p:cNvPr id="5" name="Picture 4">
            <a:extLst>
              <a:ext uri="{FF2B5EF4-FFF2-40B4-BE49-F238E27FC236}">
                <a16:creationId xmlns:a16="http://schemas.microsoft.com/office/drawing/2014/main" id="{5AEE94D1-5D84-49BC-8A4F-EC057279F8BB}"/>
              </a:ext>
            </a:extLst>
          </p:cNvPr>
          <p:cNvPicPr>
            <a:picLocks noChangeAspect="1"/>
          </p:cNvPicPr>
          <p:nvPr/>
        </p:nvPicPr>
        <p:blipFill>
          <a:blip r:embed="rId2"/>
          <a:stretch>
            <a:fillRect/>
          </a:stretch>
        </p:blipFill>
        <p:spPr>
          <a:xfrm>
            <a:off x="942342" y="1460555"/>
            <a:ext cx="3582258" cy="1968445"/>
          </a:xfrm>
          <a:prstGeom prst="rect">
            <a:avLst/>
          </a:prstGeom>
        </p:spPr>
      </p:pic>
      <p:sp>
        <p:nvSpPr>
          <p:cNvPr id="6" name="Rectangle 5">
            <a:extLst>
              <a:ext uri="{FF2B5EF4-FFF2-40B4-BE49-F238E27FC236}">
                <a16:creationId xmlns:a16="http://schemas.microsoft.com/office/drawing/2014/main" id="{C26AFA3F-8202-48C4-A86B-D0BDACA9086A}"/>
              </a:ext>
            </a:extLst>
          </p:cNvPr>
          <p:cNvSpPr/>
          <p:nvPr/>
        </p:nvSpPr>
        <p:spPr>
          <a:xfrm>
            <a:off x="978830" y="837663"/>
            <a:ext cx="3582258" cy="289745"/>
          </a:xfrm>
          <a:prstGeom prst="rect">
            <a:avLst/>
          </a:prstGeom>
          <a:no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EB79C5"/>
                </a:solidFill>
              </a:rPr>
              <a:t>You may start practicing the new expression and words  for your incoming lesson  by listening to the audio script. </a:t>
            </a:r>
          </a:p>
        </p:txBody>
      </p:sp>
      <p:pic>
        <p:nvPicPr>
          <p:cNvPr id="7" name="Picture 6">
            <a:extLst>
              <a:ext uri="{FF2B5EF4-FFF2-40B4-BE49-F238E27FC236}">
                <a16:creationId xmlns:a16="http://schemas.microsoft.com/office/drawing/2014/main" id="{3087A9DD-9D89-4F8C-8BED-8447EAB03832}"/>
              </a:ext>
            </a:extLst>
          </p:cNvPr>
          <p:cNvPicPr>
            <a:picLocks noChangeAspect="1"/>
          </p:cNvPicPr>
          <p:nvPr/>
        </p:nvPicPr>
        <p:blipFill>
          <a:blip r:embed="rId3"/>
          <a:stretch>
            <a:fillRect/>
          </a:stretch>
        </p:blipFill>
        <p:spPr>
          <a:xfrm>
            <a:off x="6672754" y="1260927"/>
            <a:ext cx="3927542" cy="2168073"/>
          </a:xfrm>
          <a:prstGeom prst="rect">
            <a:avLst/>
          </a:prstGeom>
        </p:spPr>
      </p:pic>
      <p:sp>
        <p:nvSpPr>
          <p:cNvPr id="10" name="TextBox 9">
            <a:extLst>
              <a:ext uri="{FF2B5EF4-FFF2-40B4-BE49-F238E27FC236}">
                <a16:creationId xmlns:a16="http://schemas.microsoft.com/office/drawing/2014/main" id="{0DBA88D6-7245-45E6-9DD0-A3581C8CFFEF}"/>
              </a:ext>
            </a:extLst>
          </p:cNvPr>
          <p:cNvSpPr txBox="1"/>
          <p:nvPr/>
        </p:nvSpPr>
        <p:spPr>
          <a:xfrm>
            <a:off x="6806781" y="875338"/>
            <a:ext cx="3793515" cy="215444"/>
          </a:xfrm>
          <a:prstGeom prst="rect">
            <a:avLst/>
          </a:prstGeom>
          <a:solidFill>
            <a:schemeClr val="bg1"/>
          </a:solidFill>
          <a:ln>
            <a:solidFill>
              <a:srgbClr val="EB79C5"/>
            </a:solidFill>
          </a:ln>
        </p:spPr>
        <p:txBody>
          <a:bodyPr wrap="square" rtlCol="0">
            <a:spAutoFit/>
          </a:bodyPr>
          <a:lstStyle/>
          <a:p>
            <a:r>
              <a:rPr lang="en-US" sz="800" b="1" dirty="0">
                <a:solidFill>
                  <a:srgbClr val="EB79C5"/>
                </a:solidFill>
              </a:rPr>
              <a:t>Take Quiz A  and match the  right word / phrase that will complete the sentence</a:t>
            </a:r>
          </a:p>
        </p:txBody>
      </p:sp>
      <p:pic>
        <p:nvPicPr>
          <p:cNvPr id="12" name="Picture 11">
            <a:extLst>
              <a:ext uri="{FF2B5EF4-FFF2-40B4-BE49-F238E27FC236}">
                <a16:creationId xmlns:a16="http://schemas.microsoft.com/office/drawing/2014/main" id="{F2F59DDE-39C6-4018-B71B-E7F5482AEC41}"/>
              </a:ext>
            </a:extLst>
          </p:cNvPr>
          <p:cNvPicPr>
            <a:picLocks noChangeAspect="1"/>
          </p:cNvPicPr>
          <p:nvPr/>
        </p:nvPicPr>
        <p:blipFill>
          <a:blip r:embed="rId4"/>
          <a:stretch>
            <a:fillRect/>
          </a:stretch>
        </p:blipFill>
        <p:spPr>
          <a:xfrm>
            <a:off x="1088309" y="4351919"/>
            <a:ext cx="3651214" cy="2198702"/>
          </a:xfrm>
          <a:prstGeom prst="rect">
            <a:avLst/>
          </a:prstGeom>
        </p:spPr>
      </p:pic>
      <p:sp>
        <p:nvSpPr>
          <p:cNvPr id="18" name="TextBox 17">
            <a:extLst>
              <a:ext uri="{FF2B5EF4-FFF2-40B4-BE49-F238E27FC236}">
                <a16:creationId xmlns:a16="http://schemas.microsoft.com/office/drawing/2014/main" id="{F3D3B875-A69C-40CD-B03D-7181B4EAAF9A}"/>
              </a:ext>
            </a:extLst>
          </p:cNvPr>
          <p:cNvSpPr txBox="1"/>
          <p:nvPr/>
        </p:nvSpPr>
        <p:spPr>
          <a:xfrm>
            <a:off x="880217" y="3820682"/>
            <a:ext cx="3766558" cy="338554"/>
          </a:xfrm>
          <a:prstGeom prst="rect">
            <a:avLst/>
          </a:prstGeom>
          <a:solidFill>
            <a:schemeClr val="bg1"/>
          </a:solidFill>
          <a:ln>
            <a:solidFill>
              <a:srgbClr val="EB79C5"/>
            </a:solidFill>
          </a:ln>
        </p:spPr>
        <p:txBody>
          <a:bodyPr wrap="square" rtlCol="0">
            <a:spAutoFit/>
          </a:bodyPr>
          <a:lstStyle/>
          <a:p>
            <a:pPr algn="ctr"/>
            <a:r>
              <a:rPr lang="en-US" sz="800" b="1" dirty="0">
                <a:solidFill>
                  <a:srgbClr val="EB79C5"/>
                </a:solidFill>
              </a:rPr>
              <a:t>Remember the new expressions </a:t>
            </a:r>
          </a:p>
          <a:p>
            <a:pPr algn="ctr"/>
            <a:r>
              <a:rPr lang="en-US" sz="800" b="1" dirty="0">
                <a:solidFill>
                  <a:srgbClr val="EB79C5"/>
                </a:solidFill>
              </a:rPr>
              <a:t>by taking quiz B and re-arranging the words </a:t>
            </a:r>
          </a:p>
        </p:txBody>
      </p:sp>
      <p:sp>
        <p:nvSpPr>
          <p:cNvPr id="19" name="Arrow: Chevron 18">
            <a:extLst>
              <a:ext uri="{FF2B5EF4-FFF2-40B4-BE49-F238E27FC236}">
                <a16:creationId xmlns:a16="http://schemas.microsoft.com/office/drawing/2014/main" id="{A4CA09F8-798A-4F4C-AFA8-94C98B31856D}"/>
              </a:ext>
            </a:extLst>
          </p:cNvPr>
          <p:cNvSpPr/>
          <p:nvPr/>
        </p:nvSpPr>
        <p:spPr>
          <a:xfrm>
            <a:off x="5378239" y="1743342"/>
            <a:ext cx="676715" cy="1071989"/>
          </a:xfrm>
          <a:prstGeom prst="chevron">
            <a:avLst/>
          </a:prstGeom>
          <a:solidFill>
            <a:srgbClr val="F7C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F2F205C5-785F-45CF-8904-5D0652E3805E}"/>
              </a:ext>
            </a:extLst>
          </p:cNvPr>
          <p:cNvPicPr>
            <a:picLocks noChangeAspect="1"/>
          </p:cNvPicPr>
          <p:nvPr/>
        </p:nvPicPr>
        <p:blipFill>
          <a:blip r:embed="rId5"/>
          <a:stretch>
            <a:fillRect/>
          </a:stretch>
        </p:blipFill>
        <p:spPr>
          <a:xfrm>
            <a:off x="5378239" y="4816353"/>
            <a:ext cx="676715" cy="1071989"/>
          </a:xfrm>
          <a:prstGeom prst="rect">
            <a:avLst/>
          </a:prstGeom>
        </p:spPr>
      </p:pic>
      <p:sp>
        <p:nvSpPr>
          <p:cNvPr id="24" name="TextBox 23">
            <a:extLst>
              <a:ext uri="{FF2B5EF4-FFF2-40B4-BE49-F238E27FC236}">
                <a16:creationId xmlns:a16="http://schemas.microsoft.com/office/drawing/2014/main" id="{157A9244-1D43-43DE-8A4F-D8AEEA3119E2}"/>
              </a:ext>
            </a:extLst>
          </p:cNvPr>
          <p:cNvSpPr txBox="1"/>
          <p:nvPr/>
        </p:nvSpPr>
        <p:spPr>
          <a:xfrm>
            <a:off x="6651742" y="3762649"/>
            <a:ext cx="4169733" cy="338554"/>
          </a:xfrm>
          <a:prstGeom prst="rect">
            <a:avLst/>
          </a:prstGeom>
          <a:noFill/>
          <a:ln>
            <a:solidFill>
              <a:srgbClr val="EB79C5"/>
            </a:solidFill>
          </a:ln>
        </p:spPr>
        <p:txBody>
          <a:bodyPr wrap="square" rtlCol="0">
            <a:spAutoFit/>
          </a:bodyPr>
          <a:lstStyle/>
          <a:p>
            <a:pPr algn="ctr"/>
            <a:r>
              <a:rPr lang="en-US" sz="800" b="1" dirty="0">
                <a:solidFill>
                  <a:srgbClr val="EB79C5"/>
                </a:solidFill>
              </a:rPr>
              <a:t>One of the best ways of English Learning is mimicking. it will be easier for you to remember the words and expressions by mimicking audio script with proper pronunciation</a:t>
            </a:r>
          </a:p>
        </p:txBody>
      </p:sp>
      <p:pic>
        <p:nvPicPr>
          <p:cNvPr id="25" name="Picture 24">
            <a:extLst>
              <a:ext uri="{FF2B5EF4-FFF2-40B4-BE49-F238E27FC236}">
                <a16:creationId xmlns:a16="http://schemas.microsoft.com/office/drawing/2014/main" id="{AFF78C9C-15B3-4513-8BD5-B6D5E08D22A8}"/>
              </a:ext>
            </a:extLst>
          </p:cNvPr>
          <p:cNvPicPr>
            <a:picLocks noChangeAspect="1"/>
          </p:cNvPicPr>
          <p:nvPr/>
        </p:nvPicPr>
        <p:blipFill>
          <a:blip r:embed="rId6"/>
          <a:stretch>
            <a:fillRect/>
          </a:stretch>
        </p:blipFill>
        <p:spPr>
          <a:xfrm>
            <a:off x="6693670" y="4252996"/>
            <a:ext cx="3915382" cy="2198702"/>
          </a:xfrm>
          <a:prstGeom prst="rect">
            <a:avLst/>
          </a:prstGeom>
        </p:spPr>
      </p:pic>
      <p:sp>
        <p:nvSpPr>
          <p:cNvPr id="3" name="矩形 2">
            <a:extLst>
              <a:ext uri="{FF2B5EF4-FFF2-40B4-BE49-F238E27FC236}">
                <a16:creationId xmlns:a16="http://schemas.microsoft.com/office/drawing/2014/main" id="{EDE589DB-3AC2-493E-B41F-6CF83C52ED96}"/>
              </a:ext>
            </a:extLst>
          </p:cNvPr>
          <p:cNvSpPr/>
          <p:nvPr/>
        </p:nvSpPr>
        <p:spPr>
          <a:xfrm>
            <a:off x="133350" y="696280"/>
            <a:ext cx="6096000" cy="307777"/>
          </a:xfrm>
          <a:prstGeom prst="rect">
            <a:avLst/>
          </a:prstGeom>
        </p:spPr>
        <p:txBody>
          <a:bodyPr>
            <a:spAutoFit/>
          </a:bodyPr>
          <a:lstStyle/>
          <a:p>
            <a:r>
              <a:rPr lang="zh-TW" altLang="en-US" sz="1400" dirty="0">
                <a:highlight>
                  <a:srgbClr val="FFFF00"/>
                </a:highlight>
              </a:rPr>
              <a:t>您可以通過聽錄音檔開始為即將上課的課程練習新的表達方式和單詞</a:t>
            </a:r>
          </a:p>
        </p:txBody>
      </p:sp>
      <p:sp>
        <p:nvSpPr>
          <p:cNvPr id="4" name="矩形 3">
            <a:extLst>
              <a:ext uri="{FF2B5EF4-FFF2-40B4-BE49-F238E27FC236}">
                <a16:creationId xmlns:a16="http://schemas.microsoft.com/office/drawing/2014/main" id="{9B155D8F-8774-4E64-97A4-D7E6451AC1E5}"/>
              </a:ext>
            </a:extLst>
          </p:cNvPr>
          <p:cNvSpPr/>
          <p:nvPr/>
        </p:nvSpPr>
        <p:spPr>
          <a:xfrm>
            <a:off x="1240066" y="105389"/>
            <a:ext cx="11647259" cy="369332"/>
          </a:xfrm>
          <a:prstGeom prst="rect">
            <a:avLst/>
          </a:prstGeom>
        </p:spPr>
        <p:txBody>
          <a:bodyPr wrap="square">
            <a:spAutoFit/>
          </a:bodyPr>
          <a:lstStyle/>
          <a:p>
            <a:r>
              <a:rPr lang="zh-TW" altLang="en-US" dirty="0">
                <a:highlight>
                  <a:srgbClr val="FFFF00"/>
                </a:highlight>
              </a:rPr>
              <a:t>步驟1（預習）：在上課之前，通過初步測驗，英語錄音檔等文件和後續對話來學習詞彙和表達方式。</a:t>
            </a:r>
          </a:p>
        </p:txBody>
      </p:sp>
      <p:sp>
        <p:nvSpPr>
          <p:cNvPr id="8" name="矩形 7">
            <a:extLst>
              <a:ext uri="{FF2B5EF4-FFF2-40B4-BE49-F238E27FC236}">
                <a16:creationId xmlns:a16="http://schemas.microsoft.com/office/drawing/2014/main" id="{27A3E92B-3352-43F7-B85B-6EFEDB2FA809}"/>
              </a:ext>
            </a:extLst>
          </p:cNvPr>
          <p:cNvSpPr/>
          <p:nvPr/>
        </p:nvSpPr>
        <p:spPr>
          <a:xfrm>
            <a:off x="6729279" y="630321"/>
            <a:ext cx="3948517" cy="307777"/>
          </a:xfrm>
          <a:prstGeom prst="rect">
            <a:avLst/>
          </a:prstGeom>
        </p:spPr>
        <p:txBody>
          <a:bodyPr wrap="none">
            <a:spAutoFit/>
          </a:bodyPr>
          <a:lstStyle/>
          <a:p>
            <a:r>
              <a:rPr lang="zh-TW" altLang="en-US" sz="1400" dirty="0">
                <a:highlight>
                  <a:srgbClr val="FFFF00"/>
                </a:highlight>
              </a:rPr>
              <a:t>參加測驗A，並配對將完成句子的正確單詞/片語</a:t>
            </a:r>
          </a:p>
        </p:txBody>
      </p:sp>
      <p:sp>
        <p:nvSpPr>
          <p:cNvPr id="9" name="矩形 8">
            <a:extLst>
              <a:ext uri="{FF2B5EF4-FFF2-40B4-BE49-F238E27FC236}">
                <a16:creationId xmlns:a16="http://schemas.microsoft.com/office/drawing/2014/main" id="{6F488A79-2F4C-4AAD-94BA-1FE148583AE1}"/>
              </a:ext>
            </a:extLst>
          </p:cNvPr>
          <p:cNvSpPr/>
          <p:nvPr/>
        </p:nvSpPr>
        <p:spPr>
          <a:xfrm>
            <a:off x="942342" y="3754994"/>
            <a:ext cx="3341791" cy="523220"/>
          </a:xfrm>
          <a:prstGeom prst="rect">
            <a:avLst/>
          </a:prstGeom>
        </p:spPr>
        <p:txBody>
          <a:bodyPr wrap="square">
            <a:spAutoFit/>
          </a:bodyPr>
          <a:lstStyle/>
          <a:p>
            <a:r>
              <a:rPr lang="zh-TW" altLang="en-US" sz="1400" dirty="0">
                <a:highlight>
                  <a:srgbClr val="FFFF00"/>
                </a:highlight>
              </a:rPr>
              <a:t>記住新的表達方式</a:t>
            </a:r>
          </a:p>
          <a:p>
            <a:r>
              <a:rPr lang="zh-TW" altLang="en-US" sz="1400" dirty="0">
                <a:highlight>
                  <a:srgbClr val="FFFF00"/>
                </a:highlight>
              </a:rPr>
              <a:t>通過參加測驗B並重新排列單詞</a:t>
            </a:r>
          </a:p>
        </p:txBody>
      </p:sp>
      <p:sp>
        <p:nvSpPr>
          <p:cNvPr id="11" name="矩形 10">
            <a:extLst>
              <a:ext uri="{FF2B5EF4-FFF2-40B4-BE49-F238E27FC236}">
                <a16:creationId xmlns:a16="http://schemas.microsoft.com/office/drawing/2014/main" id="{338AFE9E-5B68-4BFB-8479-83E03776F5FC}"/>
              </a:ext>
            </a:extLst>
          </p:cNvPr>
          <p:cNvSpPr/>
          <p:nvPr/>
        </p:nvSpPr>
        <p:spPr>
          <a:xfrm>
            <a:off x="6630256" y="3670316"/>
            <a:ext cx="4619402" cy="523220"/>
          </a:xfrm>
          <a:prstGeom prst="rect">
            <a:avLst/>
          </a:prstGeom>
        </p:spPr>
        <p:txBody>
          <a:bodyPr wrap="square">
            <a:spAutoFit/>
          </a:bodyPr>
          <a:lstStyle/>
          <a:p>
            <a:r>
              <a:rPr lang="zh-TW" altLang="en-US" sz="1400" dirty="0">
                <a:highlight>
                  <a:srgbClr val="FFFF00"/>
                </a:highlight>
              </a:rPr>
              <a:t>模仿是最好的英語學習方式之一。通過模仿具有適當發音的錄音檔，您將更容易記住單詞和表達方式</a:t>
            </a:r>
          </a:p>
        </p:txBody>
      </p:sp>
    </p:spTree>
    <p:extLst>
      <p:ext uri="{BB962C8B-B14F-4D97-AF65-F5344CB8AC3E}">
        <p14:creationId xmlns:p14="http://schemas.microsoft.com/office/powerpoint/2010/main" val="212743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AB158B-3935-4D94-9EED-5D8938A284B7}"/>
              </a:ext>
            </a:extLst>
          </p:cNvPr>
          <p:cNvPicPr>
            <a:picLocks noGrp="1" noChangeAspect="1"/>
          </p:cNvPicPr>
          <p:nvPr>
            <p:ph idx="1"/>
          </p:nvPr>
        </p:nvPicPr>
        <p:blipFill>
          <a:blip r:embed="rId2"/>
          <a:stretch>
            <a:fillRect/>
          </a:stretch>
        </p:blipFill>
        <p:spPr>
          <a:xfrm>
            <a:off x="2944942" y="6466010"/>
            <a:ext cx="5339138" cy="4669604"/>
          </a:xfrm>
          <a:prstGeom prst="rect">
            <a:avLst/>
          </a:prstGeom>
        </p:spPr>
      </p:pic>
      <p:pic>
        <p:nvPicPr>
          <p:cNvPr id="3" name="Picture 2">
            <a:extLst>
              <a:ext uri="{FF2B5EF4-FFF2-40B4-BE49-F238E27FC236}">
                <a16:creationId xmlns:a16="http://schemas.microsoft.com/office/drawing/2014/main" id="{90996524-E4A0-4CDE-88CB-DB5C66383A3B}"/>
              </a:ext>
            </a:extLst>
          </p:cNvPr>
          <p:cNvPicPr>
            <a:picLocks noChangeAspect="1"/>
          </p:cNvPicPr>
          <p:nvPr/>
        </p:nvPicPr>
        <p:blipFill>
          <a:blip r:embed="rId3"/>
          <a:stretch>
            <a:fillRect/>
          </a:stretch>
        </p:blipFill>
        <p:spPr>
          <a:xfrm>
            <a:off x="1306278" y="2111846"/>
            <a:ext cx="4088304" cy="2418735"/>
          </a:xfrm>
          <a:prstGeom prst="rect">
            <a:avLst/>
          </a:prstGeom>
        </p:spPr>
      </p:pic>
      <p:pic>
        <p:nvPicPr>
          <p:cNvPr id="16" name="Picture 15">
            <a:extLst>
              <a:ext uri="{FF2B5EF4-FFF2-40B4-BE49-F238E27FC236}">
                <a16:creationId xmlns:a16="http://schemas.microsoft.com/office/drawing/2014/main" id="{B9623D16-1A7A-4586-8ACE-D74DDCB8F954}"/>
              </a:ext>
            </a:extLst>
          </p:cNvPr>
          <p:cNvPicPr>
            <a:picLocks noChangeAspect="1"/>
          </p:cNvPicPr>
          <p:nvPr/>
        </p:nvPicPr>
        <p:blipFill>
          <a:blip r:embed="rId4"/>
          <a:stretch>
            <a:fillRect/>
          </a:stretch>
        </p:blipFill>
        <p:spPr>
          <a:xfrm>
            <a:off x="6498581" y="2020779"/>
            <a:ext cx="4158026" cy="2600868"/>
          </a:xfrm>
          <a:prstGeom prst="rect">
            <a:avLst/>
          </a:prstGeom>
        </p:spPr>
      </p:pic>
      <p:pic>
        <p:nvPicPr>
          <p:cNvPr id="22" name="Picture 21">
            <a:extLst>
              <a:ext uri="{FF2B5EF4-FFF2-40B4-BE49-F238E27FC236}">
                <a16:creationId xmlns:a16="http://schemas.microsoft.com/office/drawing/2014/main" id="{FC737580-6061-4C63-B61E-672BFCD5A7FD}"/>
              </a:ext>
            </a:extLst>
          </p:cNvPr>
          <p:cNvPicPr>
            <a:picLocks noChangeAspect="1"/>
          </p:cNvPicPr>
          <p:nvPr/>
        </p:nvPicPr>
        <p:blipFill>
          <a:blip r:embed="rId5"/>
          <a:stretch>
            <a:fillRect/>
          </a:stretch>
        </p:blipFill>
        <p:spPr>
          <a:xfrm>
            <a:off x="5470674" y="2576601"/>
            <a:ext cx="966731" cy="1286098"/>
          </a:xfrm>
          <a:prstGeom prst="rect">
            <a:avLst/>
          </a:prstGeom>
        </p:spPr>
      </p:pic>
      <p:sp>
        <p:nvSpPr>
          <p:cNvPr id="2" name="Rectangle 1">
            <a:extLst>
              <a:ext uri="{FF2B5EF4-FFF2-40B4-BE49-F238E27FC236}">
                <a16:creationId xmlns:a16="http://schemas.microsoft.com/office/drawing/2014/main" id="{53183512-FF74-4B56-96FF-003A09EFB226}"/>
              </a:ext>
            </a:extLst>
          </p:cNvPr>
          <p:cNvSpPr/>
          <p:nvPr/>
        </p:nvSpPr>
        <p:spPr>
          <a:xfrm>
            <a:off x="1306278" y="1372772"/>
            <a:ext cx="3959942" cy="479322"/>
          </a:xfrm>
          <a:prstGeom prst="rect">
            <a:avLst/>
          </a:prstGeom>
          <a:solidFill>
            <a:schemeClr val="bg1"/>
          </a:solid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B79C5"/>
                </a:solidFill>
              </a:rPr>
              <a:t>retention is more </a:t>
            </a:r>
            <a:r>
              <a:rPr lang="en-US" sz="900" dirty="0" err="1">
                <a:solidFill>
                  <a:srgbClr val="EB79C5"/>
                </a:solidFill>
              </a:rPr>
              <a:t>effecti</a:t>
            </a:r>
            <a:r>
              <a:rPr lang="en-US" sz="900" dirty="0">
                <a:solidFill>
                  <a:srgbClr val="EB79C5"/>
                </a:solidFill>
              </a:rPr>
              <a:t>   by answering the dictation exercise. </a:t>
            </a:r>
          </a:p>
        </p:txBody>
      </p:sp>
      <p:sp>
        <p:nvSpPr>
          <p:cNvPr id="5" name="Rectangle 4">
            <a:extLst>
              <a:ext uri="{FF2B5EF4-FFF2-40B4-BE49-F238E27FC236}">
                <a16:creationId xmlns:a16="http://schemas.microsoft.com/office/drawing/2014/main" id="{CF198360-6FD2-4333-8EAA-726027AF127B}"/>
              </a:ext>
            </a:extLst>
          </p:cNvPr>
          <p:cNvSpPr/>
          <p:nvPr/>
        </p:nvSpPr>
        <p:spPr>
          <a:xfrm>
            <a:off x="6607007" y="1372772"/>
            <a:ext cx="3959942" cy="479322"/>
          </a:xfrm>
          <a:prstGeom prst="rect">
            <a:avLst/>
          </a:prstGeom>
          <a:solidFill>
            <a:schemeClr val="bg1"/>
          </a:solid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B79C5"/>
                </a:solidFill>
              </a:rPr>
              <a:t>Check the things you have missed from your lesson preview and make sure to remember the new words and expressions from the unit </a:t>
            </a:r>
          </a:p>
        </p:txBody>
      </p:sp>
      <p:sp>
        <p:nvSpPr>
          <p:cNvPr id="6" name="矩形 5">
            <a:extLst>
              <a:ext uri="{FF2B5EF4-FFF2-40B4-BE49-F238E27FC236}">
                <a16:creationId xmlns:a16="http://schemas.microsoft.com/office/drawing/2014/main" id="{A3BE68F4-1C49-4830-9E88-3E6E49FB1AA8}"/>
              </a:ext>
            </a:extLst>
          </p:cNvPr>
          <p:cNvSpPr/>
          <p:nvPr/>
        </p:nvSpPr>
        <p:spPr>
          <a:xfrm>
            <a:off x="1361857" y="1188106"/>
            <a:ext cx="3416320" cy="369332"/>
          </a:xfrm>
          <a:prstGeom prst="rect">
            <a:avLst/>
          </a:prstGeom>
        </p:spPr>
        <p:txBody>
          <a:bodyPr wrap="none">
            <a:spAutoFit/>
          </a:bodyPr>
          <a:lstStyle/>
          <a:p>
            <a:r>
              <a:rPr lang="zh-TW" altLang="en-US" dirty="0">
                <a:highlight>
                  <a:srgbClr val="FFFF00"/>
                </a:highlight>
              </a:rPr>
              <a:t>通過聽寫練習，學習效果會更好</a:t>
            </a:r>
          </a:p>
        </p:txBody>
      </p:sp>
      <p:sp>
        <p:nvSpPr>
          <p:cNvPr id="7" name="矩形 6">
            <a:extLst>
              <a:ext uri="{FF2B5EF4-FFF2-40B4-BE49-F238E27FC236}">
                <a16:creationId xmlns:a16="http://schemas.microsoft.com/office/drawing/2014/main" id="{4F2778A3-1FA4-410B-A6F0-CC95E5F5E1CD}"/>
              </a:ext>
            </a:extLst>
          </p:cNvPr>
          <p:cNvSpPr/>
          <p:nvPr/>
        </p:nvSpPr>
        <p:spPr>
          <a:xfrm>
            <a:off x="6727695" y="1049606"/>
            <a:ext cx="4236637" cy="646331"/>
          </a:xfrm>
          <a:prstGeom prst="rect">
            <a:avLst/>
          </a:prstGeom>
        </p:spPr>
        <p:txBody>
          <a:bodyPr wrap="square">
            <a:spAutoFit/>
          </a:bodyPr>
          <a:lstStyle/>
          <a:p>
            <a:r>
              <a:rPr lang="zh-TW" altLang="en-US" dirty="0">
                <a:highlight>
                  <a:srgbClr val="FFFF00"/>
                </a:highlight>
              </a:rPr>
              <a:t>查看你在課程預覽中錯過的事情，並確保記住本單元中的新單詞和新表達</a:t>
            </a:r>
          </a:p>
        </p:txBody>
      </p:sp>
    </p:spTree>
    <p:extLst>
      <p:ext uri="{BB962C8B-B14F-4D97-AF65-F5344CB8AC3E}">
        <p14:creationId xmlns:p14="http://schemas.microsoft.com/office/powerpoint/2010/main" val="184781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2D8A77-A998-4792-AD5E-7463D02CD781}"/>
              </a:ext>
            </a:extLst>
          </p:cNvPr>
          <p:cNvSpPr>
            <a:spLocks noGrp="1"/>
          </p:cNvSpPr>
          <p:nvPr>
            <p:ph type="title"/>
          </p:nvPr>
        </p:nvSpPr>
        <p:spPr>
          <a:xfrm>
            <a:off x="0" y="0"/>
            <a:ext cx="12192000" cy="462588"/>
          </a:xfrm>
          <a:solidFill>
            <a:srgbClr val="EB79C5"/>
          </a:solidFill>
        </p:spPr>
        <p:txBody>
          <a:bodyPr>
            <a:noAutofit/>
          </a:bodyPr>
          <a:lstStyle/>
          <a:p>
            <a:pPr algn="ctr"/>
            <a:r>
              <a:rPr lang="zh-TW" altLang="en-US" sz="1100" b="1" dirty="0">
                <a:solidFill>
                  <a:schemeClr val="bg1"/>
                </a:solidFill>
              </a:rPr>
              <a:t>第</a:t>
            </a:r>
            <a:r>
              <a:rPr lang="en-US" altLang="zh-TW" sz="1100" b="1" dirty="0">
                <a:solidFill>
                  <a:schemeClr val="bg1"/>
                </a:solidFill>
              </a:rPr>
              <a:t>2</a:t>
            </a:r>
            <a:r>
              <a:rPr lang="zh-TW" altLang="en-US" sz="1100" b="1" dirty="0">
                <a:solidFill>
                  <a:schemeClr val="bg1"/>
                </a:solidFill>
              </a:rPr>
              <a:t>步（與您的老師一對一上課）：與您的線上英語老師一起在課堂上使用所學到的單詞和表達式</a:t>
            </a:r>
            <a:endParaRPr lang="en-US" sz="1100" b="1" dirty="0">
              <a:solidFill>
                <a:schemeClr val="bg1"/>
              </a:solidFill>
            </a:endParaRPr>
          </a:p>
        </p:txBody>
      </p:sp>
      <p:pic>
        <p:nvPicPr>
          <p:cNvPr id="7" name="Picture 6">
            <a:extLst>
              <a:ext uri="{FF2B5EF4-FFF2-40B4-BE49-F238E27FC236}">
                <a16:creationId xmlns:a16="http://schemas.microsoft.com/office/drawing/2014/main" id="{D263603B-E645-4B75-B9F3-286A6BBA48BA}"/>
              </a:ext>
            </a:extLst>
          </p:cNvPr>
          <p:cNvPicPr>
            <a:picLocks noChangeAspect="1"/>
          </p:cNvPicPr>
          <p:nvPr/>
        </p:nvPicPr>
        <p:blipFill>
          <a:blip r:embed="rId2"/>
          <a:stretch>
            <a:fillRect/>
          </a:stretch>
        </p:blipFill>
        <p:spPr>
          <a:xfrm>
            <a:off x="1906972" y="1942925"/>
            <a:ext cx="1803151" cy="1486075"/>
          </a:xfrm>
          <a:prstGeom prst="rect">
            <a:avLst/>
          </a:prstGeom>
        </p:spPr>
      </p:pic>
      <p:sp>
        <p:nvSpPr>
          <p:cNvPr id="8" name="TextBox 7">
            <a:extLst>
              <a:ext uri="{FF2B5EF4-FFF2-40B4-BE49-F238E27FC236}">
                <a16:creationId xmlns:a16="http://schemas.microsoft.com/office/drawing/2014/main" id="{9FB9C98D-7DEA-4C7A-9EAD-0736BA302B96}"/>
              </a:ext>
            </a:extLst>
          </p:cNvPr>
          <p:cNvSpPr txBox="1"/>
          <p:nvPr/>
        </p:nvSpPr>
        <p:spPr>
          <a:xfrm>
            <a:off x="1406963" y="1093999"/>
            <a:ext cx="2974258" cy="461665"/>
          </a:xfrm>
          <a:prstGeom prst="rect">
            <a:avLst/>
          </a:prstGeom>
          <a:noFill/>
          <a:ln cmpd="dbl">
            <a:solidFill>
              <a:srgbClr val="EB79C5"/>
            </a:solidFill>
          </a:ln>
        </p:spPr>
        <p:txBody>
          <a:bodyPr wrap="square" rtlCol="0">
            <a:spAutoFit/>
          </a:bodyPr>
          <a:lstStyle/>
          <a:p>
            <a:pPr algn="ctr"/>
            <a:r>
              <a:rPr lang="en-US" sz="1200" dirty="0">
                <a:solidFill>
                  <a:srgbClr val="EB79C5"/>
                </a:solidFill>
              </a:rPr>
              <a:t>Practice accent and pronunciation with your 1:1 Teacher by reading the lesson  script.</a:t>
            </a:r>
          </a:p>
        </p:txBody>
      </p:sp>
      <p:pic>
        <p:nvPicPr>
          <p:cNvPr id="10" name="Picture 9">
            <a:extLst>
              <a:ext uri="{FF2B5EF4-FFF2-40B4-BE49-F238E27FC236}">
                <a16:creationId xmlns:a16="http://schemas.microsoft.com/office/drawing/2014/main" id="{2D9A4305-02E9-4FEC-937F-664B4633D6A9}"/>
              </a:ext>
            </a:extLst>
          </p:cNvPr>
          <p:cNvPicPr>
            <a:picLocks noChangeAspect="1"/>
          </p:cNvPicPr>
          <p:nvPr/>
        </p:nvPicPr>
        <p:blipFill>
          <a:blip r:embed="rId3"/>
          <a:stretch>
            <a:fillRect/>
          </a:stretch>
        </p:blipFill>
        <p:spPr>
          <a:xfrm>
            <a:off x="4204240" y="2094410"/>
            <a:ext cx="654081" cy="1053402"/>
          </a:xfrm>
          <a:prstGeom prst="rect">
            <a:avLst/>
          </a:prstGeom>
        </p:spPr>
      </p:pic>
      <p:sp>
        <p:nvSpPr>
          <p:cNvPr id="11" name="TextBox 10">
            <a:extLst>
              <a:ext uri="{FF2B5EF4-FFF2-40B4-BE49-F238E27FC236}">
                <a16:creationId xmlns:a16="http://schemas.microsoft.com/office/drawing/2014/main" id="{D838FBD1-5F97-4DDD-A32B-B6F9F5F71971}"/>
              </a:ext>
            </a:extLst>
          </p:cNvPr>
          <p:cNvSpPr txBox="1"/>
          <p:nvPr/>
        </p:nvSpPr>
        <p:spPr>
          <a:xfrm>
            <a:off x="4974704" y="1093999"/>
            <a:ext cx="2794820" cy="461665"/>
          </a:xfrm>
          <a:prstGeom prst="rect">
            <a:avLst/>
          </a:prstGeom>
          <a:noFill/>
          <a:ln>
            <a:solidFill>
              <a:srgbClr val="EB79C5"/>
            </a:solidFill>
            <a:bevel/>
          </a:ln>
        </p:spPr>
        <p:txBody>
          <a:bodyPr wrap="square" rtlCol="0">
            <a:spAutoFit/>
          </a:bodyPr>
          <a:lstStyle/>
          <a:p>
            <a:pPr algn="ctr"/>
            <a:r>
              <a:rPr lang="en-US" sz="1200" dirty="0">
                <a:solidFill>
                  <a:srgbClr val="EB79C5"/>
                </a:solidFill>
              </a:rPr>
              <a:t>Learn practical expressions/patterns and similar expressions for everyday use </a:t>
            </a:r>
          </a:p>
        </p:txBody>
      </p:sp>
      <p:pic>
        <p:nvPicPr>
          <p:cNvPr id="12" name="Picture 11">
            <a:extLst>
              <a:ext uri="{FF2B5EF4-FFF2-40B4-BE49-F238E27FC236}">
                <a16:creationId xmlns:a16="http://schemas.microsoft.com/office/drawing/2014/main" id="{6D554E02-2FEE-4844-927F-F9EDD93C25B3}"/>
              </a:ext>
            </a:extLst>
          </p:cNvPr>
          <p:cNvPicPr>
            <a:picLocks noChangeAspect="1"/>
          </p:cNvPicPr>
          <p:nvPr/>
        </p:nvPicPr>
        <p:blipFill>
          <a:blip r:embed="rId4"/>
          <a:stretch>
            <a:fillRect/>
          </a:stretch>
        </p:blipFill>
        <p:spPr>
          <a:xfrm>
            <a:off x="5373296" y="1898106"/>
            <a:ext cx="1934765" cy="1407969"/>
          </a:xfrm>
          <a:prstGeom prst="rect">
            <a:avLst/>
          </a:prstGeom>
        </p:spPr>
      </p:pic>
      <p:pic>
        <p:nvPicPr>
          <p:cNvPr id="15" name="Picture 14">
            <a:extLst>
              <a:ext uri="{FF2B5EF4-FFF2-40B4-BE49-F238E27FC236}">
                <a16:creationId xmlns:a16="http://schemas.microsoft.com/office/drawing/2014/main" id="{046A3B3F-3A92-41F1-A3A5-EBD960FF1098}"/>
              </a:ext>
            </a:extLst>
          </p:cNvPr>
          <p:cNvPicPr>
            <a:picLocks noChangeAspect="1"/>
          </p:cNvPicPr>
          <p:nvPr/>
        </p:nvPicPr>
        <p:blipFill>
          <a:blip r:embed="rId5"/>
          <a:stretch>
            <a:fillRect/>
          </a:stretch>
        </p:blipFill>
        <p:spPr>
          <a:xfrm>
            <a:off x="7823036" y="2097631"/>
            <a:ext cx="773666" cy="1091689"/>
          </a:xfrm>
          <a:prstGeom prst="rect">
            <a:avLst/>
          </a:prstGeom>
        </p:spPr>
      </p:pic>
      <p:pic>
        <p:nvPicPr>
          <p:cNvPr id="16" name="Picture 15">
            <a:extLst>
              <a:ext uri="{FF2B5EF4-FFF2-40B4-BE49-F238E27FC236}">
                <a16:creationId xmlns:a16="http://schemas.microsoft.com/office/drawing/2014/main" id="{F17FF591-7AEB-4DEB-BBF1-9A1F1F29E8B1}"/>
              </a:ext>
            </a:extLst>
          </p:cNvPr>
          <p:cNvPicPr>
            <a:picLocks noChangeAspect="1"/>
          </p:cNvPicPr>
          <p:nvPr/>
        </p:nvPicPr>
        <p:blipFill>
          <a:blip r:embed="rId6"/>
          <a:stretch>
            <a:fillRect/>
          </a:stretch>
        </p:blipFill>
        <p:spPr>
          <a:xfrm>
            <a:off x="8950376" y="1877189"/>
            <a:ext cx="1832734" cy="1353970"/>
          </a:xfrm>
          <a:prstGeom prst="rect">
            <a:avLst/>
          </a:prstGeom>
        </p:spPr>
      </p:pic>
      <p:sp>
        <p:nvSpPr>
          <p:cNvPr id="22" name="TextBox 21">
            <a:extLst>
              <a:ext uri="{FF2B5EF4-FFF2-40B4-BE49-F238E27FC236}">
                <a16:creationId xmlns:a16="http://schemas.microsoft.com/office/drawing/2014/main" id="{F8AF7D38-C4A3-413D-96F6-AF878B976010}"/>
              </a:ext>
            </a:extLst>
          </p:cNvPr>
          <p:cNvSpPr txBox="1"/>
          <p:nvPr/>
        </p:nvSpPr>
        <p:spPr>
          <a:xfrm>
            <a:off x="8363007" y="1142206"/>
            <a:ext cx="2794820" cy="461665"/>
          </a:xfrm>
          <a:prstGeom prst="rect">
            <a:avLst/>
          </a:prstGeom>
          <a:noFill/>
          <a:ln>
            <a:solidFill>
              <a:srgbClr val="EB79C5"/>
            </a:solidFill>
          </a:ln>
        </p:spPr>
        <p:txBody>
          <a:bodyPr wrap="square" rtlCol="0">
            <a:spAutoFit/>
          </a:bodyPr>
          <a:lstStyle/>
          <a:p>
            <a:pPr algn="ctr"/>
            <a:r>
              <a:rPr lang="en-US" sz="1200" dirty="0">
                <a:solidFill>
                  <a:srgbClr val="EB79C5"/>
                </a:solidFill>
              </a:rPr>
              <a:t>Engage in activity with your teacher through the role play section  </a:t>
            </a:r>
          </a:p>
        </p:txBody>
      </p:sp>
      <p:pic>
        <p:nvPicPr>
          <p:cNvPr id="23" name="Picture 22">
            <a:extLst>
              <a:ext uri="{FF2B5EF4-FFF2-40B4-BE49-F238E27FC236}">
                <a16:creationId xmlns:a16="http://schemas.microsoft.com/office/drawing/2014/main" id="{7304A0FE-A572-4A2D-8B76-D0D9FE94C067}"/>
              </a:ext>
            </a:extLst>
          </p:cNvPr>
          <p:cNvPicPr>
            <a:picLocks noChangeAspect="1"/>
          </p:cNvPicPr>
          <p:nvPr/>
        </p:nvPicPr>
        <p:blipFill>
          <a:blip r:embed="rId7"/>
          <a:stretch>
            <a:fillRect/>
          </a:stretch>
        </p:blipFill>
        <p:spPr>
          <a:xfrm>
            <a:off x="2072647" y="4309914"/>
            <a:ext cx="2614228" cy="1657481"/>
          </a:xfrm>
          <a:prstGeom prst="rect">
            <a:avLst/>
          </a:prstGeom>
        </p:spPr>
      </p:pic>
      <p:pic>
        <p:nvPicPr>
          <p:cNvPr id="25" name="Picture 24">
            <a:extLst>
              <a:ext uri="{FF2B5EF4-FFF2-40B4-BE49-F238E27FC236}">
                <a16:creationId xmlns:a16="http://schemas.microsoft.com/office/drawing/2014/main" id="{78CDA365-98A6-44EC-B7E8-927C1ECC2BC5}"/>
              </a:ext>
            </a:extLst>
          </p:cNvPr>
          <p:cNvPicPr>
            <a:picLocks noChangeAspect="1"/>
          </p:cNvPicPr>
          <p:nvPr/>
        </p:nvPicPr>
        <p:blipFill>
          <a:blip r:embed="rId8"/>
          <a:stretch>
            <a:fillRect/>
          </a:stretch>
        </p:blipFill>
        <p:spPr>
          <a:xfrm>
            <a:off x="5818239" y="4505632"/>
            <a:ext cx="770125" cy="1066470"/>
          </a:xfrm>
          <a:prstGeom prst="rect">
            <a:avLst/>
          </a:prstGeom>
        </p:spPr>
      </p:pic>
      <p:sp>
        <p:nvSpPr>
          <p:cNvPr id="27" name="TextBox 26">
            <a:extLst>
              <a:ext uri="{FF2B5EF4-FFF2-40B4-BE49-F238E27FC236}">
                <a16:creationId xmlns:a16="http://schemas.microsoft.com/office/drawing/2014/main" id="{E7F1DF29-CC13-4195-81ED-B22FF8C0C084}"/>
              </a:ext>
            </a:extLst>
          </p:cNvPr>
          <p:cNvSpPr txBox="1"/>
          <p:nvPr/>
        </p:nvSpPr>
        <p:spPr>
          <a:xfrm>
            <a:off x="1638832" y="3686557"/>
            <a:ext cx="3627920" cy="461665"/>
          </a:xfrm>
          <a:prstGeom prst="rect">
            <a:avLst/>
          </a:prstGeom>
          <a:noFill/>
          <a:ln>
            <a:solidFill>
              <a:srgbClr val="EB79C5"/>
            </a:solidFill>
          </a:ln>
        </p:spPr>
        <p:txBody>
          <a:bodyPr wrap="square" rtlCol="0">
            <a:spAutoFit/>
          </a:bodyPr>
          <a:lstStyle/>
          <a:p>
            <a:pPr algn="ctr"/>
            <a:r>
              <a:rPr lang="en-US" sz="1200" dirty="0">
                <a:solidFill>
                  <a:srgbClr val="EB79C5"/>
                </a:solidFill>
              </a:rPr>
              <a:t>Gain fluency by using the practical expressions and patterns in answering your teacher’s questions.</a:t>
            </a:r>
          </a:p>
        </p:txBody>
      </p:sp>
      <p:pic>
        <p:nvPicPr>
          <p:cNvPr id="28" name="Picture 27">
            <a:extLst>
              <a:ext uri="{FF2B5EF4-FFF2-40B4-BE49-F238E27FC236}">
                <a16:creationId xmlns:a16="http://schemas.microsoft.com/office/drawing/2014/main" id="{4D109004-B348-4DD4-B170-83EC40F69182}"/>
              </a:ext>
            </a:extLst>
          </p:cNvPr>
          <p:cNvPicPr>
            <a:picLocks noChangeAspect="1"/>
          </p:cNvPicPr>
          <p:nvPr/>
        </p:nvPicPr>
        <p:blipFill>
          <a:blip r:embed="rId9"/>
          <a:stretch>
            <a:fillRect/>
          </a:stretch>
        </p:blipFill>
        <p:spPr>
          <a:xfrm>
            <a:off x="7308061" y="4254818"/>
            <a:ext cx="2921140" cy="1767672"/>
          </a:xfrm>
          <a:prstGeom prst="rect">
            <a:avLst/>
          </a:prstGeom>
        </p:spPr>
      </p:pic>
      <p:sp>
        <p:nvSpPr>
          <p:cNvPr id="30" name="TextBox 29">
            <a:extLst>
              <a:ext uri="{FF2B5EF4-FFF2-40B4-BE49-F238E27FC236}">
                <a16:creationId xmlns:a16="http://schemas.microsoft.com/office/drawing/2014/main" id="{57F9CA38-E53A-44A0-8A67-B9B56B74526B}"/>
              </a:ext>
            </a:extLst>
          </p:cNvPr>
          <p:cNvSpPr txBox="1"/>
          <p:nvPr/>
        </p:nvSpPr>
        <p:spPr>
          <a:xfrm>
            <a:off x="7308061" y="3662276"/>
            <a:ext cx="2921140" cy="461665"/>
          </a:xfrm>
          <a:prstGeom prst="rect">
            <a:avLst/>
          </a:prstGeom>
          <a:noFill/>
          <a:ln>
            <a:solidFill>
              <a:srgbClr val="EB79C5"/>
            </a:solidFill>
          </a:ln>
        </p:spPr>
        <p:txBody>
          <a:bodyPr wrap="square" rtlCol="0">
            <a:spAutoFit/>
          </a:bodyPr>
          <a:lstStyle/>
          <a:p>
            <a:pPr algn="ctr"/>
            <a:r>
              <a:rPr lang="en-US" sz="1200" dirty="0">
                <a:solidFill>
                  <a:srgbClr val="EB79C5"/>
                </a:solidFill>
              </a:rPr>
              <a:t>Seal in what you have learned by using it on your written output. </a:t>
            </a:r>
          </a:p>
        </p:txBody>
      </p:sp>
      <p:sp>
        <p:nvSpPr>
          <p:cNvPr id="2" name="矩形 1">
            <a:extLst>
              <a:ext uri="{FF2B5EF4-FFF2-40B4-BE49-F238E27FC236}">
                <a16:creationId xmlns:a16="http://schemas.microsoft.com/office/drawing/2014/main" id="{4378DC78-F4CC-4159-8BE6-8A794C338304}"/>
              </a:ext>
            </a:extLst>
          </p:cNvPr>
          <p:cNvSpPr/>
          <p:nvPr/>
        </p:nvSpPr>
        <p:spPr>
          <a:xfrm>
            <a:off x="1034173" y="1157891"/>
            <a:ext cx="3267124" cy="584775"/>
          </a:xfrm>
          <a:prstGeom prst="rect">
            <a:avLst/>
          </a:prstGeom>
        </p:spPr>
        <p:txBody>
          <a:bodyPr wrap="square">
            <a:spAutoFit/>
          </a:bodyPr>
          <a:lstStyle/>
          <a:p>
            <a:r>
              <a:rPr lang="zh-TW" altLang="en-US" sz="1600" dirty="0">
                <a:highlight>
                  <a:srgbClr val="FFFF00"/>
                </a:highlight>
              </a:rPr>
              <a:t>通過閱讀課程，與1：1老師練習口音和發音</a:t>
            </a:r>
          </a:p>
        </p:txBody>
      </p:sp>
      <p:sp>
        <p:nvSpPr>
          <p:cNvPr id="3" name="矩形 2">
            <a:extLst>
              <a:ext uri="{FF2B5EF4-FFF2-40B4-BE49-F238E27FC236}">
                <a16:creationId xmlns:a16="http://schemas.microsoft.com/office/drawing/2014/main" id="{60836A2C-D308-4F5C-AAE9-EB24E0FFB368}"/>
              </a:ext>
            </a:extLst>
          </p:cNvPr>
          <p:cNvSpPr/>
          <p:nvPr/>
        </p:nvSpPr>
        <p:spPr>
          <a:xfrm>
            <a:off x="4728860" y="1106858"/>
            <a:ext cx="4316675" cy="307777"/>
          </a:xfrm>
          <a:prstGeom prst="rect">
            <a:avLst/>
          </a:prstGeom>
        </p:spPr>
        <p:txBody>
          <a:bodyPr wrap="square">
            <a:spAutoFit/>
          </a:bodyPr>
          <a:lstStyle/>
          <a:p>
            <a:r>
              <a:rPr lang="zh-TW" altLang="en-US" sz="1400" dirty="0">
                <a:highlight>
                  <a:srgbClr val="FFFF00"/>
                </a:highlight>
              </a:rPr>
              <a:t>學習日常使用的實用表達式/模式和類似表達式</a:t>
            </a:r>
          </a:p>
        </p:txBody>
      </p:sp>
      <p:sp>
        <p:nvSpPr>
          <p:cNvPr id="4" name="矩形 3">
            <a:extLst>
              <a:ext uri="{FF2B5EF4-FFF2-40B4-BE49-F238E27FC236}">
                <a16:creationId xmlns:a16="http://schemas.microsoft.com/office/drawing/2014/main" id="{45A8A7F4-5333-4E3D-B88D-64E9BF18BB74}"/>
              </a:ext>
            </a:extLst>
          </p:cNvPr>
          <p:cNvSpPr/>
          <p:nvPr/>
        </p:nvSpPr>
        <p:spPr>
          <a:xfrm>
            <a:off x="8639189" y="1098681"/>
            <a:ext cx="3057247" cy="307777"/>
          </a:xfrm>
          <a:prstGeom prst="rect">
            <a:avLst/>
          </a:prstGeom>
        </p:spPr>
        <p:txBody>
          <a:bodyPr wrap="none">
            <a:spAutoFit/>
          </a:bodyPr>
          <a:lstStyle/>
          <a:p>
            <a:r>
              <a:rPr lang="zh-TW" altLang="en-US" sz="1400" dirty="0">
                <a:highlight>
                  <a:srgbClr val="FFFF00"/>
                </a:highlight>
              </a:rPr>
              <a:t>通過對話練習的部分與老師進行互動</a:t>
            </a:r>
          </a:p>
        </p:txBody>
      </p:sp>
      <p:sp>
        <p:nvSpPr>
          <p:cNvPr id="5" name="矩形 4">
            <a:extLst>
              <a:ext uri="{FF2B5EF4-FFF2-40B4-BE49-F238E27FC236}">
                <a16:creationId xmlns:a16="http://schemas.microsoft.com/office/drawing/2014/main" id="{EB57724A-C8D7-42BA-B336-A93918F5FDC9}"/>
              </a:ext>
            </a:extLst>
          </p:cNvPr>
          <p:cNvSpPr/>
          <p:nvPr/>
        </p:nvSpPr>
        <p:spPr>
          <a:xfrm>
            <a:off x="1057007" y="3608571"/>
            <a:ext cx="3826933" cy="523220"/>
          </a:xfrm>
          <a:prstGeom prst="rect">
            <a:avLst/>
          </a:prstGeom>
        </p:spPr>
        <p:txBody>
          <a:bodyPr wrap="square">
            <a:spAutoFit/>
          </a:bodyPr>
          <a:lstStyle/>
          <a:p>
            <a:r>
              <a:rPr lang="zh-TW" altLang="en-US" sz="1400" dirty="0">
                <a:highlight>
                  <a:srgbClr val="FFFF00"/>
                </a:highlight>
              </a:rPr>
              <a:t>通過使用實用的表達方式來回答老師的問題，以達到流利使用的程度</a:t>
            </a:r>
          </a:p>
        </p:txBody>
      </p:sp>
      <p:sp>
        <p:nvSpPr>
          <p:cNvPr id="9" name="矩形 8">
            <a:extLst>
              <a:ext uri="{FF2B5EF4-FFF2-40B4-BE49-F238E27FC236}">
                <a16:creationId xmlns:a16="http://schemas.microsoft.com/office/drawing/2014/main" id="{63527DC9-EE0C-4071-A832-8BAE9EA07B1E}"/>
              </a:ext>
            </a:extLst>
          </p:cNvPr>
          <p:cNvSpPr/>
          <p:nvPr/>
        </p:nvSpPr>
        <p:spPr>
          <a:xfrm>
            <a:off x="6599608" y="3417142"/>
            <a:ext cx="4701536" cy="307777"/>
          </a:xfrm>
          <a:prstGeom prst="rect">
            <a:avLst/>
          </a:prstGeom>
        </p:spPr>
        <p:txBody>
          <a:bodyPr wrap="square">
            <a:spAutoFit/>
          </a:bodyPr>
          <a:lstStyle/>
          <a:p>
            <a:r>
              <a:rPr lang="zh-TW" altLang="en-US" sz="1400" dirty="0">
                <a:highlight>
                  <a:srgbClr val="FFFF00"/>
                </a:highlight>
              </a:rPr>
              <a:t>通過在課本中使用所學到的知識來加以強化記憶</a:t>
            </a:r>
          </a:p>
        </p:txBody>
      </p:sp>
    </p:spTree>
    <p:extLst>
      <p:ext uri="{BB962C8B-B14F-4D97-AF65-F5344CB8AC3E}">
        <p14:creationId xmlns:p14="http://schemas.microsoft.com/office/powerpoint/2010/main" val="104567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71783D-0748-4456-8E78-A6D5D822BF6D}"/>
              </a:ext>
            </a:extLst>
          </p:cNvPr>
          <p:cNvSpPr txBox="1">
            <a:spLocks/>
          </p:cNvSpPr>
          <p:nvPr/>
        </p:nvSpPr>
        <p:spPr>
          <a:xfrm>
            <a:off x="0" y="0"/>
            <a:ext cx="12192000" cy="462588"/>
          </a:xfrm>
          <a:prstGeom prst="rect">
            <a:avLst/>
          </a:prstGeom>
          <a:solidFill>
            <a:srgbClr val="EB79C5"/>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100" b="1" dirty="0">
                <a:solidFill>
                  <a:schemeClr val="bg1"/>
                </a:solidFill>
              </a:rPr>
              <a:t>步驟</a:t>
            </a:r>
            <a:r>
              <a:rPr lang="en-US" altLang="zh-TW" sz="1100" b="1" dirty="0">
                <a:solidFill>
                  <a:schemeClr val="bg1"/>
                </a:solidFill>
              </a:rPr>
              <a:t>3</a:t>
            </a:r>
            <a:r>
              <a:rPr lang="zh-TW" altLang="en-US" sz="1100" b="1" dirty="0">
                <a:solidFill>
                  <a:schemeClr val="bg1"/>
                </a:solidFill>
              </a:rPr>
              <a:t>（作業）：通過完成作業，並從中使用學到的表達方式和詞彙量，讓自己多做些練習</a:t>
            </a:r>
            <a:endParaRPr lang="en-US" sz="1100" b="1" dirty="0">
              <a:solidFill>
                <a:schemeClr val="bg1"/>
              </a:solidFill>
            </a:endParaRPr>
          </a:p>
        </p:txBody>
      </p:sp>
      <p:pic>
        <p:nvPicPr>
          <p:cNvPr id="7" name="Picture 6">
            <a:extLst>
              <a:ext uri="{FF2B5EF4-FFF2-40B4-BE49-F238E27FC236}">
                <a16:creationId xmlns:a16="http://schemas.microsoft.com/office/drawing/2014/main" id="{AFAF4ECD-DD9B-49AF-A9D5-6B0BE8F2D5D5}"/>
              </a:ext>
            </a:extLst>
          </p:cNvPr>
          <p:cNvPicPr>
            <a:picLocks noChangeAspect="1"/>
          </p:cNvPicPr>
          <p:nvPr/>
        </p:nvPicPr>
        <p:blipFill>
          <a:blip r:embed="rId2"/>
          <a:stretch>
            <a:fillRect/>
          </a:stretch>
        </p:blipFill>
        <p:spPr>
          <a:xfrm>
            <a:off x="3192524" y="1379004"/>
            <a:ext cx="6023903" cy="3926939"/>
          </a:xfrm>
          <a:prstGeom prst="rect">
            <a:avLst/>
          </a:prstGeom>
        </p:spPr>
      </p:pic>
    </p:spTree>
    <p:extLst>
      <p:ext uri="{BB962C8B-B14F-4D97-AF65-F5344CB8AC3E}">
        <p14:creationId xmlns:p14="http://schemas.microsoft.com/office/powerpoint/2010/main" val="46775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70283B-96EF-4096-9C4B-319CC279F2AA}"/>
              </a:ext>
            </a:extLst>
          </p:cNvPr>
          <p:cNvPicPr>
            <a:picLocks noGrp="1" noChangeAspect="1"/>
          </p:cNvPicPr>
          <p:nvPr>
            <p:ph idx="1"/>
          </p:nvPr>
        </p:nvPicPr>
        <p:blipFill>
          <a:blip r:embed="rId2"/>
          <a:stretch>
            <a:fillRect/>
          </a:stretch>
        </p:blipFill>
        <p:spPr>
          <a:xfrm>
            <a:off x="2885813" y="1517948"/>
            <a:ext cx="6258187" cy="4102675"/>
          </a:xfrm>
          <a:prstGeom prst="rect">
            <a:avLst/>
          </a:prstGeom>
        </p:spPr>
      </p:pic>
      <p:sp>
        <p:nvSpPr>
          <p:cNvPr id="6" name="Title 1">
            <a:extLst>
              <a:ext uri="{FF2B5EF4-FFF2-40B4-BE49-F238E27FC236}">
                <a16:creationId xmlns:a16="http://schemas.microsoft.com/office/drawing/2014/main" id="{E81CB7B7-4CB0-4D94-8B42-705745EACEE6}"/>
              </a:ext>
            </a:extLst>
          </p:cNvPr>
          <p:cNvSpPr txBox="1">
            <a:spLocks noGrp="1"/>
          </p:cNvSpPr>
          <p:nvPr>
            <p:ph type="title"/>
          </p:nvPr>
        </p:nvSpPr>
        <p:spPr>
          <a:xfrm>
            <a:off x="-1" y="0"/>
            <a:ext cx="12192000" cy="612944"/>
          </a:xfrm>
          <a:prstGeom prst="rect">
            <a:avLst/>
          </a:prstGeom>
          <a:solidFill>
            <a:srgbClr val="EB79C5"/>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200" b="1" dirty="0">
                <a:solidFill>
                  <a:schemeClr val="bg1"/>
                </a:solidFill>
              </a:rPr>
            </a:br>
            <a:r>
              <a:rPr lang="zh-TW" altLang="en-US" sz="1200" b="1" dirty="0">
                <a:solidFill>
                  <a:schemeClr val="bg1"/>
                </a:solidFill>
              </a:rPr>
              <a:t>第</a:t>
            </a:r>
            <a:r>
              <a:rPr lang="en-US" altLang="zh-TW" sz="1200" b="1" dirty="0">
                <a:solidFill>
                  <a:schemeClr val="bg1"/>
                </a:solidFill>
              </a:rPr>
              <a:t>4</a:t>
            </a:r>
            <a:r>
              <a:rPr lang="zh-TW" altLang="en-US" sz="1200" b="1" dirty="0">
                <a:solidFill>
                  <a:schemeClr val="bg1"/>
                </a:solidFill>
              </a:rPr>
              <a:t>步（課後複習）：關看您的每日課堂反饋，並複習老師的評論和建議。再次作答</a:t>
            </a:r>
            <a:r>
              <a:rPr lang="en-US" altLang="zh-TW" sz="1200" b="1" dirty="0">
                <a:solidFill>
                  <a:schemeClr val="bg1"/>
                </a:solidFill>
              </a:rPr>
              <a:t>A</a:t>
            </a:r>
            <a:r>
              <a:rPr lang="zh-TW" altLang="en-US" sz="1200" b="1" dirty="0">
                <a:solidFill>
                  <a:schemeClr val="bg1"/>
                </a:solidFill>
              </a:rPr>
              <a:t>和</a:t>
            </a:r>
            <a:r>
              <a:rPr lang="en-US" altLang="zh-TW" sz="1200" b="1" dirty="0">
                <a:solidFill>
                  <a:schemeClr val="bg1"/>
                </a:solidFill>
              </a:rPr>
              <a:t>B</a:t>
            </a:r>
            <a:r>
              <a:rPr lang="zh-TW" altLang="en-US" sz="1200" b="1" dirty="0">
                <a:solidFill>
                  <a:schemeClr val="bg1"/>
                </a:solidFill>
              </a:rPr>
              <a:t>的測驗，模仿聽寫練習，然後看看您錯過了什麼。</a:t>
            </a:r>
            <a:endParaRPr lang="en-US" sz="1100" b="1" dirty="0">
              <a:solidFill>
                <a:schemeClr val="bg1"/>
              </a:solidFill>
            </a:endParaRPr>
          </a:p>
        </p:txBody>
      </p:sp>
    </p:spTree>
    <p:extLst>
      <p:ext uri="{BB962C8B-B14F-4D97-AF65-F5344CB8AC3E}">
        <p14:creationId xmlns:p14="http://schemas.microsoft.com/office/powerpoint/2010/main" val="133869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754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4-Step Learning System: TAIWANESE  </vt:lpstr>
      <vt:lpstr>PowerPoint Presentation</vt:lpstr>
      <vt:lpstr>Step 1(Preview): Learn vocabulary and expressions  before the class through initial quizzes, English audio files, and follow-up conversations. </vt:lpstr>
      <vt:lpstr>PowerPoint Presentation</vt:lpstr>
      <vt:lpstr>第2步（與您的老師一對一上課）：與您的線上英語老師一起在課堂上使用所學到的單詞和表達式</vt:lpstr>
      <vt:lpstr>PowerPoint Presentation</vt:lpstr>
      <vt:lpstr> 第4步（課後複習）：關看您的每日課堂反饋，並複習老師的評論和建議。再次作答A和B的測驗，模仿聽寫練習，然後看看您錯過了什麼。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rona.pia/</dc:creator>
  <cp:lastModifiedBy>rona.pia/</cp:lastModifiedBy>
  <cp:revision>52</cp:revision>
  <dcterms:created xsi:type="dcterms:W3CDTF">2020-08-19T01:24:13Z</dcterms:created>
  <dcterms:modified xsi:type="dcterms:W3CDTF">2020-09-01T03:24:03Z</dcterms:modified>
</cp:coreProperties>
</file>