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0.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1.xml" ContentType="application/vnd.openxmlformats-officedocument.presentationml.notesSlide+xml"/>
  <Override PartName="/ppt/tags/tag12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329" r:id="rId2"/>
    <p:sldId id="332" r:id="rId3"/>
    <p:sldId id="385" r:id="rId4"/>
    <p:sldId id="370" r:id="rId5"/>
    <p:sldId id="388" r:id="rId6"/>
    <p:sldId id="390" r:id="rId7"/>
    <p:sldId id="372" r:id="rId8"/>
    <p:sldId id="378" r:id="rId9"/>
    <p:sldId id="377" r:id="rId10"/>
    <p:sldId id="373" r:id="rId11"/>
    <p:sldId id="374" r:id="rId12"/>
    <p:sldId id="376" r:id="rId13"/>
    <p:sldId id="375" r:id="rId14"/>
    <p:sldId id="382" r:id="rId15"/>
    <p:sldId id="380" r:id="rId16"/>
    <p:sldId id="383" r:id="rId17"/>
    <p:sldId id="384" r:id="rId18"/>
    <p:sldId id="365" r:id="rId19"/>
    <p:sldId id="386" r:id="rId20"/>
    <p:sldId id="389" r:id="rId21"/>
    <p:sldId id="387" r:id="rId22"/>
    <p:sldId id="391" r:id="rId23"/>
    <p:sldId id="392" r:id="rId24"/>
    <p:sldId id="381" r:id="rId25"/>
    <p:sldId id="367" r:id="rId26"/>
    <p:sldId id="368" r:id="rId27"/>
    <p:sldId id="366" r:id="rId28"/>
    <p:sldId id="3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866D53"/>
    <a:srgbClr val="00B0F0"/>
    <a:srgbClr val="8BE1FF"/>
    <a:srgbClr val="AB86C7"/>
    <a:srgbClr val="7030A0"/>
    <a:srgbClr val="BF9000"/>
    <a:srgbClr val="FFFF00"/>
    <a:srgbClr val="FF0000"/>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2876B-DB52-4C63-A77F-4233BF74C2FE}" v="2" dt="2023-05-23T11:56:13.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4903" autoAdjust="0"/>
  </p:normalViewPr>
  <p:slideViewPr>
    <p:cSldViewPr snapToGrid="0" snapToObjects="1">
      <p:cViewPr>
        <p:scale>
          <a:sx n="50" d="100"/>
          <a:sy n="50" d="100"/>
        </p:scale>
        <p:origin x="720" y="80"/>
      </p:cViewPr>
      <p:guideLst/>
    </p:cSldViewPr>
  </p:slideViewPr>
  <p:notesTextViewPr>
    <p:cViewPr>
      <p:scale>
        <a:sx n="100" d="100"/>
        <a:sy n="100" d="100"/>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FDE69-5477-FF4F-B3BF-4D7B5D19ADFE}"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94450-B6F3-1A4E-A2C6-B974C3E7E2FE}" type="slidenum">
              <a:rPr lang="en-US" smtClean="0"/>
              <a:t>‹#›</a:t>
            </a:fld>
            <a:endParaRPr lang="en-US"/>
          </a:p>
        </p:txBody>
      </p:sp>
    </p:spTree>
    <p:extLst>
      <p:ext uri="{BB962C8B-B14F-4D97-AF65-F5344CB8AC3E}">
        <p14:creationId xmlns:p14="http://schemas.microsoft.com/office/powerpoint/2010/main" val="1751484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Jon Arrizabalaga and I am a PhD student at the Technical University of Munich. Today I will be presenting our work on “Pose-Following with Dual Quaternions”. This is a joint project with my supervisor Prof. Markus </a:t>
            </a:r>
            <a:r>
              <a:rPr lang="en-US" dirty="0" err="1"/>
              <a:t>Ryll</a:t>
            </a:r>
            <a:r>
              <a:rPr lang="en-US" dirty="0"/>
              <a:t>. </a:t>
            </a:r>
            <a:endParaRPr lang="en-DE" dirty="0"/>
          </a:p>
        </p:txBody>
      </p:sp>
      <p:sp>
        <p:nvSpPr>
          <p:cNvPr id="4" name="Slide Number Placeholder 3"/>
          <p:cNvSpPr>
            <a:spLocks noGrp="1"/>
          </p:cNvSpPr>
          <p:nvPr>
            <p:ph type="sldNum" sz="quarter" idx="5"/>
          </p:nvPr>
        </p:nvSpPr>
        <p:spPr/>
        <p:txBody>
          <a:bodyPr/>
          <a:lstStyle/>
          <a:p>
            <a:fld id="{DB694450-B6F3-1A4E-A2C6-B974C3E7E2FE}" type="slidenum">
              <a:rPr lang="en-US" smtClean="0"/>
              <a:t>1</a:t>
            </a:fld>
            <a:endParaRPr lang="en-US"/>
          </a:p>
        </p:txBody>
      </p:sp>
    </p:spTree>
    <p:extLst>
      <p:ext uri="{BB962C8B-B14F-4D97-AF65-F5344CB8AC3E}">
        <p14:creationId xmlns:p14="http://schemas.microsoft.com/office/powerpoint/2010/main" val="2249821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solve these problems and ultimately answer the previously stated research question, our contributions are threefold:</a:t>
            </a:r>
          </a:p>
          <a:p>
            <a:endParaRPr lang="en-US" dirty="0"/>
          </a:p>
          <a:p>
            <a:r>
              <a:rPr lang="en-US" dirty="0"/>
              <a:t>First, * we extend the unit dual quaternion based ODEs from pose-tracking to pose-following</a:t>
            </a:r>
          </a:p>
          <a:p>
            <a:endParaRPr lang="en-US" dirty="0"/>
          </a:p>
          <a:p>
            <a:r>
              <a:rPr lang="en-US" dirty="0"/>
              <a:t>Second, * we derive a unit dual quaternion based pose-following control framework that can be tailored either to ensure convergence to a desired velocity profile, or to incite a desired behavior around the reference., </a:t>
            </a:r>
          </a:p>
          <a:p>
            <a:endParaRPr lang="en-US" dirty="0"/>
          </a:p>
          <a:p>
            <a:r>
              <a:rPr lang="en-US" dirty="0"/>
              <a:t>Third, * we prove almost global asymptotic stability for the previously derived control law.</a:t>
            </a:r>
          </a:p>
          <a:p>
            <a:endParaRPr lang="en-US" dirty="0"/>
          </a:p>
          <a:p>
            <a:r>
              <a:rPr lang="en-US" dirty="0"/>
              <a:t>Now we will proceed to look into each contribution in more detail.</a:t>
            </a:r>
          </a:p>
          <a:p>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10</a:t>
            </a:fld>
            <a:endParaRPr lang="en-US"/>
          </a:p>
        </p:txBody>
      </p:sp>
    </p:spTree>
    <p:extLst>
      <p:ext uri="{BB962C8B-B14F-4D97-AF65-F5344CB8AC3E}">
        <p14:creationId xmlns:p14="http://schemas.microsoft.com/office/powerpoint/2010/main" val="4147987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contribution, we derive the error dynamics required for Unit Dual Quaternion based Pose-Following. We start * by converting the augmented system dynamics in (1) to a dual quaternion representation. To do so, we derivate the dual quaternion’s definition on time. Besides obtaining the dual quaternion’s equation of motion, we also get the dual twist. To derive its equation of motion *, we combine it with augmented rigid body dynamics in (1) and differentiate it with respect to time. The resulting equation can be rearranged into two variables: F for terms that rely solely on the states and U for terms that rely solely on the inputs. </a:t>
            </a:r>
          </a:p>
          <a:p>
            <a:endParaRPr lang="en-US" dirty="0"/>
          </a:p>
          <a:p>
            <a:r>
              <a:rPr lang="en-US" dirty="0"/>
              <a:t>In a similar way, * we can represent the parametric geometric reference in (2) with unit dual quaternions.</a:t>
            </a:r>
          </a:p>
          <a:p>
            <a:endParaRPr lang="en-US" dirty="0"/>
          </a:p>
          <a:p>
            <a:r>
              <a:rPr lang="en-US" dirty="0"/>
              <a:t>Despite having successfully transformed the rigid body dynamics and the geometric reference from the standard pose-representation to the dual quaternion representation, in order to design the control law, we are interested in the error dynamics. </a:t>
            </a:r>
          </a:p>
          <a:p>
            <a:endParaRPr lang="en-US" dirty="0"/>
          </a:p>
          <a:p>
            <a:r>
              <a:rPr lang="en-US" dirty="0"/>
              <a:t>For this purpose, * we define the dual quaternion error by the formula within the red box. Combining it with the unit dual quaternion based system dynamics and geometric reference, after some derivations *, we finally get the unit-dual-quaternion based error dynamics. When compared to the tracking counterpart, * additional terms arise. </a:t>
            </a:r>
          </a:p>
          <a:p>
            <a:endParaRPr lang="en-US" dirty="0"/>
          </a:p>
          <a:p>
            <a:r>
              <a:rPr lang="en-US" dirty="0"/>
              <a:t>As we will see in the following slide, these differences will play a significant role in the design of the control law.</a:t>
            </a:r>
          </a:p>
        </p:txBody>
      </p:sp>
      <p:sp>
        <p:nvSpPr>
          <p:cNvPr id="4" name="Slide Number Placeholder 3"/>
          <p:cNvSpPr>
            <a:spLocks noGrp="1"/>
          </p:cNvSpPr>
          <p:nvPr>
            <p:ph type="sldNum" sz="quarter" idx="5"/>
          </p:nvPr>
        </p:nvSpPr>
        <p:spPr/>
        <p:txBody>
          <a:bodyPr/>
          <a:lstStyle/>
          <a:p>
            <a:fld id="{DB694450-B6F3-1A4E-A2C6-B974C3E7E2FE}" type="slidenum">
              <a:rPr lang="en-US" smtClean="0"/>
              <a:t>11</a:t>
            </a:fld>
            <a:endParaRPr lang="en-US"/>
          </a:p>
        </p:txBody>
      </p:sp>
    </p:spTree>
    <p:extLst>
      <p:ext uri="{BB962C8B-B14F-4D97-AF65-F5344CB8AC3E}">
        <p14:creationId xmlns:p14="http://schemas.microsoft.com/office/powerpoint/2010/main" val="141028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formulating the control law, we need to * take a step back and bring up the definition of pose convergence. This is equivalent to ensuring that the dual quaternion error converges to the equilibrium points of the error dynamics. Taking this into account we proceed to formulate a control law that regulates the stable equilibrium point. To do so, * we decouple the control law into a feedforward and feedback term. </a:t>
            </a:r>
          </a:p>
          <a:p>
            <a:endParaRPr lang="en-US" dirty="0"/>
          </a:p>
          <a:p>
            <a:r>
              <a:rPr lang="en-US" dirty="0"/>
              <a:t>The goal of the feedforward term is to * cancel the feedback nonlinearities. When doing so, it is apparent that the first and last term can readily be cancelled out. However, this is not true for the third term, which is multiplied by the virtual input. To account for this, we choose * the virtual input to be feedback-dependent, allowing us to also get rid of it with the feedforward component.</a:t>
            </a:r>
          </a:p>
          <a:p>
            <a:endParaRPr lang="en-US" dirty="0"/>
          </a:p>
          <a:p>
            <a:r>
              <a:rPr lang="en-US" dirty="0"/>
              <a:t>Regarding the feedback term *, we leverage the logarithmic mapping associated to the Lie group of unit dual quaternions to design a proportional derivative feedback. Notice that the lambda term is a switching term that guarantees convergence to the stable equilibrium point.</a:t>
            </a:r>
          </a:p>
          <a:p>
            <a:endParaRPr lang="en-US" dirty="0"/>
          </a:p>
          <a:p>
            <a:r>
              <a:rPr lang="en-US" dirty="0"/>
              <a:t>Putting both the feedback and the feedforward terms together, we obtain the control law used in this work. Notice that the feedback term introduced in the feedforward component – the one highlighted in yellow -- still needs to be defined. To do so, we proceed to the third contribution, where we layout the conditions to ensure stability.</a:t>
            </a:r>
          </a:p>
        </p:txBody>
      </p:sp>
      <p:sp>
        <p:nvSpPr>
          <p:cNvPr id="4" name="Slide Number Placeholder 3"/>
          <p:cNvSpPr>
            <a:spLocks noGrp="1"/>
          </p:cNvSpPr>
          <p:nvPr>
            <p:ph type="sldNum" sz="quarter" idx="5"/>
          </p:nvPr>
        </p:nvSpPr>
        <p:spPr/>
        <p:txBody>
          <a:bodyPr/>
          <a:lstStyle/>
          <a:p>
            <a:fld id="{DB694450-B6F3-1A4E-A2C6-B974C3E7E2FE}" type="slidenum">
              <a:rPr lang="en-US" smtClean="0"/>
              <a:t>12</a:t>
            </a:fld>
            <a:endParaRPr lang="en-US"/>
          </a:p>
        </p:txBody>
      </p:sp>
    </p:spTree>
    <p:extLst>
      <p:ext uri="{BB962C8B-B14F-4D97-AF65-F5344CB8AC3E}">
        <p14:creationId xmlns:p14="http://schemas.microsoft.com/office/powerpoint/2010/main" val="2937271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stability guarantees are given by two different theorems, each of them being associated to the two problems formulated earlier. For the sake of time, we will only state the theorems. If you are interested in the proofs, please check the paper.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theorem tackling the first problem * says as follows: </a:t>
            </a:r>
            <a:r>
              <a:rPr lang="en-US" sz="1200" i="1" dirty="0">
                <a:latin typeface="Montserrat" panose="00000500000000000000" pitchFamily="2" charset="0"/>
              </a:rPr>
              <a:t>Consider the augmented rigid body dynamics in (1), the geometric reference in (2), the control law in (4) with the feedforward and feedback terms in (4.1 ~ 4.2), and assume that the following conditions are satisfied: First, the dual quaternions control gains are chosen to be positive, and the dual components of </a:t>
            </a:r>
            <a:r>
              <a:rPr lang="en-US" sz="1200" i="1" dirty="0" err="1">
                <a:latin typeface="Montserrat" panose="00000500000000000000" pitchFamily="2" charset="0"/>
              </a:rPr>
              <a:t>kp</a:t>
            </a:r>
            <a:r>
              <a:rPr lang="en-US" sz="1200" i="1" dirty="0">
                <a:latin typeface="Montserrat" panose="00000500000000000000" pitchFamily="2" charset="0"/>
              </a:rPr>
              <a:t> equal to each other. Second, the pose-parameter control law ensures that the velocity of the pose-parameter is positive. Then the closed-loop control scheme defined by system (2) and control law (4) solves the pose-following problem.</a:t>
            </a:r>
          </a:p>
          <a:p>
            <a:endParaRPr lang="en-US" dirty="0"/>
          </a:p>
          <a:p>
            <a:r>
              <a:rPr lang="en-US" dirty="0"/>
              <a:t>That is the first theorem, lets move on to the second one.</a:t>
            </a:r>
          </a:p>
        </p:txBody>
      </p:sp>
      <p:sp>
        <p:nvSpPr>
          <p:cNvPr id="4" name="Slide Number Placeholder 3"/>
          <p:cNvSpPr>
            <a:spLocks noGrp="1"/>
          </p:cNvSpPr>
          <p:nvPr>
            <p:ph type="sldNum" sz="quarter" idx="5"/>
          </p:nvPr>
        </p:nvSpPr>
        <p:spPr/>
        <p:txBody>
          <a:bodyPr/>
          <a:lstStyle/>
          <a:p>
            <a:fld id="{DB694450-B6F3-1A4E-A2C6-B974C3E7E2FE}" type="slidenum">
              <a:rPr lang="en-US" smtClean="0"/>
              <a:t>13</a:t>
            </a:fld>
            <a:endParaRPr lang="en-US"/>
          </a:p>
        </p:txBody>
      </p:sp>
    </p:spTree>
    <p:extLst>
      <p:ext uri="{BB962C8B-B14F-4D97-AF65-F5344CB8AC3E}">
        <p14:creationId xmlns:p14="http://schemas.microsoft.com/office/powerpoint/2010/main" val="2761156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theorem ensuring stability for the “pose-following with velocity assignment” problem is the same as the first one except for the second condition. In this case * , the feedback term is required to have the form of the equation highlighted in yellow. This will ensure that the parametric variable’s speed will converge to the desired velocity profile.</a:t>
            </a:r>
          </a:p>
        </p:txBody>
      </p:sp>
      <p:sp>
        <p:nvSpPr>
          <p:cNvPr id="4" name="Slide Number Placeholder 3"/>
          <p:cNvSpPr>
            <a:spLocks noGrp="1"/>
          </p:cNvSpPr>
          <p:nvPr>
            <p:ph type="sldNum" sz="quarter" idx="5"/>
          </p:nvPr>
        </p:nvSpPr>
        <p:spPr/>
        <p:txBody>
          <a:bodyPr/>
          <a:lstStyle/>
          <a:p>
            <a:fld id="{DB694450-B6F3-1A4E-A2C6-B974C3E7E2FE}" type="slidenum">
              <a:rPr lang="en-US" smtClean="0"/>
              <a:t>14</a:t>
            </a:fld>
            <a:endParaRPr lang="en-US"/>
          </a:p>
        </p:txBody>
      </p:sp>
    </p:spTree>
    <p:extLst>
      <p:ext uri="{BB962C8B-B14F-4D97-AF65-F5344CB8AC3E}">
        <p14:creationId xmlns:p14="http://schemas.microsoft.com/office/powerpoint/2010/main" val="140978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our approach we conduct two simulated experiments. In the first experiment *, we validate the second theorem. For this purpose, * we analyze the pose and parametric speed convergence for different initial states and velocity profiles. The * obtained trajectories are depicted in the four figures at the upper-right side of the slide. The black thick line with the moving frame refers to the geometric reference. The rest of the colored lines are the trajectories obtained when initializing from different states. Each starting point is evaluated according to two different constant velocity profiles. The motions associated to the fast profiles are depicted by a continuous line, while the motions related to the slow profiles are given by dashed lines.  These motions manifest two noteworthy characteristics. The first one being that all of them demonstrate asymptotic convergence towards the geometric reference. The second characteristic, which aligns with common intuition, is that motions corresponding to the slower velocity profiles attain convergence at an earlier stage.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further observe the convergence of the velocity profile, we can take a closer look to * the starting point circled in red. The figure at the lower part shows that, for three different cases, the parametric speed (depicted by the continuous line) converges to the desired velocity profile (represented as the dashed line).</a:t>
            </a:r>
          </a:p>
          <a:p>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15</a:t>
            </a:fld>
            <a:endParaRPr lang="en-US"/>
          </a:p>
        </p:txBody>
      </p:sp>
    </p:spTree>
    <p:extLst>
      <p:ext uri="{BB962C8B-B14F-4D97-AF65-F5344CB8AC3E}">
        <p14:creationId xmlns:p14="http://schemas.microsoft.com/office/powerpoint/2010/main" val="236556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In the second experiment, * we compare the performance of the proposed pose-following approach against unit-dual-quaternion based pose-tracking. To do so, * the desired velocity profile function is chosen to be dependent on the distance to the geometric reference. Intuitively, if the system is far away from the reference, it slows down until it is close enough to increase the speed.</a:t>
            </a:r>
          </a:p>
          <a:p>
            <a:r>
              <a:rPr lang="en-US" dirty="0">
                <a:effectLst/>
                <a:latin typeface="Arial" panose="020B0604020202020204" pitchFamily="34" charset="0"/>
              </a:rPr>
              <a:t>This mapping is regarded as a tuning parameter that the user can tailor. In an illustrative manner, we design three variants: progressive (red), medium (orange) and conservative (blue).</a:t>
            </a:r>
          </a:p>
          <a:p>
            <a:endParaRPr lang="en-US" dirty="0">
              <a:effectLst/>
              <a:latin typeface="Arial" panose="020B0604020202020204" pitchFamily="34" charset="0"/>
            </a:endParaRPr>
          </a:p>
          <a:p>
            <a:r>
              <a:rPr lang="en-US" dirty="0">
                <a:effectLst/>
                <a:latin typeface="Arial" panose="020B0604020202020204" pitchFamily="34" charset="0"/>
              </a:rPr>
              <a:t>To conduct the experiment, we pick a planar sinusoidal curve with a moving frame attached to it as a</a:t>
            </a:r>
          </a:p>
          <a:p>
            <a:r>
              <a:rPr lang="en-US" dirty="0">
                <a:effectLst/>
                <a:latin typeface="Arial" panose="020B0604020202020204" pitchFamily="34" charset="0"/>
              </a:rPr>
              <a:t>geometric reference. The task at hand consists of traversing the geometric reference from a zero-velocity pose. However,</a:t>
            </a:r>
          </a:p>
          <a:p>
            <a:r>
              <a:rPr lang="en-US" dirty="0">
                <a:effectLst/>
                <a:latin typeface="Arial" panose="020B0604020202020204" pitchFamily="34" charset="0"/>
              </a:rPr>
              <a:t>at the middle of the navigation a longitudinal and angular disturbance is introduced. To ensure a fair comparison, both</a:t>
            </a:r>
          </a:p>
          <a:p>
            <a:r>
              <a:rPr lang="en-US" dirty="0">
                <a:effectLst/>
                <a:latin typeface="Arial" panose="020B0604020202020204" pitchFamily="34" charset="0"/>
              </a:rPr>
              <a:t>the pose-tracking and pose-following have been tuned to ensure that the navigation time is the same if no disturbance</a:t>
            </a:r>
          </a:p>
          <a:p>
            <a:r>
              <a:rPr lang="en-US" dirty="0">
                <a:effectLst/>
                <a:latin typeface="Arial" panose="020B0604020202020204" pitchFamily="34" charset="0"/>
              </a:rPr>
              <a:t>occurs. The computed trajectories are depicted at the bottom right part of the slide.</a:t>
            </a:r>
          </a:p>
          <a:p>
            <a:endParaRPr lang="en-US" dirty="0">
              <a:effectLst/>
              <a:latin typeface="Arial" panose="020B0604020202020204" pitchFamily="34" charset="0"/>
            </a:endParaRPr>
          </a:p>
          <a:p>
            <a:r>
              <a:rPr lang="en-US" dirty="0">
                <a:effectLst/>
                <a:latin typeface="Arial" panose="020B0604020202020204" pitchFamily="34" charset="0"/>
              </a:rPr>
              <a:t>When compared to pose-tracking (in magenta), two differences can be spotted. First, at the very beginning of the trajectory, the tracking method shows a small deviation from the reference. This is due to the fact that the rigid body initially is standing still and needs to catch up with the moving time-reference. In contrast the presented pose-following is aware of its initial state and progressively increases its velocity along the reference. Second, as soon as the disturbance is over, the additional degree of freedom inherited from augmenting the system allows all three variants to slow down and converge back to the geometric reference. As expected, the convergence rate directly correlates to how conservative the desired velocity profile mapping is. On the other hand,</a:t>
            </a:r>
          </a:p>
          <a:p>
            <a:r>
              <a:rPr lang="en-US" dirty="0">
                <a:effectLst/>
                <a:latin typeface="Arial" panose="020B0604020202020204" pitchFamily="34" charset="0"/>
              </a:rPr>
              <a:t>pose-tracking lacks this additional degree of freedom and has no choice but to catch up with the time-based reference, causing a large deviation error.</a:t>
            </a:r>
          </a:p>
          <a:p>
            <a:endParaRPr lang="en-US" dirty="0">
              <a:effectLst/>
              <a:latin typeface="Arial" panose="020B0604020202020204" pitchFamily="34" charset="0"/>
            </a:endParaRPr>
          </a:p>
          <a:p>
            <a:endParaRPr lang="en-US"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DB694450-B6F3-1A4E-A2C6-B974C3E7E2FE}" type="slidenum">
              <a:rPr lang="en-US" smtClean="0"/>
              <a:t>16</a:t>
            </a:fld>
            <a:endParaRPr lang="en-US"/>
          </a:p>
        </p:txBody>
      </p:sp>
    </p:spTree>
    <p:extLst>
      <p:ext uri="{BB962C8B-B14F-4D97-AF65-F5344CB8AC3E}">
        <p14:creationId xmlns:p14="http://schemas.microsoft.com/office/powerpoint/2010/main" val="2583387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the end of our presentation. To sum up in this paper we * have formulated a unit dual quaternion-based pose-following control approach for rigid body dynamics. Initially, * we have derived the equations of motion for the full pose error between the rigid body and the geometric reference in the form of a dual quaternion and dual twist. Subsequently, * we have extended the original control law to account for nonlinearities arising from the introduction of auxiliary states associated with pose-following and designed the additional degree of freedom either to achieve convergence to a desired velocity profile or as a feedback</a:t>
            </a:r>
          </a:p>
          <a:p>
            <a:r>
              <a:rPr lang="en-US" dirty="0"/>
              <a:t>mechanism. When doing so, * we have also established almost global asymptotic stability. Lastly, * we have numerically validated our findings with two illustrative simulations.</a:t>
            </a:r>
          </a:p>
        </p:txBody>
      </p:sp>
      <p:sp>
        <p:nvSpPr>
          <p:cNvPr id="4" name="Slide Number Placeholder 3"/>
          <p:cNvSpPr>
            <a:spLocks noGrp="1"/>
          </p:cNvSpPr>
          <p:nvPr>
            <p:ph type="sldNum" sz="quarter" idx="5"/>
          </p:nvPr>
        </p:nvSpPr>
        <p:spPr/>
        <p:txBody>
          <a:bodyPr/>
          <a:lstStyle/>
          <a:p>
            <a:fld id="{DB694450-B6F3-1A4E-A2C6-B974C3E7E2FE}" type="slidenum">
              <a:rPr lang="en-US" smtClean="0"/>
              <a:t>17</a:t>
            </a:fld>
            <a:endParaRPr lang="en-US"/>
          </a:p>
        </p:txBody>
      </p:sp>
    </p:spTree>
    <p:extLst>
      <p:ext uri="{BB962C8B-B14F-4D97-AF65-F5344CB8AC3E}">
        <p14:creationId xmlns:p14="http://schemas.microsoft.com/office/powerpoint/2010/main" val="623494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B694450-B6F3-1A4E-A2C6-B974C3E7E2FE}" type="slidenum">
              <a:rPr lang="en-US" smtClean="0"/>
              <a:t>18</a:t>
            </a:fld>
            <a:endParaRPr lang="en-US"/>
          </a:p>
        </p:txBody>
      </p:sp>
    </p:spTree>
    <p:extLst>
      <p:ext uri="{BB962C8B-B14F-4D97-AF65-F5344CB8AC3E}">
        <p14:creationId xmlns:p14="http://schemas.microsoft.com/office/powerpoint/2010/main" val="3364433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represent * the pose of a rigid body in SE3 , it is customary to combine a three-dimensional vector of the Cartesian coordinates with either a rotation matrix or a unit quaternion. Starting with the rotation matrix,  one of its drawbacks is * that it is not a compact representation, since it is given by a 3 by 3 matrix, resulting in a total of 9 parameters. An alternative solution is to use unit quaternions, which only rely on 4 values. Other than that, * with such representations the computation of rotation and position is performed independently, making it more difficult and inefficient to operate with poses. When it comes to control design, there are two shortcomings that are worth highlighting: First, * both the rotation matrices and unit quaternions contain multiple equilibrium points. Second, rather than relying on a single pose-error function, rotation matrices and unit quaternions require two separate functions: one for the position-error and another one for the attitude-error.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specifically, unit quaternions yield two closed-loop equilibrium points associated to a double coverage of SO(3), both of which represent the identity rotation matrix, while rotation matrices generate a minimum of four closed-loop equilibrium points, with only one of them relating to the identity</a:t>
            </a:r>
          </a:p>
        </p:txBody>
      </p:sp>
      <p:sp>
        <p:nvSpPr>
          <p:cNvPr id="4" name="Slide Number Placeholder 3"/>
          <p:cNvSpPr>
            <a:spLocks noGrp="1"/>
          </p:cNvSpPr>
          <p:nvPr>
            <p:ph type="sldNum" sz="quarter" idx="5"/>
          </p:nvPr>
        </p:nvSpPr>
        <p:spPr/>
        <p:txBody>
          <a:bodyPr/>
          <a:lstStyle/>
          <a:p>
            <a:fld id="{DB694450-B6F3-1A4E-A2C6-B974C3E7E2FE}" type="slidenum">
              <a:rPr lang="en-US" smtClean="0"/>
              <a:t>19</a:t>
            </a:fld>
            <a:endParaRPr lang="en-US"/>
          </a:p>
        </p:txBody>
      </p:sp>
    </p:spTree>
    <p:extLst>
      <p:ext uri="{BB962C8B-B14F-4D97-AF65-F5344CB8AC3E}">
        <p14:creationId xmlns:p14="http://schemas.microsoft.com/office/powerpoint/2010/main" val="173639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motivation comes from simultaneous position and attitude control.  Given a * rigid body and a * geometric reference parametrized by a variable, theta in this case, we aim to design a control method that to not only converges in * position, but also in * orientation. </a:t>
            </a:r>
          </a:p>
        </p:txBody>
      </p:sp>
      <p:sp>
        <p:nvSpPr>
          <p:cNvPr id="4" name="Slide Number Placeholder 3"/>
          <p:cNvSpPr>
            <a:spLocks noGrp="1"/>
          </p:cNvSpPr>
          <p:nvPr>
            <p:ph type="sldNum" sz="quarter" idx="5"/>
          </p:nvPr>
        </p:nvSpPr>
        <p:spPr/>
        <p:txBody>
          <a:bodyPr/>
          <a:lstStyle/>
          <a:p>
            <a:fld id="{DB694450-B6F3-1A4E-A2C6-B974C3E7E2FE}" type="slidenum">
              <a:rPr lang="en-US" smtClean="0"/>
              <a:t>2</a:t>
            </a:fld>
            <a:endParaRPr lang="en-US"/>
          </a:p>
        </p:txBody>
      </p:sp>
    </p:spTree>
    <p:extLst>
      <p:ext uri="{BB962C8B-B14F-4D97-AF65-F5344CB8AC3E}">
        <p14:creationId xmlns:p14="http://schemas.microsoft.com/office/powerpoint/2010/main" val="1269448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represent the pose * of a rigid body in SE3 , it is customary to combine a three-dimensional vector of the Cartesian coordinates with either a rotation matrix or a unit quaternion. Starting with the rotation matrix,  one of its drawbacks is * that it is not a compact representation, since it is given by a 3 by 3 matrix, resulting in a total of 9 parameters. An alternative solution is to use unit quaternions, which only rely on 4 values. Other than that, * with such representations the computation of rotation and position is performed independently, making it more difficult and inefficient to operate with poses. When it comes to control design, there are two shortcomings that are worth highlighting: First, * both the rotation matrices and unit quaternions contain multiple equilibrium points. Second, rather than relying on a single pose-error function, rotation matrices and unit quaternions require two separate functions: one for the position-error and another one for the attitude-error.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overcome these limitations *, we propose to use a less popular –yet full of potential– SE3 parameterization: * Unit Dual Quaternions. A dual quaternion consists of  a standard quaternion whose components are given by dual numbers.  For a dual quaternion to be * unit, its inverse needs to be equal to the conjugate. Just as unit quaternions represent rotations, unit dual quaternions describe three-dimensional pose-transformations. In other words, * translations and rotations. More specifically, a unit dual quaternion consisting of a translation vector p and a rotation quaternion q corresponds to a screw motion and is given by the equation highlighted in yellow. Due to the time constraints of this presentation, I will not provide further details on formally defining this screw motion. If interested, please check the paper.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compared to the more conventional pose representations, unit dual quaternions overcome most of the aforementioned limitations. First, * their parameterization is compact since it only relies on 8 numbers. Second, their utilization is * simple and efficient, because a series of rigid movements can be expressed as a sequence of dual quaternion multiplications. Third, due to their quaternion-based nature, * unit dual quaternions inherit the double coverage of SO3, and thus, have two equilibrium  points. Last but not least, * unit dual quaternions allow to represent the pose-error with a single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these appealing properties, unit dual quaternions have received considerable attention in the literature. Despite this recent raise in interest, the majority of the existing methods exclusively focus on reference-tracking.  This implies that the reference evolves with time and is agnostic to the system’s states. However, not all problems fit in such a description.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 the reference is agnostic from the system’s states and evolves with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20</a:t>
            </a:fld>
            <a:endParaRPr lang="en-US"/>
          </a:p>
        </p:txBody>
      </p:sp>
    </p:spTree>
    <p:extLst>
      <p:ext uri="{BB962C8B-B14F-4D97-AF65-F5344CB8AC3E}">
        <p14:creationId xmlns:p14="http://schemas.microsoft.com/office/powerpoint/2010/main" val="3423950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leads us to the research question that we answer in this paper: Is it possible to derive a control method capable of following a desired position and orientation reference? This question naturally extends the concept of path-following to pose-following. To tackle this problem, our main ingredient is to parameterize the pose with dual quaternions. This choice relies on the multiple benefits associated to dual quaternions, most of which have already been discussed over this workshop. To answer the presented question, our contributions are threefold:</a:t>
            </a:r>
            <a:br>
              <a:rPr lang="en-US" dirty="0"/>
            </a:br>
            <a:endParaRPr lang="en-US" dirty="0"/>
          </a:p>
          <a:p>
            <a:r>
              <a:rPr lang="en-US" dirty="0"/>
              <a:t>1- We extend the ODE’s from well-known dual quaternion based pose-tracking methods to pose-following.</a:t>
            </a:r>
          </a:p>
          <a:p>
            <a:r>
              <a:rPr lang="en-US" dirty="0"/>
              <a:t>2- We derive two alternative control methods for the additional degree of freedom</a:t>
            </a:r>
          </a:p>
          <a:p>
            <a:r>
              <a:rPr lang="en-US" dirty="0"/>
              <a:t>3- Prove almost global asymptotic stability.</a:t>
            </a:r>
          </a:p>
          <a:p>
            <a:endParaRPr lang="en-US" dirty="0"/>
          </a:p>
          <a:p>
            <a:r>
              <a:rPr lang="en-US" dirty="0"/>
              <a:t>In order to validate the presented approach, we conduct two simulated experiments, one for each control method:</a:t>
            </a:r>
          </a:p>
          <a:p>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22</a:t>
            </a:fld>
            <a:endParaRPr lang="en-US"/>
          </a:p>
        </p:txBody>
      </p:sp>
    </p:spTree>
    <p:extLst>
      <p:ext uri="{BB962C8B-B14F-4D97-AF65-F5344CB8AC3E}">
        <p14:creationId xmlns:p14="http://schemas.microsoft.com/office/powerpoint/2010/main" val="381910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our approach we conduct two simulated experiments. In the first experiment *, we validate the second theorem. For this purpose, * we analyze the pose and parametric speed convergence for different initial states and velocity profiles. The * obtained trajectories are depicted in the four figures at the upper-right side of the slide. The black thick line with the moving frame refers to the geometric reference. The rest of the colored lines are the trajectories obtained when initializing from different states. Each starting point is evaluated according to two different constant velocity profiles. The motions associated to the fast profiles are depicted by a continuous line, while the motions related to the slow profiles are given by dashed lines. These motions manifest two noteworthy characteristics. The first one being that all of them demonstrate asymptotic</a:t>
            </a:r>
          </a:p>
          <a:p>
            <a:r>
              <a:rPr lang="en-US" dirty="0"/>
              <a:t>convergence towards the geometric reference. The second characteristic, which aligns with common intuition, is that motions corresponding to the slower velocity profiles attain convergence at an earlier stage</a:t>
            </a:r>
          </a:p>
          <a:p>
            <a:endParaRPr lang="en-US" dirty="0"/>
          </a:p>
          <a:p>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23</a:t>
            </a:fld>
            <a:endParaRPr lang="en-US"/>
          </a:p>
        </p:txBody>
      </p:sp>
    </p:spTree>
    <p:extLst>
      <p:ext uri="{BB962C8B-B14F-4D97-AF65-F5344CB8AC3E}">
        <p14:creationId xmlns:p14="http://schemas.microsoft.com/office/powerpoint/2010/main" val="241001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24</a:t>
            </a:fld>
            <a:endParaRPr lang="en-US"/>
          </a:p>
        </p:txBody>
      </p:sp>
    </p:spTree>
    <p:extLst>
      <p:ext uri="{BB962C8B-B14F-4D97-AF65-F5344CB8AC3E}">
        <p14:creationId xmlns:p14="http://schemas.microsoft.com/office/powerpoint/2010/main" val="4279612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the first experiment is to validate the almost global asymptotic stability with velocity assignment. In the left figure, we see that regardless of the initial state, the pose of the rigid body converges to the geometric reference. In the right side, we also show that convergence with respect to the velocity profile is achieved.</a:t>
            </a:r>
          </a:p>
        </p:txBody>
      </p:sp>
      <p:sp>
        <p:nvSpPr>
          <p:cNvPr id="4" name="Slide Number Placeholder 3"/>
          <p:cNvSpPr>
            <a:spLocks noGrp="1"/>
          </p:cNvSpPr>
          <p:nvPr>
            <p:ph type="sldNum" sz="quarter" idx="5"/>
          </p:nvPr>
        </p:nvSpPr>
        <p:spPr/>
        <p:txBody>
          <a:bodyPr/>
          <a:lstStyle/>
          <a:p>
            <a:fld id="{DB694450-B6F3-1A4E-A2C6-B974C3E7E2FE}" type="slidenum">
              <a:rPr lang="en-US" smtClean="0"/>
              <a:t>25</a:t>
            </a:fld>
            <a:endParaRPr lang="en-US"/>
          </a:p>
        </p:txBody>
      </p:sp>
    </p:spTree>
    <p:extLst>
      <p:ext uri="{BB962C8B-B14F-4D97-AF65-F5344CB8AC3E}">
        <p14:creationId xmlns:p14="http://schemas.microsoft.com/office/powerpoint/2010/main" val="2228946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In the second case-study we compare the performance of the proposed pose-following approach (red, orange and blue) against pose-tracking (magenta). For this purpose, we pick a planar sinusoidal curve and the task at hand consists of traversing the geometric reference from a zero-velocity pose. However, at the middle of the navigation a longitudinal and angular disturbance is introduced. In this comparison, it becomes apparent that pose-tracking lacks this additional degree of freedom of pose-following and has no choice but to catch up with the time-based reference, causing larger deviation errors.</a:t>
            </a:r>
          </a:p>
        </p:txBody>
      </p:sp>
      <p:sp>
        <p:nvSpPr>
          <p:cNvPr id="4" name="Slide Number Placeholder 3"/>
          <p:cNvSpPr>
            <a:spLocks noGrp="1"/>
          </p:cNvSpPr>
          <p:nvPr>
            <p:ph type="sldNum" sz="quarter" idx="5"/>
          </p:nvPr>
        </p:nvSpPr>
        <p:spPr/>
        <p:txBody>
          <a:bodyPr/>
          <a:lstStyle/>
          <a:p>
            <a:fld id="{DB694450-B6F3-1A4E-A2C6-B974C3E7E2FE}" type="slidenum">
              <a:rPr lang="en-US" smtClean="0"/>
              <a:t>26</a:t>
            </a:fld>
            <a:endParaRPr lang="en-US"/>
          </a:p>
        </p:txBody>
      </p:sp>
    </p:spTree>
    <p:extLst>
      <p:ext uri="{BB962C8B-B14F-4D97-AF65-F5344CB8AC3E}">
        <p14:creationId xmlns:p14="http://schemas.microsoft.com/office/powerpoint/2010/main" val="2906544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leads us to the research question that we answer in this paper: Is it possible to derive a control method capable of following a desired position and orientation reference? This question naturally extends the concept of path-following to pose-following. To tackle this problem, our main ingredient is to parameterize the pose with dual quaternions. This choice relies on the multiple benefits associated to dual quaternions, most of which have already been discussed over this workshop. To answer the presented question, our contributions are threefold:</a:t>
            </a:r>
            <a:br>
              <a:rPr lang="en-US" dirty="0"/>
            </a:br>
            <a:endParaRPr lang="en-US" dirty="0"/>
          </a:p>
          <a:p>
            <a:r>
              <a:rPr lang="en-US" dirty="0"/>
              <a:t>1- We extend the ODE’s from well-known dual quaternion based pose-tracking methods to pose-following.</a:t>
            </a:r>
          </a:p>
          <a:p>
            <a:r>
              <a:rPr lang="en-US" dirty="0"/>
              <a:t>2- We derive two alternative control methods for the additional degree of freedom</a:t>
            </a:r>
          </a:p>
          <a:p>
            <a:r>
              <a:rPr lang="en-US" dirty="0"/>
              <a:t>3- Prove almost global asymptotic stability.</a:t>
            </a:r>
          </a:p>
          <a:p>
            <a:endParaRPr lang="en-US" dirty="0"/>
          </a:p>
          <a:p>
            <a:r>
              <a:rPr lang="en-US" dirty="0"/>
              <a:t>In order to validate the presented approach, we conduct two simulated experiments, one for each control method:</a:t>
            </a:r>
          </a:p>
          <a:p>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27</a:t>
            </a:fld>
            <a:endParaRPr lang="en-US"/>
          </a:p>
        </p:txBody>
      </p:sp>
    </p:spTree>
    <p:extLst>
      <p:ext uri="{BB962C8B-B14F-4D97-AF65-F5344CB8AC3E}">
        <p14:creationId xmlns:p14="http://schemas.microsoft.com/office/powerpoint/2010/main" val="2781982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conduct this spatial reformulation, state-of-the-art methods rely on the </a:t>
            </a:r>
            <a:r>
              <a:rPr lang="en-US" dirty="0" err="1"/>
              <a:t>Frenet-Serret</a:t>
            </a:r>
            <a:r>
              <a:rPr lang="en-US" dirty="0"/>
              <a:t> frame.</a:t>
            </a:r>
          </a:p>
          <a:p>
            <a:endParaRPr lang="en-US" dirty="0"/>
          </a:p>
          <a:p>
            <a:r>
              <a:rPr lang="en-US" dirty="0"/>
              <a:t>Parameterization:</a:t>
            </a:r>
          </a:p>
          <a:p>
            <a:r>
              <a:rPr lang="en-US" dirty="0"/>
              <a:t>- Inefficient</a:t>
            </a:r>
          </a:p>
          <a:p>
            <a:r>
              <a:rPr lang="en-US" dirty="0"/>
              <a:t>- </a:t>
            </a:r>
            <a:r>
              <a:rPr lang="en-US" dirty="0" err="1"/>
              <a:t>Diffiicult</a:t>
            </a:r>
            <a:r>
              <a:rPr lang="en-US" dirty="0"/>
              <a:t> to operate</a:t>
            </a:r>
          </a:p>
          <a:p>
            <a:endParaRPr lang="en-US" dirty="0"/>
          </a:p>
          <a:p>
            <a:r>
              <a:rPr lang="en-US" dirty="0"/>
              <a:t>Control:</a:t>
            </a:r>
            <a:br>
              <a:rPr lang="en-US" dirty="0"/>
            </a:br>
            <a:r>
              <a:rPr lang="en-US" dirty="0"/>
              <a:t>- Tracking sucks</a:t>
            </a:r>
          </a:p>
          <a:p>
            <a:endParaRPr lang="en-US" dirty="0"/>
          </a:p>
          <a:p>
            <a:r>
              <a:rPr lang="en-US" dirty="0"/>
              <a:t>Our suggestion:</a:t>
            </a:r>
          </a:p>
          <a:p>
            <a:r>
              <a:rPr lang="en-US" dirty="0"/>
              <a:t>- Dual quaternions</a:t>
            </a:r>
          </a:p>
          <a:p>
            <a:r>
              <a:rPr lang="en-US" dirty="0"/>
              <a:t>- Reference following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doing so *, we overcome the limitations of reference-tracking by focusing on reference-following, which allows the rigid body to self-regulate the progress along the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28</a:t>
            </a:fld>
            <a:endParaRPr lang="en-US"/>
          </a:p>
        </p:txBody>
      </p:sp>
    </p:spTree>
    <p:extLst>
      <p:ext uri="{BB962C8B-B14F-4D97-AF65-F5344CB8AC3E}">
        <p14:creationId xmlns:p14="http://schemas.microsoft.com/office/powerpoint/2010/main" val="87835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simplest approach to address the pose control problem is * decoupling it into two separate subproblems. On the one hand, a position controller drives the translational motions, and on the other hand, an attitude controller regulates the rotational behavior. This separation relates to the de facto representation of the rigid body dynamics, in which the translational and angular motions are expressed separately. * However, such partitioning poses a challenge to effectively control the interdependence between the rotational and translational dynamics.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alternative to this decoupling is * representing the system dynamics globally on the configuration manifold of the special Euclidean group SE(3). Doing so allows for * leveraging the group structure to first avoid singularities and, second design proportional derivative (PD) feedback pose-controllers. Such control methods have * shown very promising results within a wide range of applications. Despite these achievements, even the controllers designed within the SE3 group have their own limitations.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3</a:t>
            </a:fld>
            <a:endParaRPr lang="en-US"/>
          </a:p>
        </p:txBody>
      </p:sp>
    </p:spTree>
    <p:extLst>
      <p:ext uri="{BB962C8B-B14F-4D97-AF65-F5344CB8AC3E}">
        <p14:creationId xmlns:p14="http://schemas.microsoft.com/office/powerpoint/2010/main" val="2289127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represent the pose * of a rigid body in SE3 , it is customary to combine a three-dimensional vector of the Cartesian coordinates with either a rotation matrix or a unit quaternion. Starting with the rotation matrix,  one of its drawbacks is * that it is not a compact representation, since it is given by a 3 by 3 matrix, resulting in a total of 9 parameters. An alternative solution is to use unit quaternions, which only rely on 4 values. Other than that, * with such representations the computation of rotation and position is performed independently, making it more difficult and inefficient to operate with poses. When it comes to control design, there are two shortcomings that are worth highlighting: First, * both the rotation matrices and unit quaternions contain multiple equilibrium points. Second, rather than relying on a single pose-error function, rotation matrices and unit quaternions require two separate functions: one for the position-error and another one for the attitude-error.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overcome these limitations *, we propose to use a less popular –yet full of potential– SE3 parameterization: * Unit Dual Quaternions. A dual quaternion consists of  a standard quaternion whose components are given by dual numbers.  For a dual quaternion to be * unit, its inverse needs to be equal to the conjugate. Just as unit quaternions represent rotations, unit dual quaternions describe three-dimensional pose-transformations. In other words, * translations and rotations. More specifically, a unit dual quaternion consisting of a translation vector p and a rotation quaternion q corresponds to a screw motion and is given by the equation highlighted in yellow. Due to the time constraints of this presentation, I will not provide further details on formally defining this screw motion. If interested, please check the paper.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compared to the more conventional pose representations, unit dual quaternions overcome most of the aforementioned limitations. First, * their parameterization is compact since it only relies on 8 numbers. Second, their utilization is * simple and efficient, because a series of rigid movements can be expressed as a sequence of dual quaternion multiplications. Third, due to their quaternion-based nature, * unit dual quaternions inherit the double coverage of SO3, and thus, have two equilibrium  points. Last but not least, * unit dual quaternions allow to represent the pose-error with a single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these appealing properties, unit dual quaternions have received considerable attention in the literature. Despite this recent raise in interest, the majority of the existing methods exclusively focus on reference-tracking.  To properly emphasize this limitation, lets take a tangent and clearly state the differences between reference-tracking and reference-following.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4</a:t>
            </a:fld>
            <a:endParaRPr lang="en-US"/>
          </a:p>
        </p:txBody>
      </p:sp>
    </p:spTree>
    <p:extLst>
      <p:ext uri="{BB962C8B-B14F-4D97-AF65-F5344CB8AC3E}">
        <p14:creationId xmlns:p14="http://schemas.microsoft.com/office/powerpoint/2010/main" val="2545875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path-tracking the desired state evolves with time and is agnostic to the system’s states. This might lead to an undesired system performance. To understand this, lets focus on the following illustrative example * . Let's assume that a dynamical system, shown in red, is accurately tracking a desired state, depicted in blue. This desired state depends on time and moves along the black geometric reference. If at any point an * external disturbance hinders the progress of the system, the time-based reference will * keep moving, while the dynamical system remains stuck. Once the disturbance * disappears, it will try to catch up, resulting in an increased tracking-error.  In literature * this is commonly summarized as a method that imposes “when to be where”.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response to this undesired behavior *, path-following does not rely on a predefined reference but leverages the progress along the path as an additional degree of freedom. More intuitively, in the previous illustrative example, when the dynamical system * gets blocked by the external disturbance, the desired state * is dependent on the progress along the path, and therefore, does not keep moving forward. As a consequence, * once the system is set free, the dynamical system proceeds to follow the path without any deviations..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Having clarified the benefits of path-following, lets get back to the previous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5</a:t>
            </a:fld>
            <a:endParaRPr lang="en-US"/>
          </a:p>
        </p:txBody>
      </p:sp>
    </p:spTree>
    <p:extLst>
      <p:ext uri="{BB962C8B-B14F-4D97-AF65-F5344CB8AC3E}">
        <p14:creationId xmlns:p14="http://schemas.microsoft.com/office/powerpoint/2010/main" val="3584049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before, the appealing attributes associated to unit dual quaternions have caused an increase in their popularity as a pose-parametrization for designing control methods. However, the existing literature limits their applicability to reference-tracking scenarios. Therefore, following the explanations in the previous slide *, we suggest to formulate a unit-dual-quaternion based pose-following method, allowing us to overcome the fundamental limitations of tracking.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analysis conducted in this slide brings us to the research questions that we are trying to answer in this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6</a:t>
            </a:fld>
            <a:endParaRPr lang="en-US"/>
          </a:p>
        </p:txBody>
      </p:sp>
    </p:spTree>
    <p:extLst>
      <p:ext uri="{BB962C8B-B14F-4D97-AF65-F5344CB8AC3E}">
        <p14:creationId xmlns:p14="http://schemas.microsoft.com/office/powerpoint/2010/main" val="425460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question says as follows: * How can we formulate a * pose-following control method * based on unit dual quaternions? This question naturally extends the concept of path-following to pose-following. In the upcoming two slides we will reformulate this research question into two different problems.</a:t>
            </a:r>
          </a:p>
        </p:txBody>
      </p:sp>
      <p:sp>
        <p:nvSpPr>
          <p:cNvPr id="4" name="Slide Number Placeholder 3"/>
          <p:cNvSpPr>
            <a:spLocks noGrp="1"/>
          </p:cNvSpPr>
          <p:nvPr>
            <p:ph type="sldNum" sz="quarter" idx="5"/>
          </p:nvPr>
        </p:nvSpPr>
        <p:spPr/>
        <p:txBody>
          <a:bodyPr/>
          <a:lstStyle/>
          <a:p>
            <a:fld id="{DB694450-B6F3-1A4E-A2C6-B974C3E7E2FE}" type="slidenum">
              <a:rPr lang="en-US" smtClean="0"/>
              <a:t>7</a:t>
            </a:fld>
            <a:endParaRPr lang="en-US"/>
          </a:p>
        </p:txBody>
      </p:sp>
    </p:spTree>
    <p:extLst>
      <p:ext uri="{BB962C8B-B14F-4D97-AF65-F5344CB8AC3E}">
        <p14:creationId xmlns:p14="http://schemas.microsoft.com/office/powerpoint/2010/main" val="144393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doing so, there are some preliminaries that need to be covered.</a:t>
            </a:r>
          </a:p>
          <a:p>
            <a:endParaRPr lang="en-US" dirty="0"/>
          </a:p>
          <a:p>
            <a:r>
              <a:rPr lang="en-US" dirty="0"/>
              <a:t>First * , we consider that the system dynamics are given by the standard three-dimensional rigid-body translational and rotational equations of motion.</a:t>
            </a:r>
          </a:p>
          <a:p>
            <a:endParaRPr lang="en-US" dirty="0"/>
          </a:p>
          <a:p>
            <a:r>
              <a:rPr lang="en-US" dirty="0"/>
              <a:t>Second * , we define the geometric reference, denoted by gamma, as a path with a moving frame attached to it. Both the cartesian coordinates and the moving frame are given by two functions parameterized by theta.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Third *, we define the augmented rigid body dynamics. For this purpose, we choose * the ordinary system states --position, velocity, unit quaternion attitude and angular velocity --, and augment them by the parametric variable and its first derivative. In a similar way, the parametric variable’s acceleration is added to the nominal control commands, the force and torque applied in the rigid body. Combining the rigid body dynamics with the augmented states and inputs allow us to write the dynamics in the standard nonlinear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Fourth *, we define the pose-following error by a yet to be defined function that outputs the deviation between the rigid body’s pose and the desired pose, denoted by pd and </a:t>
            </a:r>
            <a:r>
              <a:rPr lang="en-US" dirty="0" err="1"/>
              <a:t>qd</a:t>
            </a:r>
            <a:r>
              <a:rPr lang="en-US" dirty="0"/>
              <a:t>. Due to the structure of SE3, this function is dependent on the control design approach, and thus, will be defined in the upcoming slides.</a:t>
            </a:r>
          </a:p>
          <a:p>
            <a:endParaRPr lang="en-US" dirty="0"/>
          </a:p>
          <a:p>
            <a:r>
              <a:rPr lang="en-US" dirty="0"/>
              <a:t>Having settled the preliminaries, lets move on to the formal definition of the problems that we solve in this work.</a:t>
            </a:r>
          </a:p>
        </p:txBody>
      </p:sp>
      <p:sp>
        <p:nvSpPr>
          <p:cNvPr id="4" name="Slide Number Placeholder 3"/>
          <p:cNvSpPr>
            <a:spLocks noGrp="1"/>
          </p:cNvSpPr>
          <p:nvPr>
            <p:ph type="sldNum" sz="quarter" idx="5"/>
          </p:nvPr>
        </p:nvSpPr>
        <p:spPr/>
        <p:txBody>
          <a:bodyPr/>
          <a:lstStyle/>
          <a:p>
            <a:fld id="{DB694450-B6F3-1A4E-A2C6-B974C3E7E2FE}" type="slidenum">
              <a:rPr lang="en-US" smtClean="0"/>
              <a:t>8</a:t>
            </a:fld>
            <a:endParaRPr lang="en-US"/>
          </a:p>
        </p:txBody>
      </p:sp>
    </p:spTree>
    <p:extLst>
      <p:ext uri="{BB962C8B-B14F-4D97-AF65-F5344CB8AC3E}">
        <p14:creationId xmlns:p14="http://schemas.microsoft.com/office/powerpoint/2010/main" val="3197694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motivated the problem and defined the preliminaries, which are summarized in the upper-left part of the slide, we will now formally state the two specific problems addressed in our work:</a:t>
            </a:r>
          </a:p>
          <a:p>
            <a:endParaRPr lang="en-US" dirty="0"/>
          </a:p>
          <a:p>
            <a:r>
              <a:rPr lang="en-US" dirty="0"/>
              <a:t>First, * we define the “Pose-Following” problem, which states as follows : Given the geometric reference gamma in (2) and the augmented rigid body dynamics (1), formulate a controller that fulfills “Pose-Convergence” and “Convergence on parametric variable”. The former ensures that the pose error vanishes asymptotically, while the latter guarantees that the system reaches the end of the geometric reference.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 we extend the first problem to a second one, denoted as “Pose-Following with velocity assignment”. The key distinction is that it replaces the “Convergence on parametric variable” with “Velocity Convergence”. The aim of this modification is to make the parametric speed converge to a predetermined velocity profile.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9</a:t>
            </a:fld>
            <a:endParaRPr lang="en-US"/>
          </a:p>
        </p:txBody>
      </p:sp>
    </p:spTree>
    <p:extLst>
      <p:ext uri="{BB962C8B-B14F-4D97-AF65-F5344CB8AC3E}">
        <p14:creationId xmlns:p14="http://schemas.microsoft.com/office/powerpoint/2010/main" val="2094517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33B4DD-0FA0-3A4B-A004-7F785099FD9E}"/>
              </a:ext>
            </a:extLst>
          </p:cNvPr>
          <p:cNvSpPr/>
          <p:nvPr userDrawn="1"/>
        </p:nvSpPr>
        <p:spPr>
          <a:xfrm>
            <a:off x="0" y="3033485"/>
            <a:ext cx="12192000" cy="382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8534188-D68C-E146-8AD9-6F59B64681C9}"/>
              </a:ext>
            </a:extLst>
          </p:cNvPr>
          <p:cNvPicPr>
            <a:picLocks noChangeAspect="1"/>
          </p:cNvPicPr>
          <p:nvPr userDrawn="1"/>
        </p:nvPicPr>
        <p:blipFill rotWithShape="1">
          <a:blip r:embed="rId2"/>
          <a:srcRect l="9329" t="40825" r="7305" b="11009"/>
          <a:stretch/>
        </p:blipFill>
        <p:spPr>
          <a:xfrm>
            <a:off x="0" y="0"/>
            <a:ext cx="12192000" cy="3429000"/>
          </a:xfrm>
          <a:prstGeom prst="rect">
            <a:avLst/>
          </a:prstGeom>
        </p:spPr>
      </p:pic>
      <p:sp>
        <p:nvSpPr>
          <p:cNvPr id="2" name="Title 1">
            <a:extLst>
              <a:ext uri="{FF2B5EF4-FFF2-40B4-BE49-F238E27FC236}">
                <a16:creationId xmlns:a16="http://schemas.microsoft.com/office/drawing/2014/main" id="{3D698729-CEE2-A044-A851-248F37E0A741}"/>
              </a:ext>
            </a:extLst>
          </p:cNvPr>
          <p:cNvSpPr>
            <a:spLocks noGrp="1"/>
          </p:cNvSpPr>
          <p:nvPr>
            <p:ph type="ctrTitle"/>
          </p:nvPr>
        </p:nvSpPr>
        <p:spPr>
          <a:xfrm>
            <a:off x="838200" y="3429000"/>
            <a:ext cx="91440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4953D7C3-CA4E-FC43-8722-F231301F7ABE}"/>
              </a:ext>
            </a:extLst>
          </p:cNvPr>
          <p:cNvSpPr>
            <a:spLocks noGrp="1"/>
          </p:cNvSpPr>
          <p:nvPr>
            <p:ph type="subTitle" idx="1"/>
          </p:nvPr>
        </p:nvSpPr>
        <p:spPr>
          <a:xfrm>
            <a:off x="838200" y="5908675"/>
            <a:ext cx="9144000" cy="5973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8100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6FD09E4-4A4C-FE47-9A26-975A12D56129}"/>
              </a:ext>
            </a:extLst>
          </p:cNvPr>
          <p:cNvSpPr/>
          <p:nvPr userDrawn="1"/>
        </p:nvSpPr>
        <p:spPr>
          <a:xfrm>
            <a:off x="0" y="6198393"/>
            <a:ext cx="12192000" cy="6810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F35DB-BB56-EC4E-BD93-3996512AB854}"/>
              </a:ext>
            </a:extLst>
          </p:cNvPr>
          <p:cNvSpPr>
            <a:spLocks noGrp="1"/>
          </p:cNvSpPr>
          <p:nvPr>
            <p:ph type="title"/>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36BC272-1FA9-E044-B794-71D562BD29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AFA9916-D4D4-064D-9F6B-11689BFF7D75}"/>
              </a:ext>
            </a:extLst>
          </p:cNvPr>
          <p:cNvSpPr>
            <a:spLocks noGrp="1"/>
          </p:cNvSpPr>
          <p:nvPr>
            <p:ph type="sldNum" sz="quarter" idx="12"/>
          </p:nvPr>
        </p:nvSpPr>
        <p:spPr/>
        <p:txBody>
          <a:bodyPr/>
          <a:lstStyle>
            <a:lvl1pPr>
              <a:defRPr>
                <a:solidFill>
                  <a:schemeClr val="bg1"/>
                </a:solidFill>
              </a:defRPr>
            </a:lvl1pPr>
          </a:lstStyle>
          <a:p>
            <a:fld id="{E8ED25DC-E166-554F-BCD9-3FA8AEAE4EAB}" type="slidenum">
              <a:rPr lang="en-US" smtClean="0"/>
              <a:pPr/>
              <a:t>‹#›</a:t>
            </a:fld>
            <a:endParaRPr lang="en-US" dirty="0"/>
          </a:p>
        </p:txBody>
      </p:sp>
      <p:pic>
        <p:nvPicPr>
          <p:cNvPr id="10" name="Picture 9" descr="Logo&#10;&#10;Description automatically generated">
            <a:extLst>
              <a:ext uri="{FF2B5EF4-FFF2-40B4-BE49-F238E27FC236}">
                <a16:creationId xmlns:a16="http://schemas.microsoft.com/office/drawing/2014/main" id="{FDC11120-83A2-4697-8EC1-20A74665DC62}"/>
              </a:ext>
            </a:extLst>
          </p:cNvPr>
          <p:cNvPicPr>
            <a:picLocks noChangeAspect="1"/>
          </p:cNvPicPr>
          <p:nvPr userDrawn="1"/>
        </p:nvPicPr>
        <p:blipFill>
          <a:blip r:embed="rId2"/>
          <a:stretch>
            <a:fillRect/>
          </a:stretch>
        </p:blipFill>
        <p:spPr>
          <a:xfrm>
            <a:off x="10128795" y="6289912"/>
            <a:ext cx="446907" cy="497427"/>
          </a:xfrm>
          <a:prstGeom prst="rect">
            <a:avLst/>
          </a:prstGeom>
        </p:spPr>
      </p:pic>
      <p:pic>
        <p:nvPicPr>
          <p:cNvPr id="11" name="Picture 10" descr="A picture containing logo&#10;&#10;Description automatically generated">
            <a:extLst>
              <a:ext uri="{FF2B5EF4-FFF2-40B4-BE49-F238E27FC236}">
                <a16:creationId xmlns:a16="http://schemas.microsoft.com/office/drawing/2014/main" id="{40D4661C-80EB-477C-800E-FBF3F9E9BE2A}"/>
              </a:ext>
            </a:extLst>
          </p:cNvPr>
          <p:cNvPicPr>
            <a:picLocks noChangeAspect="1"/>
          </p:cNvPicPr>
          <p:nvPr userDrawn="1"/>
        </p:nvPicPr>
        <p:blipFill>
          <a:blip r:embed="rId3"/>
          <a:stretch>
            <a:fillRect/>
          </a:stretch>
        </p:blipFill>
        <p:spPr>
          <a:xfrm>
            <a:off x="9026736" y="6343160"/>
            <a:ext cx="702502" cy="390932"/>
          </a:xfrm>
          <a:prstGeom prst="rect">
            <a:avLst/>
          </a:prstGeom>
        </p:spPr>
      </p:pic>
      <p:sp>
        <p:nvSpPr>
          <p:cNvPr id="12" name="TextBox 11">
            <a:extLst>
              <a:ext uri="{FF2B5EF4-FFF2-40B4-BE49-F238E27FC236}">
                <a16:creationId xmlns:a16="http://schemas.microsoft.com/office/drawing/2014/main" id="{ECF75E44-6CA9-4E2A-B519-06B577A10D42}"/>
              </a:ext>
            </a:extLst>
          </p:cNvPr>
          <p:cNvSpPr txBox="1"/>
          <p:nvPr userDrawn="1"/>
        </p:nvSpPr>
        <p:spPr>
          <a:xfrm>
            <a:off x="437669" y="6307792"/>
            <a:ext cx="8172931" cy="461665"/>
          </a:xfrm>
          <a:prstGeom prst="rect">
            <a:avLst/>
          </a:prstGeom>
          <a:noFill/>
        </p:spPr>
        <p:txBody>
          <a:bodyPr wrap="square">
            <a:spAutoFit/>
          </a:bodyPr>
          <a:lstStyle/>
          <a:p>
            <a:r>
              <a:rPr lang="en-US" sz="1200" dirty="0">
                <a:solidFill>
                  <a:schemeClr val="bg1"/>
                </a:solidFill>
                <a:latin typeface="Montserrat" panose="00000500000000000000" pitchFamily="2" charset="0"/>
              </a:rPr>
              <a:t>Jon Arrizabalaga			 		Technical University Munich </a:t>
            </a:r>
          </a:p>
          <a:p>
            <a:r>
              <a:rPr lang="en-US" sz="1200" dirty="0">
                <a:solidFill>
                  <a:schemeClr val="bg1"/>
                </a:solidFill>
                <a:latin typeface="Montserrat" panose="00000500000000000000" pitchFamily="2" charset="0"/>
              </a:rPr>
              <a:t>jon.arrizabalaga@tum.de		 		Autonomous Aerial Systems</a:t>
            </a:r>
            <a:endParaRPr lang="en-DE" sz="1200" dirty="0">
              <a:solidFill>
                <a:schemeClr val="bg1"/>
              </a:solidFill>
              <a:latin typeface="Montserrat" panose="00000500000000000000" pitchFamily="2" charset="0"/>
            </a:endParaRPr>
          </a:p>
        </p:txBody>
      </p:sp>
      <p:sp>
        <p:nvSpPr>
          <p:cNvPr id="5" name="Content Placeholder 4">
            <a:extLst>
              <a:ext uri="{FF2B5EF4-FFF2-40B4-BE49-F238E27FC236}">
                <a16:creationId xmlns:a16="http://schemas.microsoft.com/office/drawing/2014/main" id="{E875AB2C-52C3-4258-846A-BD6F3A0A92FB}"/>
              </a:ext>
            </a:extLst>
          </p:cNvPr>
          <p:cNvSpPr>
            <a:spLocks noGrp="1"/>
          </p:cNvSpPr>
          <p:nvPr>
            <p:ph sz="quarter" idx="13" hasCustomPrompt="1"/>
          </p:nvPr>
        </p:nvSpPr>
        <p:spPr>
          <a:xfrm>
            <a:off x="838200" y="1297780"/>
            <a:ext cx="9244012" cy="414338"/>
          </a:xfrm>
        </p:spPr>
        <p:txBody>
          <a:bodyPr/>
          <a:lstStyle>
            <a:lvl1pPr marL="0" indent="0">
              <a:buNone/>
              <a:defRPr i="1" u="none"/>
            </a:lvl1pPr>
          </a:lstStyle>
          <a:p>
            <a:pPr lvl="0"/>
            <a:r>
              <a:rPr lang="en-US" dirty="0"/>
              <a:t>This is the subtitle</a:t>
            </a:r>
          </a:p>
          <a:p>
            <a:pPr lvl="1"/>
            <a:r>
              <a:rPr lang="en-US" dirty="0"/>
              <a:t>Second level</a:t>
            </a:r>
          </a:p>
          <a:p>
            <a:pPr lvl="2"/>
            <a:r>
              <a:rPr lang="en-US" dirty="0"/>
              <a:t>Third level</a:t>
            </a:r>
          </a:p>
          <a:p>
            <a:pPr lvl="3"/>
            <a:r>
              <a:rPr lang="en-US" dirty="0"/>
              <a:t>Fourth level</a:t>
            </a:r>
          </a:p>
          <a:p>
            <a:pPr lvl="4"/>
            <a:r>
              <a:rPr lang="en-US" dirty="0"/>
              <a:t>Fifth level</a:t>
            </a:r>
            <a:endParaRPr lang="en-DE" dirty="0"/>
          </a:p>
        </p:txBody>
      </p:sp>
    </p:spTree>
    <p:extLst>
      <p:ext uri="{BB962C8B-B14F-4D97-AF65-F5344CB8AC3E}">
        <p14:creationId xmlns:p14="http://schemas.microsoft.com/office/powerpoint/2010/main" val="287550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EB1E-BB46-D145-8987-36291DA33556}"/>
              </a:ext>
            </a:extLst>
          </p:cNvPr>
          <p:cNvSpPr>
            <a:spLocks noGrp="1"/>
          </p:cNvSpPr>
          <p:nvPr>
            <p:ph type="title"/>
          </p:nvPr>
        </p:nvSpPr>
        <p:spPr>
          <a:xfrm>
            <a:off x="831850" y="2471351"/>
            <a:ext cx="10515600" cy="2091124"/>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7F55A26-C877-0946-A5B0-FF5CCDF33332}"/>
              </a:ext>
            </a:extLst>
          </p:cNvPr>
          <p:cNvSpPr>
            <a:spLocks noGrp="1"/>
          </p:cNvSpPr>
          <p:nvPr>
            <p:ph type="body" idx="1"/>
          </p:nvPr>
        </p:nvSpPr>
        <p:spPr>
          <a:xfrm>
            <a:off x="831850" y="4589463"/>
            <a:ext cx="10515600" cy="1500187"/>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92B736D-608A-BD49-9D3B-7EBCFBF4ED9F}"/>
              </a:ext>
            </a:extLst>
          </p:cNvPr>
          <p:cNvSpPr>
            <a:spLocks noGrp="1"/>
          </p:cNvSpPr>
          <p:nvPr>
            <p:ph type="sldNum" sz="quarter" idx="12"/>
          </p:nvPr>
        </p:nvSpPr>
        <p:spPr/>
        <p:txBody>
          <a:bodyPr/>
          <a:lstStyle/>
          <a:p>
            <a:fld id="{E8ED25DC-E166-554F-BCD9-3FA8AEAE4EAB}" type="slidenum">
              <a:rPr lang="en-US" smtClean="0"/>
              <a:t>‹#›</a:t>
            </a:fld>
            <a:endParaRPr lang="en-US"/>
          </a:p>
        </p:txBody>
      </p:sp>
      <p:pic>
        <p:nvPicPr>
          <p:cNvPr id="9" name="Picture 8">
            <a:extLst>
              <a:ext uri="{FF2B5EF4-FFF2-40B4-BE49-F238E27FC236}">
                <a16:creationId xmlns:a16="http://schemas.microsoft.com/office/drawing/2014/main" id="{8FD78826-ADA4-6A4B-83F3-1222C213FE81}"/>
              </a:ext>
            </a:extLst>
          </p:cNvPr>
          <p:cNvPicPr>
            <a:picLocks noChangeAspect="1"/>
          </p:cNvPicPr>
          <p:nvPr userDrawn="1"/>
        </p:nvPicPr>
        <p:blipFill>
          <a:blip r:embed="rId2"/>
          <a:stretch>
            <a:fillRect/>
          </a:stretch>
        </p:blipFill>
        <p:spPr>
          <a:xfrm>
            <a:off x="838199" y="1725653"/>
            <a:ext cx="4974209" cy="614922"/>
          </a:xfrm>
          <a:prstGeom prst="rect">
            <a:avLst/>
          </a:prstGeom>
        </p:spPr>
      </p:pic>
    </p:spTree>
    <p:extLst>
      <p:ext uri="{BB962C8B-B14F-4D97-AF65-F5344CB8AC3E}">
        <p14:creationId xmlns:p14="http://schemas.microsoft.com/office/powerpoint/2010/main" val="175019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EB1E-BB46-D145-8987-36291DA33556}"/>
              </a:ext>
            </a:extLst>
          </p:cNvPr>
          <p:cNvSpPr>
            <a:spLocks noGrp="1"/>
          </p:cNvSpPr>
          <p:nvPr>
            <p:ph type="title"/>
          </p:nvPr>
        </p:nvSpPr>
        <p:spPr>
          <a:xfrm>
            <a:off x="831850" y="2471351"/>
            <a:ext cx="10515600" cy="2091124"/>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7F55A26-C877-0946-A5B0-FF5CCDF33332}"/>
              </a:ext>
            </a:extLst>
          </p:cNvPr>
          <p:cNvSpPr>
            <a:spLocks noGrp="1"/>
          </p:cNvSpPr>
          <p:nvPr>
            <p:ph type="body" idx="1"/>
          </p:nvPr>
        </p:nvSpPr>
        <p:spPr>
          <a:xfrm>
            <a:off x="831850" y="4589463"/>
            <a:ext cx="10515600" cy="1500187"/>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92B736D-608A-BD49-9D3B-7EBCFBF4ED9F}"/>
              </a:ext>
            </a:extLst>
          </p:cNvPr>
          <p:cNvSpPr>
            <a:spLocks noGrp="1"/>
          </p:cNvSpPr>
          <p:nvPr>
            <p:ph type="sldNum" sz="quarter" idx="12"/>
          </p:nvPr>
        </p:nvSpPr>
        <p:spPr/>
        <p:txBody>
          <a:bodyPr/>
          <a:lstStyle/>
          <a:p>
            <a:fld id="{E8ED25DC-E166-554F-BCD9-3FA8AEAE4EAB}" type="slidenum">
              <a:rPr lang="en-US" smtClean="0"/>
              <a:t>‹#›</a:t>
            </a:fld>
            <a:endParaRPr lang="en-US"/>
          </a:p>
        </p:txBody>
      </p:sp>
      <p:pic>
        <p:nvPicPr>
          <p:cNvPr id="9" name="Picture 8">
            <a:extLst>
              <a:ext uri="{FF2B5EF4-FFF2-40B4-BE49-F238E27FC236}">
                <a16:creationId xmlns:a16="http://schemas.microsoft.com/office/drawing/2014/main" id="{8FD78826-ADA4-6A4B-83F3-1222C213FE81}"/>
              </a:ext>
            </a:extLst>
          </p:cNvPr>
          <p:cNvPicPr>
            <a:picLocks noChangeAspect="1"/>
          </p:cNvPicPr>
          <p:nvPr userDrawn="1"/>
        </p:nvPicPr>
        <p:blipFill>
          <a:blip r:embed="rId2"/>
          <a:stretch>
            <a:fillRect/>
          </a:stretch>
        </p:blipFill>
        <p:spPr>
          <a:xfrm>
            <a:off x="838199" y="1725653"/>
            <a:ext cx="4974209" cy="614922"/>
          </a:xfrm>
          <a:prstGeom prst="rect">
            <a:avLst/>
          </a:prstGeom>
        </p:spPr>
      </p:pic>
    </p:spTree>
    <p:extLst>
      <p:ext uri="{BB962C8B-B14F-4D97-AF65-F5344CB8AC3E}">
        <p14:creationId xmlns:p14="http://schemas.microsoft.com/office/powerpoint/2010/main" val="173830384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35DB-BB56-EC4E-BD93-3996512AB854}"/>
              </a:ext>
            </a:extLst>
          </p:cNvPr>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36BC272-1FA9-E044-B794-71D562BD29B3}"/>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AFA9916-D4D4-064D-9F6B-11689BFF7D75}"/>
              </a:ext>
            </a:extLst>
          </p:cNvPr>
          <p:cNvSpPr>
            <a:spLocks noGrp="1"/>
          </p:cNvSpPr>
          <p:nvPr>
            <p:ph type="sldNum" sz="quarter" idx="12"/>
          </p:nvPr>
        </p:nvSpPr>
        <p:spPr/>
        <p:txBody>
          <a:bodyPr/>
          <a:lstStyle/>
          <a:p>
            <a:fld id="{E8ED25DC-E166-554F-BCD9-3FA8AEAE4EAB}" type="slidenum">
              <a:rPr lang="en-US" smtClean="0"/>
              <a:t>‹#›</a:t>
            </a:fld>
            <a:endParaRPr lang="en-US"/>
          </a:p>
        </p:txBody>
      </p:sp>
      <p:grpSp>
        <p:nvGrpSpPr>
          <p:cNvPr id="16" name="Group 15">
            <a:extLst>
              <a:ext uri="{FF2B5EF4-FFF2-40B4-BE49-F238E27FC236}">
                <a16:creationId xmlns:a16="http://schemas.microsoft.com/office/drawing/2014/main" id="{9C0D0A33-66C2-1149-B6DC-579B8BEE8010}"/>
              </a:ext>
            </a:extLst>
          </p:cNvPr>
          <p:cNvGrpSpPr/>
          <p:nvPr userDrawn="1"/>
        </p:nvGrpSpPr>
        <p:grpSpPr>
          <a:xfrm>
            <a:off x="0" y="6198393"/>
            <a:ext cx="12192000" cy="681037"/>
            <a:chOff x="0" y="6198393"/>
            <a:chExt cx="12192000" cy="681037"/>
          </a:xfrm>
        </p:grpSpPr>
        <p:sp>
          <p:nvSpPr>
            <p:cNvPr id="4" name="Rectangle 3">
              <a:extLst>
                <a:ext uri="{FF2B5EF4-FFF2-40B4-BE49-F238E27FC236}">
                  <a16:creationId xmlns:a16="http://schemas.microsoft.com/office/drawing/2014/main" id="{A41F25DB-90C1-9549-B13D-4D4F98BBC288}"/>
                </a:ext>
              </a:extLst>
            </p:cNvPr>
            <p:cNvSpPr/>
            <p:nvPr userDrawn="1"/>
          </p:nvSpPr>
          <p:spPr>
            <a:xfrm>
              <a:off x="0" y="6198393"/>
              <a:ext cx="12192000" cy="681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7500232-BECA-4341-A3AD-B575AF184B00}"/>
                </a:ext>
              </a:extLst>
            </p:cNvPr>
            <p:cNvPicPr>
              <a:picLocks noChangeAspect="1"/>
            </p:cNvPicPr>
            <p:nvPr userDrawn="1"/>
          </p:nvPicPr>
          <p:blipFill rotWithShape="1">
            <a:blip r:embed="rId2"/>
            <a:srcRect r="40613"/>
            <a:stretch/>
          </p:blipFill>
          <p:spPr>
            <a:xfrm>
              <a:off x="838201" y="6374283"/>
              <a:ext cx="2174310" cy="452612"/>
            </a:xfrm>
            <a:prstGeom prst="rect">
              <a:avLst/>
            </a:prstGeom>
          </p:spPr>
        </p:pic>
      </p:grpSp>
    </p:spTree>
    <p:extLst>
      <p:ext uri="{BB962C8B-B14F-4D97-AF65-F5344CB8AC3E}">
        <p14:creationId xmlns:p14="http://schemas.microsoft.com/office/powerpoint/2010/main" val="193894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Picture 9" descr="A picture containing logo&#10;&#10;Description automatically generated">
            <a:extLst>
              <a:ext uri="{FF2B5EF4-FFF2-40B4-BE49-F238E27FC236}">
                <a16:creationId xmlns:a16="http://schemas.microsoft.com/office/drawing/2014/main" id="{055C2AFA-2776-400D-8356-3E3CC6D79FA8}"/>
              </a:ext>
            </a:extLst>
          </p:cNvPr>
          <p:cNvPicPr>
            <a:picLocks noChangeAspect="1"/>
          </p:cNvPicPr>
          <p:nvPr userDrawn="1"/>
        </p:nvPicPr>
        <p:blipFill>
          <a:blip r:embed="rId2"/>
          <a:stretch>
            <a:fillRect/>
          </a:stretch>
        </p:blipFill>
        <p:spPr>
          <a:xfrm>
            <a:off x="9026736" y="6343160"/>
            <a:ext cx="702502" cy="390932"/>
          </a:xfrm>
          <a:prstGeom prst="rect">
            <a:avLst/>
          </a:prstGeom>
        </p:spPr>
      </p:pic>
      <p:sp>
        <p:nvSpPr>
          <p:cNvPr id="7" name="Title 6">
            <a:extLst>
              <a:ext uri="{FF2B5EF4-FFF2-40B4-BE49-F238E27FC236}">
                <a16:creationId xmlns:a16="http://schemas.microsoft.com/office/drawing/2014/main" id="{665FE343-E9EC-4ABD-8267-03ADF5CBD234}"/>
              </a:ext>
            </a:extLst>
          </p:cNvPr>
          <p:cNvSpPr>
            <a:spLocks noGrp="1"/>
          </p:cNvSpPr>
          <p:nvPr>
            <p:ph type="title"/>
          </p:nvPr>
        </p:nvSpPr>
        <p:spPr/>
        <p:txBody>
          <a:bodyPr/>
          <a:lstStyle/>
          <a:p>
            <a:r>
              <a:rPr lang="en-US" dirty="0"/>
              <a:t>Click to edit Master title style</a:t>
            </a:r>
            <a:endParaRPr lang="en-DE" dirty="0"/>
          </a:p>
        </p:txBody>
      </p:sp>
    </p:spTree>
    <p:extLst>
      <p:ext uri="{BB962C8B-B14F-4D97-AF65-F5344CB8AC3E}">
        <p14:creationId xmlns:p14="http://schemas.microsoft.com/office/powerpoint/2010/main" val="126699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807750-DBD6-BB43-98FD-B5A76E0D0848}"/>
              </a:ext>
            </a:extLst>
          </p:cNvPr>
          <p:cNvSpPr/>
          <p:nvPr userDrawn="1"/>
        </p:nvSpPr>
        <p:spPr>
          <a:xfrm>
            <a:off x="0" y="6198393"/>
            <a:ext cx="12192000" cy="6810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EAB2FD3-9D28-B947-A382-DC18173BD144}"/>
              </a:ext>
            </a:extLst>
          </p:cNvPr>
          <p:cNvSpPr>
            <a:spLocks noGrp="1"/>
          </p:cNvSpPr>
          <p:nvPr>
            <p:ph type="sldNum" sz="quarter" idx="12"/>
          </p:nvPr>
        </p:nvSpPr>
        <p:spPr/>
        <p:txBody>
          <a:bodyPr/>
          <a:lstStyle>
            <a:lvl1pPr>
              <a:defRPr>
                <a:solidFill>
                  <a:schemeClr val="bg1"/>
                </a:solidFill>
              </a:defRPr>
            </a:lvl1pPr>
          </a:lstStyle>
          <a:p>
            <a:fld id="{E8ED25DC-E166-554F-BCD9-3FA8AEAE4EAB}" type="slidenum">
              <a:rPr lang="en-US" smtClean="0"/>
              <a:pPr/>
              <a:t>‹#›</a:t>
            </a:fld>
            <a:endParaRPr lang="en-US" dirty="0"/>
          </a:p>
        </p:txBody>
      </p:sp>
      <p:pic>
        <p:nvPicPr>
          <p:cNvPr id="9" name="Picture 8" descr="Logo&#10;&#10;Description automatically generated">
            <a:extLst>
              <a:ext uri="{FF2B5EF4-FFF2-40B4-BE49-F238E27FC236}">
                <a16:creationId xmlns:a16="http://schemas.microsoft.com/office/drawing/2014/main" id="{D38EFEE3-AE3B-4FF5-A27F-3D84E2FAE264}"/>
              </a:ext>
            </a:extLst>
          </p:cNvPr>
          <p:cNvPicPr>
            <a:picLocks noChangeAspect="1"/>
          </p:cNvPicPr>
          <p:nvPr userDrawn="1"/>
        </p:nvPicPr>
        <p:blipFill>
          <a:blip r:embed="rId2"/>
          <a:stretch>
            <a:fillRect/>
          </a:stretch>
        </p:blipFill>
        <p:spPr>
          <a:xfrm>
            <a:off x="10128795" y="6289912"/>
            <a:ext cx="446907" cy="497427"/>
          </a:xfrm>
          <a:prstGeom prst="rect">
            <a:avLst/>
          </a:prstGeom>
        </p:spPr>
      </p:pic>
      <p:pic>
        <p:nvPicPr>
          <p:cNvPr id="3" name="Picture 2" descr="A picture containing logo&#10;&#10;Description automatically generated">
            <a:extLst>
              <a:ext uri="{FF2B5EF4-FFF2-40B4-BE49-F238E27FC236}">
                <a16:creationId xmlns:a16="http://schemas.microsoft.com/office/drawing/2014/main" id="{25171FD2-76A0-4EF2-B8A0-50C31255846A}"/>
              </a:ext>
            </a:extLst>
          </p:cNvPr>
          <p:cNvPicPr>
            <a:picLocks noChangeAspect="1"/>
          </p:cNvPicPr>
          <p:nvPr userDrawn="1"/>
        </p:nvPicPr>
        <p:blipFill>
          <a:blip r:embed="rId3"/>
          <a:stretch>
            <a:fillRect/>
          </a:stretch>
        </p:blipFill>
        <p:spPr>
          <a:xfrm>
            <a:off x="9026736" y="6343160"/>
            <a:ext cx="702502" cy="390932"/>
          </a:xfrm>
          <a:prstGeom prst="rect">
            <a:avLst/>
          </a:prstGeom>
        </p:spPr>
      </p:pic>
      <p:sp>
        <p:nvSpPr>
          <p:cNvPr id="10" name="TextBox 9">
            <a:extLst>
              <a:ext uri="{FF2B5EF4-FFF2-40B4-BE49-F238E27FC236}">
                <a16:creationId xmlns:a16="http://schemas.microsoft.com/office/drawing/2014/main" id="{6FDFD043-4C36-45E9-AE83-CBDAC61446D2}"/>
              </a:ext>
            </a:extLst>
          </p:cNvPr>
          <p:cNvSpPr txBox="1"/>
          <p:nvPr userDrawn="1"/>
        </p:nvSpPr>
        <p:spPr>
          <a:xfrm>
            <a:off x="437669" y="6307792"/>
            <a:ext cx="6407511" cy="461665"/>
          </a:xfrm>
          <a:prstGeom prst="rect">
            <a:avLst/>
          </a:prstGeom>
          <a:noFill/>
        </p:spPr>
        <p:txBody>
          <a:bodyPr wrap="square">
            <a:spAutoFit/>
          </a:bodyPr>
          <a:lstStyle/>
          <a:p>
            <a:r>
              <a:rPr lang="en-US" sz="1200" dirty="0">
                <a:solidFill>
                  <a:schemeClr val="bg1"/>
                </a:solidFill>
                <a:latin typeface="Montserrat" panose="00000500000000000000" pitchFamily="2" charset="0"/>
              </a:rPr>
              <a:t>Jon Arrizabalaga, </a:t>
            </a:r>
          </a:p>
          <a:p>
            <a:r>
              <a:rPr lang="en-US" sz="1200" dirty="0">
                <a:solidFill>
                  <a:schemeClr val="bg1"/>
                </a:solidFill>
                <a:latin typeface="Montserrat" panose="00000500000000000000" pitchFamily="2" charset="0"/>
              </a:rPr>
              <a:t>Technical University Munich, Autonomous Aerial Systems</a:t>
            </a:r>
            <a:endParaRPr lang="en-DE" sz="12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68573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5C5654-855E-9D49-8112-A9A21DAE394F}"/>
              </a:ext>
            </a:extLst>
          </p:cNvPr>
          <p:cNvSpPr/>
          <p:nvPr userDrawn="1"/>
        </p:nvSpPr>
        <p:spPr>
          <a:xfrm>
            <a:off x="0" y="6198393"/>
            <a:ext cx="12192000" cy="6810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03DF6-E47E-4A4F-9980-443DD872D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0BBEB-5DDE-9345-9C3F-D0F7474EC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2BC522-6D65-7E49-8B66-D633517F7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a:extLst>
              <a:ext uri="{FF2B5EF4-FFF2-40B4-BE49-F238E27FC236}">
                <a16:creationId xmlns:a16="http://schemas.microsoft.com/office/drawing/2014/main" id="{F113B98F-14DF-284C-AE8E-6490FF9ADA84}"/>
              </a:ext>
            </a:extLst>
          </p:cNvPr>
          <p:cNvSpPr>
            <a:spLocks noGrp="1"/>
          </p:cNvSpPr>
          <p:nvPr>
            <p:ph type="sldNum" sz="quarter" idx="12"/>
          </p:nvPr>
        </p:nvSpPr>
        <p:spPr/>
        <p:txBody>
          <a:bodyPr/>
          <a:lstStyle>
            <a:lvl1pPr>
              <a:defRPr>
                <a:solidFill>
                  <a:schemeClr val="bg1"/>
                </a:solidFill>
              </a:defRPr>
            </a:lvl1pPr>
          </a:lstStyle>
          <a:p>
            <a:fld id="{E8ED25DC-E166-554F-BCD9-3FA8AEAE4EAB}" type="slidenum">
              <a:rPr lang="en-US" smtClean="0"/>
              <a:pPr/>
              <a:t>‹#›</a:t>
            </a:fld>
            <a:endParaRPr lang="en-US" dirty="0"/>
          </a:p>
        </p:txBody>
      </p:sp>
      <p:pic>
        <p:nvPicPr>
          <p:cNvPr id="12" name="Picture 11" descr="Logo&#10;&#10;Description automatically generated">
            <a:extLst>
              <a:ext uri="{FF2B5EF4-FFF2-40B4-BE49-F238E27FC236}">
                <a16:creationId xmlns:a16="http://schemas.microsoft.com/office/drawing/2014/main" id="{EB47313C-88A3-438F-A45E-ACF1BD12209B}"/>
              </a:ext>
            </a:extLst>
          </p:cNvPr>
          <p:cNvPicPr>
            <a:picLocks noChangeAspect="1"/>
          </p:cNvPicPr>
          <p:nvPr userDrawn="1"/>
        </p:nvPicPr>
        <p:blipFill>
          <a:blip r:embed="rId2"/>
          <a:stretch>
            <a:fillRect/>
          </a:stretch>
        </p:blipFill>
        <p:spPr>
          <a:xfrm>
            <a:off x="10128795" y="6289912"/>
            <a:ext cx="446907" cy="497427"/>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8D97AE4C-2FAE-4FE2-BA21-2980E51C205F}"/>
              </a:ext>
            </a:extLst>
          </p:cNvPr>
          <p:cNvPicPr>
            <a:picLocks noChangeAspect="1"/>
          </p:cNvPicPr>
          <p:nvPr userDrawn="1"/>
        </p:nvPicPr>
        <p:blipFill>
          <a:blip r:embed="rId3"/>
          <a:stretch>
            <a:fillRect/>
          </a:stretch>
        </p:blipFill>
        <p:spPr>
          <a:xfrm>
            <a:off x="9026736" y="6343160"/>
            <a:ext cx="702502" cy="390932"/>
          </a:xfrm>
          <a:prstGeom prst="rect">
            <a:avLst/>
          </a:prstGeom>
        </p:spPr>
      </p:pic>
      <p:sp>
        <p:nvSpPr>
          <p:cNvPr id="14" name="TextBox 13">
            <a:extLst>
              <a:ext uri="{FF2B5EF4-FFF2-40B4-BE49-F238E27FC236}">
                <a16:creationId xmlns:a16="http://schemas.microsoft.com/office/drawing/2014/main" id="{2F830425-FDDF-4FC3-B120-70907BA98C4E}"/>
              </a:ext>
            </a:extLst>
          </p:cNvPr>
          <p:cNvSpPr txBox="1"/>
          <p:nvPr userDrawn="1"/>
        </p:nvSpPr>
        <p:spPr>
          <a:xfrm>
            <a:off x="437669" y="6307792"/>
            <a:ext cx="6407511" cy="461665"/>
          </a:xfrm>
          <a:prstGeom prst="rect">
            <a:avLst/>
          </a:prstGeom>
          <a:noFill/>
        </p:spPr>
        <p:txBody>
          <a:bodyPr wrap="square">
            <a:spAutoFit/>
          </a:bodyPr>
          <a:lstStyle/>
          <a:p>
            <a:r>
              <a:rPr lang="en-US" sz="1200" dirty="0">
                <a:solidFill>
                  <a:schemeClr val="bg1"/>
                </a:solidFill>
                <a:latin typeface="Montserrat" panose="00000500000000000000" pitchFamily="2" charset="0"/>
              </a:rPr>
              <a:t>Jon Arrizabalaga, </a:t>
            </a:r>
          </a:p>
          <a:p>
            <a:r>
              <a:rPr lang="en-US" sz="1200" dirty="0">
                <a:solidFill>
                  <a:schemeClr val="bg1"/>
                </a:solidFill>
                <a:latin typeface="Montserrat" panose="00000500000000000000" pitchFamily="2" charset="0"/>
              </a:rPr>
              <a:t>Technical University Munich, Autonomous Aerial Systems</a:t>
            </a:r>
            <a:endParaRPr lang="en-DE" sz="12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78731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0147C-7130-A844-A500-AD2249C139F8}"/>
              </a:ext>
            </a:extLst>
          </p:cNvPr>
          <p:cNvSpPr/>
          <p:nvPr userDrawn="1"/>
        </p:nvSpPr>
        <p:spPr>
          <a:xfrm>
            <a:off x="0" y="6198393"/>
            <a:ext cx="12192000" cy="6810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B949F-6F75-FB49-8F5A-B5F62BE35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CF2508-11E7-7A4E-A571-9EC847A99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D2D2B4-7888-2440-9E0A-9265BD042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2F32C2B-49A7-734E-9AC8-3185EF4D4222}"/>
              </a:ext>
            </a:extLst>
          </p:cNvPr>
          <p:cNvSpPr>
            <a:spLocks noGrp="1"/>
          </p:cNvSpPr>
          <p:nvPr>
            <p:ph type="sldNum" sz="quarter" idx="12"/>
          </p:nvPr>
        </p:nvSpPr>
        <p:spPr/>
        <p:txBody>
          <a:bodyPr/>
          <a:lstStyle>
            <a:lvl1pPr>
              <a:defRPr>
                <a:solidFill>
                  <a:schemeClr val="bg1"/>
                </a:solidFill>
              </a:defRPr>
            </a:lvl1pPr>
          </a:lstStyle>
          <a:p>
            <a:fld id="{E8ED25DC-E166-554F-BCD9-3FA8AEAE4EAB}" type="slidenum">
              <a:rPr lang="en-US" smtClean="0"/>
              <a:pPr/>
              <a:t>‹#›</a:t>
            </a:fld>
            <a:endParaRPr lang="en-US" dirty="0"/>
          </a:p>
        </p:txBody>
      </p:sp>
      <p:pic>
        <p:nvPicPr>
          <p:cNvPr id="10" name="Picture 9" descr="Logo&#10;&#10;Description automatically generated">
            <a:extLst>
              <a:ext uri="{FF2B5EF4-FFF2-40B4-BE49-F238E27FC236}">
                <a16:creationId xmlns:a16="http://schemas.microsoft.com/office/drawing/2014/main" id="{1E044645-CF11-4760-89D0-82625AFA4875}"/>
              </a:ext>
            </a:extLst>
          </p:cNvPr>
          <p:cNvPicPr>
            <a:picLocks noChangeAspect="1"/>
          </p:cNvPicPr>
          <p:nvPr userDrawn="1"/>
        </p:nvPicPr>
        <p:blipFill>
          <a:blip r:embed="rId2"/>
          <a:stretch>
            <a:fillRect/>
          </a:stretch>
        </p:blipFill>
        <p:spPr>
          <a:xfrm>
            <a:off x="10128795" y="6289912"/>
            <a:ext cx="446907" cy="497427"/>
          </a:xfrm>
          <a:prstGeom prst="rect">
            <a:avLst/>
          </a:prstGeom>
        </p:spPr>
      </p:pic>
      <p:pic>
        <p:nvPicPr>
          <p:cNvPr id="11" name="Picture 10" descr="A picture containing logo&#10;&#10;Description automatically generated">
            <a:extLst>
              <a:ext uri="{FF2B5EF4-FFF2-40B4-BE49-F238E27FC236}">
                <a16:creationId xmlns:a16="http://schemas.microsoft.com/office/drawing/2014/main" id="{90F82094-F202-400B-BD51-C72519E37AE4}"/>
              </a:ext>
            </a:extLst>
          </p:cNvPr>
          <p:cNvPicPr>
            <a:picLocks noChangeAspect="1"/>
          </p:cNvPicPr>
          <p:nvPr userDrawn="1"/>
        </p:nvPicPr>
        <p:blipFill>
          <a:blip r:embed="rId3"/>
          <a:stretch>
            <a:fillRect/>
          </a:stretch>
        </p:blipFill>
        <p:spPr>
          <a:xfrm>
            <a:off x="9026736" y="6343160"/>
            <a:ext cx="702502" cy="390932"/>
          </a:xfrm>
          <a:prstGeom prst="rect">
            <a:avLst/>
          </a:prstGeom>
        </p:spPr>
      </p:pic>
      <p:sp>
        <p:nvSpPr>
          <p:cNvPr id="12" name="TextBox 11">
            <a:extLst>
              <a:ext uri="{FF2B5EF4-FFF2-40B4-BE49-F238E27FC236}">
                <a16:creationId xmlns:a16="http://schemas.microsoft.com/office/drawing/2014/main" id="{B8935485-5BB0-47E1-BAEE-62D2BA8FDD09}"/>
              </a:ext>
            </a:extLst>
          </p:cNvPr>
          <p:cNvSpPr txBox="1"/>
          <p:nvPr userDrawn="1"/>
        </p:nvSpPr>
        <p:spPr>
          <a:xfrm>
            <a:off x="437669" y="6307792"/>
            <a:ext cx="6407511" cy="461665"/>
          </a:xfrm>
          <a:prstGeom prst="rect">
            <a:avLst/>
          </a:prstGeom>
          <a:noFill/>
        </p:spPr>
        <p:txBody>
          <a:bodyPr wrap="square">
            <a:spAutoFit/>
          </a:bodyPr>
          <a:lstStyle/>
          <a:p>
            <a:r>
              <a:rPr lang="en-US" sz="1200" dirty="0">
                <a:solidFill>
                  <a:schemeClr val="bg1"/>
                </a:solidFill>
                <a:latin typeface="Montserrat" panose="00000500000000000000" pitchFamily="2" charset="0"/>
              </a:rPr>
              <a:t>Jon Arrizabalaga, </a:t>
            </a:r>
          </a:p>
          <a:p>
            <a:r>
              <a:rPr lang="en-US" sz="1200" dirty="0">
                <a:solidFill>
                  <a:schemeClr val="bg1"/>
                </a:solidFill>
                <a:latin typeface="Montserrat" panose="00000500000000000000" pitchFamily="2" charset="0"/>
              </a:rPr>
              <a:t>Technical University Munich, Autonomous Aerial Systems</a:t>
            </a:r>
            <a:endParaRPr lang="en-DE" sz="12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46309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EBDBB-08EC-1541-873E-9032B07C7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0AE377E-A864-0542-80CC-49ABBBDA02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9342C7D-177B-4942-81E1-A762E6425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1"/>
                </a:solidFill>
                <a:latin typeface="Montserrat" pitchFamily="2" charset="77"/>
              </a:defRPr>
            </a:lvl1pPr>
          </a:lstStyle>
          <a:p>
            <a:fld id="{E8ED25DC-E166-554F-BCD9-3FA8AEAE4EAB}" type="slidenum">
              <a:rPr lang="en-US" smtClean="0"/>
              <a:pPr/>
              <a:t>‹#›</a:t>
            </a:fld>
            <a:endParaRPr lang="en-US"/>
          </a:p>
        </p:txBody>
      </p:sp>
    </p:spTree>
    <p:extLst>
      <p:ext uri="{BB962C8B-B14F-4D97-AF65-F5344CB8AC3E}">
        <p14:creationId xmlns:p14="http://schemas.microsoft.com/office/powerpoint/2010/main" val="95150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58"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b="1" kern="1200">
          <a:solidFill>
            <a:schemeClr val="tx1"/>
          </a:solidFill>
          <a:latin typeface="Montserrat"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49.png"/><Relationship Id="rId17" Type="http://schemas.openxmlformats.org/officeDocument/2006/relationships/image" Target="../media/image60.png"/><Relationship Id="rId2" Type="http://schemas.openxmlformats.org/officeDocument/2006/relationships/tags" Target="../tags/tag64.xml"/><Relationship Id="rId16" Type="http://schemas.openxmlformats.org/officeDocument/2006/relationships/image" Target="../media/image59.png"/><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image" Target="../media/image48.png"/><Relationship Id="rId5" Type="http://schemas.openxmlformats.org/officeDocument/2006/relationships/tags" Target="../tags/tag67.xml"/><Relationship Id="rId15" Type="http://schemas.openxmlformats.org/officeDocument/2006/relationships/image" Target="../media/image58.png"/><Relationship Id="rId10" Type="http://schemas.openxmlformats.org/officeDocument/2006/relationships/notesSlide" Target="../notesSlides/notesSlide11.xml"/><Relationship Id="rId4" Type="http://schemas.openxmlformats.org/officeDocument/2006/relationships/tags" Target="../tags/tag66.xml"/><Relationship Id="rId9" Type="http://schemas.openxmlformats.org/officeDocument/2006/relationships/slideLayout" Target="../slideLayouts/slideLayout2.xml"/><Relationship Id="rId14" Type="http://schemas.openxmlformats.org/officeDocument/2006/relationships/image" Target="../media/image57.png"/></Relationships>
</file>

<file path=ppt/slides/_rels/slide12.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image" Target="../media/image63.png"/><Relationship Id="rId26" Type="http://schemas.openxmlformats.org/officeDocument/2006/relationships/image" Target="../media/image71.png"/><Relationship Id="rId3" Type="http://schemas.openxmlformats.org/officeDocument/2006/relationships/tags" Target="../tags/tag73.xml"/><Relationship Id="rId21" Type="http://schemas.openxmlformats.org/officeDocument/2006/relationships/image" Target="../media/image66.png"/><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image" Target="../media/image62.png"/><Relationship Id="rId25" Type="http://schemas.openxmlformats.org/officeDocument/2006/relationships/image" Target="../media/image70.png"/><Relationship Id="rId2" Type="http://schemas.openxmlformats.org/officeDocument/2006/relationships/tags" Target="../tags/tag72.xml"/><Relationship Id="rId16" Type="http://schemas.openxmlformats.org/officeDocument/2006/relationships/notesSlide" Target="../notesSlides/notesSlide12.xml"/><Relationship Id="rId20" Type="http://schemas.openxmlformats.org/officeDocument/2006/relationships/image" Target="../media/image65.png"/><Relationship Id="rId29" Type="http://schemas.openxmlformats.org/officeDocument/2006/relationships/image" Target="../media/image74.png"/><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24" Type="http://schemas.openxmlformats.org/officeDocument/2006/relationships/image" Target="../media/image69.png"/><Relationship Id="rId5" Type="http://schemas.openxmlformats.org/officeDocument/2006/relationships/tags" Target="../tags/tag75.xml"/><Relationship Id="rId15" Type="http://schemas.openxmlformats.org/officeDocument/2006/relationships/slideLayout" Target="../slideLayouts/slideLayout2.xml"/><Relationship Id="rId23" Type="http://schemas.openxmlformats.org/officeDocument/2006/relationships/image" Target="../media/image68.png"/><Relationship Id="rId28" Type="http://schemas.openxmlformats.org/officeDocument/2006/relationships/image" Target="../media/image73.png"/><Relationship Id="rId10" Type="http://schemas.openxmlformats.org/officeDocument/2006/relationships/tags" Target="../tags/tag80.xml"/><Relationship Id="rId19" Type="http://schemas.openxmlformats.org/officeDocument/2006/relationships/image" Target="../media/image64.png"/><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 Id="rId22" Type="http://schemas.openxmlformats.org/officeDocument/2006/relationships/image" Target="../media/image67.png"/><Relationship Id="rId27" Type="http://schemas.openxmlformats.org/officeDocument/2006/relationships/image" Target="../media/image72.png"/><Relationship Id="rId30" Type="http://schemas.openxmlformats.org/officeDocument/2006/relationships/image" Target="../media/image75.png"/></Relationships>
</file>

<file path=ppt/slides/_rels/slide13.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image" Target="../media/image48.png"/><Relationship Id="rId18" Type="http://schemas.openxmlformats.org/officeDocument/2006/relationships/image" Target="../media/image51.png"/><Relationship Id="rId3" Type="http://schemas.openxmlformats.org/officeDocument/2006/relationships/tags" Target="../tags/tag87.xml"/><Relationship Id="rId21" Type="http://schemas.openxmlformats.org/officeDocument/2006/relationships/image" Target="../media/image79.png"/><Relationship Id="rId7" Type="http://schemas.openxmlformats.org/officeDocument/2006/relationships/tags" Target="../tags/tag91.xml"/><Relationship Id="rId12" Type="http://schemas.openxmlformats.org/officeDocument/2006/relationships/notesSlide" Target="../notesSlides/notesSlide13.xml"/><Relationship Id="rId17" Type="http://schemas.openxmlformats.org/officeDocument/2006/relationships/image" Target="../media/image15.png"/><Relationship Id="rId2" Type="http://schemas.openxmlformats.org/officeDocument/2006/relationships/tags" Target="../tags/tag86.xml"/><Relationship Id="rId16" Type="http://schemas.openxmlformats.org/officeDocument/2006/relationships/image" Target="../media/image76.png"/><Relationship Id="rId20" Type="http://schemas.openxmlformats.org/officeDocument/2006/relationships/image" Target="../media/image78.png"/><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slideLayout" Target="../slideLayouts/slideLayout2.xml"/><Relationship Id="rId5" Type="http://schemas.openxmlformats.org/officeDocument/2006/relationships/tags" Target="../tags/tag89.xml"/><Relationship Id="rId15" Type="http://schemas.openxmlformats.org/officeDocument/2006/relationships/image" Target="../media/image50.png"/><Relationship Id="rId23" Type="http://schemas.openxmlformats.org/officeDocument/2006/relationships/image" Target="../media/image81.png"/><Relationship Id="rId10" Type="http://schemas.openxmlformats.org/officeDocument/2006/relationships/tags" Target="../tags/tag94.xml"/><Relationship Id="rId19" Type="http://schemas.openxmlformats.org/officeDocument/2006/relationships/image" Target="../media/image77.png"/><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image" Target="../media/image49.png"/><Relationship Id="rId22" Type="http://schemas.openxmlformats.org/officeDocument/2006/relationships/image" Target="../media/image80.png"/></Relationships>
</file>

<file path=ppt/slides/_rels/slide14.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slideLayout" Target="../slideLayouts/slideLayout2.xml"/><Relationship Id="rId18" Type="http://schemas.openxmlformats.org/officeDocument/2006/relationships/image" Target="../media/image76.png"/><Relationship Id="rId26" Type="http://schemas.openxmlformats.org/officeDocument/2006/relationships/image" Target="../media/image84.png"/><Relationship Id="rId3" Type="http://schemas.openxmlformats.org/officeDocument/2006/relationships/tags" Target="../tags/tag97.xml"/><Relationship Id="rId21" Type="http://schemas.openxmlformats.org/officeDocument/2006/relationships/image" Target="../media/image78.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image" Target="../media/image50.png"/><Relationship Id="rId25" Type="http://schemas.openxmlformats.org/officeDocument/2006/relationships/image" Target="../media/image83.png"/><Relationship Id="rId2" Type="http://schemas.openxmlformats.org/officeDocument/2006/relationships/tags" Target="../tags/tag96.xml"/><Relationship Id="rId16" Type="http://schemas.openxmlformats.org/officeDocument/2006/relationships/image" Target="../media/image49.png"/><Relationship Id="rId20" Type="http://schemas.openxmlformats.org/officeDocument/2006/relationships/image" Target="../media/image77.png"/><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image" Target="../media/image80.png"/><Relationship Id="rId5" Type="http://schemas.openxmlformats.org/officeDocument/2006/relationships/tags" Target="../tags/tag99.xml"/><Relationship Id="rId15" Type="http://schemas.openxmlformats.org/officeDocument/2006/relationships/image" Target="../media/image48.png"/><Relationship Id="rId23" Type="http://schemas.openxmlformats.org/officeDocument/2006/relationships/image" Target="../media/image82.png"/><Relationship Id="rId10" Type="http://schemas.openxmlformats.org/officeDocument/2006/relationships/tags" Target="../tags/tag104.xml"/><Relationship Id="rId19" Type="http://schemas.openxmlformats.org/officeDocument/2006/relationships/image" Target="../media/image51.png"/><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notesSlide" Target="../notesSlides/notesSlide14.xml"/><Relationship Id="rId22" Type="http://schemas.openxmlformats.org/officeDocument/2006/relationships/image" Target="../media/image79.png"/><Relationship Id="rId27"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6.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slideLayout" Target="../slideLayouts/slideLayout2.xml"/><Relationship Id="rId7" Type="http://schemas.openxmlformats.org/officeDocument/2006/relationships/image" Target="../media/image89.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notesSlide" Target="../notesSlides/notesSlide16.xml"/><Relationship Id="rId9" Type="http://schemas.openxmlformats.org/officeDocument/2006/relationships/image" Target="../media/image9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94.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3.png"/><Relationship Id="rId3" Type="http://schemas.openxmlformats.org/officeDocument/2006/relationships/tags" Target="../tags/tag3.xml"/><Relationship Id="rId7" Type="http://schemas.openxmlformats.org/officeDocument/2006/relationships/slideLayout" Target="../slideLayouts/slideLayout2.xml"/><Relationship Id="rId12"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0" Type="http://schemas.openxmlformats.org/officeDocument/2006/relationships/image" Target="../media/image10.png"/><Relationship Id="rId4" Type="http://schemas.openxmlformats.org/officeDocument/2006/relationships/tags" Target="../tags/tag4.xml"/><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slideLayout" Target="../slideLayouts/slideLayout2.xml"/><Relationship Id="rId18" Type="http://schemas.openxmlformats.org/officeDocument/2006/relationships/image" Target="../media/image34.png"/><Relationship Id="rId26" Type="http://schemas.openxmlformats.org/officeDocument/2006/relationships/image" Target="../media/image26.png"/><Relationship Id="rId3" Type="http://schemas.openxmlformats.org/officeDocument/2006/relationships/tags" Target="../tags/tag111.xml"/><Relationship Id="rId21" Type="http://schemas.openxmlformats.org/officeDocument/2006/relationships/image" Target="../media/image21.png"/><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tags" Target="../tags/tag110.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image" Target="../media/image24.png"/><Relationship Id="rId5" Type="http://schemas.openxmlformats.org/officeDocument/2006/relationships/tags" Target="../tags/tag113.xml"/><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tags" Target="../tags/tag118.xml"/><Relationship Id="rId19" Type="http://schemas.openxmlformats.org/officeDocument/2006/relationships/image" Target="../media/image19.png"/><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notesSlide" Target="../notesSlides/notesSlide20.xml"/><Relationship Id="rId22" Type="http://schemas.openxmlformats.org/officeDocument/2006/relationships/image" Target="../media/image22.png"/><Relationship Id="rId27"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image" Target="../media/image24.png"/><Relationship Id="rId18" Type="http://schemas.openxmlformats.org/officeDocument/2006/relationships/image" Target="../media/image96.png"/><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image" Target="../media/image23.png"/><Relationship Id="rId17" Type="http://schemas.openxmlformats.org/officeDocument/2006/relationships/image" Target="../media/image95.png"/><Relationship Id="rId2" Type="http://schemas.openxmlformats.org/officeDocument/2006/relationships/tags" Target="../tags/tag122.xml"/><Relationship Id="rId16" Type="http://schemas.openxmlformats.org/officeDocument/2006/relationships/image" Target="../media/image16.png"/><Relationship Id="rId20" Type="http://schemas.openxmlformats.org/officeDocument/2006/relationships/image" Target="../media/image29.png"/><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image" Target="../media/image15.png"/><Relationship Id="rId5" Type="http://schemas.openxmlformats.org/officeDocument/2006/relationships/tags" Target="../tags/tag125.xml"/><Relationship Id="rId15" Type="http://schemas.openxmlformats.org/officeDocument/2006/relationships/image" Target="../media/image17.png"/><Relationship Id="rId10" Type="http://schemas.openxmlformats.org/officeDocument/2006/relationships/notesSlide" Target="../notesSlides/notesSlide21.xml"/><Relationship Id="rId19" Type="http://schemas.openxmlformats.org/officeDocument/2006/relationships/image" Target="../media/image34.png"/><Relationship Id="rId4" Type="http://schemas.openxmlformats.org/officeDocument/2006/relationships/tags" Target="../tags/tag124.xml"/><Relationship Id="rId9" Type="http://schemas.openxmlformats.org/officeDocument/2006/relationships/slideLayout" Target="../slideLayouts/slideLayout2.xml"/><Relationship Id="rId1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29.xml"/><Relationship Id="rId6" Type="http://schemas.openxmlformats.org/officeDocument/2006/relationships/image" Target="../media/image85.png"/><Relationship Id="rId5" Type="http://schemas.openxmlformats.org/officeDocument/2006/relationships/image" Target="../media/image97.png"/><Relationship Id="rId4" Type="http://schemas.openxmlformats.org/officeDocument/2006/relationships/image" Target="../media/image86.png"/></Relationships>
</file>

<file path=ppt/slides/_rels/slide2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1.png"/></Relationships>
</file>

<file path=ppt/slides/_rels/slide2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2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1.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Layout" Target="../slideLayouts/slideLayout2.xml"/><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tags" Target="../tags/tag10.xml"/><Relationship Id="rId21" Type="http://schemas.openxmlformats.org/officeDocument/2006/relationships/image" Target="../media/image22.png"/><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image" Target="../media/image17.png"/><Relationship Id="rId25" Type="http://schemas.openxmlformats.org/officeDocument/2006/relationships/image" Target="../media/image26.png"/><Relationship Id="rId2" Type="http://schemas.openxmlformats.org/officeDocument/2006/relationships/tags" Target="../tags/tag9.xml"/><Relationship Id="rId16" Type="http://schemas.openxmlformats.org/officeDocument/2006/relationships/image" Target="../media/image16.png"/><Relationship Id="rId20" Type="http://schemas.openxmlformats.org/officeDocument/2006/relationships/image" Target="../media/image21.pn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image" Target="../media/image25.png"/><Relationship Id="rId5" Type="http://schemas.openxmlformats.org/officeDocument/2006/relationships/tags" Target="../tags/tag12.xml"/><Relationship Id="rId15" Type="http://schemas.openxmlformats.org/officeDocument/2006/relationships/image" Target="../media/image15.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tags" Target="../tags/tag17.xml"/><Relationship Id="rId19" Type="http://schemas.openxmlformats.org/officeDocument/2006/relationships/image" Target="../media/image20.png"/><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notesSlide" Target="../notesSlides/notesSlide4.xml"/><Relationship Id="rId22" Type="http://schemas.openxmlformats.org/officeDocument/2006/relationships/image" Target="../media/image23.png"/><Relationship Id="rId27"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12.png"/><Relationship Id="rId3" Type="http://schemas.openxmlformats.org/officeDocument/2006/relationships/tags" Target="../tags/tag22.xml"/><Relationship Id="rId7" Type="http://schemas.openxmlformats.org/officeDocument/2006/relationships/slideLayout" Target="../slideLayouts/slideLayout2.xml"/><Relationship Id="rId12" Type="http://schemas.openxmlformats.org/officeDocument/2006/relationships/image" Target="../media/image33.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32.png"/><Relationship Id="rId5" Type="http://schemas.openxmlformats.org/officeDocument/2006/relationships/tags" Target="../tags/tag24.xml"/><Relationship Id="rId10" Type="http://schemas.openxmlformats.org/officeDocument/2006/relationships/image" Target="../media/image31.png"/><Relationship Id="rId4" Type="http://schemas.openxmlformats.org/officeDocument/2006/relationships/tags" Target="../tags/tag23.xml"/><Relationship Id="rId9" Type="http://schemas.openxmlformats.org/officeDocument/2006/relationships/image" Target="../media/image30.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tags" Target="../tags/tag28.xml"/><Relationship Id="rId21" Type="http://schemas.openxmlformats.org/officeDocument/2006/relationships/image" Target="../media/image20.png"/><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tags" Target="../tags/tag27.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image" Target="../media/image23.png"/><Relationship Id="rId5" Type="http://schemas.openxmlformats.org/officeDocument/2006/relationships/tags" Target="../tags/tag30.xml"/><Relationship Id="rId15" Type="http://schemas.openxmlformats.org/officeDocument/2006/relationships/notesSlide" Target="../notesSlides/notesSlide6.xml"/><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tags" Target="../tags/tag35.xml"/><Relationship Id="rId19" Type="http://schemas.openxmlformats.org/officeDocument/2006/relationships/image" Target="../media/image34.png"/><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slideLayout" Target="../slideLayouts/slideLayout2.xml"/><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tags" Target="../tags/tag41.xml"/><Relationship Id="rId21" Type="http://schemas.openxmlformats.org/officeDocument/2006/relationships/image" Target="../media/image39.png"/><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tags" Target="../tags/tag40.xml"/><Relationship Id="rId16" Type="http://schemas.openxmlformats.org/officeDocument/2006/relationships/notesSlide" Target="../notesSlides/notesSlide8.xml"/><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image" Target="../media/image42.png"/><Relationship Id="rId5" Type="http://schemas.openxmlformats.org/officeDocument/2006/relationships/tags" Target="../tags/tag43.xml"/><Relationship Id="rId15" Type="http://schemas.openxmlformats.org/officeDocument/2006/relationships/slideLayout" Target="../slideLayouts/slideLayout2.xml"/><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tags" Target="../tags/tag48.xml"/><Relationship Id="rId19" Type="http://schemas.openxmlformats.org/officeDocument/2006/relationships/image" Target="../media/image37.png"/><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48.png"/><Relationship Id="rId18" Type="http://schemas.openxmlformats.org/officeDocument/2006/relationships/image" Target="../media/image52.png"/><Relationship Id="rId3" Type="http://schemas.openxmlformats.org/officeDocument/2006/relationships/tags" Target="../tags/tag55.xml"/><Relationship Id="rId21" Type="http://schemas.openxmlformats.org/officeDocument/2006/relationships/image" Target="../media/image55.png"/><Relationship Id="rId7" Type="http://schemas.openxmlformats.org/officeDocument/2006/relationships/tags" Target="../tags/tag59.xml"/><Relationship Id="rId12" Type="http://schemas.openxmlformats.org/officeDocument/2006/relationships/notesSlide" Target="../notesSlides/notesSlide9.xml"/><Relationship Id="rId17" Type="http://schemas.openxmlformats.org/officeDocument/2006/relationships/image" Target="../media/image51.png"/><Relationship Id="rId2" Type="http://schemas.openxmlformats.org/officeDocument/2006/relationships/tags" Target="../tags/tag54.xml"/><Relationship Id="rId16" Type="http://schemas.openxmlformats.org/officeDocument/2006/relationships/image" Target="../media/image15.png"/><Relationship Id="rId20" Type="http://schemas.openxmlformats.org/officeDocument/2006/relationships/image" Target="../media/image54.png"/><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slideLayout" Target="../slideLayouts/slideLayout2.xml"/><Relationship Id="rId5" Type="http://schemas.openxmlformats.org/officeDocument/2006/relationships/tags" Target="../tags/tag57.xml"/><Relationship Id="rId15" Type="http://schemas.openxmlformats.org/officeDocument/2006/relationships/image" Target="../media/image50.png"/><Relationship Id="rId10" Type="http://schemas.openxmlformats.org/officeDocument/2006/relationships/tags" Target="../tags/tag62.xml"/><Relationship Id="rId19" Type="http://schemas.openxmlformats.org/officeDocument/2006/relationships/image" Target="../media/image53.png"/><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8AA1B5-EA1F-CD05-8EFD-C5AAF4F444F9}"/>
              </a:ext>
            </a:extLst>
          </p:cNvPr>
          <p:cNvPicPr>
            <a:picLocks noChangeAspect="1"/>
          </p:cNvPicPr>
          <p:nvPr/>
        </p:nvPicPr>
        <p:blipFill rotWithShape="1">
          <a:blip r:embed="rId3"/>
          <a:srcRect l="797" r="870" b="1747"/>
          <a:stretch/>
        </p:blipFill>
        <p:spPr>
          <a:xfrm rot="3719847">
            <a:off x="8294920" y="1384816"/>
            <a:ext cx="3472572" cy="1488516"/>
          </a:xfrm>
          <a:prstGeom prst="rect">
            <a:avLst/>
          </a:prstGeom>
        </p:spPr>
      </p:pic>
      <p:sp>
        <p:nvSpPr>
          <p:cNvPr id="9" name="Title 3">
            <a:extLst>
              <a:ext uri="{FF2B5EF4-FFF2-40B4-BE49-F238E27FC236}">
                <a16:creationId xmlns:a16="http://schemas.microsoft.com/office/drawing/2014/main" id="{322A4B7D-728C-4270-899C-7A9620140542}"/>
              </a:ext>
            </a:extLst>
          </p:cNvPr>
          <p:cNvSpPr txBox="1">
            <a:spLocks/>
          </p:cNvSpPr>
          <p:nvPr/>
        </p:nvSpPr>
        <p:spPr>
          <a:xfrm>
            <a:off x="286122" y="558021"/>
            <a:ext cx="11905878" cy="39050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ontserrat" pitchFamily="2" charset="77"/>
                <a:ea typeface="+mj-ea"/>
                <a:cs typeface="+mj-cs"/>
              </a:defRPr>
            </a:lvl1pPr>
          </a:lstStyle>
          <a:p>
            <a:pPr>
              <a:lnSpc>
                <a:spcPct val="100000"/>
              </a:lnSpc>
            </a:pPr>
            <a:r>
              <a:rPr lang="en-US" sz="5000" dirty="0"/>
              <a:t>Pose-Following</a:t>
            </a:r>
          </a:p>
          <a:p>
            <a:pPr>
              <a:lnSpc>
                <a:spcPct val="100000"/>
              </a:lnSpc>
            </a:pPr>
            <a:r>
              <a:rPr lang="en-US" sz="5000" dirty="0"/>
              <a:t>with</a:t>
            </a:r>
          </a:p>
          <a:p>
            <a:pPr>
              <a:lnSpc>
                <a:spcPct val="100000"/>
              </a:lnSpc>
            </a:pPr>
            <a:r>
              <a:rPr lang="en-US" sz="5000" dirty="0"/>
              <a:t>Dual Quaternions</a:t>
            </a:r>
          </a:p>
        </p:txBody>
      </p:sp>
      <p:sp>
        <p:nvSpPr>
          <p:cNvPr id="10" name="Text Placeholder 4">
            <a:extLst>
              <a:ext uri="{FF2B5EF4-FFF2-40B4-BE49-F238E27FC236}">
                <a16:creationId xmlns:a16="http://schemas.microsoft.com/office/drawing/2014/main" id="{F778BF6A-7D9F-430E-BA16-B989BA4356FB}"/>
              </a:ext>
            </a:extLst>
          </p:cNvPr>
          <p:cNvSpPr txBox="1">
            <a:spLocks/>
          </p:cNvSpPr>
          <p:nvPr/>
        </p:nvSpPr>
        <p:spPr>
          <a:xfrm>
            <a:off x="398200" y="4593520"/>
            <a:ext cx="10515600" cy="150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Jon Arrizabalaga, Markus </a:t>
            </a:r>
            <a:r>
              <a:rPr lang="en-US" sz="2400" dirty="0" err="1"/>
              <a:t>Ryll</a:t>
            </a:r>
            <a:endParaRPr lang="en-US" sz="2400" dirty="0"/>
          </a:p>
          <a:p>
            <a:pPr marL="0" indent="0">
              <a:buNone/>
            </a:pPr>
            <a:r>
              <a:rPr lang="en-US" sz="1800" dirty="0"/>
              <a:t>jon.arrizabalaga@tum.de, markus.ryll@tum.de </a:t>
            </a:r>
          </a:p>
          <a:p>
            <a:pPr marL="0" indent="0">
              <a:buNone/>
            </a:pPr>
            <a:endParaRPr lang="en-US" sz="1800" dirty="0"/>
          </a:p>
          <a:p>
            <a:pPr marL="0" indent="0">
              <a:buNone/>
            </a:pPr>
            <a:r>
              <a:rPr lang="en-US" sz="1600" dirty="0"/>
              <a:t>Technical University Munich, Autonomous Aerial Systems</a:t>
            </a:r>
          </a:p>
        </p:txBody>
      </p:sp>
      <p:pic>
        <p:nvPicPr>
          <p:cNvPr id="3" name="Picture 2" descr="Text&#10;&#10;Description automatically generated with low confidence">
            <a:extLst>
              <a:ext uri="{FF2B5EF4-FFF2-40B4-BE49-F238E27FC236}">
                <a16:creationId xmlns:a16="http://schemas.microsoft.com/office/drawing/2014/main" id="{63922FF5-BD5A-41C9-88BF-59928D49B5D9}"/>
              </a:ext>
            </a:extLst>
          </p:cNvPr>
          <p:cNvPicPr>
            <a:picLocks noChangeAspect="1"/>
          </p:cNvPicPr>
          <p:nvPr/>
        </p:nvPicPr>
        <p:blipFill>
          <a:blip r:embed="rId4"/>
          <a:stretch>
            <a:fillRect/>
          </a:stretch>
        </p:blipFill>
        <p:spPr>
          <a:xfrm>
            <a:off x="6920842" y="5045064"/>
            <a:ext cx="2723595" cy="880889"/>
          </a:xfrm>
          <a:prstGeom prst="rect">
            <a:avLst/>
          </a:prstGeom>
        </p:spPr>
      </p:pic>
      <p:pic>
        <p:nvPicPr>
          <p:cNvPr id="5" name="Picture 4" descr="Logo&#10;&#10;Description automatically generated">
            <a:extLst>
              <a:ext uri="{FF2B5EF4-FFF2-40B4-BE49-F238E27FC236}">
                <a16:creationId xmlns:a16="http://schemas.microsoft.com/office/drawing/2014/main" id="{3EE46ED9-E0D2-463E-9555-85223C27ACA2}"/>
              </a:ext>
            </a:extLst>
          </p:cNvPr>
          <p:cNvPicPr>
            <a:picLocks noChangeAspect="1"/>
          </p:cNvPicPr>
          <p:nvPr/>
        </p:nvPicPr>
        <p:blipFill>
          <a:blip r:embed="rId5"/>
          <a:stretch>
            <a:fillRect/>
          </a:stretch>
        </p:blipFill>
        <p:spPr>
          <a:xfrm>
            <a:off x="10109028" y="4740801"/>
            <a:ext cx="1112882" cy="1205623"/>
          </a:xfrm>
          <a:prstGeom prst="rect">
            <a:avLst/>
          </a:prstGeom>
        </p:spPr>
      </p:pic>
    </p:spTree>
    <p:extLst>
      <p:ext uri="{BB962C8B-B14F-4D97-AF65-F5344CB8AC3E}">
        <p14:creationId xmlns:p14="http://schemas.microsoft.com/office/powerpoint/2010/main" val="1154816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10</a:t>
            </a:fld>
            <a:endParaRPr lang="en-US" dirty="0"/>
          </a:p>
        </p:txBody>
      </p:sp>
      <p:sp>
        <p:nvSpPr>
          <p:cNvPr id="23" name="TextBox 22">
            <a:extLst>
              <a:ext uri="{FF2B5EF4-FFF2-40B4-BE49-F238E27FC236}">
                <a16:creationId xmlns:a16="http://schemas.microsoft.com/office/drawing/2014/main" id="{5F0ED143-54C8-820E-8876-8DFE9C256636}"/>
              </a:ext>
            </a:extLst>
          </p:cNvPr>
          <p:cNvSpPr txBox="1"/>
          <p:nvPr/>
        </p:nvSpPr>
        <p:spPr>
          <a:xfrm>
            <a:off x="1087390" y="2254545"/>
            <a:ext cx="10799187" cy="2554545"/>
          </a:xfrm>
          <a:prstGeom prst="rect">
            <a:avLst/>
          </a:prstGeom>
          <a:noFill/>
        </p:spPr>
        <p:txBody>
          <a:bodyPr wrap="square">
            <a:spAutoFit/>
          </a:bodyPr>
          <a:lstStyle/>
          <a:p>
            <a:r>
              <a:rPr lang="en-US" sz="1600" b="1" i="1" dirty="0">
                <a:latin typeface="Montserrat" panose="00000500000000000000" pitchFamily="2" charset="0"/>
              </a:rPr>
              <a:t>Extend</a:t>
            </a:r>
            <a:r>
              <a:rPr lang="en-US" sz="1600" dirty="0">
                <a:latin typeface="Montserrat" panose="00000500000000000000" pitchFamily="2" charset="0"/>
              </a:rPr>
              <a:t> the </a:t>
            </a:r>
            <a:r>
              <a:rPr lang="en-US" sz="1600" b="1" i="1" dirty="0">
                <a:latin typeface="Montserrat" panose="00000500000000000000" pitchFamily="2" charset="0"/>
              </a:rPr>
              <a:t>ODEs</a:t>
            </a:r>
            <a:r>
              <a:rPr lang="en-US" sz="1600" dirty="0">
                <a:latin typeface="Montserrat" panose="00000500000000000000" pitchFamily="2" charset="0"/>
              </a:rPr>
              <a:t> from well-stablished dual-quaternion based pose-tracking </a:t>
            </a:r>
            <a:r>
              <a:rPr lang="en-US" sz="1600" b="1" i="1" dirty="0">
                <a:latin typeface="Montserrat" panose="00000500000000000000" pitchFamily="2" charset="0"/>
              </a:rPr>
              <a:t>to pose-following</a:t>
            </a:r>
            <a:r>
              <a:rPr lang="en-US" sz="1600" i="1" dirty="0">
                <a:latin typeface="Montserrat" panose="00000500000000000000" pitchFamily="2" charset="0"/>
              </a:rPr>
              <a:t>.</a:t>
            </a:r>
          </a:p>
          <a:p>
            <a:endParaRPr lang="en-US" sz="1600" dirty="0">
              <a:latin typeface="Montserrat" panose="00000500000000000000" pitchFamily="2" charset="0"/>
            </a:endParaRPr>
          </a:p>
          <a:p>
            <a:endParaRPr lang="en-US" sz="1600" dirty="0">
              <a:latin typeface="Montserrat" panose="00000500000000000000" pitchFamily="2" charset="0"/>
            </a:endParaRPr>
          </a:p>
          <a:p>
            <a:endParaRPr lang="en-US" sz="1600" dirty="0">
              <a:latin typeface="Montserrat" panose="00000500000000000000" pitchFamily="2" charset="0"/>
            </a:endParaRPr>
          </a:p>
          <a:p>
            <a:r>
              <a:rPr lang="en-US" sz="1600" b="1" i="1" dirty="0">
                <a:latin typeface="Montserrat" panose="00000500000000000000" pitchFamily="2" charset="0"/>
              </a:rPr>
              <a:t>Derive two alternative control methods </a:t>
            </a:r>
            <a:r>
              <a:rPr lang="en-US" sz="1600" dirty="0">
                <a:latin typeface="Montserrat" panose="00000500000000000000" pitchFamily="2" charset="0"/>
              </a:rPr>
              <a:t>to</a:t>
            </a:r>
            <a:r>
              <a:rPr lang="en-US" sz="1600" b="1" i="1" dirty="0">
                <a:latin typeface="Montserrat" panose="00000500000000000000" pitchFamily="2" charset="0"/>
              </a:rPr>
              <a:t> </a:t>
            </a:r>
          </a:p>
          <a:p>
            <a:pPr marL="285750" indent="-285750">
              <a:buFontTx/>
              <a:buChar char="-"/>
            </a:pPr>
            <a:r>
              <a:rPr lang="en-US" sz="1600" dirty="0">
                <a:latin typeface="Montserrat" panose="00000500000000000000" pitchFamily="2" charset="0"/>
              </a:rPr>
              <a:t>ensure convergence to a desired velocity profile.</a:t>
            </a:r>
          </a:p>
          <a:p>
            <a:pPr marL="285750" indent="-285750">
              <a:buFontTx/>
              <a:buChar char="-"/>
            </a:pPr>
            <a:r>
              <a:rPr lang="en-US" sz="1600" dirty="0">
                <a:latin typeface="Montserrat" panose="00000500000000000000" pitchFamily="2" charset="0"/>
              </a:rPr>
              <a:t>incite a desired behavior around the reference.</a:t>
            </a:r>
            <a:endParaRPr lang="en-US" sz="1600" b="1" i="1" dirty="0">
              <a:latin typeface="Montserrat" panose="00000500000000000000" pitchFamily="2" charset="0"/>
            </a:endParaRPr>
          </a:p>
          <a:p>
            <a:endParaRPr lang="en-US" sz="1600" b="1" i="1" dirty="0">
              <a:latin typeface="Montserrat" panose="00000500000000000000" pitchFamily="2" charset="0"/>
            </a:endParaRPr>
          </a:p>
          <a:p>
            <a:endParaRPr lang="en-US" sz="1600" b="1" i="1" dirty="0">
              <a:latin typeface="Montserrat" panose="00000500000000000000" pitchFamily="2" charset="0"/>
            </a:endParaRPr>
          </a:p>
          <a:p>
            <a:r>
              <a:rPr lang="en-US" sz="1600" b="1" i="1" dirty="0">
                <a:latin typeface="Montserrat" panose="00000500000000000000" pitchFamily="2" charset="0"/>
              </a:rPr>
              <a:t>Prove almost global asymptotic stability </a:t>
            </a:r>
            <a:r>
              <a:rPr lang="en-US" sz="1600" dirty="0">
                <a:latin typeface="Montserrat" panose="00000500000000000000" pitchFamily="2" charset="0"/>
              </a:rPr>
              <a:t>for the pose-following (with velocity assignment) problem.</a:t>
            </a:r>
          </a:p>
        </p:txBody>
      </p:sp>
      <p:pic>
        <p:nvPicPr>
          <p:cNvPr id="29" name="Picture 28" descr="A picture containing text, clipart&#10;&#10;Description automatically generated">
            <a:extLst>
              <a:ext uri="{FF2B5EF4-FFF2-40B4-BE49-F238E27FC236}">
                <a16:creationId xmlns:a16="http://schemas.microsoft.com/office/drawing/2014/main" id="{6A2C6B6C-A974-FB8C-4F37-8DA614945E52}"/>
              </a:ext>
            </a:extLst>
          </p:cNvPr>
          <p:cNvPicPr>
            <a:picLocks noChangeAspect="1"/>
          </p:cNvPicPr>
          <p:nvPr/>
        </p:nvPicPr>
        <p:blipFill rotWithShape="1">
          <a:blip r:embed="rId3"/>
          <a:srcRect l="20654" r="59667" b="55031"/>
          <a:stretch/>
        </p:blipFill>
        <p:spPr>
          <a:xfrm>
            <a:off x="838200" y="2283409"/>
            <a:ext cx="269335" cy="265120"/>
          </a:xfrm>
          <a:prstGeom prst="rect">
            <a:avLst/>
          </a:prstGeom>
        </p:spPr>
      </p:pic>
      <p:pic>
        <p:nvPicPr>
          <p:cNvPr id="30" name="Picture 29" descr="A picture containing text, clipart&#10;&#10;Description automatically generated">
            <a:extLst>
              <a:ext uri="{FF2B5EF4-FFF2-40B4-BE49-F238E27FC236}">
                <a16:creationId xmlns:a16="http://schemas.microsoft.com/office/drawing/2014/main" id="{1DD409AF-8AF9-D547-4391-315744BFF266}"/>
              </a:ext>
            </a:extLst>
          </p:cNvPr>
          <p:cNvPicPr>
            <a:picLocks noChangeAspect="1"/>
          </p:cNvPicPr>
          <p:nvPr/>
        </p:nvPicPr>
        <p:blipFill rotWithShape="1">
          <a:blip r:embed="rId3"/>
          <a:srcRect l="39862" t="-1" r="40285" b="55032"/>
          <a:stretch/>
        </p:blipFill>
        <p:spPr>
          <a:xfrm>
            <a:off x="835819" y="3261649"/>
            <a:ext cx="271716" cy="265120"/>
          </a:xfrm>
          <a:prstGeom prst="rect">
            <a:avLst/>
          </a:prstGeom>
        </p:spPr>
      </p:pic>
      <p:pic>
        <p:nvPicPr>
          <p:cNvPr id="31" name="Picture 30" descr="A picture containing text, clipart&#10;&#10;Description automatically generated">
            <a:extLst>
              <a:ext uri="{FF2B5EF4-FFF2-40B4-BE49-F238E27FC236}">
                <a16:creationId xmlns:a16="http://schemas.microsoft.com/office/drawing/2014/main" id="{BDDD1BEF-0443-9D9D-5A46-78A374AE920E}"/>
              </a:ext>
            </a:extLst>
          </p:cNvPr>
          <p:cNvPicPr>
            <a:picLocks noChangeAspect="1"/>
          </p:cNvPicPr>
          <p:nvPr/>
        </p:nvPicPr>
        <p:blipFill rotWithShape="1">
          <a:blip r:embed="rId3"/>
          <a:srcRect l="60672" r="19649" b="55031"/>
          <a:stretch/>
        </p:blipFill>
        <p:spPr>
          <a:xfrm>
            <a:off x="843385" y="4477018"/>
            <a:ext cx="269335" cy="265120"/>
          </a:xfrm>
          <a:prstGeom prst="rect">
            <a:avLst/>
          </a:prstGeom>
        </p:spPr>
      </p:pic>
      <p:sp>
        <p:nvSpPr>
          <p:cNvPr id="36" name="Title 1">
            <a:extLst>
              <a:ext uri="{FF2B5EF4-FFF2-40B4-BE49-F238E27FC236}">
                <a16:creationId xmlns:a16="http://schemas.microsoft.com/office/drawing/2014/main" id="{7A974C4B-0029-6CF6-40E3-E88643EC3BA2}"/>
              </a:ext>
            </a:extLst>
          </p:cNvPr>
          <p:cNvSpPr>
            <a:spLocks noGrp="1"/>
          </p:cNvSpPr>
          <p:nvPr>
            <p:ph type="title"/>
          </p:nvPr>
        </p:nvSpPr>
        <p:spPr>
          <a:xfrm>
            <a:off x="838200" y="-3673"/>
            <a:ext cx="10515600" cy="1325563"/>
          </a:xfrm>
        </p:spPr>
        <p:txBody>
          <a:bodyPr/>
          <a:lstStyle/>
          <a:p>
            <a:r>
              <a:rPr lang="en-US" dirty="0"/>
              <a:t>Methodology</a:t>
            </a:r>
            <a:endParaRPr lang="en-DE" dirty="0"/>
          </a:p>
        </p:txBody>
      </p:sp>
      <p:sp>
        <p:nvSpPr>
          <p:cNvPr id="37" name="Content Placeholder 4">
            <a:extLst>
              <a:ext uri="{FF2B5EF4-FFF2-40B4-BE49-F238E27FC236}">
                <a16:creationId xmlns:a16="http://schemas.microsoft.com/office/drawing/2014/main" id="{66864157-2FB4-2CC8-22F6-A48B081354F8}"/>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Contributions</a:t>
            </a:r>
            <a:endParaRPr lang="en-DE" dirty="0"/>
          </a:p>
        </p:txBody>
      </p:sp>
      <p:sp>
        <p:nvSpPr>
          <p:cNvPr id="2" name="Content Placeholder 2">
            <a:extLst>
              <a:ext uri="{FF2B5EF4-FFF2-40B4-BE49-F238E27FC236}">
                <a16:creationId xmlns:a16="http://schemas.microsoft.com/office/drawing/2014/main" id="{F5B927A9-7E1A-719B-2A33-846BE0073DE2}"/>
              </a:ext>
            </a:extLst>
          </p:cNvPr>
          <p:cNvSpPr>
            <a:spLocks noGrp="1"/>
          </p:cNvSpPr>
          <p:nvPr>
            <p:ph idx="1"/>
          </p:nvPr>
        </p:nvSpPr>
        <p:spPr>
          <a:xfrm>
            <a:off x="8479858" y="136525"/>
            <a:ext cx="3411904" cy="1463040"/>
          </a:xfrm>
          <a:ln>
            <a:solidFill>
              <a:schemeClr val="tx1"/>
            </a:solidFill>
            <a:prstDash val="lgDashDotDot"/>
          </a:ln>
        </p:spPr>
        <p:txBody>
          <a:bodyPr>
            <a:normAutofit/>
          </a:bodyPr>
          <a:lstStyle/>
          <a:p>
            <a:pPr marL="0" indent="0" algn="ctr">
              <a:lnSpc>
                <a:spcPct val="110000"/>
              </a:lnSpc>
              <a:buNone/>
            </a:pPr>
            <a:r>
              <a:rPr lang="en-US" sz="1400" dirty="0"/>
              <a:t>“ How can we formulate a </a:t>
            </a:r>
          </a:p>
          <a:p>
            <a:pPr marL="0" indent="0" algn="ctr">
              <a:lnSpc>
                <a:spcPct val="110000"/>
              </a:lnSpc>
              <a:buNone/>
            </a:pPr>
            <a:r>
              <a:rPr lang="en-US" sz="1400" b="1" dirty="0">
                <a:solidFill>
                  <a:srgbClr val="0070C0"/>
                </a:solidFill>
              </a:rPr>
              <a:t>   </a:t>
            </a:r>
            <a:r>
              <a:rPr lang="en-US" sz="1400" b="1" u="sng" dirty="0">
                <a:solidFill>
                  <a:srgbClr val="0070C0"/>
                </a:solidFill>
              </a:rPr>
              <a:t>pose-following</a:t>
            </a:r>
            <a:r>
              <a:rPr lang="en-US" sz="1400" u="sng" dirty="0">
                <a:solidFill>
                  <a:srgbClr val="0070C0"/>
                </a:solidFill>
              </a:rPr>
              <a:t> control method</a:t>
            </a:r>
            <a:r>
              <a:rPr lang="en-US" sz="1400" dirty="0">
                <a:solidFill>
                  <a:srgbClr val="0070C0"/>
                </a:solidFill>
              </a:rPr>
              <a:t> </a:t>
            </a:r>
          </a:p>
          <a:p>
            <a:pPr marL="0" indent="0" algn="ctr">
              <a:lnSpc>
                <a:spcPct val="110000"/>
              </a:lnSpc>
              <a:buNone/>
            </a:pPr>
            <a:r>
              <a:rPr lang="en-US" sz="1400" dirty="0">
                <a:solidFill>
                  <a:srgbClr val="0070C0"/>
                </a:solidFill>
              </a:rPr>
              <a:t>   </a:t>
            </a:r>
            <a:r>
              <a:rPr lang="en-US" sz="1400" dirty="0"/>
              <a:t>based on</a:t>
            </a:r>
          </a:p>
          <a:p>
            <a:pPr marL="0" indent="0" algn="ctr">
              <a:lnSpc>
                <a:spcPct val="110000"/>
              </a:lnSpc>
              <a:buNone/>
            </a:pPr>
            <a:r>
              <a:rPr lang="en-US" sz="1400" b="1" dirty="0">
                <a:solidFill>
                  <a:srgbClr val="866D53"/>
                </a:solidFill>
              </a:rPr>
              <a:t>   unit dual quaternions </a:t>
            </a:r>
            <a:r>
              <a:rPr lang="en-US" sz="1400" dirty="0">
                <a:solidFill>
                  <a:srgbClr val="866D53"/>
                </a:solidFill>
              </a:rPr>
              <a:t>? ”</a:t>
            </a:r>
          </a:p>
        </p:txBody>
      </p:sp>
      <p:sp>
        <p:nvSpPr>
          <p:cNvPr id="17" name="Rectangle 16">
            <a:extLst>
              <a:ext uri="{FF2B5EF4-FFF2-40B4-BE49-F238E27FC236}">
                <a16:creationId xmlns:a16="http://schemas.microsoft.com/office/drawing/2014/main" id="{8A823442-2ECF-BABD-9AA5-2A014628774F}"/>
              </a:ext>
            </a:extLst>
          </p:cNvPr>
          <p:cNvSpPr/>
          <p:nvPr/>
        </p:nvSpPr>
        <p:spPr>
          <a:xfrm>
            <a:off x="506845" y="2135777"/>
            <a:ext cx="11178309" cy="296561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Tree>
    <p:extLst>
      <p:ext uri="{BB962C8B-B14F-4D97-AF65-F5344CB8AC3E}">
        <p14:creationId xmlns:p14="http://schemas.microsoft.com/office/powerpoint/2010/main" val="273475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11</a:t>
            </a:fld>
            <a:endParaRPr lang="en-US" dirty="0"/>
          </a:p>
        </p:txBody>
      </p:sp>
      <p:sp>
        <p:nvSpPr>
          <p:cNvPr id="36" name="Title 1">
            <a:extLst>
              <a:ext uri="{FF2B5EF4-FFF2-40B4-BE49-F238E27FC236}">
                <a16:creationId xmlns:a16="http://schemas.microsoft.com/office/drawing/2014/main" id="{7A974C4B-0029-6CF6-40E3-E88643EC3BA2}"/>
              </a:ext>
            </a:extLst>
          </p:cNvPr>
          <p:cNvSpPr>
            <a:spLocks noGrp="1"/>
          </p:cNvSpPr>
          <p:nvPr>
            <p:ph type="title"/>
          </p:nvPr>
        </p:nvSpPr>
        <p:spPr>
          <a:xfrm>
            <a:off x="838200" y="-3673"/>
            <a:ext cx="10515600" cy="1325563"/>
          </a:xfrm>
        </p:spPr>
        <p:txBody>
          <a:bodyPr/>
          <a:lstStyle/>
          <a:p>
            <a:r>
              <a:rPr lang="en-US" dirty="0"/>
              <a:t>Methodology</a:t>
            </a:r>
            <a:endParaRPr lang="en-DE" dirty="0"/>
          </a:p>
        </p:txBody>
      </p:sp>
      <p:sp>
        <p:nvSpPr>
          <p:cNvPr id="5" name="Content Placeholder 4">
            <a:extLst>
              <a:ext uri="{FF2B5EF4-FFF2-40B4-BE49-F238E27FC236}">
                <a16:creationId xmlns:a16="http://schemas.microsoft.com/office/drawing/2014/main" id="{B95519B5-979A-4E9E-0FB2-3E9C8F1FB0B0}"/>
              </a:ext>
            </a:extLst>
          </p:cNvPr>
          <p:cNvSpPr txBox="1">
            <a:spLocks/>
          </p:cNvSpPr>
          <p:nvPr/>
        </p:nvSpPr>
        <p:spPr>
          <a:xfrm>
            <a:off x="846163" y="953508"/>
            <a:ext cx="10198100" cy="369332"/>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Contribution 1: Error dynamics for UDQ-Pose-Following</a:t>
            </a:r>
            <a:endParaRPr lang="en-DE" dirty="0"/>
          </a:p>
        </p:txBody>
      </p:sp>
      <p:grpSp>
        <p:nvGrpSpPr>
          <p:cNvPr id="44" name="Group 43">
            <a:extLst>
              <a:ext uri="{FF2B5EF4-FFF2-40B4-BE49-F238E27FC236}">
                <a16:creationId xmlns:a16="http://schemas.microsoft.com/office/drawing/2014/main" id="{199EA194-68F3-C479-4160-44CED13166AE}"/>
              </a:ext>
            </a:extLst>
          </p:cNvPr>
          <p:cNvGrpSpPr/>
          <p:nvPr/>
        </p:nvGrpSpPr>
        <p:grpSpPr>
          <a:xfrm>
            <a:off x="5738556" y="136526"/>
            <a:ext cx="6453444" cy="673938"/>
            <a:chOff x="5738556" y="136526"/>
            <a:chExt cx="6453444" cy="673938"/>
          </a:xfrm>
        </p:grpSpPr>
        <p:sp>
          <p:nvSpPr>
            <p:cNvPr id="45" name="TextBox 44">
              <a:extLst>
                <a:ext uri="{FF2B5EF4-FFF2-40B4-BE49-F238E27FC236}">
                  <a16:creationId xmlns:a16="http://schemas.microsoft.com/office/drawing/2014/main" id="{DE1E8F9C-F665-B301-1B70-A7C35EC4A0CC}"/>
                </a:ext>
              </a:extLst>
            </p:cNvPr>
            <p:cNvSpPr txBox="1"/>
            <p:nvPr/>
          </p:nvSpPr>
          <p:spPr>
            <a:xfrm>
              <a:off x="5738556" y="170735"/>
              <a:ext cx="6390450" cy="307777"/>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 Body dynamics					         ( 1 )</a:t>
              </a:r>
              <a:endParaRPr lang="en-US" dirty="0"/>
            </a:p>
          </p:txBody>
        </p:sp>
        <p:pic>
          <p:nvPicPr>
            <p:cNvPr id="46" name="Picture 45" descr="\documentclass{article}&#10;\usepackage{amsmath}&#10;\usepackage{bm}&#10;\pagestyle{empty}&#10;\begin{document}&#10;&#10;&#10;$\dot{\bm{x}}(t) = f(\bm{x}(t), \bm{u}(t))$&#10;&#10;\end{document}" title="IguanaTex Bitmap Display">
              <a:extLst>
                <a:ext uri="{FF2B5EF4-FFF2-40B4-BE49-F238E27FC236}">
                  <a16:creationId xmlns:a16="http://schemas.microsoft.com/office/drawing/2014/main" id="{6B98E298-A59A-06E1-D213-025D0A0F9055}"/>
                </a:ext>
              </a:extLst>
            </p:cNvPr>
            <p:cNvPicPr>
              <a:picLocks noChangeAspect="1"/>
            </p:cNvPicPr>
            <p:nvPr>
              <p:custDataLst>
                <p:tags r:id="rId7"/>
              </p:custDataLst>
            </p:nvPr>
          </p:nvPicPr>
          <p:blipFill>
            <a:blip r:embed="rId11"/>
            <a:stretch>
              <a:fillRect/>
            </a:stretch>
          </p:blipFill>
          <p:spPr>
            <a:xfrm>
              <a:off x="7780020" y="230979"/>
              <a:ext cx="1626767" cy="193912"/>
            </a:xfrm>
            <a:prstGeom prst="rect">
              <a:avLst/>
            </a:prstGeom>
          </p:spPr>
        </p:pic>
        <p:grpSp>
          <p:nvGrpSpPr>
            <p:cNvPr id="47" name="Group 46">
              <a:extLst>
                <a:ext uri="{FF2B5EF4-FFF2-40B4-BE49-F238E27FC236}">
                  <a16:creationId xmlns:a16="http://schemas.microsoft.com/office/drawing/2014/main" id="{DAD31820-CA58-84DF-E2E7-00C92FD5B0D3}"/>
                </a:ext>
              </a:extLst>
            </p:cNvPr>
            <p:cNvGrpSpPr/>
            <p:nvPr/>
          </p:nvGrpSpPr>
          <p:grpSpPr>
            <a:xfrm>
              <a:off x="5740588" y="502686"/>
              <a:ext cx="6451412" cy="307777"/>
              <a:chOff x="5740588" y="430641"/>
              <a:chExt cx="6451412" cy="307777"/>
            </a:xfrm>
          </p:grpSpPr>
          <p:sp>
            <p:nvSpPr>
              <p:cNvPr id="52" name="TextBox 51">
                <a:extLst>
                  <a:ext uri="{FF2B5EF4-FFF2-40B4-BE49-F238E27FC236}">
                    <a16:creationId xmlns:a16="http://schemas.microsoft.com/office/drawing/2014/main" id="{3C7D56DC-3590-29A8-A4D7-51C43F0BC7F1}"/>
                  </a:ext>
                </a:extLst>
              </p:cNvPr>
              <p:cNvSpPr txBox="1"/>
              <p:nvPr/>
            </p:nvSpPr>
            <p:spPr>
              <a:xfrm>
                <a:off x="5740588" y="430641"/>
                <a:ext cx="6451412" cy="307777"/>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 Geom. reference	        				         ( 2 )</a:t>
                </a:r>
                <a:endParaRPr lang="en-US" dirty="0"/>
              </a:p>
            </p:txBody>
          </p:sp>
          <p:pic>
            <p:nvPicPr>
              <p:cNvPr id="53" name="Picture 52" descr="\documentclass{article}&#10;\usepackage{amsmath}&#10;\usepackage{amsfonts}&#10;\usepackage{bm}&#10;\pagestyle{empty}&#10;\begin{document}&#10;&#10;$\Gamma = \{\theta \in[\theta_0,\theta_f] \subseteq\mathbb{R}\mapsto\bm{p}_d(\theta) \in \mathbb{R}^3, q_d(\theta) \in \mathrm{SO}(3)\}$&#10;&#10;&#10;\end{document}" title="IguanaTex Bitmap Display">
                <a:extLst>
                  <a:ext uri="{FF2B5EF4-FFF2-40B4-BE49-F238E27FC236}">
                    <a16:creationId xmlns:a16="http://schemas.microsoft.com/office/drawing/2014/main" id="{86C85027-195F-C78C-EC69-D916A8E243DE}"/>
                  </a:ext>
                </a:extLst>
              </p:cNvPr>
              <p:cNvPicPr>
                <a:picLocks noChangeAspect="1"/>
              </p:cNvPicPr>
              <p:nvPr>
                <p:custDataLst>
                  <p:tags r:id="rId8"/>
                </p:custDataLst>
              </p:nvPr>
            </p:nvPicPr>
            <p:blipFill>
              <a:blip r:embed="rId12"/>
              <a:stretch>
                <a:fillRect/>
              </a:stretch>
            </p:blipFill>
            <p:spPr>
              <a:xfrm>
                <a:off x="7780020" y="504912"/>
                <a:ext cx="3702933" cy="186047"/>
              </a:xfrm>
              <a:prstGeom prst="rect">
                <a:avLst/>
              </a:prstGeom>
            </p:spPr>
          </p:pic>
        </p:grpSp>
        <p:sp>
          <p:nvSpPr>
            <p:cNvPr id="49" name="Rectangle 48">
              <a:extLst>
                <a:ext uri="{FF2B5EF4-FFF2-40B4-BE49-F238E27FC236}">
                  <a16:creationId xmlns:a16="http://schemas.microsoft.com/office/drawing/2014/main" id="{1915B819-B248-AA12-83BE-4C5A5A7D2C9C}"/>
                </a:ext>
              </a:extLst>
            </p:cNvPr>
            <p:cNvSpPr/>
            <p:nvPr/>
          </p:nvSpPr>
          <p:spPr>
            <a:xfrm>
              <a:off x="5740588" y="136526"/>
              <a:ext cx="6388418" cy="673938"/>
            </a:xfrm>
            <a:prstGeom prst="rect">
              <a:avLst/>
            </a:prstGeom>
            <a:noFill/>
            <a:ln w="3175">
              <a:solidFill>
                <a:schemeClr val="tx1"/>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prstDash val="lgDashDotDot"/>
                </a:ln>
              </a:endParaRPr>
            </a:p>
          </p:txBody>
        </p:sp>
      </p:grpSp>
      <p:sp>
        <p:nvSpPr>
          <p:cNvPr id="2" name="TextBox 19 1">
            <a:extLst>
              <a:ext uri="{FF2B5EF4-FFF2-40B4-BE49-F238E27FC236}">
                <a16:creationId xmlns:a16="http://schemas.microsoft.com/office/drawing/2014/main" id="{4141D7CE-0250-326B-56D2-5D1E610DF04A}"/>
              </a:ext>
            </a:extLst>
          </p:cNvPr>
          <p:cNvSpPr txBox="1"/>
          <p:nvPr/>
        </p:nvSpPr>
        <p:spPr>
          <a:xfrm>
            <a:off x="246952" y="1544377"/>
            <a:ext cx="5064513"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Unit Dual Quaternion </a:t>
            </a:r>
            <a:r>
              <a:rPr lang="en-US" b="1" i="1" u="sng" dirty="0">
                <a:latin typeface="Montserrat" panose="00000500000000000000" pitchFamily="2" charset="0"/>
              </a:rPr>
              <a:t>system dynamics</a:t>
            </a:r>
          </a:p>
        </p:txBody>
      </p:sp>
      <p:pic>
        <p:nvPicPr>
          <p:cNvPr id="11" name="Picture 10" descr="\documentclass{article}&#10;\usepackage{amsmath}&#10;\usepackage{bm}&#10;\pagestyle{empty}&#10;\begin{document}&#10;&#10;\begin{subequations}\label{eq:dq_kinem}&#10;    \begin{align}&#10;       \dot{\hat{q}}(t) &amp;= \frac{1}{2}\hat{\omega}(t)\circ\hat{q}(t)  \,,\nonumber\\&#10;        \hat{\omega}(t) &amp;= \left[0,\bm{\omega}(t)\right] + \epsilon\left[0,\dot{\bm{p}}(t) + \bm{p}(t)\times\bm{\omega(t)}\right]\nonumber&#10;    \end{align}&#10;\end{subequations}&#10;&#10;&#10;&#10;\end{document}" title="IguanaTex Bitmap Display">
            <a:extLst>
              <a:ext uri="{FF2B5EF4-FFF2-40B4-BE49-F238E27FC236}">
                <a16:creationId xmlns:a16="http://schemas.microsoft.com/office/drawing/2014/main" id="{20A4B0CD-2341-F5DA-F49A-8850CB6227F8}"/>
              </a:ext>
            </a:extLst>
          </p:cNvPr>
          <p:cNvPicPr>
            <a:picLocks noChangeAspect="1"/>
          </p:cNvPicPr>
          <p:nvPr>
            <p:custDataLst>
              <p:tags r:id="rId1"/>
            </p:custDataLst>
          </p:nvPr>
        </p:nvPicPr>
        <p:blipFill>
          <a:blip r:embed="rId13"/>
          <a:stretch>
            <a:fillRect/>
          </a:stretch>
        </p:blipFill>
        <p:spPr>
          <a:xfrm>
            <a:off x="507698" y="2272419"/>
            <a:ext cx="3759380" cy="748033"/>
          </a:xfrm>
          <a:prstGeom prst="rect">
            <a:avLst/>
          </a:prstGeom>
        </p:spPr>
      </p:pic>
      <p:grpSp>
        <p:nvGrpSpPr>
          <p:cNvPr id="39" name="Group 38">
            <a:extLst>
              <a:ext uri="{FF2B5EF4-FFF2-40B4-BE49-F238E27FC236}">
                <a16:creationId xmlns:a16="http://schemas.microsoft.com/office/drawing/2014/main" id="{0EC535F3-6CF3-F5B1-97AC-AE8C241F32F9}"/>
              </a:ext>
            </a:extLst>
          </p:cNvPr>
          <p:cNvGrpSpPr/>
          <p:nvPr/>
        </p:nvGrpSpPr>
        <p:grpSpPr>
          <a:xfrm>
            <a:off x="246951" y="1913709"/>
            <a:ext cx="5987473" cy="307777"/>
            <a:chOff x="974385" y="2049621"/>
            <a:chExt cx="5987473" cy="307777"/>
          </a:xfrm>
        </p:grpSpPr>
        <p:sp>
          <p:nvSpPr>
            <p:cNvPr id="20" name="TextBox 19">
              <a:extLst>
                <a:ext uri="{FF2B5EF4-FFF2-40B4-BE49-F238E27FC236}">
                  <a16:creationId xmlns:a16="http://schemas.microsoft.com/office/drawing/2014/main" id="{FAD36E98-6BF3-74A1-AC3F-7157167FBF74}"/>
                </a:ext>
              </a:extLst>
            </p:cNvPr>
            <p:cNvSpPr txBox="1"/>
            <p:nvPr/>
          </p:nvSpPr>
          <p:spPr>
            <a:xfrm>
              <a:off x="974385" y="2049621"/>
              <a:ext cx="5987473" cy="307777"/>
            </a:xfrm>
            <a:prstGeom prst="rect">
              <a:avLst/>
            </a:prstGeom>
            <a:noFill/>
          </p:spPr>
          <p:txBody>
            <a:bodyPr wrap="square">
              <a:spAutoFit/>
            </a:bodyPr>
            <a:lstStyle/>
            <a:p>
              <a:r>
                <a:rPr lang="en-US" sz="1400" dirty="0">
                  <a:solidFill>
                    <a:prstClr val="black"/>
                  </a:solidFill>
                  <a:latin typeface="Montserrat" panose="00000500000000000000" pitchFamily="2" charset="0"/>
                </a:rPr>
                <a:t>Taking the time-derivative of                 		          :</a:t>
              </a:r>
              <a:endParaRPr lang="en-US" dirty="0"/>
            </a:p>
          </p:txBody>
        </p:sp>
        <p:pic>
          <p:nvPicPr>
            <p:cNvPr id="38" name="Picture 37" descr="\documentclass{article}&#10;\usepackage{amsmath}&#10;\usepackage{bm}&#10;\pagestyle{empty}&#10;\begin{document}&#10;&#10;$\hat{q}(t) = q(t) + \epsilon/{2}\,\bm{p}(t)\circ q(t)$&#10;&#10;&#10;\end{document}" title="IguanaTex Bitmap Display">
              <a:extLst>
                <a:ext uri="{FF2B5EF4-FFF2-40B4-BE49-F238E27FC236}">
                  <a16:creationId xmlns:a16="http://schemas.microsoft.com/office/drawing/2014/main" id="{14AC8DFE-13EB-C97F-60BA-3BB592205617}"/>
                </a:ext>
              </a:extLst>
            </p:cNvPr>
            <p:cNvPicPr>
              <a:picLocks noChangeAspect="1"/>
            </p:cNvPicPr>
            <p:nvPr>
              <p:custDataLst>
                <p:tags r:id="rId6"/>
              </p:custDataLst>
            </p:nvPr>
          </p:nvPicPr>
          <p:blipFill>
            <a:blip r:embed="rId14"/>
            <a:stretch>
              <a:fillRect/>
            </a:stretch>
          </p:blipFill>
          <p:spPr>
            <a:xfrm>
              <a:off x="3733659" y="2103046"/>
              <a:ext cx="2305240" cy="200926"/>
            </a:xfrm>
            <a:prstGeom prst="rect">
              <a:avLst/>
            </a:prstGeom>
          </p:spPr>
        </p:pic>
      </p:grpSp>
      <p:sp>
        <p:nvSpPr>
          <p:cNvPr id="41" name="TextBox 40">
            <a:extLst>
              <a:ext uri="{FF2B5EF4-FFF2-40B4-BE49-F238E27FC236}">
                <a16:creationId xmlns:a16="http://schemas.microsoft.com/office/drawing/2014/main" id="{A2ECDB26-76FE-B9B4-1455-219EDD08FADA}"/>
              </a:ext>
            </a:extLst>
          </p:cNvPr>
          <p:cNvSpPr txBox="1"/>
          <p:nvPr/>
        </p:nvSpPr>
        <p:spPr>
          <a:xfrm>
            <a:off x="246953" y="3132521"/>
            <a:ext cx="6074114" cy="523220"/>
          </a:xfrm>
          <a:prstGeom prst="rect">
            <a:avLst/>
          </a:prstGeom>
          <a:noFill/>
        </p:spPr>
        <p:txBody>
          <a:bodyPr wrap="square">
            <a:spAutoFit/>
          </a:bodyPr>
          <a:lstStyle/>
          <a:p>
            <a:r>
              <a:rPr lang="en-US" sz="1400" dirty="0">
                <a:solidFill>
                  <a:prstClr val="black"/>
                </a:solidFill>
                <a:latin typeface="Montserrat" panose="00000500000000000000" pitchFamily="2" charset="0"/>
              </a:rPr>
              <a:t>Further time-derivations on the latter, combined with the augmented rigid body dynamics (1) results in 		              </a:t>
            </a:r>
            <a:endParaRPr lang="en-US" dirty="0"/>
          </a:p>
        </p:txBody>
      </p:sp>
      <p:pic>
        <p:nvPicPr>
          <p:cNvPr id="13" name="Picture 12" descr="\documentclass{article}&#10;\usepackage{bm}&#10;\usepackage{amsmath}&#10;\pagestyle{empty}&#10;\begin{document}&#10;\begin{flalign*}&#10;    \dot{\hat{\omega}}(t) &amp;= \underbrace{\bm{a} + \epsilon\left(\bm{p}\times\bm{a}+\dot{\bm{p}}\times\bm{\omega}\right)}_{\hat{F}} + \underbrace{\text{J}^{-1}\bm{\tau}+\epsilon\left(\bm{f}/m +\bm{p}\times\text{J}^{-1}\bm{\tau}\right)}_{\hat{U}}\notag\\&#10;    &amp;= \hat{F}(\bm{x}(t)) + \hat{U}(\bm{u}(t)) \label{eq:dt_FU}&#10;\end{flalign*}&#10;&#10;&#10;&#10;\end{document}" title="IguanaTex Bitmap Display">
            <a:extLst>
              <a:ext uri="{FF2B5EF4-FFF2-40B4-BE49-F238E27FC236}">
                <a16:creationId xmlns:a16="http://schemas.microsoft.com/office/drawing/2014/main" id="{6D9F6880-1404-8F41-6A98-E488724F3EF9}"/>
              </a:ext>
            </a:extLst>
          </p:cNvPr>
          <p:cNvPicPr>
            <a:picLocks noChangeAspect="1"/>
          </p:cNvPicPr>
          <p:nvPr>
            <p:custDataLst>
              <p:tags r:id="rId2"/>
            </p:custDataLst>
          </p:nvPr>
        </p:nvPicPr>
        <p:blipFill>
          <a:blip r:embed="rId15"/>
          <a:stretch>
            <a:fillRect/>
          </a:stretch>
        </p:blipFill>
        <p:spPr>
          <a:xfrm>
            <a:off x="507698" y="3711403"/>
            <a:ext cx="4997053" cy="871014"/>
          </a:xfrm>
          <a:prstGeom prst="rect">
            <a:avLst/>
          </a:prstGeom>
        </p:spPr>
      </p:pic>
      <p:sp>
        <p:nvSpPr>
          <p:cNvPr id="3" name="TextBox 19 2">
            <a:extLst>
              <a:ext uri="{FF2B5EF4-FFF2-40B4-BE49-F238E27FC236}">
                <a16:creationId xmlns:a16="http://schemas.microsoft.com/office/drawing/2014/main" id="{3DABD64C-3FAD-3089-D2F9-E7650C3478C0}"/>
              </a:ext>
            </a:extLst>
          </p:cNvPr>
          <p:cNvSpPr txBox="1"/>
          <p:nvPr/>
        </p:nvSpPr>
        <p:spPr>
          <a:xfrm>
            <a:off x="242288" y="4670032"/>
            <a:ext cx="4850412"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Unit Dual Quaternion </a:t>
            </a:r>
            <a:r>
              <a:rPr lang="en-US" b="1" i="1" u="sng" dirty="0">
                <a:latin typeface="Montserrat" panose="00000500000000000000" pitchFamily="2" charset="0"/>
              </a:rPr>
              <a:t>geom. reference</a:t>
            </a:r>
          </a:p>
        </p:txBody>
      </p:sp>
      <p:sp>
        <p:nvSpPr>
          <p:cNvPr id="66" name="TextBox 65">
            <a:extLst>
              <a:ext uri="{FF2B5EF4-FFF2-40B4-BE49-F238E27FC236}">
                <a16:creationId xmlns:a16="http://schemas.microsoft.com/office/drawing/2014/main" id="{DD33AAEA-A4F1-D762-BED0-59ABD8E10140}"/>
              </a:ext>
            </a:extLst>
          </p:cNvPr>
          <p:cNvSpPr txBox="1"/>
          <p:nvPr/>
        </p:nvSpPr>
        <p:spPr>
          <a:xfrm>
            <a:off x="242288" y="5077956"/>
            <a:ext cx="5987473" cy="307777"/>
          </a:xfrm>
          <a:prstGeom prst="rect">
            <a:avLst/>
          </a:prstGeom>
          <a:noFill/>
        </p:spPr>
        <p:txBody>
          <a:bodyPr wrap="square">
            <a:spAutoFit/>
          </a:bodyPr>
          <a:lstStyle/>
          <a:p>
            <a:r>
              <a:rPr lang="en-US" sz="1400" dirty="0">
                <a:solidFill>
                  <a:prstClr val="black"/>
                </a:solidFill>
                <a:latin typeface="Montserrat" panose="00000500000000000000" pitchFamily="2" charset="0"/>
              </a:rPr>
              <a:t>Expressing the geom. reference in (2) with dual quaternions:</a:t>
            </a:r>
            <a:endParaRPr lang="en-US" dirty="0"/>
          </a:p>
        </p:txBody>
      </p:sp>
      <p:pic>
        <p:nvPicPr>
          <p:cNvPr id="71" name="Picture 70" descr="\documentclass{article}&#10;\usepackage{amsmath}&#10;\usepackage{bm}&#10;\pagestyle{empty}&#10;\begin{document}&#10;&#10;\begin{subequations}\label{eq:pose_des}&#10;    \begin{align}&#10;       \hat{q}_d(\theta) &amp;= q_d(\theta) + \epsilon/2\,p_d(\theta)\circ q_d(\theta) \,,\nonumber\\&#10;        \hat{\omega}_d(\theta) &amp;= \left[0,\bm{\omega}_d(\theta)\right] + \epsilon\left[0,\mathring{\bm{p}}_d(\theta) + \bm{p}_d(\theta)\times\bm{\omega}_d(\theta)\right]\,,\nonumber&#10;    \end{align}&#10;\end{subequations}&#10;&#10;&#10;&#10;\end{document}" title="IguanaTex Bitmap Display">
            <a:extLst>
              <a:ext uri="{FF2B5EF4-FFF2-40B4-BE49-F238E27FC236}">
                <a16:creationId xmlns:a16="http://schemas.microsoft.com/office/drawing/2014/main" id="{9DBBC009-8F3C-FBC0-EE08-9119043EE4FA}"/>
              </a:ext>
            </a:extLst>
          </p:cNvPr>
          <p:cNvPicPr>
            <a:picLocks noChangeAspect="1"/>
          </p:cNvPicPr>
          <p:nvPr>
            <p:custDataLst>
              <p:tags r:id="rId3"/>
            </p:custDataLst>
          </p:nvPr>
        </p:nvPicPr>
        <p:blipFill>
          <a:blip r:embed="rId16"/>
          <a:stretch>
            <a:fillRect/>
          </a:stretch>
        </p:blipFill>
        <p:spPr>
          <a:xfrm>
            <a:off x="507698" y="5465886"/>
            <a:ext cx="4480513" cy="532845"/>
          </a:xfrm>
          <a:prstGeom prst="rect">
            <a:avLst/>
          </a:prstGeom>
        </p:spPr>
      </p:pic>
      <p:sp>
        <p:nvSpPr>
          <p:cNvPr id="72" name="TextBox 71">
            <a:extLst>
              <a:ext uri="{FF2B5EF4-FFF2-40B4-BE49-F238E27FC236}">
                <a16:creationId xmlns:a16="http://schemas.microsoft.com/office/drawing/2014/main" id="{890C0F52-D58E-09A8-CCA4-F67E01FF1390}"/>
              </a:ext>
            </a:extLst>
          </p:cNvPr>
          <p:cNvSpPr txBox="1"/>
          <p:nvPr/>
        </p:nvSpPr>
        <p:spPr>
          <a:xfrm>
            <a:off x="5945213" y="1911506"/>
            <a:ext cx="5987473" cy="307777"/>
          </a:xfrm>
          <a:prstGeom prst="rect">
            <a:avLst/>
          </a:prstGeom>
          <a:noFill/>
        </p:spPr>
        <p:txBody>
          <a:bodyPr wrap="square">
            <a:spAutoFit/>
          </a:bodyPr>
          <a:lstStyle/>
          <a:p>
            <a:r>
              <a:rPr lang="en-US" sz="1400" dirty="0">
                <a:solidFill>
                  <a:prstClr val="black"/>
                </a:solidFill>
                <a:latin typeface="Montserrat" panose="00000500000000000000" pitchFamily="2" charset="0"/>
              </a:rPr>
              <a:t>Defining the dual quaternion error as</a:t>
            </a:r>
            <a:endParaRPr lang="en-US" dirty="0"/>
          </a:p>
        </p:txBody>
      </p:sp>
      <p:pic>
        <p:nvPicPr>
          <p:cNvPr id="75" name="Picture 74" descr="\documentclass{article}&#10;\usepackage{amsmath}&#10;\usepackage{bm}&#10;\pagestyle{empty}&#10;\begin{document}&#10;&#10;$\hat{q}_e(t) = \hat{q}(t)\circ \hat{q}_d^*(\theta(t))$&#10;&#10;&#10;&#10;\end{document}" title="IguanaTex Bitmap Display">
            <a:extLst>
              <a:ext uri="{FF2B5EF4-FFF2-40B4-BE49-F238E27FC236}">
                <a16:creationId xmlns:a16="http://schemas.microsoft.com/office/drawing/2014/main" id="{0812002A-5402-E12C-3043-E5992C81468E}"/>
              </a:ext>
            </a:extLst>
          </p:cNvPr>
          <p:cNvPicPr>
            <a:picLocks noChangeAspect="1"/>
          </p:cNvPicPr>
          <p:nvPr>
            <p:custDataLst>
              <p:tags r:id="rId4"/>
            </p:custDataLst>
          </p:nvPr>
        </p:nvPicPr>
        <p:blipFill>
          <a:blip r:embed="rId17"/>
          <a:stretch>
            <a:fillRect/>
          </a:stretch>
        </p:blipFill>
        <p:spPr>
          <a:xfrm>
            <a:off x="6512611" y="2343514"/>
            <a:ext cx="1943093" cy="221592"/>
          </a:xfrm>
          <a:prstGeom prst="rect">
            <a:avLst/>
          </a:prstGeom>
        </p:spPr>
      </p:pic>
      <p:sp>
        <p:nvSpPr>
          <p:cNvPr id="76" name="TextBox 75">
            <a:extLst>
              <a:ext uri="{FF2B5EF4-FFF2-40B4-BE49-F238E27FC236}">
                <a16:creationId xmlns:a16="http://schemas.microsoft.com/office/drawing/2014/main" id="{22742ADE-F256-D21A-2DA8-C05522474A7F}"/>
              </a:ext>
            </a:extLst>
          </p:cNvPr>
          <p:cNvSpPr txBox="1"/>
          <p:nvPr/>
        </p:nvSpPr>
        <p:spPr>
          <a:xfrm>
            <a:off x="5934931" y="2736877"/>
            <a:ext cx="5987473" cy="307777"/>
          </a:xfrm>
          <a:prstGeom prst="rect">
            <a:avLst/>
          </a:prstGeom>
          <a:noFill/>
        </p:spPr>
        <p:txBody>
          <a:bodyPr wrap="square">
            <a:spAutoFit/>
          </a:bodyPr>
          <a:lstStyle/>
          <a:p>
            <a:r>
              <a:rPr lang="en-US" sz="1400" dirty="0">
                <a:solidFill>
                  <a:prstClr val="black"/>
                </a:solidFill>
                <a:latin typeface="Montserrat" panose="00000500000000000000" pitchFamily="2" charset="0"/>
              </a:rPr>
              <a:t>After some derivations we get</a:t>
            </a:r>
            <a:endParaRPr lang="en-US" dirty="0"/>
          </a:p>
        </p:txBody>
      </p:sp>
      <p:pic>
        <p:nvPicPr>
          <p:cNvPr id="89" name="Picture 88" descr="\documentclass{article}&#10;\usepackage{amsmath}&#10;\usepackage{bm}&#10;\pagestyle{empty}&#10;\begin{document}&#10;&#10;\begin{subequations}\label{eq:udq_error}&#10;    \begin{align}&#10;        \dot{\hat{q}}_e(t) &amp;= \frac{1}{2}\hat{\omega}_e(t)\circ\hat{q}_e(t)  \,,\nonumber\\&#10;        \hat{\omega}_e(t) &amp;= \left[0,\bm{\omega}_e(t)\right] + \epsilon\left[0, \dot{\bm{p}}_e(t) + \bm{p}_e(t)\times\bm{\omega}_e(t)\right]\,,\nonumber\\&#10;        \dot{\hat{\omega}}_e(t)&amp;= \hat{F}(t) + \hat{U}(t) + \ddot{\theta}(t)\,\text{Ad}_{\hat{q}_e(t)}\hat{\omega}_d^*(\theta(t)) +\nonumber\\&#10;        \begin{split}&#10;        &amp;\hspace{0.5cm}\dot{\theta}(t)\left[ \dot{\hat{q}}_e(t)\circ\hat{\omega}_d^*(\theta(t))\circ\hat{q}_e(t)+ \right.\\&#10;         %&amp;\hspace{1.3cm}\hat{q}_e(t)\circ\dot{\hat{\omega}}_d^*(\theta(t))\circ\hat{q}_e(t)+\\&#10;        &amp;\hspace{1.3cm}\hat{q}_e(t)\circ\dot{\theta}(t)\mathring{\hat{\omega}}_d^*(\theta(t))\circ\hat{q}_e(t)+\\&#10;         &amp;\hspace{1.2cm}\left.\hat{q}_e(t)\circ\hat{\omega}_d^*(\theta(t))\circ\dot{\hat{q}}_e(t) \right]\,\nonumber,&#10;        \end{split}&#10;    \end{align}&#10;\end{subequations}&#10;&#10;&#10;\end{document}" title="IguanaTex Bitmap Display">
            <a:extLst>
              <a:ext uri="{FF2B5EF4-FFF2-40B4-BE49-F238E27FC236}">
                <a16:creationId xmlns:a16="http://schemas.microsoft.com/office/drawing/2014/main" id="{169F35A8-582C-BBCC-73E0-FE7140C94B5A}"/>
              </a:ext>
            </a:extLst>
          </p:cNvPr>
          <p:cNvPicPr>
            <a:picLocks noChangeAspect="1"/>
          </p:cNvPicPr>
          <p:nvPr>
            <p:custDataLst>
              <p:tags r:id="rId5"/>
            </p:custDataLst>
          </p:nvPr>
        </p:nvPicPr>
        <p:blipFill>
          <a:blip r:embed="rId18"/>
          <a:stretch>
            <a:fillRect/>
          </a:stretch>
        </p:blipFill>
        <p:spPr>
          <a:xfrm>
            <a:off x="6301786" y="3260164"/>
            <a:ext cx="4296067" cy="2434948"/>
          </a:xfrm>
          <a:prstGeom prst="rect">
            <a:avLst/>
          </a:prstGeom>
        </p:spPr>
      </p:pic>
      <p:sp>
        <p:nvSpPr>
          <p:cNvPr id="92" name="Rectangle 91">
            <a:extLst>
              <a:ext uri="{FF2B5EF4-FFF2-40B4-BE49-F238E27FC236}">
                <a16:creationId xmlns:a16="http://schemas.microsoft.com/office/drawing/2014/main" id="{004D6429-4A10-0903-D1FE-C5B00627D039}"/>
              </a:ext>
            </a:extLst>
          </p:cNvPr>
          <p:cNvSpPr/>
          <p:nvPr/>
        </p:nvSpPr>
        <p:spPr>
          <a:xfrm>
            <a:off x="6234424" y="3202358"/>
            <a:ext cx="4461219" cy="256206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93" name="Rectangle 92">
            <a:extLst>
              <a:ext uri="{FF2B5EF4-FFF2-40B4-BE49-F238E27FC236}">
                <a16:creationId xmlns:a16="http://schemas.microsoft.com/office/drawing/2014/main" id="{53A9FF4F-EBFF-73D1-5CBC-B7D2F146CF05}"/>
              </a:ext>
            </a:extLst>
          </p:cNvPr>
          <p:cNvSpPr/>
          <p:nvPr/>
        </p:nvSpPr>
        <p:spPr>
          <a:xfrm>
            <a:off x="6977567" y="4401395"/>
            <a:ext cx="3326703" cy="523498"/>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4" name="Rectangle 93">
            <a:extLst>
              <a:ext uri="{FF2B5EF4-FFF2-40B4-BE49-F238E27FC236}">
                <a16:creationId xmlns:a16="http://schemas.microsoft.com/office/drawing/2014/main" id="{A1AAF8FE-D816-8645-4A23-ABB3E0F061C5}"/>
              </a:ext>
            </a:extLst>
          </p:cNvPr>
          <p:cNvSpPr/>
          <p:nvPr/>
        </p:nvSpPr>
        <p:spPr>
          <a:xfrm>
            <a:off x="7518492" y="5229420"/>
            <a:ext cx="2785777" cy="523498"/>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5" name="Rectangle 94">
            <a:extLst>
              <a:ext uri="{FF2B5EF4-FFF2-40B4-BE49-F238E27FC236}">
                <a16:creationId xmlns:a16="http://schemas.microsoft.com/office/drawing/2014/main" id="{CC53C3FC-AC37-063E-6A92-F3FCE74173BA}"/>
              </a:ext>
            </a:extLst>
          </p:cNvPr>
          <p:cNvSpPr/>
          <p:nvPr/>
        </p:nvSpPr>
        <p:spPr>
          <a:xfrm>
            <a:off x="7518492" y="4924893"/>
            <a:ext cx="2785777" cy="304527"/>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6" name="Rectangle 95">
            <a:extLst>
              <a:ext uri="{FF2B5EF4-FFF2-40B4-BE49-F238E27FC236}">
                <a16:creationId xmlns:a16="http://schemas.microsoft.com/office/drawing/2014/main" id="{C7842426-1150-6F86-0B98-4C791B60BC6A}"/>
              </a:ext>
            </a:extLst>
          </p:cNvPr>
          <p:cNvSpPr/>
          <p:nvPr/>
        </p:nvSpPr>
        <p:spPr>
          <a:xfrm>
            <a:off x="8339724" y="4070696"/>
            <a:ext cx="1964546" cy="330699"/>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7" name="TextBox 96">
            <a:extLst>
              <a:ext uri="{FF2B5EF4-FFF2-40B4-BE49-F238E27FC236}">
                <a16:creationId xmlns:a16="http://schemas.microsoft.com/office/drawing/2014/main" id="{7E326A3A-EAA9-112F-3911-C3B0377E1D08}"/>
              </a:ext>
            </a:extLst>
          </p:cNvPr>
          <p:cNvSpPr txBox="1"/>
          <p:nvPr/>
        </p:nvSpPr>
        <p:spPr>
          <a:xfrm>
            <a:off x="10794672" y="4675763"/>
            <a:ext cx="1577807" cy="523220"/>
          </a:xfrm>
          <a:prstGeom prst="rect">
            <a:avLst/>
          </a:prstGeom>
          <a:noFill/>
        </p:spPr>
        <p:txBody>
          <a:bodyPr wrap="square">
            <a:spAutoFit/>
          </a:bodyPr>
          <a:lstStyle/>
          <a:p>
            <a:r>
              <a:rPr lang="en-US" sz="1400" dirty="0">
                <a:solidFill>
                  <a:prstClr val="black"/>
                </a:solidFill>
                <a:latin typeface="Montserrat" panose="00000500000000000000" pitchFamily="2" charset="0"/>
              </a:rPr>
              <a:t>different to pose-tracking</a:t>
            </a:r>
            <a:endParaRPr lang="en-US" dirty="0"/>
          </a:p>
        </p:txBody>
      </p:sp>
      <p:cxnSp>
        <p:nvCxnSpPr>
          <p:cNvPr id="98" name="Straight Arrow Connector 97">
            <a:extLst>
              <a:ext uri="{FF2B5EF4-FFF2-40B4-BE49-F238E27FC236}">
                <a16:creationId xmlns:a16="http://schemas.microsoft.com/office/drawing/2014/main" id="{32D42851-7A13-1DF0-332D-7EB649C266BA}"/>
              </a:ext>
            </a:extLst>
          </p:cNvPr>
          <p:cNvCxnSpPr>
            <a:cxnSpLocks/>
            <a:stCxn id="97" idx="1"/>
          </p:cNvCxnSpPr>
          <p:nvPr/>
        </p:nvCxnSpPr>
        <p:spPr>
          <a:xfrm flipH="1">
            <a:off x="10304269" y="4937373"/>
            <a:ext cx="4904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9 2">
            <a:extLst>
              <a:ext uri="{FF2B5EF4-FFF2-40B4-BE49-F238E27FC236}">
                <a16:creationId xmlns:a16="http://schemas.microsoft.com/office/drawing/2014/main" id="{4E7BA276-A73F-01C9-BBAB-B6E518D8ECB9}"/>
              </a:ext>
            </a:extLst>
          </p:cNvPr>
          <p:cNvSpPr txBox="1"/>
          <p:nvPr/>
        </p:nvSpPr>
        <p:spPr>
          <a:xfrm>
            <a:off x="5934931" y="1549186"/>
            <a:ext cx="4850412"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Unit Dual Quaternion </a:t>
            </a:r>
            <a:r>
              <a:rPr lang="en-US" b="1" i="1" u="sng" dirty="0">
                <a:latin typeface="Montserrat" panose="00000500000000000000" pitchFamily="2" charset="0"/>
              </a:rPr>
              <a:t>error dynamics</a:t>
            </a:r>
          </a:p>
        </p:txBody>
      </p:sp>
      <p:sp>
        <p:nvSpPr>
          <p:cNvPr id="17" name="Rectangle 16">
            <a:extLst>
              <a:ext uri="{FF2B5EF4-FFF2-40B4-BE49-F238E27FC236}">
                <a16:creationId xmlns:a16="http://schemas.microsoft.com/office/drawing/2014/main" id="{971A56AB-EA76-38EA-9680-D3B02992ACFA}"/>
              </a:ext>
            </a:extLst>
          </p:cNvPr>
          <p:cNvSpPr/>
          <p:nvPr/>
        </p:nvSpPr>
        <p:spPr>
          <a:xfrm>
            <a:off x="6457951" y="2272418"/>
            <a:ext cx="2051050" cy="3380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034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P spid="3" grpId="0"/>
      <p:bldP spid="66" grpId="0"/>
      <p:bldP spid="72" grpId="0"/>
      <p:bldP spid="76" grpId="0"/>
      <p:bldP spid="92" grpId="0" animBg="1"/>
      <p:bldP spid="93" grpId="0" animBg="1"/>
      <p:bldP spid="94" grpId="0" animBg="1"/>
      <p:bldP spid="95" grpId="0" animBg="1"/>
      <p:bldP spid="96" grpId="0" animBg="1"/>
      <p:bldP spid="97" grpId="0"/>
      <p:bldP spid="15" grpId="0"/>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12</a:t>
            </a:fld>
            <a:endParaRPr lang="en-US" dirty="0"/>
          </a:p>
        </p:txBody>
      </p:sp>
      <p:sp>
        <p:nvSpPr>
          <p:cNvPr id="36" name="Title 1">
            <a:extLst>
              <a:ext uri="{FF2B5EF4-FFF2-40B4-BE49-F238E27FC236}">
                <a16:creationId xmlns:a16="http://schemas.microsoft.com/office/drawing/2014/main" id="{7A974C4B-0029-6CF6-40E3-E88643EC3BA2}"/>
              </a:ext>
            </a:extLst>
          </p:cNvPr>
          <p:cNvSpPr>
            <a:spLocks noGrp="1"/>
          </p:cNvSpPr>
          <p:nvPr>
            <p:ph type="title"/>
          </p:nvPr>
        </p:nvSpPr>
        <p:spPr>
          <a:xfrm>
            <a:off x="838200" y="-3673"/>
            <a:ext cx="10515600" cy="1325563"/>
          </a:xfrm>
        </p:spPr>
        <p:txBody>
          <a:bodyPr/>
          <a:lstStyle/>
          <a:p>
            <a:r>
              <a:rPr lang="en-US" dirty="0"/>
              <a:t>Methodology</a:t>
            </a:r>
            <a:endParaRPr lang="en-DE" dirty="0"/>
          </a:p>
        </p:txBody>
      </p:sp>
      <p:sp>
        <p:nvSpPr>
          <p:cNvPr id="37" name="Content Placeholder 4">
            <a:extLst>
              <a:ext uri="{FF2B5EF4-FFF2-40B4-BE49-F238E27FC236}">
                <a16:creationId xmlns:a16="http://schemas.microsoft.com/office/drawing/2014/main" id="{66864157-2FB4-2CC8-22F6-A48B081354F8}"/>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Contribution 2: Control law</a:t>
            </a:r>
            <a:endParaRPr lang="en-DE" dirty="0"/>
          </a:p>
        </p:txBody>
      </p:sp>
      <p:pic>
        <p:nvPicPr>
          <p:cNvPr id="3" name="Picture 2" descr="\documentclass{article}&#10;\usepackage{amsmath}&#10;\pagestyle{empty}&#10;\begin{document}&#10;&#10;$\hat{U} = \hat{U}_{\text{FF}} + \hat{U}_{\text{FB}}$&#10;&#10;&#10;\end{document}" title="IguanaTex Bitmap Display">
            <a:extLst>
              <a:ext uri="{FF2B5EF4-FFF2-40B4-BE49-F238E27FC236}">
                <a16:creationId xmlns:a16="http://schemas.microsoft.com/office/drawing/2014/main" id="{8E87AD81-99D7-9F25-AA0D-F44DF4ECEDC3}"/>
              </a:ext>
            </a:extLst>
          </p:cNvPr>
          <p:cNvPicPr>
            <a:picLocks noChangeAspect="1"/>
          </p:cNvPicPr>
          <p:nvPr>
            <p:custDataLst>
              <p:tags r:id="rId1"/>
            </p:custDataLst>
          </p:nvPr>
        </p:nvPicPr>
        <p:blipFill>
          <a:blip r:embed="rId17"/>
          <a:stretch>
            <a:fillRect/>
          </a:stretch>
        </p:blipFill>
        <p:spPr>
          <a:xfrm>
            <a:off x="1495144" y="1821258"/>
            <a:ext cx="1404231" cy="227781"/>
          </a:xfrm>
          <a:prstGeom prst="rect">
            <a:avLst/>
          </a:prstGeom>
        </p:spPr>
      </p:pic>
      <p:grpSp>
        <p:nvGrpSpPr>
          <p:cNvPr id="94" name="Group 93">
            <a:extLst>
              <a:ext uri="{FF2B5EF4-FFF2-40B4-BE49-F238E27FC236}">
                <a16:creationId xmlns:a16="http://schemas.microsoft.com/office/drawing/2014/main" id="{44811FC7-9830-B06F-2070-C466E2F68DD6}"/>
              </a:ext>
            </a:extLst>
          </p:cNvPr>
          <p:cNvGrpSpPr/>
          <p:nvPr/>
        </p:nvGrpSpPr>
        <p:grpSpPr>
          <a:xfrm>
            <a:off x="7528375" y="62289"/>
            <a:ext cx="4461219" cy="2562062"/>
            <a:chOff x="7528375" y="62289"/>
            <a:chExt cx="4461219" cy="2562062"/>
          </a:xfrm>
        </p:grpSpPr>
        <p:pic>
          <p:nvPicPr>
            <p:cNvPr id="93" name="Picture 92" descr="\documentclass{article}&#10;\usepackage{amsmath}&#10;\usepackage{bm}&#10;\pagestyle{empty}&#10;\begin{document}&#10;&#10;\begin{subequations}\label{eq:udq_error}&#10;    \begin{align}&#10;        \dot{\hat{q}}_e(t) &amp;= \frac{1}{2}\hat{\omega}_e(t)\circ\hat{q}_e(t)  \,,\nonumber\\&#10;        \hat{\omega}_e(t) &amp;= \left[0,\bm{\omega}_e(t)\right] + \epsilon\left[0, \dot{\bm{p}}_e(t) + \bm{p}_e(t)\times\bm{\omega}_e(t)\right]\,,\nonumber\\&#10;        \dot{\hat{\omega}}_e(t)&amp;= \hat{F}(t) + \hat{U}(t) + \ddot{\theta}(t)\,\text{Ad}_{\hat{q}_e(t)}\hat{\omega}_d^*(\theta(t)) +\nonumber\\&#10;        \begin{split}&#10;        &amp;\hspace{0.5cm}\dot{\theta}(t)\left[ \dot{\hat{q}}_e(t)\circ\hat{\omega}_d^*(\theta(t))\circ\hat{q}_e(t)+ \right.\\&#10;         %&amp;\hspace{1.3cm}\hat{q}_e(t)\circ\dot{\hat{\omega}}_d^*(\theta(t))\circ\hat{q}_e(t)+\\&#10;        &amp;\hspace{1.3cm}\hat{q}_e(t)\circ\dot{\theta}(t)\mathring{\hat{\omega}}_d^*(\theta(t))\circ\hat{q}_e(t)+\\&#10;         &amp;\hspace{1.2cm}\left.\hat{q}_e(t)\circ\hat{\omega}_d^*(\theta(t))\circ\dot{\hat{q}}_e(t) \right]\,\nonumber&#10;        \end{split}&#10;    \end{align}&#10;\end{subequations}&#10;&#10;&#10;\end{document}" title="IguanaTex Bitmap Display">
              <a:extLst>
                <a:ext uri="{FF2B5EF4-FFF2-40B4-BE49-F238E27FC236}">
                  <a16:creationId xmlns:a16="http://schemas.microsoft.com/office/drawing/2014/main" id="{5EC59F6B-47E1-AF36-3CB2-1845E1B14C00}"/>
                </a:ext>
              </a:extLst>
            </p:cNvPr>
            <p:cNvPicPr>
              <a:picLocks noChangeAspect="1"/>
            </p:cNvPicPr>
            <p:nvPr>
              <p:custDataLst>
                <p:tags r:id="rId14"/>
              </p:custDataLst>
            </p:nvPr>
          </p:nvPicPr>
          <p:blipFill>
            <a:blip r:embed="rId18"/>
            <a:stretch>
              <a:fillRect/>
            </a:stretch>
          </p:blipFill>
          <p:spPr>
            <a:xfrm>
              <a:off x="7595737" y="120095"/>
              <a:ext cx="4296066" cy="2434948"/>
            </a:xfrm>
            <a:prstGeom prst="rect">
              <a:avLst/>
            </a:prstGeom>
          </p:spPr>
        </p:pic>
        <p:sp>
          <p:nvSpPr>
            <p:cNvPr id="35" name="Rectangle 34">
              <a:extLst>
                <a:ext uri="{FF2B5EF4-FFF2-40B4-BE49-F238E27FC236}">
                  <a16:creationId xmlns:a16="http://schemas.microsoft.com/office/drawing/2014/main" id="{CA54FCA2-1B65-B418-4008-58EB444AF7B8}"/>
                </a:ext>
              </a:extLst>
            </p:cNvPr>
            <p:cNvSpPr/>
            <p:nvPr/>
          </p:nvSpPr>
          <p:spPr>
            <a:xfrm>
              <a:off x="7528375" y="62289"/>
              <a:ext cx="4461219" cy="2562062"/>
            </a:xfrm>
            <a:prstGeom prst="rect">
              <a:avLst/>
            </a:prstGeom>
            <a:noFill/>
            <a:ln w="3175">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grpSp>
      <p:cxnSp>
        <p:nvCxnSpPr>
          <p:cNvPr id="41" name="Straight Connector 40">
            <a:extLst>
              <a:ext uri="{FF2B5EF4-FFF2-40B4-BE49-F238E27FC236}">
                <a16:creationId xmlns:a16="http://schemas.microsoft.com/office/drawing/2014/main" id="{7A990253-5636-430A-E65C-176FF86C4812}"/>
              </a:ext>
            </a:extLst>
          </p:cNvPr>
          <p:cNvCxnSpPr>
            <a:cxnSpLocks/>
          </p:cNvCxnSpPr>
          <p:nvPr/>
        </p:nvCxnSpPr>
        <p:spPr>
          <a:xfrm>
            <a:off x="8303378" y="1125425"/>
            <a:ext cx="478672" cy="0"/>
          </a:xfrm>
          <a:prstGeom prst="line">
            <a:avLst/>
          </a:prstGeom>
          <a:ln w="38100">
            <a:solidFill>
              <a:srgbClr val="FF0000">
                <a:alpha val="40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9B96E4D-93EA-8BAC-D88E-1194572987E9}"/>
              </a:ext>
            </a:extLst>
          </p:cNvPr>
          <p:cNvCxnSpPr>
            <a:cxnSpLocks/>
          </p:cNvCxnSpPr>
          <p:nvPr/>
        </p:nvCxnSpPr>
        <p:spPr>
          <a:xfrm>
            <a:off x="9668628" y="1125425"/>
            <a:ext cx="1920122" cy="0"/>
          </a:xfrm>
          <a:prstGeom prst="line">
            <a:avLst/>
          </a:prstGeom>
          <a:ln w="38100">
            <a:solidFill>
              <a:srgbClr val="FF0000">
                <a:alpha val="40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3A14182-6F5C-1E30-4288-C1F34845B718}"/>
              </a:ext>
            </a:extLst>
          </p:cNvPr>
          <p:cNvCxnSpPr>
            <a:cxnSpLocks/>
          </p:cNvCxnSpPr>
          <p:nvPr/>
        </p:nvCxnSpPr>
        <p:spPr>
          <a:xfrm>
            <a:off x="8373228" y="1538175"/>
            <a:ext cx="2624972" cy="0"/>
          </a:xfrm>
          <a:prstGeom prst="line">
            <a:avLst/>
          </a:prstGeom>
          <a:ln w="38100">
            <a:solidFill>
              <a:srgbClr val="FF0000">
                <a:alpha val="40000"/>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86C3512-9341-FFD8-3BC1-9B9D7E8AA490}"/>
              </a:ext>
            </a:extLst>
          </p:cNvPr>
          <p:cNvCxnSpPr>
            <a:cxnSpLocks/>
          </p:cNvCxnSpPr>
          <p:nvPr/>
        </p:nvCxnSpPr>
        <p:spPr>
          <a:xfrm>
            <a:off x="8849478" y="1953932"/>
            <a:ext cx="2504322" cy="0"/>
          </a:xfrm>
          <a:prstGeom prst="line">
            <a:avLst/>
          </a:prstGeom>
          <a:ln w="38100">
            <a:solidFill>
              <a:srgbClr val="FF0000">
                <a:alpha val="40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2F25094-51D0-E62C-6F49-B26C9DECD233}"/>
              </a:ext>
            </a:extLst>
          </p:cNvPr>
          <p:cNvCxnSpPr>
            <a:cxnSpLocks/>
          </p:cNvCxnSpPr>
          <p:nvPr/>
        </p:nvCxnSpPr>
        <p:spPr>
          <a:xfrm>
            <a:off x="8849478" y="2377514"/>
            <a:ext cx="2148722" cy="0"/>
          </a:xfrm>
          <a:prstGeom prst="line">
            <a:avLst/>
          </a:prstGeom>
          <a:ln w="38100">
            <a:solidFill>
              <a:srgbClr val="FF0000">
                <a:alpha val="40000"/>
              </a:srgbClr>
            </a:solidFill>
          </a:ln>
        </p:spPr>
        <p:style>
          <a:lnRef idx="1">
            <a:schemeClr val="accent1"/>
          </a:lnRef>
          <a:fillRef idx="0">
            <a:schemeClr val="accent1"/>
          </a:fillRef>
          <a:effectRef idx="0">
            <a:schemeClr val="accent1"/>
          </a:effectRef>
          <a:fontRef idx="minor">
            <a:schemeClr val="tx1"/>
          </a:fontRef>
        </p:style>
      </p:cxnSp>
      <p:pic>
        <p:nvPicPr>
          <p:cNvPr id="96" name="Picture 95" descr="\documentclass{article}&#10;\usepackage{amsmath}&#10;\usepackage{bm}&#10;\pagestyle{empty}&#10;\begin{document}&#10;&#10;\begin{align}&#10;    \hat{U}_\text{FF}(t, U_\theta) =&amp; -\hat{F}(t) -U_\theta(x(t))\,\text{Ad}_{\hat{q}_e(t)}\hat{\omega}_d^*(\theta(t))-\notag\\&#10;    &amp;\dot{\theta}(t)\left[ \dot{\hat{q}}_e(t)\circ\hat{\omega}_d^*(\theta(t))\circ\hat{q}_e(t)+ \right.&#10;     \hspace{-0.05cm}\hat{q}_e(t)\circ\dot{\theta}(t)\mathring{\hat{\omega}}_d^*(\theta(t))\circ\hat{q}_e(t)+&#10;    \left.\hat{q}_e(t)\circ\hat{\omega}_d^*(\theta(t))\circ\dot{\hat{q}}_e(t) \right]\notag\,&#10;\end{align}&#10;&#10;&#10;\end{document}" title="IguanaTex Bitmap Display">
            <a:extLst>
              <a:ext uri="{FF2B5EF4-FFF2-40B4-BE49-F238E27FC236}">
                <a16:creationId xmlns:a16="http://schemas.microsoft.com/office/drawing/2014/main" id="{841C58A2-985C-75BC-8644-5039E1E8992B}"/>
              </a:ext>
            </a:extLst>
          </p:cNvPr>
          <p:cNvPicPr>
            <a:picLocks noChangeAspect="1"/>
          </p:cNvPicPr>
          <p:nvPr>
            <p:custDataLst>
              <p:tags r:id="rId2"/>
            </p:custDataLst>
          </p:nvPr>
        </p:nvPicPr>
        <p:blipFill>
          <a:blip r:embed="rId19"/>
          <a:stretch>
            <a:fillRect/>
          </a:stretch>
        </p:blipFill>
        <p:spPr>
          <a:xfrm>
            <a:off x="1504868" y="3409142"/>
            <a:ext cx="8362810" cy="728398"/>
          </a:xfrm>
          <a:prstGeom prst="rect">
            <a:avLst/>
          </a:prstGeom>
        </p:spPr>
      </p:pic>
      <p:sp>
        <p:nvSpPr>
          <p:cNvPr id="76" name="Rectangle 75">
            <a:extLst>
              <a:ext uri="{FF2B5EF4-FFF2-40B4-BE49-F238E27FC236}">
                <a16:creationId xmlns:a16="http://schemas.microsoft.com/office/drawing/2014/main" id="{1852447C-119B-C532-CAFD-C03141B69AB5}"/>
              </a:ext>
            </a:extLst>
          </p:cNvPr>
          <p:cNvSpPr/>
          <p:nvPr/>
        </p:nvSpPr>
        <p:spPr>
          <a:xfrm>
            <a:off x="9668628" y="955208"/>
            <a:ext cx="365304" cy="316550"/>
          </a:xfrm>
          <a:prstGeom prst="rect">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8CF669C2-3ADC-72AB-EE36-339DA277B303}"/>
              </a:ext>
            </a:extLst>
          </p:cNvPr>
          <p:cNvSpPr txBox="1"/>
          <p:nvPr/>
        </p:nvSpPr>
        <p:spPr>
          <a:xfrm>
            <a:off x="1027654" y="2486636"/>
            <a:ext cx="3862737" cy="163762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solidFill>
                  <a:prstClr val="black"/>
                </a:solidFill>
                <a:latin typeface="Montserrat" panose="00000500000000000000" pitchFamily="2" charset="0"/>
              </a:rPr>
              <a:t>Cancel feedback          nonlinearities</a:t>
            </a:r>
          </a:p>
          <a:p>
            <a:pPr marL="285750" indent="-285750">
              <a:lnSpc>
                <a:spcPct val="150000"/>
              </a:lnSpc>
              <a:buFont typeface="Arial" panose="020B0604020202020204" pitchFamily="34" charset="0"/>
              <a:buChar char="•"/>
            </a:pPr>
            <a:r>
              <a:rPr lang="en-US" sz="1400" dirty="0">
                <a:solidFill>
                  <a:prstClr val="black"/>
                </a:solidFill>
                <a:latin typeface="Montserrat" panose="00000500000000000000" pitchFamily="2" charset="0"/>
              </a:rPr>
              <a:t> </a:t>
            </a:r>
          </a:p>
          <a:p>
            <a:pPr marL="285750" indent="-285750">
              <a:lnSpc>
                <a:spcPct val="200000"/>
              </a:lnSpc>
              <a:buFont typeface="Arial" panose="020B0604020202020204" pitchFamily="34" charset="0"/>
              <a:buChar char="•"/>
            </a:pPr>
            <a:r>
              <a:rPr lang="en-US" sz="1400" dirty="0">
                <a:solidFill>
                  <a:prstClr val="black"/>
                </a:solidFill>
                <a:latin typeface="Montserrat" panose="00000500000000000000" pitchFamily="2" charset="0"/>
              </a:rPr>
              <a:t> </a:t>
            </a:r>
          </a:p>
          <a:p>
            <a:pPr marL="285750" indent="-285750">
              <a:lnSpc>
                <a:spcPct val="200000"/>
              </a:lnSpc>
              <a:buFont typeface="Arial" panose="020B0604020202020204" pitchFamily="34" charset="0"/>
              <a:buChar char="•"/>
            </a:pPr>
            <a:endParaRPr lang="en-US" dirty="0"/>
          </a:p>
        </p:txBody>
      </p:sp>
      <p:cxnSp>
        <p:nvCxnSpPr>
          <p:cNvPr id="56" name="Straight Connector 55">
            <a:extLst>
              <a:ext uri="{FF2B5EF4-FFF2-40B4-BE49-F238E27FC236}">
                <a16:creationId xmlns:a16="http://schemas.microsoft.com/office/drawing/2014/main" id="{613412D5-833C-09C0-9F52-F9195DE8DEA4}"/>
              </a:ext>
            </a:extLst>
          </p:cNvPr>
          <p:cNvCxnSpPr>
            <a:cxnSpLocks/>
          </p:cNvCxnSpPr>
          <p:nvPr/>
        </p:nvCxnSpPr>
        <p:spPr>
          <a:xfrm flipH="1">
            <a:off x="5151003" y="2726622"/>
            <a:ext cx="309305" cy="0"/>
          </a:xfrm>
          <a:prstGeom prst="line">
            <a:avLst/>
          </a:prstGeom>
          <a:ln w="38100">
            <a:solidFill>
              <a:srgbClr val="FF0000">
                <a:alpha val="40000"/>
              </a:srgbClr>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4BF4E6-DB72-4241-9933-BF16508ABF55}"/>
              </a:ext>
            </a:extLst>
          </p:cNvPr>
          <p:cNvCxnSpPr>
            <a:cxnSpLocks/>
          </p:cNvCxnSpPr>
          <p:nvPr/>
        </p:nvCxnSpPr>
        <p:spPr>
          <a:xfrm>
            <a:off x="4692235" y="2726622"/>
            <a:ext cx="3335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8" name="Picture 67" descr="\documentclass{article}&#10;\usepackage{amsmath}&#10;\pagestyle{empty}&#10;\begin{document}&#10;&#10;&#10;$x(t)$&#10;&#10;\end{document}" title="IguanaTex Bitmap Display">
            <a:extLst>
              <a:ext uri="{FF2B5EF4-FFF2-40B4-BE49-F238E27FC236}">
                <a16:creationId xmlns:a16="http://schemas.microsoft.com/office/drawing/2014/main" id="{C3AB57A3-DFE0-8745-7C33-04BEF5394F7A}"/>
              </a:ext>
            </a:extLst>
          </p:cNvPr>
          <p:cNvPicPr>
            <a:picLocks noChangeAspect="1"/>
          </p:cNvPicPr>
          <p:nvPr>
            <p:custDataLst>
              <p:tags r:id="rId3"/>
            </p:custDataLst>
          </p:nvPr>
        </p:nvPicPr>
        <p:blipFill>
          <a:blip r:embed="rId20"/>
          <a:stretch>
            <a:fillRect/>
          </a:stretch>
        </p:blipFill>
        <p:spPr>
          <a:xfrm>
            <a:off x="2944464" y="2638834"/>
            <a:ext cx="333511" cy="183371"/>
          </a:xfrm>
          <a:prstGeom prst="rect">
            <a:avLst/>
          </a:prstGeom>
        </p:spPr>
      </p:pic>
      <p:grpSp>
        <p:nvGrpSpPr>
          <p:cNvPr id="72" name="Group 71">
            <a:extLst>
              <a:ext uri="{FF2B5EF4-FFF2-40B4-BE49-F238E27FC236}">
                <a16:creationId xmlns:a16="http://schemas.microsoft.com/office/drawing/2014/main" id="{96E650DE-7F46-57C9-FB78-F2449E325A14}"/>
              </a:ext>
            </a:extLst>
          </p:cNvPr>
          <p:cNvGrpSpPr/>
          <p:nvPr/>
        </p:nvGrpSpPr>
        <p:grpSpPr>
          <a:xfrm>
            <a:off x="1414671" y="2906220"/>
            <a:ext cx="1490107" cy="314078"/>
            <a:chOff x="1888422" y="2540795"/>
            <a:chExt cx="1490107" cy="314078"/>
          </a:xfrm>
        </p:grpSpPr>
        <p:pic>
          <p:nvPicPr>
            <p:cNvPr id="12" name="Picture 11" descr="\documentclass{article}&#10;\usepackage{amsmath}&#10;\pagestyle{empty}&#10;\begin{document}&#10;&#10;&#10;$\ddot{\theta}(t) = U_\theta (x(t))$&#10;&#10;\end{document}" title="IguanaTex Bitmap Display">
              <a:extLst>
                <a:ext uri="{FF2B5EF4-FFF2-40B4-BE49-F238E27FC236}">
                  <a16:creationId xmlns:a16="http://schemas.microsoft.com/office/drawing/2014/main" id="{CC04ED3A-D9E1-103E-F086-1AF0B4C69655}"/>
                </a:ext>
              </a:extLst>
            </p:cNvPr>
            <p:cNvPicPr>
              <a:picLocks noChangeAspect="1"/>
            </p:cNvPicPr>
            <p:nvPr>
              <p:custDataLst>
                <p:tags r:id="rId13"/>
              </p:custDataLst>
            </p:nvPr>
          </p:nvPicPr>
          <p:blipFill>
            <a:blip r:embed="rId21"/>
            <a:stretch>
              <a:fillRect/>
            </a:stretch>
          </p:blipFill>
          <p:spPr>
            <a:xfrm>
              <a:off x="1981380" y="2574557"/>
              <a:ext cx="1342905" cy="246554"/>
            </a:xfrm>
            <a:prstGeom prst="rect">
              <a:avLst/>
            </a:prstGeom>
          </p:spPr>
        </p:pic>
        <p:sp>
          <p:nvSpPr>
            <p:cNvPr id="71" name="Rectangle 70">
              <a:extLst>
                <a:ext uri="{FF2B5EF4-FFF2-40B4-BE49-F238E27FC236}">
                  <a16:creationId xmlns:a16="http://schemas.microsoft.com/office/drawing/2014/main" id="{31C4E71B-AF52-1E70-239B-A954A55BB186}"/>
                </a:ext>
              </a:extLst>
            </p:cNvPr>
            <p:cNvSpPr/>
            <p:nvPr/>
          </p:nvSpPr>
          <p:spPr>
            <a:xfrm>
              <a:off x="1888422" y="2540795"/>
              <a:ext cx="1490107" cy="314078"/>
            </a:xfrm>
            <a:prstGeom prst="rect">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a:extLst>
              <a:ext uri="{FF2B5EF4-FFF2-40B4-BE49-F238E27FC236}">
                <a16:creationId xmlns:a16="http://schemas.microsoft.com/office/drawing/2014/main" id="{495216EC-4E68-C4BB-8905-EC85FCE769BC}"/>
              </a:ext>
            </a:extLst>
          </p:cNvPr>
          <p:cNvSpPr/>
          <p:nvPr/>
        </p:nvSpPr>
        <p:spPr>
          <a:xfrm>
            <a:off x="1404948" y="3332160"/>
            <a:ext cx="8743168" cy="87853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rrow: Right 107">
            <a:extLst>
              <a:ext uri="{FF2B5EF4-FFF2-40B4-BE49-F238E27FC236}">
                <a16:creationId xmlns:a16="http://schemas.microsoft.com/office/drawing/2014/main" id="{2C888E4D-FB1C-A036-BD19-57AE5620D68B}"/>
              </a:ext>
            </a:extLst>
          </p:cNvPr>
          <p:cNvSpPr/>
          <p:nvPr/>
        </p:nvSpPr>
        <p:spPr>
          <a:xfrm>
            <a:off x="1151563" y="1866856"/>
            <a:ext cx="253385"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sp>
        <p:nvSpPr>
          <p:cNvPr id="119" name="TextBox 118">
            <a:extLst>
              <a:ext uri="{FF2B5EF4-FFF2-40B4-BE49-F238E27FC236}">
                <a16:creationId xmlns:a16="http://schemas.microsoft.com/office/drawing/2014/main" id="{150E9619-6EFF-58C0-EF68-E226184068DD}"/>
              </a:ext>
            </a:extLst>
          </p:cNvPr>
          <p:cNvSpPr txBox="1"/>
          <p:nvPr/>
        </p:nvSpPr>
        <p:spPr>
          <a:xfrm>
            <a:off x="603250" y="1353941"/>
            <a:ext cx="7154417" cy="379078"/>
          </a:xfrm>
          <a:prstGeom prst="rect">
            <a:avLst/>
          </a:prstGeom>
          <a:noFill/>
        </p:spPr>
        <p:txBody>
          <a:bodyPr wrap="square">
            <a:spAutoFit/>
          </a:bodyPr>
          <a:lstStyle/>
          <a:p>
            <a:pPr lvl="1">
              <a:lnSpc>
                <a:spcPct val="150000"/>
              </a:lnSpc>
            </a:pPr>
            <a:r>
              <a:rPr lang="en-US" sz="1400" b="1" i="1" dirty="0">
                <a:latin typeface="Montserrat" panose="00000500000000000000" pitchFamily="2" charset="0"/>
              </a:rPr>
              <a:t>Pose Convergence</a:t>
            </a:r>
            <a:r>
              <a:rPr lang="en-US" sz="1400" i="1" dirty="0">
                <a:latin typeface="Montserrat" panose="00000500000000000000" pitchFamily="2" charset="0"/>
              </a:rPr>
              <a:t>:</a:t>
            </a:r>
          </a:p>
        </p:txBody>
      </p:sp>
      <p:pic>
        <p:nvPicPr>
          <p:cNvPr id="126" name="Picture 125" descr="\documentclass{article}&#10;\usepackage{amsmath}&#10;\usepackage{bm}&#10;\pagestyle{empty}&#10;\begin{document}&#10;&#10;$\lim_{t\to\infty} \bm{e}_\Gamma(t) = 0$&#10;&#10;\end{document}" title="IguanaTex Bitmap Display">
            <a:extLst>
              <a:ext uri="{FF2B5EF4-FFF2-40B4-BE49-F238E27FC236}">
                <a16:creationId xmlns:a16="http://schemas.microsoft.com/office/drawing/2014/main" id="{79134A6F-5466-0082-84EF-D91392058BFA}"/>
              </a:ext>
            </a:extLst>
          </p:cNvPr>
          <p:cNvPicPr>
            <a:picLocks noChangeAspect="1"/>
          </p:cNvPicPr>
          <p:nvPr>
            <p:custDataLst>
              <p:tags r:id="rId4"/>
            </p:custDataLst>
          </p:nvPr>
        </p:nvPicPr>
        <p:blipFill>
          <a:blip r:embed="rId22"/>
          <a:stretch>
            <a:fillRect/>
          </a:stretch>
        </p:blipFill>
        <p:spPr>
          <a:xfrm>
            <a:off x="3025221" y="1486271"/>
            <a:ext cx="1446790" cy="193912"/>
          </a:xfrm>
          <a:prstGeom prst="rect">
            <a:avLst/>
          </a:prstGeom>
        </p:spPr>
      </p:pic>
      <p:grpSp>
        <p:nvGrpSpPr>
          <p:cNvPr id="139" name="Group 138">
            <a:extLst>
              <a:ext uri="{FF2B5EF4-FFF2-40B4-BE49-F238E27FC236}">
                <a16:creationId xmlns:a16="http://schemas.microsoft.com/office/drawing/2014/main" id="{A07CABE3-9783-8A06-4D10-512F30EC72D1}"/>
              </a:ext>
            </a:extLst>
          </p:cNvPr>
          <p:cNvGrpSpPr/>
          <p:nvPr/>
        </p:nvGrpSpPr>
        <p:grpSpPr>
          <a:xfrm>
            <a:off x="4539622" y="1321890"/>
            <a:ext cx="1789219" cy="500591"/>
            <a:chOff x="4539622" y="1321890"/>
            <a:chExt cx="1789219" cy="500591"/>
          </a:xfrm>
        </p:grpSpPr>
        <p:pic>
          <p:nvPicPr>
            <p:cNvPr id="123" name="Picture 122" descr="\documentclass{article}&#10;\usepackage{amsmath}&#10;\usepackage{bm}&#10;\pagestyle{empty}&#10;\begin{document}&#10;&#10;$\lim_{t\to\infty} \hat{q}_e(t) = \pm\hat{I}\,$&#10;&#10;&#10;\end{document}" title="IguanaTex Bitmap Display">
              <a:extLst>
                <a:ext uri="{FF2B5EF4-FFF2-40B4-BE49-F238E27FC236}">
                  <a16:creationId xmlns:a16="http://schemas.microsoft.com/office/drawing/2014/main" id="{A282C553-D29B-A995-BE48-F85E067D7161}"/>
                </a:ext>
              </a:extLst>
            </p:cNvPr>
            <p:cNvPicPr>
              <a:picLocks noChangeAspect="1"/>
            </p:cNvPicPr>
            <p:nvPr>
              <p:custDataLst>
                <p:tags r:id="rId11"/>
              </p:custDataLst>
            </p:nvPr>
          </p:nvPicPr>
          <p:blipFill>
            <a:blip r:embed="rId23"/>
            <a:stretch>
              <a:fillRect/>
            </a:stretch>
          </p:blipFill>
          <p:spPr>
            <a:xfrm>
              <a:off x="4767097" y="1325333"/>
              <a:ext cx="1561744" cy="231069"/>
            </a:xfrm>
            <a:prstGeom prst="rect">
              <a:avLst/>
            </a:prstGeom>
          </p:spPr>
        </p:pic>
        <p:pic>
          <p:nvPicPr>
            <p:cNvPr id="128" name="Picture 127" descr="\documentclass{article}&#10;\usepackage{amsmath}&#10;\usepackage{bm}&#10;\pagestyle{empty}&#10;\begin{document}&#10;&#10;$\lim_{t\to\infty} \hat{\omega}_e(t) = \hat{0}$&#10;&#10;&#10;\end{document}" title="IguanaTex Bitmap Display">
              <a:extLst>
                <a:ext uri="{FF2B5EF4-FFF2-40B4-BE49-F238E27FC236}">
                  <a16:creationId xmlns:a16="http://schemas.microsoft.com/office/drawing/2014/main" id="{2AE2CC45-0CD9-E161-DA23-646BC3E91911}"/>
                </a:ext>
              </a:extLst>
            </p:cNvPr>
            <p:cNvPicPr>
              <a:picLocks noChangeAspect="1"/>
            </p:cNvPicPr>
            <p:nvPr>
              <p:custDataLst>
                <p:tags r:id="rId12"/>
              </p:custDataLst>
            </p:nvPr>
          </p:nvPicPr>
          <p:blipFill>
            <a:blip r:embed="rId24"/>
            <a:stretch>
              <a:fillRect/>
            </a:stretch>
          </p:blipFill>
          <p:spPr>
            <a:xfrm>
              <a:off x="4768594" y="1598379"/>
              <a:ext cx="1438662" cy="224102"/>
            </a:xfrm>
            <a:prstGeom prst="rect">
              <a:avLst/>
            </a:prstGeom>
          </p:spPr>
        </p:pic>
        <p:sp>
          <p:nvSpPr>
            <p:cNvPr id="129" name="Left Brace 128">
              <a:extLst>
                <a:ext uri="{FF2B5EF4-FFF2-40B4-BE49-F238E27FC236}">
                  <a16:creationId xmlns:a16="http://schemas.microsoft.com/office/drawing/2014/main" id="{DA86B172-4411-F3FE-4A00-2FAB0F24A471}"/>
                </a:ext>
              </a:extLst>
            </p:cNvPr>
            <p:cNvSpPr/>
            <p:nvPr/>
          </p:nvSpPr>
          <p:spPr>
            <a:xfrm>
              <a:off x="4539622" y="1321890"/>
              <a:ext cx="160113" cy="48315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dirty="0"/>
            </a:p>
          </p:txBody>
        </p:sp>
      </p:grpSp>
      <p:sp>
        <p:nvSpPr>
          <p:cNvPr id="102" name="TextBox 19 1 1">
            <a:extLst>
              <a:ext uri="{FF2B5EF4-FFF2-40B4-BE49-F238E27FC236}">
                <a16:creationId xmlns:a16="http://schemas.microsoft.com/office/drawing/2014/main" id="{F1DC1609-1C94-4B56-4CA3-D401B68F6E12}"/>
              </a:ext>
            </a:extLst>
          </p:cNvPr>
          <p:cNvSpPr txBox="1"/>
          <p:nvPr/>
        </p:nvSpPr>
        <p:spPr>
          <a:xfrm>
            <a:off x="1027654" y="2188583"/>
            <a:ext cx="2629945"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Feedforward</a:t>
            </a:r>
            <a:r>
              <a:rPr lang="en-US" i="1" dirty="0">
                <a:latin typeface="Montserrat" panose="00000500000000000000" pitchFamily="2" charset="0"/>
              </a:rPr>
              <a:t> (       )  </a:t>
            </a:r>
          </a:p>
        </p:txBody>
      </p:sp>
      <p:pic>
        <p:nvPicPr>
          <p:cNvPr id="132" name="Picture 131" descr="\documentclass{article}&#10;\usepackage{amsmath}&#10;\pagestyle{empty}&#10;\begin{document}&#10;&#10;$\hat{U}_{\text{FF}}$&#10;&#10;&#10;\end{document}" title="IguanaTex Bitmap Display">
            <a:extLst>
              <a:ext uri="{FF2B5EF4-FFF2-40B4-BE49-F238E27FC236}">
                <a16:creationId xmlns:a16="http://schemas.microsoft.com/office/drawing/2014/main" id="{3A94B76E-BFD8-B438-DD47-C8EEA035BC87}"/>
              </a:ext>
            </a:extLst>
          </p:cNvPr>
          <p:cNvPicPr>
            <a:picLocks noChangeAspect="1"/>
          </p:cNvPicPr>
          <p:nvPr>
            <p:custDataLst>
              <p:tags r:id="rId5"/>
            </p:custDataLst>
          </p:nvPr>
        </p:nvPicPr>
        <p:blipFill>
          <a:blip r:embed="rId25"/>
          <a:stretch>
            <a:fillRect/>
          </a:stretch>
        </p:blipFill>
        <p:spPr>
          <a:xfrm>
            <a:off x="2791316" y="2259358"/>
            <a:ext cx="335413" cy="227781"/>
          </a:xfrm>
          <a:prstGeom prst="rect">
            <a:avLst/>
          </a:prstGeom>
        </p:spPr>
      </p:pic>
      <p:grpSp>
        <p:nvGrpSpPr>
          <p:cNvPr id="137" name="Group 136">
            <a:extLst>
              <a:ext uri="{FF2B5EF4-FFF2-40B4-BE49-F238E27FC236}">
                <a16:creationId xmlns:a16="http://schemas.microsoft.com/office/drawing/2014/main" id="{44C0AB8F-33A6-7E66-978C-8E0CEAED9373}"/>
              </a:ext>
            </a:extLst>
          </p:cNvPr>
          <p:cNvGrpSpPr/>
          <p:nvPr/>
        </p:nvGrpSpPr>
        <p:grpSpPr>
          <a:xfrm>
            <a:off x="1027655" y="4335041"/>
            <a:ext cx="2410870" cy="369332"/>
            <a:chOff x="1027655" y="4335041"/>
            <a:chExt cx="2410870" cy="369332"/>
          </a:xfrm>
        </p:grpSpPr>
        <p:sp>
          <p:nvSpPr>
            <p:cNvPr id="105" name="TextBox 19 1 2">
              <a:extLst>
                <a:ext uri="{FF2B5EF4-FFF2-40B4-BE49-F238E27FC236}">
                  <a16:creationId xmlns:a16="http://schemas.microsoft.com/office/drawing/2014/main" id="{FE77622E-9352-CDBB-3C51-2E2BD2FC38D7}"/>
                </a:ext>
              </a:extLst>
            </p:cNvPr>
            <p:cNvSpPr txBox="1"/>
            <p:nvPr/>
          </p:nvSpPr>
          <p:spPr>
            <a:xfrm>
              <a:off x="1027655" y="4335041"/>
              <a:ext cx="241087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Feedback</a:t>
              </a:r>
              <a:r>
                <a:rPr lang="en-US" i="1" dirty="0">
                  <a:latin typeface="Montserrat" panose="00000500000000000000" pitchFamily="2" charset="0"/>
                </a:rPr>
                <a:t> (       )   </a:t>
              </a:r>
            </a:p>
          </p:txBody>
        </p:sp>
        <p:pic>
          <p:nvPicPr>
            <p:cNvPr id="136" name="Picture 135" descr="\documentclass{article}&#10;\usepackage{amsmath}&#10;\pagestyle{empty}&#10;\begin{document}&#10;&#10;$\hat{U}_{\text{FB}}$&#10;&#10;&#10;\end{document}" title="IguanaTex Bitmap Display">
              <a:extLst>
                <a:ext uri="{FF2B5EF4-FFF2-40B4-BE49-F238E27FC236}">
                  <a16:creationId xmlns:a16="http://schemas.microsoft.com/office/drawing/2014/main" id="{44D629C0-2411-2842-2C62-078A37F8CC50}"/>
                </a:ext>
              </a:extLst>
            </p:cNvPr>
            <p:cNvPicPr>
              <a:picLocks noChangeAspect="1"/>
            </p:cNvPicPr>
            <p:nvPr>
              <p:custDataLst>
                <p:tags r:id="rId10"/>
              </p:custDataLst>
            </p:nvPr>
          </p:nvPicPr>
          <p:blipFill>
            <a:blip r:embed="rId26"/>
            <a:stretch>
              <a:fillRect/>
            </a:stretch>
          </p:blipFill>
          <p:spPr>
            <a:xfrm>
              <a:off x="2446700" y="4405817"/>
              <a:ext cx="341671" cy="227781"/>
            </a:xfrm>
            <a:prstGeom prst="rect">
              <a:avLst/>
            </a:prstGeom>
          </p:spPr>
        </p:pic>
      </p:grpSp>
      <p:grpSp>
        <p:nvGrpSpPr>
          <p:cNvPr id="143" name="Group 142">
            <a:extLst>
              <a:ext uri="{FF2B5EF4-FFF2-40B4-BE49-F238E27FC236}">
                <a16:creationId xmlns:a16="http://schemas.microsoft.com/office/drawing/2014/main" id="{553E8553-45ED-AE21-1F4B-FB4051211709}"/>
              </a:ext>
            </a:extLst>
          </p:cNvPr>
          <p:cNvGrpSpPr/>
          <p:nvPr/>
        </p:nvGrpSpPr>
        <p:grpSpPr>
          <a:xfrm>
            <a:off x="1151563" y="4704373"/>
            <a:ext cx="11678695" cy="1991571"/>
            <a:chOff x="1151563" y="4704373"/>
            <a:chExt cx="11678695" cy="1991571"/>
          </a:xfrm>
        </p:grpSpPr>
        <p:grpSp>
          <p:nvGrpSpPr>
            <p:cNvPr id="117" name="Group 116">
              <a:extLst>
                <a:ext uri="{FF2B5EF4-FFF2-40B4-BE49-F238E27FC236}">
                  <a16:creationId xmlns:a16="http://schemas.microsoft.com/office/drawing/2014/main" id="{B34C5FBD-136F-A2C2-ED11-301B0FEE5BDC}"/>
                </a:ext>
              </a:extLst>
            </p:cNvPr>
            <p:cNvGrpSpPr/>
            <p:nvPr/>
          </p:nvGrpSpPr>
          <p:grpSpPr>
            <a:xfrm>
              <a:off x="1151563" y="4704373"/>
              <a:ext cx="11678695" cy="1991571"/>
              <a:chOff x="1027655" y="4314522"/>
              <a:chExt cx="11678695" cy="1991571"/>
            </a:xfrm>
          </p:grpSpPr>
          <p:grpSp>
            <p:nvGrpSpPr>
              <p:cNvPr id="107" name="Group 106">
                <a:extLst>
                  <a:ext uri="{FF2B5EF4-FFF2-40B4-BE49-F238E27FC236}">
                    <a16:creationId xmlns:a16="http://schemas.microsoft.com/office/drawing/2014/main" id="{301A7971-735D-A894-072A-16EF687F44BD}"/>
                  </a:ext>
                </a:extLst>
              </p:cNvPr>
              <p:cNvGrpSpPr/>
              <p:nvPr/>
            </p:nvGrpSpPr>
            <p:grpSpPr>
              <a:xfrm>
                <a:off x="1281040" y="4756309"/>
                <a:ext cx="3746056" cy="469683"/>
                <a:chOff x="1290764" y="4387742"/>
                <a:chExt cx="3746056" cy="469683"/>
              </a:xfrm>
            </p:grpSpPr>
            <p:pic>
              <p:nvPicPr>
                <p:cNvPr id="98" name="Picture 97" descr="\documentclass{article}&#10;\usepackage{amsmath}&#10;\usepackage{bm}&#10;\pagestyle{empty}&#10;\begin{document}&#10;&#10;\begin{equation*}&#10;    \hat{U}_\text{FB}(t) = -2\hat{\bm{k}}_p\odot\ln\lambda\hat{q}_e(t) - \hat{\bm{k}}_v\odot\hat{\omega}_e(t)&#10;\end{equation*}&#10;&#10;&#10;\end{document}" title="IguanaTex Bitmap Display">
                  <a:extLst>
                    <a:ext uri="{FF2B5EF4-FFF2-40B4-BE49-F238E27FC236}">
                      <a16:creationId xmlns:a16="http://schemas.microsoft.com/office/drawing/2014/main" id="{9F587881-955A-5C49-FEFC-26D8DD0FEAA0}"/>
                    </a:ext>
                  </a:extLst>
                </p:cNvPr>
                <p:cNvPicPr>
                  <a:picLocks noChangeAspect="1"/>
                </p:cNvPicPr>
                <p:nvPr>
                  <p:custDataLst>
                    <p:tags r:id="rId9"/>
                  </p:custDataLst>
                </p:nvPr>
              </p:nvPicPr>
              <p:blipFill>
                <a:blip r:embed="rId27"/>
                <a:stretch>
                  <a:fillRect/>
                </a:stretch>
              </p:blipFill>
              <p:spPr>
                <a:xfrm>
                  <a:off x="1380960" y="4488879"/>
                  <a:ext cx="3530603" cy="259070"/>
                </a:xfrm>
                <a:prstGeom prst="rect">
                  <a:avLst/>
                </a:prstGeom>
              </p:spPr>
            </p:pic>
            <p:sp>
              <p:nvSpPr>
                <p:cNvPr id="106" name="Rectangle 105">
                  <a:extLst>
                    <a:ext uri="{FF2B5EF4-FFF2-40B4-BE49-F238E27FC236}">
                      <a16:creationId xmlns:a16="http://schemas.microsoft.com/office/drawing/2014/main" id="{1F71207D-3DF4-E3AE-F748-3C6A5A76CC5D}"/>
                    </a:ext>
                  </a:extLst>
                </p:cNvPr>
                <p:cNvSpPr/>
                <p:nvPr/>
              </p:nvSpPr>
              <p:spPr>
                <a:xfrm>
                  <a:off x="1290764" y="4387742"/>
                  <a:ext cx="3746056" cy="46968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TextBox 108">
                <a:extLst>
                  <a:ext uri="{FF2B5EF4-FFF2-40B4-BE49-F238E27FC236}">
                    <a16:creationId xmlns:a16="http://schemas.microsoft.com/office/drawing/2014/main" id="{CDCDADD3-4125-D25D-523F-396A8A64954B}"/>
                  </a:ext>
                </a:extLst>
              </p:cNvPr>
              <p:cNvSpPr txBox="1"/>
              <p:nvPr/>
            </p:nvSpPr>
            <p:spPr>
              <a:xfrm>
                <a:off x="1027655" y="4314522"/>
                <a:ext cx="11678695" cy="19915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solidFill>
                      <a:prstClr val="black"/>
                    </a:solidFill>
                    <a:latin typeface="Montserrat" panose="00000500000000000000" pitchFamily="2" charset="0"/>
                  </a:rPr>
                  <a:t>Leverage Lie Group associated to dual quaternions </a:t>
                </a:r>
              </a:p>
              <a:p>
                <a:pPr>
                  <a:lnSpc>
                    <a:spcPct val="200000"/>
                  </a:lnSpc>
                </a:pPr>
                <a:r>
                  <a:rPr lang="en-US" dirty="0"/>
                  <a:t> </a:t>
                </a:r>
              </a:p>
              <a:p>
                <a:pPr>
                  <a:lnSpc>
                    <a:spcPct val="200000"/>
                  </a:lnSpc>
                </a:pPr>
                <a:r>
                  <a:rPr lang="en-US" i="1" dirty="0"/>
                  <a:t>  </a:t>
                </a:r>
                <a:r>
                  <a:rPr lang="en-US" sz="1400" dirty="0">
                    <a:solidFill>
                      <a:prstClr val="black"/>
                    </a:solidFill>
                    <a:latin typeface="Montserrat" panose="00000500000000000000" pitchFamily="2" charset="0"/>
                  </a:rPr>
                  <a:t>where                    are vector dual quaternions and	                       is a switching parameter for both equilibrium points </a:t>
                </a:r>
                <a:endParaRPr lang="en-US" sz="1400" i="1" dirty="0"/>
              </a:p>
              <a:p>
                <a:pPr marL="285750" indent="-285750">
                  <a:lnSpc>
                    <a:spcPct val="200000"/>
                  </a:lnSpc>
                  <a:buFont typeface="Arial" panose="020B0604020202020204" pitchFamily="34" charset="0"/>
                  <a:buChar char="•"/>
                </a:pPr>
                <a:endParaRPr lang="en-US" dirty="0"/>
              </a:p>
            </p:txBody>
          </p:sp>
          <p:pic>
            <p:nvPicPr>
              <p:cNvPr id="114" name="Picture 113" descr="\documentclass{article}&#10;\usepackage{amsmath}&#10;\usepackage{bm}&#10;\pagestyle{empty}&#10;\begin{document}&#10;&#10;$\{\hat{\bm{k}}_p,\,\hat{\bm{k}}_v\}$&#10;&#10;&#10;\end{document}" title="IguanaTex Bitmap Display">
                <a:extLst>
                  <a:ext uri="{FF2B5EF4-FFF2-40B4-BE49-F238E27FC236}">
                    <a16:creationId xmlns:a16="http://schemas.microsoft.com/office/drawing/2014/main" id="{A2FED418-448F-8763-299B-AA48C085F317}"/>
                  </a:ext>
                </a:extLst>
              </p:cNvPr>
              <p:cNvPicPr>
                <a:picLocks noChangeAspect="1"/>
              </p:cNvPicPr>
              <p:nvPr>
                <p:custDataLst>
                  <p:tags r:id="rId7"/>
                </p:custDataLst>
              </p:nvPr>
            </p:nvPicPr>
            <p:blipFill>
              <a:blip r:embed="rId28"/>
              <a:stretch>
                <a:fillRect/>
              </a:stretch>
            </p:blipFill>
            <p:spPr>
              <a:xfrm>
                <a:off x="1912285" y="5439998"/>
                <a:ext cx="752178" cy="259070"/>
              </a:xfrm>
              <a:prstGeom prst="rect">
                <a:avLst/>
              </a:prstGeom>
            </p:spPr>
          </p:pic>
          <p:pic>
            <p:nvPicPr>
              <p:cNvPr id="116" name="Picture 115" descr="\documentclass{article}&#10;\usepackage{amsmath}&#10;\pagestyle{empty}&#10;\begin{document}&#10;&#10;$\lambda\in\{-1,1\}$&#10;&#10;&#10;\end{document}" title="IguanaTex Bitmap Display">
                <a:extLst>
                  <a:ext uri="{FF2B5EF4-FFF2-40B4-BE49-F238E27FC236}">
                    <a16:creationId xmlns:a16="http://schemas.microsoft.com/office/drawing/2014/main" id="{83E9B045-E734-E92A-0835-B58562E89ED5}"/>
                  </a:ext>
                </a:extLst>
              </p:cNvPr>
              <p:cNvPicPr>
                <a:picLocks noChangeAspect="1"/>
              </p:cNvPicPr>
              <p:nvPr>
                <p:custDataLst>
                  <p:tags r:id="rId8"/>
                </p:custDataLst>
              </p:nvPr>
            </p:nvPicPr>
            <p:blipFill>
              <a:blip r:embed="rId29"/>
              <a:stretch>
                <a:fillRect/>
              </a:stretch>
            </p:blipFill>
            <p:spPr>
              <a:xfrm>
                <a:off x="5699695" y="5480466"/>
                <a:ext cx="958280" cy="196359"/>
              </a:xfrm>
              <a:prstGeom prst="rect">
                <a:avLst/>
              </a:prstGeom>
            </p:spPr>
          </p:pic>
        </p:grpSp>
        <p:pic>
          <p:nvPicPr>
            <p:cNvPr id="142" name="Picture 141" descr="\documentclass{article}&#10;\usepackage{amsmath}&#10;\usepackage{bm}&#10;\pagestyle{empty}&#10;\begin{document}&#10;&#10;$\pm\hat{I}$&#10;&#10;&#10;\end{document}" title="IguanaTex Bitmap Display">
              <a:extLst>
                <a:ext uri="{FF2B5EF4-FFF2-40B4-BE49-F238E27FC236}">
                  <a16:creationId xmlns:a16="http://schemas.microsoft.com/office/drawing/2014/main" id="{1D1E6829-B81B-2CAD-ED86-A24CE017018D}"/>
                </a:ext>
              </a:extLst>
            </p:cNvPr>
            <p:cNvPicPr>
              <a:picLocks noChangeAspect="1"/>
            </p:cNvPicPr>
            <p:nvPr>
              <p:custDataLst>
                <p:tags r:id="rId6"/>
              </p:custDataLst>
            </p:nvPr>
          </p:nvPicPr>
          <p:blipFill>
            <a:blip r:embed="rId30"/>
            <a:stretch>
              <a:fillRect/>
            </a:stretch>
          </p:blipFill>
          <p:spPr>
            <a:xfrm>
              <a:off x="11641474" y="5844917"/>
              <a:ext cx="236874" cy="182301"/>
            </a:xfrm>
            <a:prstGeom prst="rect">
              <a:avLst/>
            </a:prstGeom>
          </p:spPr>
        </p:pic>
      </p:grpSp>
    </p:spTree>
    <p:extLst>
      <p:ext uri="{BB962C8B-B14F-4D97-AF65-F5344CB8AC3E}">
        <p14:creationId xmlns:p14="http://schemas.microsoft.com/office/powerpoint/2010/main" val="302578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4" grpId="0" animBg="1"/>
      <p:bldP spid="108" grpId="0" animBg="1"/>
      <p:bldP spid="119" grpId="0"/>
      <p:bldP spid="10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13</a:t>
            </a:fld>
            <a:endParaRPr lang="en-US" dirty="0"/>
          </a:p>
        </p:txBody>
      </p:sp>
      <p:sp>
        <p:nvSpPr>
          <p:cNvPr id="36" name="Title 1">
            <a:extLst>
              <a:ext uri="{FF2B5EF4-FFF2-40B4-BE49-F238E27FC236}">
                <a16:creationId xmlns:a16="http://schemas.microsoft.com/office/drawing/2014/main" id="{7A974C4B-0029-6CF6-40E3-E88643EC3BA2}"/>
              </a:ext>
            </a:extLst>
          </p:cNvPr>
          <p:cNvSpPr>
            <a:spLocks noGrp="1"/>
          </p:cNvSpPr>
          <p:nvPr>
            <p:ph type="title"/>
          </p:nvPr>
        </p:nvSpPr>
        <p:spPr>
          <a:xfrm>
            <a:off x="838200" y="-3673"/>
            <a:ext cx="10515600" cy="1325563"/>
          </a:xfrm>
        </p:spPr>
        <p:txBody>
          <a:bodyPr/>
          <a:lstStyle/>
          <a:p>
            <a:r>
              <a:rPr lang="en-US" dirty="0"/>
              <a:t>Methodology</a:t>
            </a:r>
            <a:endParaRPr lang="en-DE" dirty="0"/>
          </a:p>
        </p:txBody>
      </p:sp>
      <p:sp>
        <p:nvSpPr>
          <p:cNvPr id="37" name="Content Placeholder 4">
            <a:extLst>
              <a:ext uri="{FF2B5EF4-FFF2-40B4-BE49-F238E27FC236}">
                <a16:creationId xmlns:a16="http://schemas.microsoft.com/office/drawing/2014/main" id="{66864157-2FB4-2CC8-22F6-A48B081354F8}"/>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Contribution 3.1 : Stability of pose-following</a:t>
            </a:r>
            <a:endParaRPr lang="en-DE" dirty="0"/>
          </a:p>
        </p:txBody>
      </p:sp>
      <p:grpSp>
        <p:nvGrpSpPr>
          <p:cNvPr id="83" name="Group 82">
            <a:extLst>
              <a:ext uri="{FF2B5EF4-FFF2-40B4-BE49-F238E27FC236}">
                <a16:creationId xmlns:a16="http://schemas.microsoft.com/office/drawing/2014/main" id="{C210DEF7-B798-A1F3-C60C-3696559D6B7F}"/>
              </a:ext>
            </a:extLst>
          </p:cNvPr>
          <p:cNvGrpSpPr/>
          <p:nvPr/>
        </p:nvGrpSpPr>
        <p:grpSpPr>
          <a:xfrm>
            <a:off x="535405" y="1501109"/>
            <a:ext cx="11335878" cy="1008958"/>
            <a:chOff x="539469" y="1529578"/>
            <a:chExt cx="11335878" cy="1008958"/>
          </a:xfrm>
        </p:grpSpPr>
        <p:sp>
          <p:nvSpPr>
            <p:cNvPr id="26" name="TextBox 25">
              <a:extLst>
                <a:ext uri="{FF2B5EF4-FFF2-40B4-BE49-F238E27FC236}">
                  <a16:creationId xmlns:a16="http://schemas.microsoft.com/office/drawing/2014/main" id="{B43A8995-58DE-BA11-1973-10C85D486399}"/>
                </a:ext>
              </a:extLst>
            </p:cNvPr>
            <p:cNvSpPr txBox="1"/>
            <p:nvPr/>
          </p:nvSpPr>
          <p:spPr>
            <a:xfrm>
              <a:off x="539469" y="1592426"/>
              <a:ext cx="11333846" cy="307777"/>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 Body dynamics					    ( 1 )	Control law			              ( 4 )</a:t>
              </a:r>
              <a:endParaRPr lang="en-US" dirty="0"/>
            </a:p>
          </p:txBody>
        </p:sp>
        <p:pic>
          <p:nvPicPr>
            <p:cNvPr id="27" name="Picture 26" descr="\documentclass{article}&#10;\usepackage{amsmath}&#10;\usepackage{bm}&#10;\pagestyle{empty}&#10;\begin{document}&#10;&#10;&#10;$\dot{\bm{x}}(t) = f(\bm{x}(t), \bm{u}(t))$&#10;&#10;\end{document}" title="IguanaTex Bitmap Display">
              <a:extLst>
                <a:ext uri="{FF2B5EF4-FFF2-40B4-BE49-F238E27FC236}">
                  <a16:creationId xmlns:a16="http://schemas.microsoft.com/office/drawing/2014/main" id="{33D350EA-FCDF-DA1E-E80B-69E7E746A183}"/>
                </a:ext>
              </a:extLst>
            </p:cNvPr>
            <p:cNvPicPr>
              <a:picLocks noChangeAspect="1"/>
            </p:cNvPicPr>
            <p:nvPr>
              <p:custDataLst>
                <p:tags r:id="rId7"/>
              </p:custDataLst>
            </p:nvPr>
          </p:nvPicPr>
          <p:blipFill>
            <a:blip r:embed="rId13"/>
            <a:stretch>
              <a:fillRect/>
            </a:stretch>
          </p:blipFill>
          <p:spPr>
            <a:xfrm>
              <a:off x="2393067" y="1652670"/>
              <a:ext cx="1626767" cy="193912"/>
            </a:xfrm>
            <a:prstGeom prst="rect">
              <a:avLst/>
            </a:prstGeom>
          </p:spPr>
        </p:pic>
        <p:sp>
          <p:nvSpPr>
            <p:cNvPr id="33" name="TextBox 32">
              <a:extLst>
                <a:ext uri="{FF2B5EF4-FFF2-40B4-BE49-F238E27FC236}">
                  <a16:creationId xmlns:a16="http://schemas.microsoft.com/office/drawing/2014/main" id="{640C2DED-E6B5-CD6F-555A-BD5FE4478706}"/>
                </a:ext>
              </a:extLst>
            </p:cNvPr>
            <p:cNvSpPr txBox="1"/>
            <p:nvPr/>
          </p:nvSpPr>
          <p:spPr>
            <a:xfrm>
              <a:off x="541501" y="1895740"/>
              <a:ext cx="11331814" cy="523220"/>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 Geom. reference	        				    ( 2 )					             ( 4.1 )	</a:t>
              </a:r>
              <a:endParaRPr lang="en-US" dirty="0"/>
            </a:p>
          </p:txBody>
        </p:sp>
        <p:pic>
          <p:nvPicPr>
            <p:cNvPr id="34" name="Picture 33" descr="\documentclass{article}&#10;\usepackage{amsmath}&#10;\usepackage{amsfonts}&#10;\usepackage{bm}&#10;\pagestyle{empty}&#10;\begin{document}&#10;&#10;$\Gamma = \{\theta \in[\theta_0,\theta_f] \subseteq\mathbb{R}\mapsto\bm{p}_d(\theta) \in \mathbb{R}^3, q_d(\theta) \in \mathrm{SO}(3)\}$&#10;&#10;&#10;\end{document}" title="IguanaTex Bitmap Display">
              <a:extLst>
                <a:ext uri="{FF2B5EF4-FFF2-40B4-BE49-F238E27FC236}">
                  <a16:creationId xmlns:a16="http://schemas.microsoft.com/office/drawing/2014/main" id="{515C3602-ABEB-0D0B-7892-23F4E0ACDDFB}"/>
                </a:ext>
              </a:extLst>
            </p:cNvPr>
            <p:cNvPicPr>
              <a:picLocks noChangeAspect="1"/>
            </p:cNvPicPr>
            <p:nvPr>
              <p:custDataLst>
                <p:tags r:id="rId8"/>
              </p:custDataLst>
            </p:nvPr>
          </p:nvPicPr>
          <p:blipFill>
            <a:blip r:embed="rId14"/>
            <a:stretch>
              <a:fillRect/>
            </a:stretch>
          </p:blipFill>
          <p:spPr>
            <a:xfrm>
              <a:off x="2393067" y="1970010"/>
              <a:ext cx="3702933" cy="186047"/>
            </a:xfrm>
            <a:prstGeom prst="rect">
              <a:avLst/>
            </a:prstGeom>
          </p:spPr>
        </p:pic>
        <p:sp>
          <p:nvSpPr>
            <p:cNvPr id="31" name="TextBox 30">
              <a:extLst>
                <a:ext uri="{FF2B5EF4-FFF2-40B4-BE49-F238E27FC236}">
                  <a16:creationId xmlns:a16="http://schemas.microsoft.com/office/drawing/2014/main" id="{AD1569D2-684F-4116-C28D-5FBB3B0FA6D2}"/>
                </a:ext>
              </a:extLst>
            </p:cNvPr>
            <p:cNvSpPr txBox="1"/>
            <p:nvPr/>
          </p:nvSpPr>
          <p:spPr>
            <a:xfrm>
              <a:off x="539469" y="2193826"/>
              <a:ext cx="11331814" cy="307777"/>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 Pose - error					    ( 3 )					             ( 4.2 )</a:t>
              </a:r>
              <a:endParaRPr lang="en-US" dirty="0"/>
            </a:p>
          </p:txBody>
        </p:sp>
        <p:pic>
          <p:nvPicPr>
            <p:cNvPr id="82" name="Picture 81" descr="\documentclass{article}&#10;\usepackage{amsmath}&#10;\usepackage{bm}&#10;\pagestyle{empty}&#10;\begin{document}&#10;&#10;$\bm{e}_\Gamma(t) = \triangle \left[\{\bm{p}(t),q(t)\},\{\bm{p}_d(\theta(t)),q_d(\theta(t))\}\right]$&#10;&#10;&#10;\end{document}" title="IguanaTex Bitmap Display">
              <a:extLst>
                <a:ext uri="{FF2B5EF4-FFF2-40B4-BE49-F238E27FC236}">
                  <a16:creationId xmlns:a16="http://schemas.microsoft.com/office/drawing/2014/main" id="{715C39E9-51BF-19FF-1855-146D6BB84A62}"/>
                </a:ext>
              </a:extLst>
            </p:cNvPr>
            <p:cNvPicPr>
              <a:picLocks noChangeAspect="1"/>
            </p:cNvPicPr>
            <p:nvPr>
              <p:custDataLst>
                <p:tags r:id="rId9"/>
              </p:custDataLst>
            </p:nvPr>
          </p:nvPicPr>
          <p:blipFill>
            <a:blip r:embed="rId15"/>
            <a:stretch>
              <a:fillRect/>
            </a:stretch>
          </p:blipFill>
          <p:spPr>
            <a:xfrm>
              <a:off x="2393069" y="2246398"/>
              <a:ext cx="3513895" cy="190835"/>
            </a:xfrm>
            <a:prstGeom prst="rect">
              <a:avLst/>
            </a:prstGeom>
          </p:spPr>
        </p:pic>
        <p:sp>
          <p:nvSpPr>
            <p:cNvPr id="30" name="Rectangle 29">
              <a:extLst>
                <a:ext uri="{FF2B5EF4-FFF2-40B4-BE49-F238E27FC236}">
                  <a16:creationId xmlns:a16="http://schemas.microsoft.com/office/drawing/2014/main" id="{3B278F5E-AD3A-708E-0B12-8D6E8CBA7C0D}"/>
                </a:ext>
              </a:extLst>
            </p:cNvPr>
            <p:cNvSpPr/>
            <p:nvPr/>
          </p:nvSpPr>
          <p:spPr>
            <a:xfrm>
              <a:off x="541501" y="1529578"/>
              <a:ext cx="11333846" cy="1008958"/>
            </a:xfrm>
            <a:prstGeom prst="rect">
              <a:avLst/>
            </a:prstGeom>
            <a:noFill/>
            <a:ln w="3175">
              <a:solidFill>
                <a:schemeClr val="tx1"/>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prstDash val="lgDashDotDot"/>
                </a:ln>
              </a:endParaRPr>
            </a:p>
          </p:txBody>
        </p:sp>
        <p:pic>
          <p:nvPicPr>
            <p:cNvPr id="68" name="Picture 67" descr="\documentclass{article}&#10;\usepackage{amsmath}&#10;\usepackage{bm}&#10;\pagestyle{empty}&#10;\begin{document}&#10;&#10;\begin{align}&#10;    \hat{U}_\text{FF} =&amp; -\hat{F}(t) -U_\theta(x(t))\,\text{Ad}_{\hat{q}_e(t)}\hat{\omega}_d^*(\theta(t))-g(x(t))\notag\\&#10;\hat{U}_\text{FB} =&amp; -2\hat{\bm{k}}_p\odot\ln\lambda\hat{q}_e(t) - \hat{\bm{k}}_v\odot\hat{\omega}_e(t)\notag&#10;\end{align}&#10;&#10;&#10;\end{document}" title="IguanaTex Bitmap Display">
              <a:extLst>
                <a:ext uri="{FF2B5EF4-FFF2-40B4-BE49-F238E27FC236}">
                  <a16:creationId xmlns:a16="http://schemas.microsoft.com/office/drawing/2014/main" id="{56A3F006-2B7E-A84D-DD44-0DDA68DDA1BB}"/>
                </a:ext>
              </a:extLst>
            </p:cNvPr>
            <p:cNvPicPr>
              <a:picLocks noChangeAspect="1"/>
            </p:cNvPicPr>
            <p:nvPr>
              <p:custDataLst>
                <p:tags r:id="rId10"/>
              </p:custDataLst>
            </p:nvPr>
          </p:nvPicPr>
          <p:blipFill>
            <a:blip r:embed="rId16"/>
            <a:stretch>
              <a:fillRect/>
            </a:stretch>
          </p:blipFill>
          <p:spPr>
            <a:xfrm>
              <a:off x="7019738" y="1923548"/>
              <a:ext cx="4106970" cy="559936"/>
            </a:xfrm>
            <a:prstGeom prst="rect">
              <a:avLst/>
            </a:prstGeom>
          </p:spPr>
        </p:pic>
      </p:grpSp>
      <p:grpSp>
        <p:nvGrpSpPr>
          <p:cNvPr id="103" name="Group 102">
            <a:extLst>
              <a:ext uri="{FF2B5EF4-FFF2-40B4-BE49-F238E27FC236}">
                <a16:creationId xmlns:a16="http://schemas.microsoft.com/office/drawing/2014/main" id="{3C296779-98F5-C41D-CC5B-5BCBADE892A7}"/>
              </a:ext>
            </a:extLst>
          </p:cNvPr>
          <p:cNvGrpSpPr/>
          <p:nvPr/>
        </p:nvGrpSpPr>
        <p:grpSpPr>
          <a:xfrm>
            <a:off x="773475" y="2881384"/>
            <a:ext cx="10863801" cy="2475508"/>
            <a:chOff x="773475" y="2881384"/>
            <a:chExt cx="10863801" cy="2475508"/>
          </a:xfrm>
        </p:grpSpPr>
        <p:grpSp>
          <p:nvGrpSpPr>
            <p:cNvPr id="35" name="Group 34">
              <a:extLst>
                <a:ext uri="{FF2B5EF4-FFF2-40B4-BE49-F238E27FC236}">
                  <a16:creationId xmlns:a16="http://schemas.microsoft.com/office/drawing/2014/main" id="{1F2E817E-9DF8-447F-EF3C-352F795AF686}"/>
                </a:ext>
              </a:extLst>
            </p:cNvPr>
            <p:cNvGrpSpPr/>
            <p:nvPr/>
          </p:nvGrpSpPr>
          <p:grpSpPr>
            <a:xfrm>
              <a:off x="773475" y="2881384"/>
              <a:ext cx="10863801" cy="2475508"/>
              <a:chOff x="731570" y="1921333"/>
              <a:chExt cx="10863801" cy="2475508"/>
            </a:xfrm>
          </p:grpSpPr>
          <p:grpSp>
            <p:nvGrpSpPr>
              <p:cNvPr id="12" name="Group 11">
                <a:extLst>
                  <a:ext uri="{FF2B5EF4-FFF2-40B4-BE49-F238E27FC236}">
                    <a16:creationId xmlns:a16="http://schemas.microsoft.com/office/drawing/2014/main" id="{1A13909C-B526-7035-14B3-001D886EE6F9}"/>
                  </a:ext>
                </a:extLst>
              </p:cNvPr>
              <p:cNvGrpSpPr/>
              <p:nvPr/>
            </p:nvGrpSpPr>
            <p:grpSpPr>
              <a:xfrm>
                <a:off x="731570" y="1921333"/>
                <a:ext cx="10863801" cy="2475508"/>
                <a:chOff x="838199" y="1509058"/>
                <a:chExt cx="10863801" cy="2475508"/>
              </a:xfrm>
            </p:grpSpPr>
            <p:grpSp>
              <p:nvGrpSpPr>
                <p:cNvPr id="13" name="Group 12">
                  <a:extLst>
                    <a:ext uri="{FF2B5EF4-FFF2-40B4-BE49-F238E27FC236}">
                      <a16:creationId xmlns:a16="http://schemas.microsoft.com/office/drawing/2014/main" id="{A5259F99-7EB3-431C-7A67-CFA07E1A0869}"/>
                    </a:ext>
                  </a:extLst>
                </p:cNvPr>
                <p:cNvGrpSpPr/>
                <p:nvPr/>
              </p:nvGrpSpPr>
              <p:grpSpPr>
                <a:xfrm>
                  <a:off x="838199" y="1524936"/>
                  <a:ext cx="10757171" cy="2318070"/>
                  <a:chOff x="838199" y="1466722"/>
                  <a:chExt cx="10757171" cy="2318070"/>
                </a:xfrm>
              </p:grpSpPr>
              <p:grpSp>
                <p:nvGrpSpPr>
                  <p:cNvPr id="15" name="Group 14">
                    <a:extLst>
                      <a:ext uri="{FF2B5EF4-FFF2-40B4-BE49-F238E27FC236}">
                        <a16:creationId xmlns:a16="http://schemas.microsoft.com/office/drawing/2014/main" id="{1C8F119A-8495-414A-45EA-F39532683F88}"/>
                      </a:ext>
                    </a:extLst>
                  </p:cNvPr>
                  <p:cNvGrpSpPr/>
                  <p:nvPr/>
                </p:nvGrpSpPr>
                <p:grpSpPr>
                  <a:xfrm>
                    <a:off x="838199" y="1466722"/>
                    <a:ext cx="10757171" cy="2318070"/>
                    <a:chOff x="1063870" y="1636158"/>
                    <a:chExt cx="10757171" cy="2318070"/>
                  </a:xfrm>
                </p:grpSpPr>
                <p:sp>
                  <p:nvSpPr>
                    <p:cNvPr id="20" name="TextBox 19">
                      <a:extLst>
                        <a:ext uri="{FF2B5EF4-FFF2-40B4-BE49-F238E27FC236}">
                          <a16:creationId xmlns:a16="http://schemas.microsoft.com/office/drawing/2014/main" id="{DC407513-2745-E161-AD4D-579713E9E7AF}"/>
                        </a:ext>
                      </a:extLst>
                    </p:cNvPr>
                    <p:cNvSpPr txBox="1"/>
                    <p:nvPr/>
                  </p:nvSpPr>
                  <p:spPr>
                    <a:xfrm>
                      <a:off x="1063870" y="1636158"/>
                      <a:ext cx="10757171" cy="2318070"/>
                    </a:xfrm>
                    <a:prstGeom prst="rect">
                      <a:avLst/>
                    </a:prstGeom>
                    <a:noFill/>
                  </p:spPr>
                  <p:txBody>
                    <a:bodyPr wrap="square">
                      <a:spAutoFit/>
                    </a:bodyPr>
                    <a:lstStyle/>
                    <a:p>
                      <a:pPr>
                        <a:lnSpc>
                          <a:spcPct val="150000"/>
                        </a:lnSpc>
                      </a:pPr>
                      <a:r>
                        <a:rPr lang="en-US" sz="1400" b="1" i="1" dirty="0">
                          <a:latin typeface="Montserrat" panose="00000500000000000000" pitchFamily="2" charset="0"/>
                        </a:rPr>
                        <a:t>Theorem      : Stability of pose-following</a:t>
                      </a:r>
                    </a:p>
                    <a:p>
                      <a:pPr>
                        <a:lnSpc>
                          <a:spcPct val="150000"/>
                        </a:lnSpc>
                      </a:pPr>
                      <a:r>
                        <a:rPr lang="en-US" sz="1400" i="1" dirty="0">
                          <a:latin typeface="Montserrat" panose="00000500000000000000" pitchFamily="2" charset="0"/>
                        </a:rPr>
                        <a:t>Consider the augmented rigid body dynamics in (1), the geometric reference      in (2), the control law	   in (4) with the feedforward and feedback terms in (4.1 ~ 4.2), and assume that the following conditions are satisfied:</a:t>
                      </a:r>
                    </a:p>
                    <a:p>
                      <a:pPr>
                        <a:lnSpc>
                          <a:spcPct val="150000"/>
                        </a:lnSpc>
                      </a:pPr>
                      <a:r>
                        <a:rPr lang="en-US" sz="1400" i="1" dirty="0">
                          <a:latin typeface="Montserrat" panose="00000500000000000000" pitchFamily="2" charset="0"/>
                        </a:rPr>
                        <a:t>	(</a:t>
                      </a:r>
                      <a:r>
                        <a:rPr lang="en-US" sz="1400" i="1" dirty="0" err="1">
                          <a:latin typeface="Montserrat" panose="00000500000000000000" pitchFamily="2" charset="0"/>
                        </a:rPr>
                        <a:t>i</a:t>
                      </a:r>
                      <a:r>
                        <a:rPr lang="en-US" sz="1400" i="1" dirty="0">
                          <a:latin typeface="Montserrat" panose="00000500000000000000" pitchFamily="2" charset="0"/>
                        </a:rPr>
                        <a:t>) The dual quaternion control gains are chosen as                 with                  ,                  ,  and</a:t>
                      </a:r>
                    </a:p>
                    <a:p>
                      <a:pPr>
                        <a:lnSpc>
                          <a:spcPct val="150000"/>
                        </a:lnSpc>
                      </a:pPr>
                      <a:r>
                        <a:rPr lang="en-US" sz="1400" i="1" dirty="0">
                          <a:latin typeface="Montserrat" panose="00000500000000000000" pitchFamily="2" charset="0"/>
                        </a:rPr>
                        <a:t>	(ii) The pose-parameter control law ensures that the velocity of the pose-parameter is positive, i.e., 	</a:t>
                      </a:r>
                    </a:p>
                    <a:p>
                      <a:pPr>
                        <a:lnSpc>
                          <a:spcPct val="150000"/>
                        </a:lnSpc>
                      </a:pPr>
                      <a:endParaRPr lang="en-US" sz="1400" i="1" dirty="0">
                        <a:latin typeface="Montserrat" panose="00000500000000000000" pitchFamily="2" charset="0"/>
                      </a:endParaRPr>
                    </a:p>
                    <a:p>
                      <a:pPr>
                        <a:lnSpc>
                          <a:spcPct val="150000"/>
                        </a:lnSpc>
                      </a:pPr>
                      <a:r>
                        <a:rPr lang="en-US" sz="1400" i="1" dirty="0">
                          <a:latin typeface="Montserrat" panose="00000500000000000000" pitchFamily="2" charset="0"/>
                        </a:rPr>
                        <a:t>Then the closed-loop control scheme defined by system (2) and control law (4) </a:t>
                      </a:r>
                      <a:r>
                        <a:rPr lang="en-US" sz="1400" b="1" i="1" dirty="0">
                          <a:latin typeface="Montserrat" panose="00000500000000000000" pitchFamily="2" charset="0"/>
                        </a:rPr>
                        <a:t>solves the pose-following problem</a:t>
                      </a:r>
                      <a:r>
                        <a:rPr lang="en-US" sz="1400" i="1" dirty="0">
                          <a:latin typeface="Montserrat" panose="00000500000000000000" pitchFamily="2" charset="0"/>
                        </a:rPr>
                        <a:t>.</a:t>
                      </a:r>
                    </a:p>
                  </p:txBody>
                </p:sp>
                <p:pic>
                  <p:nvPicPr>
                    <p:cNvPr id="21" name="Picture 20" descr="A picture containing text, clipart&#10;&#10;Description automatically generated">
                      <a:extLst>
                        <a:ext uri="{FF2B5EF4-FFF2-40B4-BE49-F238E27FC236}">
                          <a16:creationId xmlns:a16="http://schemas.microsoft.com/office/drawing/2014/main" id="{FE0EF7DE-9AFE-CAD2-F6F7-9C36425F8C35}"/>
                        </a:ext>
                      </a:extLst>
                    </p:cNvPr>
                    <p:cNvPicPr>
                      <a:picLocks noChangeAspect="1"/>
                    </p:cNvPicPr>
                    <p:nvPr/>
                  </p:nvPicPr>
                  <p:blipFill rotWithShape="1">
                    <a:blip r:embed="rId17"/>
                    <a:srcRect l="20654" r="59667" b="55031"/>
                    <a:stretch/>
                  </p:blipFill>
                  <p:spPr>
                    <a:xfrm>
                      <a:off x="2013898" y="1712169"/>
                      <a:ext cx="269335" cy="265120"/>
                    </a:xfrm>
                    <a:prstGeom prst="rect">
                      <a:avLst/>
                    </a:prstGeom>
                  </p:spPr>
                </p:pic>
              </p:grpSp>
              <p:pic>
                <p:nvPicPr>
                  <p:cNvPr id="16" name="Picture 15" descr="\documentclass{article}&#10;\usepackage{amsmath}&#10;\usepackage{amsfonts}&#10;\usepackage{bm}&#10;\pagestyle{empty}&#10;\begin{document}&#10;&#10;$\Gamma$&#10;&#10;&#10;\end{document}" title="IguanaTex Bitmap Display">
                    <a:extLst>
                      <a:ext uri="{FF2B5EF4-FFF2-40B4-BE49-F238E27FC236}">
                        <a16:creationId xmlns:a16="http://schemas.microsoft.com/office/drawing/2014/main" id="{16EACE8C-B640-D06C-B6CC-6163D60BD23C}"/>
                      </a:ext>
                    </a:extLst>
                  </p:cNvPr>
                  <p:cNvPicPr>
                    <a:picLocks noChangeAspect="1"/>
                  </p:cNvPicPr>
                  <p:nvPr>
                    <p:custDataLst>
                      <p:tags r:id="rId6"/>
                    </p:custDataLst>
                  </p:nvPr>
                </p:nvPicPr>
                <p:blipFill>
                  <a:blip r:embed="rId18"/>
                  <a:stretch>
                    <a:fillRect/>
                  </a:stretch>
                </p:blipFill>
                <p:spPr>
                  <a:xfrm>
                    <a:off x="7851594" y="1950855"/>
                    <a:ext cx="108403" cy="133147"/>
                  </a:xfrm>
                  <a:prstGeom prst="rect">
                    <a:avLst/>
                  </a:prstGeom>
                </p:spPr>
              </p:pic>
            </p:grpSp>
            <p:sp>
              <p:nvSpPr>
                <p:cNvPr id="14" name="Rectangle 13">
                  <a:extLst>
                    <a:ext uri="{FF2B5EF4-FFF2-40B4-BE49-F238E27FC236}">
                      <a16:creationId xmlns:a16="http://schemas.microsoft.com/office/drawing/2014/main" id="{EC4FF6BE-CA0C-F4F9-899F-E98704975A9F}"/>
                    </a:ext>
                  </a:extLst>
                </p:cNvPr>
                <p:cNvSpPr/>
                <p:nvPr/>
              </p:nvSpPr>
              <p:spPr>
                <a:xfrm>
                  <a:off x="838200" y="1509058"/>
                  <a:ext cx="10863800" cy="247550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grpSp>
          <p:pic>
            <p:nvPicPr>
              <p:cNvPr id="24" name="Picture 23" descr="\documentclass{article}&#10;\usepackage{amsmath}&#10;\usepackage{amsfonts}&#10;\usepackage{bm}&#10;\pagestyle{empty}&#10;\begin{document}&#10;&#10;$\hat{U}$&#10;&#10;&#10;\end{document}" title="IguanaTex Bitmap Display">
                <a:extLst>
                  <a:ext uri="{FF2B5EF4-FFF2-40B4-BE49-F238E27FC236}">
                    <a16:creationId xmlns:a16="http://schemas.microsoft.com/office/drawing/2014/main" id="{61B1176E-0856-505C-FBA4-2175E11551A8}"/>
                  </a:ext>
                </a:extLst>
              </p:cNvPr>
              <p:cNvPicPr>
                <a:picLocks noChangeAspect="1"/>
              </p:cNvPicPr>
              <p:nvPr>
                <p:custDataLst>
                  <p:tags r:id="rId5"/>
                </p:custDataLst>
              </p:nvPr>
            </p:nvPicPr>
            <p:blipFill>
              <a:blip r:embed="rId19"/>
              <a:stretch>
                <a:fillRect/>
              </a:stretch>
            </p:blipFill>
            <p:spPr>
              <a:xfrm>
                <a:off x="9926889" y="2364786"/>
                <a:ext cx="136682" cy="189705"/>
              </a:xfrm>
              <a:prstGeom prst="rect">
                <a:avLst/>
              </a:prstGeom>
            </p:spPr>
          </p:pic>
        </p:grpSp>
        <p:pic>
          <p:nvPicPr>
            <p:cNvPr id="86" name="Picture 85" descr="\documentclass{article}&#10;\usepackage{amsmath}&#10;\usepackage{bm}&#10;\pagestyle{empty}&#10;\begin{document}&#10;&#10;$\hat{\bm{k}}_p &gt; \hat{0}$&#10;&#10;&#10;\end{document}" title="IguanaTex Bitmap Display">
              <a:extLst>
                <a:ext uri="{FF2B5EF4-FFF2-40B4-BE49-F238E27FC236}">
                  <a16:creationId xmlns:a16="http://schemas.microsoft.com/office/drawing/2014/main" id="{6E18FFF6-8D04-672C-1448-CEC7EE2DFB65}"/>
                </a:ext>
              </a:extLst>
            </p:cNvPr>
            <p:cNvPicPr>
              <a:picLocks noChangeAspect="1"/>
            </p:cNvPicPr>
            <p:nvPr>
              <p:custDataLst>
                <p:tags r:id="rId1"/>
              </p:custDataLst>
            </p:nvPr>
          </p:nvPicPr>
          <p:blipFill>
            <a:blip r:embed="rId20"/>
            <a:stretch>
              <a:fillRect/>
            </a:stretch>
          </p:blipFill>
          <p:spPr>
            <a:xfrm>
              <a:off x="6478826" y="3968937"/>
              <a:ext cx="533655" cy="236544"/>
            </a:xfrm>
            <a:prstGeom prst="rect">
              <a:avLst/>
            </a:prstGeom>
          </p:spPr>
        </p:pic>
        <p:pic>
          <p:nvPicPr>
            <p:cNvPr id="89" name="Picture 88" descr="\documentclass{article}&#10;\usepackage{amsmath}&#10;\usepackage{bm}&#10;\pagestyle{empty}&#10;\begin{document}&#10;&#10;$k_{pd1} =k_{pd2}=k_{pd3}$&#10;&#10;&#10;\end{document}" title="IguanaTex Bitmap Display">
              <a:extLst>
                <a:ext uri="{FF2B5EF4-FFF2-40B4-BE49-F238E27FC236}">
                  <a16:creationId xmlns:a16="http://schemas.microsoft.com/office/drawing/2014/main" id="{2DCC5A8A-BCA1-CAD9-8EFB-5E50A7CAC4D7}"/>
                </a:ext>
              </a:extLst>
            </p:cNvPr>
            <p:cNvPicPr>
              <a:picLocks noChangeAspect="1"/>
            </p:cNvPicPr>
            <p:nvPr>
              <p:custDataLst>
                <p:tags r:id="rId2"/>
              </p:custDataLst>
            </p:nvPr>
          </p:nvPicPr>
          <p:blipFill>
            <a:blip r:embed="rId21"/>
            <a:stretch>
              <a:fillRect/>
            </a:stretch>
          </p:blipFill>
          <p:spPr>
            <a:xfrm>
              <a:off x="7650418" y="3991886"/>
              <a:ext cx="1501548" cy="186264"/>
            </a:xfrm>
            <a:prstGeom prst="rect">
              <a:avLst/>
            </a:prstGeom>
          </p:spPr>
        </p:pic>
        <p:pic>
          <p:nvPicPr>
            <p:cNvPr id="97" name="Picture 96" descr="\documentclass{article}&#10;\usepackage{amsmath}&#10;\usepackage{bm}&#10;\pagestyle{empty}&#10;\begin{document}&#10;&#10;$\hat{\bm{k}}_v &gt; \hat{0}\,.$&#10;&#10;&#10;\end{document}" title="IguanaTex Bitmap Display">
              <a:extLst>
                <a:ext uri="{FF2B5EF4-FFF2-40B4-BE49-F238E27FC236}">
                  <a16:creationId xmlns:a16="http://schemas.microsoft.com/office/drawing/2014/main" id="{7A419240-75A2-BBF3-56C7-FD857FECF047}"/>
                </a:ext>
              </a:extLst>
            </p:cNvPr>
            <p:cNvPicPr>
              <a:picLocks noChangeAspect="1"/>
            </p:cNvPicPr>
            <p:nvPr>
              <p:custDataLst>
                <p:tags r:id="rId3"/>
              </p:custDataLst>
            </p:nvPr>
          </p:nvPicPr>
          <p:blipFill>
            <a:blip r:embed="rId22"/>
            <a:stretch>
              <a:fillRect/>
            </a:stretch>
          </p:blipFill>
          <p:spPr>
            <a:xfrm>
              <a:off x="9838795" y="3950595"/>
              <a:ext cx="611362" cy="211404"/>
            </a:xfrm>
            <a:prstGeom prst="rect">
              <a:avLst/>
            </a:prstGeom>
          </p:spPr>
        </p:pic>
        <p:pic>
          <p:nvPicPr>
            <p:cNvPr id="102" name="Picture 101" descr="\documentclass{article}&#10;\usepackage{amsmath}&#10;\usepackage{bm}&#10;\pagestyle{empty}&#10;\begin{document}&#10;&#10;$U_\theta(x(t))\implies\dot{\theta}(t) &gt; 0,\;\forall\,\theta\in[\theta_0,\theta_f]$.&#10;&#10;&#10;\end{document}" title="IguanaTex Bitmap Display">
              <a:extLst>
                <a:ext uri="{FF2B5EF4-FFF2-40B4-BE49-F238E27FC236}">
                  <a16:creationId xmlns:a16="http://schemas.microsoft.com/office/drawing/2014/main" id="{66CA73C4-BB21-75DC-5AB9-234F79A75B1F}"/>
                </a:ext>
              </a:extLst>
            </p:cNvPr>
            <p:cNvPicPr>
              <a:picLocks noChangeAspect="1"/>
            </p:cNvPicPr>
            <p:nvPr>
              <p:custDataLst>
                <p:tags r:id="rId4"/>
              </p:custDataLst>
            </p:nvPr>
          </p:nvPicPr>
          <p:blipFill>
            <a:blip r:embed="rId23"/>
            <a:stretch>
              <a:fillRect/>
            </a:stretch>
          </p:blipFill>
          <p:spPr>
            <a:xfrm>
              <a:off x="2056692" y="4542333"/>
              <a:ext cx="3037383" cy="233116"/>
            </a:xfrm>
            <a:prstGeom prst="rect">
              <a:avLst/>
            </a:prstGeom>
          </p:spPr>
        </p:pic>
      </p:grpSp>
    </p:spTree>
    <p:extLst>
      <p:ext uri="{BB962C8B-B14F-4D97-AF65-F5344CB8AC3E}">
        <p14:creationId xmlns:p14="http://schemas.microsoft.com/office/powerpoint/2010/main" val="407420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14</a:t>
            </a:fld>
            <a:endParaRPr lang="en-US" dirty="0"/>
          </a:p>
        </p:txBody>
      </p:sp>
      <p:sp>
        <p:nvSpPr>
          <p:cNvPr id="36" name="Title 1">
            <a:extLst>
              <a:ext uri="{FF2B5EF4-FFF2-40B4-BE49-F238E27FC236}">
                <a16:creationId xmlns:a16="http://schemas.microsoft.com/office/drawing/2014/main" id="{7A974C4B-0029-6CF6-40E3-E88643EC3BA2}"/>
              </a:ext>
            </a:extLst>
          </p:cNvPr>
          <p:cNvSpPr>
            <a:spLocks noGrp="1"/>
          </p:cNvSpPr>
          <p:nvPr>
            <p:ph type="title"/>
          </p:nvPr>
        </p:nvSpPr>
        <p:spPr>
          <a:xfrm>
            <a:off x="838200" y="-3673"/>
            <a:ext cx="10515600" cy="1325563"/>
          </a:xfrm>
        </p:spPr>
        <p:txBody>
          <a:bodyPr/>
          <a:lstStyle/>
          <a:p>
            <a:r>
              <a:rPr lang="en-US" dirty="0"/>
              <a:t>Methodology</a:t>
            </a:r>
            <a:endParaRPr lang="en-DE" dirty="0"/>
          </a:p>
        </p:txBody>
      </p:sp>
      <p:sp>
        <p:nvSpPr>
          <p:cNvPr id="37" name="Content Placeholder 4">
            <a:extLst>
              <a:ext uri="{FF2B5EF4-FFF2-40B4-BE49-F238E27FC236}">
                <a16:creationId xmlns:a16="http://schemas.microsoft.com/office/drawing/2014/main" id="{66864157-2FB4-2CC8-22F6-A48B081354F8}"/>
              </a:ext>
            </a:extLst>
          </p:cNvPr>
          <p:cNvSpPr txBox="1">
            <a:spLocks/>
          </p:cNvSpPr>
          <p:nvPr/>
        </p:nvSpPr>
        <p:spPr>
          <a:xfrm>
            <a:off x="838200" y="928982"/>
            <a:ext cx="11099800"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Contribution 3.2 : Stability of pose-following with vel. assignment</a:t>
            </a:r>
            <a:endParaRPr lang="en-DE" dirty="0"/>
          </a:p>
        </p:txBody>
      </p:sp>
      <p:grpSp>
        <p:nvGrpSpPr>
          <p:cNvPr id="83" name="Group 82">
            <a:extLst>
              <a:ext uri="{FF2B5EF4-FFF2-40B4-BE49-F238E27FC236}">
                <a16:creationId xmlns:a16="http://schemas.microsoft.com/office/drawing/2014/main" id="{C210DEF7-B798-A1F3-C60C-3696559D6B7F}"/>
              </a:ext>
            </a:extLst>
          </p:cNvPr>
          <p:cNvGrpSpPr/>
          <p:nvPr/>
        </p:nvGrpSpPr>
        <p:grpSpPr>
          <a:xfrm>
            <a:off x="535405" y="1501109"/>
            <a:ext cx="11335878" cy="1008958"/>
            <a:chOff x="539469" y="1529578"/>
            <a:chExt cx="11335878" cy="1008958"/>
          </a:xfrm>
        </p:grpSpPr>
        <p:sp>
          <p:nvSpPr>
            <p:cNvPr id="26" name="TextBox 25">
              <a:extLst>
                <a:ext uri="{FF2B5EF4-FFF2-40B4-BE49-F238E27FC236}">
                  <a16:creationId xmlns:a16="http://schemas.microsoft.com/office/drawing/2014/main" id="{B43A8995-58DE-BA11-1973-10C85D486399}"/>
                </a:ext>
              </a:extLst>
            </p:cNvPr>
            <p:cNvSpPr txBox="1"/>
            <p:nvPr/>
          </p:nvSpPr>
          <p:spPr>
            <a:xfrm>
              <a:off x="539469" y="1592426"/>
              <a:ext cx="11333846" cy="307777"/>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 Body dynamics					    ( 1 )	Control law			              ( 4 )</a:t>
              </a:r>
              <a:endParaRPr lang="en-US" dirty="0"/>
            </a:p>
          </p:txBody>
        </p:sp>
        <p:pic>
          <p:nvPicPr>
            <p:cNvPr id="27" name="Picture 26" descr="\documentclass{article}&#10;\usepackage{amsmath}&#10;\usepackage{bm}&#10;\pagestyle{empty}&#10;\begin{document}&#10;&#10;&#10;$\dot{\bm{x}}(t) = f(\bm{x}(t), \bm{u}(t))$&#10;&#10;\end{document}" title="IguanaTex Bitmap Display">
              <a:extLst>
                <a:ext uri="{FF2B5EF4-FFF2-40B4-BE49-F238E27FC236}">
                  <a16:creationId xmlns:a16="http://schemas.microsoft.com/office/drawing/2014/main" id="{33D350EA-FCDF-DA1E-E80B-69E7E746A183}"/>
                </a:ext>
              </a:extLst>
            </p:cNvPr>
            <p:cNvPicPr>
              <a:picLocks noChangeAspect="1"/>
            </p:cNvPicPr>
            <p:nvPr>
              <p:custDataLst>
                <p:tags r:id="rId9"/>
              </p:custDataLst>
            </p:nvPr>
          </p:nvPicPr>
          <p:blipFill>
            <a:blip r:embed="rId15"/>
            <a:stretch>
              <a:fillRect/>
            </a:stretch>
          </p:blipFill>
          <p:spPr>
            <a:xfrm>
              <a:off x="2393067" y="1652670"/>
              <a:ext cx="1626767" cy="193912"/>
            </a:xfrm>
            <a:prstGeom prst="rect">
              <a:avLst/>
            </a:prstGeom>
          </p:spPr>
        </p:pic>
        <p:sp>
          <p:nvSpPr>
            <p:cNvPr id="33" name="TextBox 32">
              <a:extLst>
                <a:ext uri="{FF2B5EF4-FFF2-40B4-BE49-F238E27FC236}">
                  <a16:creationId xmlns:a16="http://schemas.microsoft.com/office/drawing/2014/main" id="{640C2DED-E6B5-CD6F-555A-BD5FE4478706}"/>
                </a:ext>
              </a:extLst>
            </p:cNvPr>
            <p:cNvSpPr txBox="1"/>
            <p:nvPr/>
          </p:nvSpPr>
          <p:spPr>
            <a:xfrm>
              <a:off x="541501" y="1895740"/>
              <a:ext cx="11331814" cy="523220"/>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 Geom. reference	        				    ( 2 )					             ( 4.1 )	</a:t>
              </a:r>
              <a:endParaRPr lang="en-US" dirty="0"/>
            </a:p>
          </p:txBody>
        </p:sp>
        <p:pic>
          <p:nvPicPr>
            <p:cNvPr id="34" name="Picture 33" descr="\documentclass{article}&#10;\usepackage{amsmath}&#10;\usepackage{amsfonts}&#10;\usepackage{bm}&#10;\pagestyle{empty}&#10;\begin{document}&#10;&#10;$\Gamma = \{\theta \in[\theta_0,\theta_f] \subseteq\mathbb{R}\mapsto\bm{p}_d(\theta) \in \mathbb{R}^3, q_d(\theta) \in \mathrm{SO}(3)\}$&#10;&#10;&#10;\end{document}" title="IguanaTex Bitmap Display">
              <a:extLst>
                <a:ext uri="{FF2B5EF4-FFF2-40B4-BE49-F238E27FC236}">
                  <a16:creationId xmlns:a16="http://schemas.microsoft.com/office/drawing/2014/main" id="{515C3602-ABEB-0D0B-7892-23F4E0ACDDFB}"/>
                </a:ext>
              </a:extLst>
            </p:cNvPr>
            <p:cNvPicPr>
              <a:picLocks noChangeAspect="1"/>
            </p:cNvPicPr>
            <p:nvPr>
              <p:custDataLst>
                <p:tags r:id="rId10"/>
              </p:custDataLst>
            </p:nvPr>
          </p:nvPicPr>
          <p:blipFill>
            <a:blip r:embed="rId16"/>
            <a:stretch>
              <a:fillRect/>
            </a:stretch>
          </p:blipFill>
          <p:spPr>
            <a:xfrm>
              <a:off x="2393067" y="1970010"/>
              <a:ext cx="3702933" cy="186047"/>
            </a:xfrm>
            <a:prstGeom prst="rect">
              <a:avLst/>
            </a:prstGeom>
          </p:spPr>
        </p:pic>
        <p:sp>
          <p:nvSpPr>
            <p:cNvPr id="31" name="TextBox 30">
              <a:extLst>
                <a:ext uri="{FF2B5EF4-FFF2-40B4-BE49-F238E27FC236}">
                  <a16:creationId xmlns:a16="http://schemas.microsoft.com/office/drawing/2014/main" id="{AD1569D2-684F-4116-C28D-5FBB3B0FA6D2}"/>
                </a:ext>
              </a:extLst>
            </p:cNvPr>
            <p:cNvSpPr txBox="1"/>
            <p:nvPr/>
          </p:nvSpPr>
          <p:spPr>
            <a:xfrm>
              <a:off x="539469" y="2193826"/>
              <a:ext cx="11331814" cy="307777"/>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 Pose - error					    ( 3 )					             ( 4.2 )</a:t>
              </a:r>
              <a:endParaRPr lang="en-US" dirty="0"/>
            </a:p>
          </p:txBody>
        </p:sp>
        <p:pic>
          <p:nvPicPr>
            <p:cNvPr id="82" name="Picture 81" descr="\documentclass{article}&#10;\usepackage{amsmath}&#10;\usepackage{bm}&#10;\pagestyle{empty}&#10;\begin{document}&#10;&#10;$\bm{e}_\Gamma(t) = \triangle \left[\{\bm{p}(t),q(t)\},\{\bm{p}_d(\theta(t)),q_d(\theta(t))\}\right]$&#10;&#10;&#10;\end{document}" title="IguanaTex Bitmap Display">
              <a:extLst>
                <a:ext uri="{FF2B5EF4-FFF2-40B4-BE49-F238E27FC236}">
                  <a16:creationId xmlns:a16="http://schemas.microsoft.com/office/drawing/2014/main" id="{715C39E9-51BF-19FF-1855-146D6BB84A62}"/>
                </a:ext>
              </a:extLst>
            </p:cNvPr>
            <p:cNvPicPr>
              <a:picLocks noChangeAspect="1"/>
            </p:cNvPicPr>
            <p:nvPr>
              <p:custDataLst>
                <p:tags r:id="rId11"/>
              </p:custDataLst>
            </p:nvPr>
          </p:nvPicPr>
          <p:blipFill>
            <a:blip r:embed="rId17"/>
            <a:stretch>
              <a:fillRect/>
            </a:stretch>
          </p:blipFill>
          <p:spPr>
            <a:xfrm>
              <a:off x="2393069" y="2246398"/>
              <a:ext cx="3513895" cy="190835"/>
            </a:xfrm>
            <a:prstGeom prst="rect">
              <a:avLst/>
            </a:prstGeom>
          </p:spPr>
        </p:pic>
        <p:sp>
          <p:nvSpPr>
            <p:cNvPr id="30" name="Rectangle 29">
              <a:extLst>
                <a:ext uri="{FF2B5EF4-FFF2-40B4-BE49-F238E27FC236}">
                  <a16:creationId xmlns:a16="http://schemas.microsoft.com/office/drawing/2014/main" id="{3B278F5E-AD3A-708E-0B12-8D6E8CBA7C0D}"/>
                </a:ext>
              </a:extLst>
            </p:cNvPr>
            <p:cNvSpPr/>
            <p:nvPr/>
          </p:nvSpPr>
          <p:spPr>
            <a:xfrm>
              <a:off x="541501" y="1529578"/>
              <a:ext cx="11333846" cy="1008958"/>
            </a:xfrm>
            <a:prstGeom prst="rect">
              <a:avLst/>
            </a:prstGeom>
            <a:noFill/>
            <a:ln w="3175">
              <a:solidFill>
                <a:schemeClr val="tx1"/>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prstDash val="lgDashDotDot"/>
                </a:ln>
              </a:endParaRPr>
            </a:p>
          </p:txBody>
        </p:sp>
        <p:pic>
          <p:nvPicPr>
            <p:cNvPr id="68" name="Picture 67" descr="\documentclass{article}&#10;\usepackage{amsmath}&#10;\usepackage{bm}&#10;\pagestyle{empty}&#10;\begin{document}&#10;&#10;\begin{align}&#10;    \hat{U}_\text{FF} =&amp; -\hat{F}(t) -U_\theta(x(t))\,\text{Ad}_{\hat{q}_e(t)}\hat{\omega}_d^*(\theta(t))-g(x(t))\notag\\&#10;\hat{U}_\text{FB} =&amp; -2\hat{\bm{k}}_p\odot\ln\lambda\hat{q}_e(t) - \hat{\bm{k}}_v\odot\hat{\omega}_e(t)\notag&#10;\end{align}&#10;&#10;&#10;\end{document}" title="IguanaTex Bitmap Display">
              <a:extLst>
                <a:ext uri="{FF2B5EF4-FFF2-40B4-BE49-F238E27FC236}">
                  <a16:creationId xmlns:a16="http://schemas.microsoft.com/office/drawing/2014/main" id="{56A3F006-2B7E-A84D-DD44-0DDA68DDA1BB}"/>
                </a:ext>
              </a:extLst>
            </p:cNvPr>
            <p:cNvPicPr>
              <a:picLocks noChangeAspect="1"/>
            </p:cNvPicPr>
            <p:nvPr>
              <p:custDataLst>
                <p:tags r:id="rId12"/>
              </p:custDataLst>
            </p:nvPr>
          </p:nvPicPr>
          <p:blipFill>
            <a:blip r:embed="rId18"/>
            <a:stretch>
              <a:fillRect/>
            </a:stretch>
          </p:blipFill>
          <p:spPr>
            <a:xfrm>
              <a:off x="7019738" y="1923548"/>
              <a:ext cx="4106970" cy="559936"/>
            </a:xfrm>
            <a:prstGeom prst="rect">
              <a:avLst/>
            </a:prstGeom>
          </p:spPr>
        </p:pic>
      </p:grpSp>
      <p:grpSp>
        <p:nvGrpSpPr>
          <p:cNvPr id="10" name="Group 9">
            <a:extLst>
              <a:ext uri="{FF2B5EF4-FFF2-40B4-BE49-F238E27FC236}">
                <a16:creationId xmlns:a16="http://schemas.microsoft.com/office/drawing/2014/main" id="{98247063-23A9-B8DA-5D4E-DB5321A43680}"/>
              </a:ext>
            </a:extLst>
          </p:cNvPr>
          <p:cNvGrpSpPr/>
          <p:nvPr/>
        </p:nvGrpSpPr>
        <p:grpSpPr>
          <a:xfrm>
            <a:off x="773475" y="2881383"/>
            <a:ext cx="10863801" cy="3047635"/>
            <a:chOff x="773475" y="2881383"/>
            <a:chExt cx="10863801" cy="3047635"/>
          </a:xfrm>
        </p:grpSpPr>
        <p:sp>
          <p:nvSpPr>
            <p:cNvPr id="20" name="TextBox 19">
              <a:extLst>
                <a:ext uri="{FF2B5EF4-FFF2-40B4-BE49-F238E27FC236}">
                  <a16:creationId xmlns:a16="http://schemas.microsoft.com/office/drawing/2014/main" id="{DC407513-2745-E161-AD4D-579713E9E7AF}"/>
                </a:ext>
              </a:extLst>
            </p:cNvPr>
            <p:cNvSpPr txBox="1"/>
            <p:nvPr/>
          </p:nvSpPr>
          <p:spPr>
            <a:xfrm>
              <a:off x="773475" y="2897262"/>
              <a:ext cx="10757171" cy="2964401"/>
            </a:xfrm>
            <a:prstGeom prst="rect">
              <a:avLst/>
            </a:prstGeom>
            <a:noFill/>
          </p:spPr>
          <p:txBody>
            <a:bodyPr wrap="square">
              <a:spAutoFit/>
            </a:bodyPr>
            <a:lstStyle/>
            <a:p>
              <a:pPr>
                <a:lnSpc>
                  <a:spcPct val="150000"/>
                </a:lnSpc>
              </a:pPr>
              <a:r>
                <a:rPr lang="en-US" sz="1400" b="1" i="1" dirty="0">
                  <a:latin typeface="Montserrat" panose="00000500000000000000" pitchFamily="2" charset="0"/>
                </a:rPr>
                <a:t>Theorem      : Stability of pose-following with velocity assignment</a:t>
              </a:r>
            </a:p>
            <a:p>
              <a:pPr>
                <a:lnSpc>
                  <a:spcPct val="150000"/>
                </a:lnSpc>
              </a:pPr>
              <a:r>
                <a:rPr lang="en-US" sz="1400" i="1" dirty="0">
                  <a:latin typeface="Montserrat" panose="00000500000000000000" pitchFamily="2" charset="0"/>
                </a:rPr>
                <a:t>Consider the augmented rigid body dynamics in (1), the geometric reference      in (2), the control law	   in (4) with the feedforward and feedback terms in (4.1 ~ 4.2), and assume that the following conditions are satisfied:</a:t>
              </a:r>
            </a:p>
            <a:p>
              <a:pPr>
                <a:lnSpc>
                  <a:spcPct val="150000"/>
                </a:lnSpc>
              </a:pPr>
              <a:r>
                <a:rPr lang="en-US" sz="1400" i="1" dirty="0">
                  <a:latin typeface="Montserrat" panose="00000500000000000000" pitchFamily="2" charset="0"/>
                </a:rPr>
                <a:t>	(</a:t>
              </a:r>
              <a:r>
                <a:rPr lang="en-US" sz="1400" i="1" dirty="0" err="1">
                  <a:latin typeface="Montserrat" panose="00000500000000000000" pitchFamily="2" charset="0"/>
                </a:rPr>
                <a:t>i</a:t>
              </a:r>
              <a:r>
                <a:rPr lang="en-US" sz="1400" i="1" dirty="0">
                  <a:latin typeface="Montserrat" panose="00000500000000000000" pitchFamily="2" charset="0"/>
                </a:rPr>
                <a:t>) The dual quaternion control gains are chosen as                 with                  ,                  , i.e., equivalent 	     	     terms in the dual part of 	 , and</a:t>
              </a:r>
            </a:p>
            <a:p>
              <a:pPr>
                <a:lnSpc>
                  <a:spcPct val="150000"/>
                </a:lnSpc>
              </a:pPr>
              <a:r>
                <a:rPr lang="en-US" sz="1400" i="1" dirty="0">
                  <a:latin typeface="Montserrat" panose="00000500000000000000" pitchFamily="2" charset="0"/>
                </a:rPr>
                <a:t>	(ii) The pose-parameter control law is given by					    , where 	</a:t>
              </a:r>
            </a:p>
            <a:p>
              <a:pPr>
                <a:lnSpc>
                  <a:spcPct val="150000"/>
                </a:lnSpc>
              </a:pPr>
              <a:endParaRPr lang="en-US" sz="1400" i="1" dirty="0">
                <a:latin typeface="Montserrat" panose="00000500000000000000" pitchFamily="2" charset="0"/>
              </a:endParaRPr>
            </a:p>
            <a:p>
              <a:pPr>
                <a:lnSpc>
                  <a:spcPct val="150000"/>
                </a:lnSpc>
              </a:pPr>
              <a:r>
                <a:rPr lang="en-US" sz="1400" i="1" dirty="0">
                  <a:latin typeface="Montserrat" panose="00000500000000000000" pitchFamily="2" charset="0"/>
                </a:rPr>
                <a:t>Then the closed-loop control scheme defined by system (2) and control law (3) </a:t>
              </a:r>
              <a:r>
                <a:rPr lang="en-US" sz="1400" b="1" i="1" dirty="0">
                  <a:latin typeface="Montserrat" panose="00000500000000000000" pitchFamily="2" charset="0"/>
                </a:rPr>
                <a:t>solves the pose-following with velocity assignment problem</a:t>
              </a:r>
              <a:r>
                <a:rPr lang="en-US" sz="1400" i="1" dirty="0">
                  <a:latin typeface="Montserrat" panose="00000500000000000000" pitchFamily="2" charset="0"/>
                </a:rPr>
                <a:t>.</a:t>
              </a:r>
            </a:p>
          </p:txBody>
        </p:sp>
        <p:pic>
          <p:nvPicPr>
            <p:cNvPr id="16" name="Picture 15" descr="\documentclass{article}&#10;\usepackage{amsmath}&#10;\usepackage{amsfonts}&#10;\usepackage{bm}&#10;\pagestyle{empty}&#10;\begin{document}&#10;&#10;$\Gamma$&#10;&#10;&#10;\end{document}" title="IguanaTex Bitmap Display">
              <a:extLst>
                <a:ext uri="{FF2B5EF4-FFF2-40B4-BE49-F238E27FC236}">
                  <a16:creationId xmlns:a16="http://schemas.microsoft.com/office/drawing/2014/main" id="{16EACE8C-B640-D06C-B6CC-6163D60BD23C}"/>
                </a:ext>
              </a:extLst>
            </p:cNvPr>
            <p:cNvPicPr>
              <a:picLocks noChangeAspect="1"/>
            </p:cNvPicPr>
            <p:nvPr>
              <p:custDataLst>
                <p:tags r:id="rId1"/>
              </p:custDataLst>
            </p:nvPr>
          </p:nvPicPr>
          <p:blipFill>
            <a:blip r:embed="rId19"/>
            <a:stretch>
              <a:fillRect/>
            </a:stretch>
          </p:blipFill>
          <p:spPr>
            <a:xfrm>
              <a:off x="7786870" y="3381395"/>
              <a:ext cx="108403" cy="133147"/>
            </a:xfrm>
            <a:prstGeom prst="rect">
              <a:avLst/>
            </a:prstGeom>
          </p:spPr>
        </p:pic>
        <p:sp>
          <p:nvSpPr>
            <p:cNvPr id="14" name="Rectangle 13">
              <a:extLst>
                <a:ext uri="{FF2B5EF4-FFF2-40B4-BE49-F238E27FC236}">
                  <a16:creationId xmlns:a16="http://schemas.microsoft.com/office/drawing/2014/main" id="{EC4FF6BE-CA0C-F4F9-899F-E98704975A9F}"/>
                </a:ext>
              </a:extLst>
            </p:cNvPr>
            <p:cNvSpPr/>
            <p:nvPr/>
          </p:nvSpPr>
          <p:spPr>
            <a:xfrm>
              <a:off x="773476" y="2881383"/>
              <a:ext cx="10863800" cy="304763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pic>
          <p:nvPicPr>
            <p:cNvPr id="24" name="Picture 23" descr="\documentclass{article}&#10;\usepackage{amsmath}&#10;\usepackage{amsfonts}&#10;\usepackage{bm}&#10;\pagestyle{empty}&#10;\begin{document}&#10;&#10;$\hat{U}$&#10;&#10;&#10;\end{document}" title="IguanaTex Bitmap Display">
              <a:extLst>
                <a:ext uri="{FF2B5EF4-FFF2-40B4-BE49-F238E27FC236}">
                  <a16:creationId xmlns:a16="http://schemas.microsoft.com/office/drawing/2014/main" id="{61B1176E-0856-505C-FBA4-2175E11551A8}"/>
                </a:ext>
              </a:extLst>
            </p:cNvPr>
            <p:cNvPicPr>
              <a:picLocks noChangeAspect="1"/>
            </p:cNvPicPr>
            <p:nvPr>
              <p:custDataLst>
                <p:tags r:id="rId2"/>
              </p:custDataLst>
            </p:nvPr>
          </p:nvPicPr>
          <p:blipFill>
            <a:blip r:embed="rId20"/>
            <a:stretch>
              <a:fillRect/>
            </a:stretch>
          </p:blipFill>
          <p:spPr>
            <a:xfrm>
              <a:off x="9968794" y="3324837"/>
              <a:ext cx="136682" cy="189705"/>
            </a:xfrm>
            <a:prstGeom prst="rect">
              <a:avLst/>
            </a:prstGeom>
          </p:spPr>
        </p:pic>
        <p:pic>
          <p:nvPicPr>
            <p:cNvPr id="86" name="Picture 85" descr="\documentclass{article}&#10;\usepackage{amsmath}&#10;\usepackage{bm}&#10;\pagestyle{empty}&#10;\begin{document}&#10;&#10;$\hat{\bm{k}}_p &gt; \hat{0}$&#10;&#10;&#10;\end{document}" title="IguanaTex Bitmap Display">
              <a:extLst>
                <a:ext uri="{FF2B5EF4-FFF2-40B4-BE49-F238E27FC236}">
                  <a16:creationId xmlns:a16="http://schemas.microsoft.com/office/drawing/2014/main" id="{6E18FFF6-8D04-672C-1448-CEC7EE2DFB65}"/>
                </a:ext>
              </a:extLst>
            </p:cNvPr>
            <p:cNvPicPr>
              <a:picLocks noChangeAspect="1"/>
            </p:cNvPicPr>
            <p:nvPr>
              <p:custDataLst>
                <p:tags r:id="rId3"/>
              </p:custDataLst>
            </p:nvPr>
          </p:nvPicPr>
          <p:blipFill>
            <a:blip r:embed="rId21"/>
            <a:stretch>
              <a:fillRect/>
            </a:stretch>
          </p:blipFill>
          <p:spPr>
            <a:xfrm>
              <a:off x="6478826" y="3968937"/>
              <a:ext cx="533655" cy="236544"/>
            </a:xfrm>
            <a:prstGeom prst="rect">
              <a:avLst/>
            </a:prstGeom>
          </p:spPr>
        </p:pic>
        <p:pic>
          <p:nvPicPr>
            <p:cNvPr id="89" name="Picture 88" descr="\documentclass{article}&#10;\usepackage{amsmath}&#10;\usepackage{bm}&#10;\pagestyle{empty}&#10;\begin{document}&#10;&#10;$k_{pd1} =k_{pd2}=k_{pd3}$&#10;&#10;&#10;\end{document}" title="IguanaTex Bitmap Display">
              <a:extLst>
                <a:ext uri="{FF2B5EF4-FFF2-40B4-BE49-F238E27FC236}">
                  <a16:creationId xmlns:a16="http://schemas.microsoft.com/office/drawing/2014/main" id="{2DCC5A8A-BCA1-CAD9-8EFB-5E50A7CAC4D7}"/>
                </a:ext>
              </a:extLst>
            </p:cNvPr>
            <p:cNvPicPr>
              <a:picLocks noChangeAspect="1"/>
            </p:cNvPicPr>
            <p:nvPr>
              <p:custDataLst>
                <p:tags r:id="rId4"/>
              </p:custDataLst>
            </p:nvPr>
          </p:nvPicPr>
          <p:blipFill>
            <a:blip r:embed="rId22"/>
            <a:stretch>
              <a:fillRect/>
            </a:stretch>
          </p:blipFill>
          <p:spPr>
            <a:xfrm>
              <a:off x="7650418" y="3991886"/>
              <a:ext cx="1501548" cy="186264"/>
            </a:xfrm>
            <a:prstGeom prst="rect">
              <a:avLst/>
            </a:prstGeom>
          </p:spPr>
        </p:pic>
        <p:pic>
          <p:nvPicPr>
            <p:cNvPr id="92" name="Picture 91" descr="\documentclass{article}&#10;\usepackage{amsmath}&#10;\usepackage{bm}&#10;\pagestyle{empty}&#10;\begin{document}&#10;&#10;$\hat{\bm{k}}_p$&#10;&#10;&#10;\end{document}" title="IguanaTex Bitmap Display">
              <a:extLst>
                <a:ext uri="{FF2B5EF4-FFF2-40B4-BE49-F238E27FC236}">
                  <a16:creationId xmlns:a16="http://schemas.microsoft.com/office/drawing/2014/main" id="{E7FB6001-FAD6-91AE-267F-519C24D6FE2A}"/>
                </a:ext>
              </a:extLst>
            </p:cNvPr>
            <p:cNvPicPr>
              <a:picLocks noChangeAspect="1"/>
            </p:cNvPicPr>
            <p:nvPr>
              <p:custDataLst>
                <p:tags r:id="rId5"/>
              </p:custDataLst>
            </p:nvPr>
          </p:nvPicPr>
          <p:blipFill>
            <a:blip r:embed="rId23"/>
            <a:stretch>
              <a:fillRect/>
            </a:stretch>
          </p:blipFill>
          <p:spPr>
            <a:xfrm>
              <a:off x="4329029" y="4261765"/>
              <a:ext cx="179409" cy="236544"/>
            </a:xfrm>
            <a:prstGeom prst="rect">
              <a:avLst/>
            </a:prstGeom>
          </p:spPr>
        </p:pic>
        <p:pic>
          <p:nvPicPr>
            <p:cNvPr id="97" name="Picture 96" descr="\documentclass{article}&#10;\usepackage{amsmath}&#10;\usepackage{bm}&#10;\pagestyle{empty}&#10;\begin{document}&#10;&#10;$\hat{\bm{k}}_v &gt; \hat{0}\,.$&#10;&#10;&#10;\end{document}" title="IguanaTex Bitmap Display">
              <a:extLst>
                <a:ext uri="{FF2B5EF4-FFF2-40B4-BE49-F238E27FC236}">
                  <a16:creationId xmlns:a16="http://schemas.microsoft.com/office/drawing/2014/main" id="{7A419240-75A2-BBF3-56C7-FD857FECF047}"/>
                </a:ext>
              </a:extLst>
            </p:cNvPr>
            <p:cNvPicPr>
              <a:picLocks noChangeAspect="1"/>
            </p:cNvPicPr>
            <p:nvPr>
              <p:custDataLst>
                <p:tags r:id="rId6"/>
              </p:custDataLst>
            </p:nvPr>
          </p:nvPicPr>
          <p:blipFill>
            <a:blip r:embed="rId24"/>
            <a:stretch>
              <a:fillRect/>
            </a:stretch>
          </p:blipFill>
          <p:spPr>
            <a:xfrm>
              <a:off x="5094075" y="4279110"/>
              <a:ext cx="611362" cy="211404"/>
            </a:xfrm>
            <a:prstGeom prst="rect">
              <a:avLst/>
            </a:prstGeom>
          </p:spPr>
        </p:pic>
        <p:pic>
          <p:nvPicPr>
            <p:cNvPr id="8" name="Picture 7" descr="\documentclass{article}&#10;\usepackage{amsmath}&#10;\usepackage{amsfonts}&#10;\usepackage{bm}&#10;\pagestyle{empty}&#10;\begin{document}&#10;&#10;$k_\theta\in\mathbb{R}_{&gt;0}$&#10;&#10;&#10;\end{document}" title="IguanaTex Bitmap Display">
              <a:extLst>
                <a:ext uri="{FF2B5EF4-FFF2-40B4-BE49-F238E27FC236}">
                  <a16:creationId xmlns:a16="http://schemas.microsoft.com/office/drawing/2014/main" id="{70F8A7D3-9CE0-A7C1-5A39-DE6C844162C1}"/>
                </a:ext>
              </a:extLst>
            </p:cNvPr>
            <p:cNvPicPr>
              <a:picLocks noChangeAspect="1"/>
            </p:cNvPicPr>
            <p:nvPr>
              <p:custDataLst>
                <p:tags r:id="rId7"/>
              </p:custDataLst>
            </p:nvPr>
          </p:nvPicPr>
          <p:blipFill>
            <a:blip r:embed="rId25"/>
            <a:stretch>
              <a:fillRect/>
            </a:stretch>
          </p:blipFill>
          <p:spPr>
            <a:xfrm>
              <a:off x="2056693" y="4891583"/>
              <a:ext cx="731349" cy="170266"/>
            </a:xfrm>
            <a:prstGeom prst="rect">
              <a:avLst/>
            </a:prstGeom>
          </p:spPr>
        </p:pic>
        <p:pic>
          <p:nvPicPr>
            <p:cNvPr id="5" name="Picture 4" descr="\documentclass{article}&#10;\usepackage{amsmath}&#10;\usepackage{bm}&#10;\pagestyle{empty}&#10;\begin{document}&#10;&#10;$U_\theta(x_{\Gamma}(t)) = -k_\theta\left(\dot{\theta}(t) - \theta_{vd}(\theta(t))\right) + \dot{\theta}(t)\mathring{\theta}_{vd}(\theta(t))$&#10;&#10;&#10;\end{document}" title="IguanaTex Bitmap Display">
              <a:extLst>
                <a:ext uri="{FF2B5EF4-FFF2-40B4-BE49-F238E27FC236}">
                  <a16:creationId xmlns:a16="http://schemas.microsoft.com/office/drawing/2014/main" id="{18924B3A-E63F-BA44-8160-C9FD3F97E6A8}"/>
                </a:ext>
              </a:extLst>
            </p:cNvPr>
            <p:cNvPicPr>
              <a:picLocks noChangeAspect="1"/>
            </p:cNvPicPr>
            <p:nvPr>
              <p:custDataLst>
                <p:tags r:id="rId8"/>
              </p:custDataLst>
            </p:nvPr>
          </p:nvPicPr>
          <p:blipFill>
            <a:blip r:embed="rId26"/>
            <a:stretch>
              <a:fillRect/>
            </a:stretch>
          </p:blipFill>
          <p:spPr>
            <a:xfrm>
              <a:off x="6002081" y="4560094"/>
              <a:ext cx="4119550" cy="341675"/>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88CF3A23-E9D6-C218-B923-F0F7DE75ADAC}"/>
                </a:ext>
              </a:extLst>
            </p:cNvPr>
            <p:cNvPicPr>
              <a:picLocks noChangeAspect="1"/>
            </p:cNvPicPr>
            <p:nvPr/>
          </p:nvPicPr>
          <p:blipFill rotWithShape="1">
            <a:blip r:embed="rId27"/>
            <a:srcRect l="39862" t="-1" r="40285" b="55032"/>
            <a:stretch/>
          </p:blipFill>
          <p:spPr>
            <a:xfrm>
              <a:off x="1705483" y="2977002"/>
              <a:ext cx="276203" cy="273376"/>
            </a:xfrm>
            <a:prstGeom prst="rect">
              <a:avLst/>
            </a:prstGeom>
          </p:spPr>
        </p:pic>
      </p:grpSp>
      <p:sp>
        <p:nvSpPr>
          <p:cNvPr id="2" name="Rectangle 1">
            <a:extLst>
              <a:ext uri="{FF2B5EF4-FFF2-40B4-BE49-F238E27FC236}">
                <a16:creationId xmlns:a16="http://schemas.microsoft.com/office/drawing/2014/main" id="{C1303741-4A2A-3F71-D5F7-DD57EF38A06F}"/>
              </a:ext>
            </a:extLst>
          </p:cNvPr>
          <p:cNvSpPr/>
          <p:nvPr/>
        </p:nvSpPr>
        <p:spPr>
          <a:xfrm>
            <a:off x="5961850" y="4526245"/>
            <a:ext cx="4200012" cy="409371"/>
          </a:xfrm>
          <a:prstGeom prst="rect">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4248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15</a:t>
            </a:fld>
            <a:endParaRPr lang="en-US" dirty="0"/>
          </a:p>
        </p:txBody>
      </p:sp>
      <p:sp>
        <p:nvSpPr>
          <p:cNvPr id="36" name="Title 1">
            <a:extLst>
              <a:ext uri="{FF2B5EF4-FFF2-40B4-BE49-F238E27FC236}">
                <a16:creationId xmlns:a16="http://schemas.microsoft.com/office/drawing/2014/main" id="{7A974C4B-0029-6CF6-40E3-E88643EC3BA2}"/>
              </a:ext>
            </a:extLst>
          </p:cNvPr>
          <p:cNvSpPr>
            <a:spLocks noGrp="1"/>
          </p:cNvSpPr>
          <p:nvPr>
            <p:ph type="title"/>
          </p:nvPr>
        </p:nvSpPr>
        <p:spPr>
          <a:xfrm>
            <a:off x="838200" y="-3673"/>
            <a:ext cx="10515600" cy="1325563"/>
          </a:xfrm>
        </p:spPr>
        <p:txBody>
          <a:bodyPr/>
          <a:lstStyle/>
          <a:p>
            <a:r>
              <a:rPr lang="en-US" dirty="0"/>
              <a:t>Results</a:t>
            </a:r>
            <a:endParaRPr lang="en-DE" dirty="0"/>
          </a:p>
        </p:txBody>
      </p:sp>
      <p:sp>
        <p:nvSpPr>
          <p:cNvPr id="37" name="Content Placeholder 4">
            <a:extLst>
              <a:ext uri="{FF2B5EF4-FFF2-40B4-BE49-F238E27FC236}">
                <a16:creationId xmlns:a16="http://schemas.microsoft.com/office/drawing/2014/main" id="{66864157-2FB4-2CC8-22F6-A48B081354F8}"/>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Experiment 1</a:t>
            </a:r>
            <a:endParaRPr lang="en-DE" dirty="0"/>
          </a:p>
        </p:txBody>
      </p:sp>
      <p:grpSp>
        <p:nvGrpSpPr>
          <p:cNvPr id="31" name="Group 30">
            <a:extLst>
              <a:ext uri="{FF2B5EF4-FFF2-40B4-BE49-F238E27FC236}">
                <a16:creationId xmlns:a16="http://schemas.microsoft.com/office/drawing/2014/main" id="{F0488C93-A4DC-B301-50E3-226F84161C72}"/>
              </a:ext>
            </a:extLst>
          </p:cNvPr>
          <p:cNvGrpSpPr/>
          <p:nvPr/>
        </p:nvGrpSpPr>
        <p:grpSpPr>
          <a:xfrm>
            <a:off x="4105660" y="470278"/>
            <a:ext cx="9665315" cy="523220"/>
            <a:chOff x="1151563" y="1575672"/>
            <a:chExt cx="9665315" cy="523220"/>
          </a:xfrm>
        </p:grpSpPr>
        <p:sp>
          <p:nvSpPr>
            <p:cNvPr id="12" name="Arrow: Right 11">
              <a:extLst>
                <a:ext uri="{FF2B5EF4-FFF2-40B4-BE49-F238E27FC236}">
                  <a16:creationId xmlns:a16="http://schemas.microsoft.com/office/drawing/2014/main" id="{E34F841A-1CE7-6191-1901-3A14D8336DDB}"/>
                </a:ext>
              </a:extLst>
            </p:cNvPr>
            <p:cNvSpPr/>
            <p:nvPr/>
          </p:nvSpPr>
          <p:spPr>
            <a:xfrm>
              <a:off x="1151563" y="1639075"/>
              <a:ext cx="253385"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sp>
          <p:nvSpPr>
            <p:cNvPr id="13" name="TextBox 12">
              <a:extLst>
                <a:ext uri="{FF2B5EF4-FFF2-40B4-BE49-F238E27FC236}">
                  <a16:creationId xmlns:a16="http://schemas.microsoft.com/office/drawing/2014/main" id="{52F48785-64EA-CACB-9907-9176F0ACC463}"/>
                </a:ext>
              </a:extLst>
            </p:cNvPr>
            <p:cNvSpPr txBox="1"/>
            <p:nvPr/>
          </p:nvSpPr>
          <p:spPr>
            <a:xfrm>
              <a:off x="1404948" y="1575672"/>
              <a:ext cx="9411930" cy="523220"/>
            </a:xfrm>
            <a:prstGeom prst="rect">
              <a:avLst/>
            </a:prstGeom>
            <a:noFill/>
          </p:spPr>
          <p:txBody>
            <a:bodyPr wrap="square">
              <a:spAutoFit/>
            </a:bodyPr>
            <a:lstStyle/>
            <a:p>
              <a:r>
                <a:rPr lang="en-US" sz="1400" i="1" dirty="0">
                  <a:solidFill>
                    <a:prstClr val="black"/>
                  </a:solidFill>
                  <a:latin typeface="Montserrat" panose="00000500000000000000" pitchFamily="2" charset="0"/>
                  <a:sym typeface="Wingdings" panose="05000000000000000000" pitchFamily="2" charset="2"/>
                </a:rPr>
                <a:t> Validate Theorem 2: </a:t>
              </a:r>
            </a:p>
            <a:p>
              <a:r>
                <a:rPr lang="en-US" sz="1400" b="1" dirty="0">
                  <a:solidFill>
                    <a:prstClr val="black"/>
                  </a:solidFill>
                  <a:latin typeface="Montserrat" panose="00000500000000000000" pitchFamily="2" charset="0"/>
                  <a:sym typeface="Wingdings" panose="05000000000000000000" pitchFamily="2" charset="2"/>
                </a:rPr>
                <a:t> almost global asymptotic stability </a:t>
              </a:r>
              <a:r>
                <a:rPr lang="en-US" sz="1400" dirty="0">
                  <a:solidFill>
                    <a:prstClr val="black"/>
                  </a:solidFill>
                  <a:latin typeface="Montserrat" panose="00000500000000000000" pitchFamily="2" charset="0"/>
                  <a:sym typeface="Wingdings" panose="05000000000000000000" pitchFamily="2" charset="2"/>
                </a:rPr>
                <a:t>for</a:t>
              </a:r>
              <a:r>
                <a:rPr lang="en-US" sz="1400" b="1" dirty="0">
                  <a:solidFill>
                    <a:prstClr val="black"/>
                  </a:solidFill>
                  <a:latin typeface="Montserrat" panose="00000500000000000000" pitchFamily="2" charset="0"/>
                  <a:sym typeface="Wingdings" panose="05000000000000000000" pitchFamily="2" charset="2"/>
                </a:rPr>
                <a:t> pose-following with vel. assignment</a:t>
              </a:r>
            </a:p>
          </p:txBody>
        </p:sp>
      </p:grpSp>
      <p:grpSp>
        <p:nvGrpSpPr>
          <p:cNvPr id="41" name="Group 40">
            <a:extLst>
              <a:ext uri="{FF2B5EF4-FFF2-40B4-BE49-F238E27FC236}">
                <a16:creationId xmlns:a16="http://schemas.microsoft.com/office/drawing/2014/main" id="{1383B6DA-A43D-CF84-3824-72E3EE274A60}"/>
              </a:ext>
            </a:extLst>
          </p:cNvPr>
          <p:cNvGrpSpPr/>
          <p:nvPr/>
        </p:nvGrpSpPr>
        <p:grpSpPr>
          <a:xfrm>
            <a:off x="967636" y="1857074"/>
            <a:ext cx="4741014" cy="1756152"/>
            <a:chOff x="536356" y="2224100"/>
            <a:chExt cx="4741014" cy="1756152"/>
          </a:xfrm>
        </p:grpSpPr>
        <p:sp>
          <p:nvSpPr>
            <p:cNvPr id="19" name="TextBox 18">
              <a:extLst>
                <a:ext uri="{FF2B5EF4-FFF2-40B4-BE49-F238E27FC236}">
                  <a16:creationId xmlns:a16="http://schemas.microsoft.com/office/drawing/2014/main" id="{8D6E2FBC-BE93-D41C-2EEF-D13017C98AEB}"/>
                </a:ext>
              </a:extLst>
            </p:cNvPr>
            <p:cNvSpPr txBox="1"/>
            <p:nvPr/>
          </p:nvSpPr>
          <p:spPr>
            <a:xfrm>
              <a:off x="536356" y="2281582"/>
              <a:ext cx="4741014" cy="16986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solidFill>
                    <a:prstClr val="black"/>
                  </a:solidFill>
                  <a:latin typeface="Montserrat" panose="00000500000000000000" pitchFamily="2" charset="0"/>
                  <a:sym typeface="Wingdings" panose="05000000000000000000" pitchFamily="2" charset="2"/>
                </a:rPr>
                <a:t>Convergence in</a:t>
              </a:r>
            </a:p>
            <a:p>
              <a:pPr marL="285750" indent="-285750">
                <a:lnSpc>
                  <a:spcPct val="150000"/>
                </a:lnSpc>
                <a:buFont typeface="Arial" panose="020B0604020202020204" pitchFamily="34" charset="0"/>
                <a:buChar char="•"/>
              </a:pPr>
              <a:r>
                <a:rPr lang="en-US" sz="1400" dirty="0">
                  <a:solidFill>
                    <a:prstClr val="black"/>
                  </a:solidFill>
                  <a:latin typeface="Montserrat" panose="00000500000000000000" pitchFamily="2" charset="0"/>
                  <a:sym typeface="Wingdings" panose="05000000000000000000" pitchFamily="2" charset="2"/>
                </a:rPr>
                <a:t>Implemented with</a:t>
              </a:r>
            </a:p>
            <a:p>
              <a:pPr marL="742950" lvl="1" indent="-285750">
                <a:buFont typeface="Courier New" panose="02070309020205020404" pitchFamily="49" charset="0"/>
                <a:buChar char="o"/>
              </a:pPr>
              <a:r>
                <a:rPr lang="en-US" sz="1400" dirty="0">
                  <a:solidFill>
                    <a:prstClr val="black"/>
                  </a:solidFill>
                  <a:latin typeface="Montserrat" panose="00000500000000000000" pitchFamily="2" charset="0"/>
                  <a:sym typeface="Wingdings" panose="05000000000000000000" pitchFamily="2" charset="2"/>
                </a:rPr>
                <a:t>4 initial states</a:t>
              </a:r>
            </a:p>
            <a:p>
              <a:pPr marL="742950" lvl="1" indent="-285750">
                <a:buFont typeface="Courier New" panose="02070309020205020404" pitchFamily="49" charset="0"/>
                <a:buChar char="o"/>
              </a:pPr>
              <a:r>
                <a:rPr lang="en-US" sz="1400" dirty="0">
                  <a:solidFill>
                    <a:prstClr val="black"/>
                  </a:solidFill>
                  <a:latin typeface="Montserrat" panose="00000500000000000000" pitchFamily="2" charset="0"/>
                  <a:sym typeface="Wingdings" panose="05000000000000000000" pitchFamily="2" charset="2"/>
                </a:rPr>
                <a:t>2 </a:t>
              </a:r>
              <a:r>
                <a:rPr lang="en-US" sz="1400" dirty="0" err="1">
                  <a:solidFill>
                    <a:prstClr val="black"/>
                  </a:solidFill>
                  <a:latin typeface="Montserrat" panose="00000500000000000000" pitchFamily="2" charset="0"/>
                  <a:sym typeface="Wingdings" panose="05000000000000000000" pitchFamily="2" charset="2"/>
                </a:rPr>
                <a:t>cte</a:t>
              </a:r>
              <a:r>
                <a:rPr lang="en-US" sz="1400" dirty="0">
                  <a:solidFill>
                    <a:prstClr val="black"/>
                  </a:solidFill>
                  <a:latin typeface="Montserrat" panose="00000500000000000000" pitchFamily="2" charset="0"/>
                  <a:sym typeface="Wingdings" panose="05000000000000000000" pitchFamily="2" charset="2"/>
                </a:rPr>
                <a:t>. vel. profiles / initial state</a:t>
              </a:r>
            </a:p>
            <a:p>
              <a:pPr marL="285750" indent="-285750">
                <a:lnSpc>
                  <a:spcPct val="300000"/>
                </a:lnSpc>
                <a:buFont typeface="Arial" panose="020B0604020202020204" pitchFamily="34" charset="0"/>
                <a:buChar char="•"/>
              </a:pPr>
              <a:endParaRPr lang="en-US" sz="1400" dirty="0">
                <a:solidFill>
                  <a:prstClr val="black"/>
                </a:solidFill>
                <a:latin typeface="Montserrat" panose="00000500000000000000" pitchFamily="2" charset="0"/>
                <a:sym typeface="Wingdings" panose="05000000000000000000" pitchFamily="2" charset="2"/>
              </a:endParaRPr>
            </a:p>
          </p:txBody>
        </p:sp>
        <p:sp>
          <p:nvSpPr>
            <p:cNvPr id="23" name="TextBox 22">
              <a:extLst>
                <a:ext uri="{FF2B5EF4-FFF2-40B4-BE49-F238E27FC236}">
                  <a16:creationId xmlns:a16="http://schemas.microsoft.com/office/drawing/2014/main" id="{7C49CA64-3DC7-009F-92F8-740F7721FB16}"/>
                </a:ext>
              </a:extLst>
            </p:cNvPr>
            <p:cNvSpPr txBox="1"/>
            <p:nvPr/>
          </p:nvSpPr>
          <p:spPr>
            <a:xfrm>
              <a:off x="2480629" y="2224100"/>
              <a:ext cx="1860281" cy="523220"/>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Pose</a:t>
              </a:r>
            </a:p>
            <a:p>
              <a:r>
                <a:rPr lang="en-US" sz="1400" dirty="0">
                  <a:solidFill>
                    <a:prstClr val="black"/>
                  </a:solidFill>
                  <a:latin typeface="Montserrat" panose="00000500000000000000" pitchFamily="2" charset="0"/>
                  <a:sym typeface="Wingdings" panose="05000000000000000000" pitchFamily="2" charset="2"/>
                </a:rPr>
                <a:t>Vel. profile</a:t>
              </a:r>
            </a:p>
          </p:txBody>
        </p:sp>
        <p:sp>
          <p:nvSpPr>
            <p:cNvPr id="24" name="Left Brace 23">
              <a:extLst>
                <a:ext uri="{FF2B5EF4-FFF2-40B4-BE49-F238E27FC236}">
                  <a16:creationId xmlns:a16="http://schemas.microsoft.com/office/drawing/2014/main" id="{DF8808CB-5C66-F6AF-5557-E89CAEA37FD8}"/>
                </a:ext>
              </a:extLst>
            </p:cNvPr>
            <p:cNvSpPr/>
            <p:nvPr/>
          </p:nvSpPr>
          <p:spPr>
            <a:xfrm>
              <a:off x="2394602" y="2304763"/>
              <a:ext cx="86027" cy="37259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dirty="0"/>
            </a:p>
          </p:txBody>
        </p:sp>
      </p:grpSp>
      <p:sp>
        <p:nvSpPr>
          <p:cNvPr id="59" name="TextBox 19 1 1">
            <a:extLst>
              <a:ext uri="{FF2B5EF4-FFF2-40B4-BE49-F238E27FC236}">
                <a16:creationId xmlns:a16="http://schemas.microsoft.com/office/drawing/2014/main" id="{9399B066-69E3-40F4-1D96-2B9278874104}"/>
              </a:ext>
            </a:extLst>
          </p:cNvPr>
          <p:cNvSpPr txBox="1"/>
          <p:nvPr/>
        </p:nvSpPr>
        <p:spPr>
          <a:xfrm>
            <a:off x="897043" y="1453242"/>
            <a:ext cx="9567873"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Almost global asymptotic stability</a:t>
            </a:r>
          </a:p>
        </p:txBody>
      </p:sp>
      <p:sp>
        <p:nvSpPr>
          <p:cNvPr id="60" name="TextBox 19 1 2">
            <a:extLst>
              <a:ext uri="{FF2B5EF4-FFF2-40B4-BE49-F238E27FC236}">
                <a16:creationId xmlns:a16="http://schemas.microsoft.com/office/drawing/2014/main" id="{8F6992E2-0EF0-24FE-253E-BEBBE35A2F2A}"/>
              </a:ext>
            </a:extLst>
          </p:cNvPr>
          <p:cNvSpPr txBox="1"/>
          <p:nvPr/>
        </p:nvSpPr>
        <p:spPr>
          <a:xfrm>
            <a:off x="897043" y="3920941"/>
            <a:ext cx="9567873"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A more detailed view</a:t>
            </a:r>
          </a:p>
        </p:txBody>
      </p:sp>
      <p:sp>
        <p:nvSpPr>
          <p:cNvPr id="62" name="TextBox 61">
            <a:extLst>
              <a:ext uri="{FF2B5EF4-FFF2-40B4-BE49-F238E27FC236}">
                <a16:creationId xmlns:a16="http://schemas.microsoft.com/office/drawing/2014/main" id="{0EDA4001-0420-29F0-4F11-F01D3DF2FB45}"/>
              </a:ext>
            </a:extLst>
          </p:cNvPr>
          <p:cNvSpPr txBox="1"/>
          <p:nvPr/>
        </p:nvSpPr>
        <p:spPr>
          <a:xfrm>
            <a:off x="967636" y="4290273"/>
            <a:ext cx="4281697" cy="84638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solidFill>
                  <a:prstClr val="black"/>
                </a:solidFill>
                <a:latin typeface="Montserrat" panose="00000500000000000000" pitchFamily="2" charset="0"/>
                <a:sym typeface="Wingdings" panose="05000000000000000000" pitchFamily="2" charset="2"/>
              </a:rPr>
              <a:t>Convergence to non-constant vel. profiles</a:t>
            </a:r>
          </a:p>
          <a:p>
            <a:endParaRPr lang="en-US" sz="1400" dirty="0">
              <a:solidFill>
                <a:prstClr val="black"/>
              </a:solidFill>
              <a:latin typeface="Montserrat" panose="00000500000000000000" pitchFamily="2" charset="0"/>
              <a:sym typeface="Wingdings" panose="05000000000000000000" pitchFamily="2" charset="2"/>
            </a:endParaRPr>
          </a:p>
          <a:p>
            <a:endParaRPr lang="en-US" sz="1400" dirty="0"/>
          </a:p>
        </p:txBody>
      </p:sp>
      <p:pic>
        <p:nvPicPr>
          <p:cNvPr id="74" name="Picture 73">
            <a:extLst>
              <a:ext uri="{FF2B5EF4-FFF2-40B4-BE49-F238E27FC236}">
                <a16:creationId xmlns:a16="http://schemas.microsoft.com/office/drawing/2014/main" id="{604156AA-8DC4-0AD3-97D9-9A6F8F05A8D9}"/>
              </a:ext>
            </a:extLst>
          </p:cNvPr>
          <p:cNvPicPr>
            <a:picLocks noChangeAspect="1"/>
          </p:cNvPicPr>
          <p:nvPr/>
        </p:nvPicPr>
        <p:blipFill>
          <a:blip r:embed="rId3"/>
          <a:stretch>
            <a:fillRect/>
          </a:stretch>
        </p:blipFill>
        <p:spPr>
          <a:xfrm>
            <a:off x="5460206" y="1435289"/>
            <a:ext cx="6606047" cy="2375031"/>
          </a:xfrm>
          <a:prstGeom prst="rect">
            <a:avLst/>
          </a:prstGeom>
        </p:spPr>
      </p:pic>
      <p:sp>
        <p:nvSpPr>
          <p:cNvPr id="84" name="TextBox 83">
            <a:extLst>
              <a:ext uri="{FF2B5EF4-FFF2-40B4-BE49-F238E27FC236}">
                <a16:creationId xmlns:a16="http://schemas.microsoft.com/office/drawing/2014/main" id="{2CCD1BC7-7A75-FCAC-53E5-90532916C092}"/>
              </a:ext>
            </a:extLst>
          </p:cNvPr>
          <p:cNvSpPr txBox="1"/>
          <p:nvPr/>
        </p:nvSpPr>
        <p:spPr>
          <a:xfrm>
            <a:off x="5379809" y="1678721"/>
            <a:ext cx="363353" cy="369332"/>
          </a:xfrm>
          <a:prstGeom prst="rect">
            <a:avLst/>
          </a:prstGeom>
          <a:noFill/>
        </p:spPr>
        <p:txBody>
          <a:bodyPr wrap="square">
            <a:spAutoFit/>
          </a:bodyPr>
          <a:lstStyle/>
          <a:p>
            <a:r>
              <a:rPr lang="en-US" sz="1800" b="1" dirty="0">
                <a:solidFill>
                  <a:srgbClr val="FF0000"/>
                </a:solidFill>
                <a:latin typeface="Montserrat" panose="00000500000000000000" pitchFamily="2" charset="0"/>
                <a:sym typeface="Wingdings" panose="05000000000000000000" pitchFamily="2" charset="2"/>
              </a:rPr>
              <a:t>*</a:t>
            </a:r>
            <a:endParaRPr lang="en-US" b="1" dirty="0">
              <a:solidFill>
                <a:srgbClr val="FF0000"/>
              </a:solidFill>
            </a:endParaRPr>
          </a:p>
        </p:txBody>
      </p:sp>
      <p:sp>
        <p:nvSpPr>
          <p:cNvPr id="85" name="TextBox 84">
            <a:extLst>
              <a:ext uri="{FF2B5EF4-FFF2-40B4-BE49-F238E27FC236}">
                <a16:creationId xmlns:a16="http://schemas.microsoft.com/office/drawing/2014/main" id="{D42944A6-A012-AFBC-B9AF-3B14EE4721A8}"/>
              </a:ext>
            </a:extLst>
          </p:cNvPr>
          <p:cNvSpPr txBox="1"/>
          <p:nvPr/>
        </p:nvSpPr>
        <p:spPr>
          <a:xfrm>
            <a:off x="750663" y="3920941"/>
            <a:ext cx="363353" cy="369332"/>
          </a:xfrm>
          <a:prstGeom prst="rect">
            <a:avLst/>
          </a:prstGeom>
          <a:noFill/>
        </p:spPr>
        <p:txBody>
          <a:bodyPr wrap="square">
            <a:spAutoFit/>
          </a:bodyPr>
          <a:lstStyle/>
          <a:p>
            <a:r>
              <a:rPr lang="en-US" sz="1800" b="1" dirty="0">
                <a:solidFill>
                  <a:srgbClr val="FF0000"/>
                </a:solidFill>
                <a:latin typeface="Montserrat" panose="00000500000000000000" pitchFamily="2" charset="0"/>
                <a:sym typeface="Wingdings" panose="05000000000000000000" pitchFamily="2" charset="2"/>
              </a:rPr>
              <a:t>*</a:t>
            </a:r>
            <a:endParaRPr lang="en-US" b="1" dirty="0">
              <a:solidFill>
                <a:srgbClr val="FF0000"/>
              </a:solidFill>
            </a:endParaRPr>
          </a:p>
        </p:txBody>
      </p:sp>
      <p:sp>
        <p:nvSpPr>
          <p:cNvPr id="86" name="Oval 85">
            <a:extLst>
              <a:ext uri="{FF2B5EF4-FFF2-40B4-BE49-F238E27FC236}">
                <a16:creationId xmlns:a16="http://schemas.microsoft.com/office/drawing/2014/main" id="{A15A4947-E850-3DB6-2510-85C2F3B90C95}"/>
              </a:ext>
            </a:extLst>
          </p:cNvPr>
          <p:cNvSpPr/>
          <p:nvPr/>
        </p:nvSpPr>
        <p:spPr>
          <a:xfrm>
            <a:off x="5572321" y="1823096"/>
            <a:ext cx="205353" cy="16995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7169553-FFC0-F07F-48D8-491ACCE09F23}"/>
              </a:ext>
            </a:extLst>
          </p:cNvPr>
          <p:cNvGrpSpPr/>
          <p:nvPr/>
        </p:nvGrpSpPr>
        <p:grpSpPr>
          <a:xfrm>
            <a:off x="5460206" y="4142748"/>
            <a:ext cx="1936083" cy="1765939"/>
            <a:chOff x="7074567" y="4118035"/>
            <a:chExt cx="1936083" cy="1765939"/>
          </a:xfrm>
        </p:grpSpPr>
        <p:pic>
          <p:nvPicPr>
            <p:cNvPr id="81" name="Picture 80">
              <a:extLst>
                <a:ext uri="{FF2B5EF4-FFF2-40B4-BE49-F238E27FC236}">
                  <a16:creationId xmlns:a16="http://schemas.microsoft.com/office/drawing/2014/main" id="{DC851F4A-8AC0-AEF0-F56E-553ABA549BB4}"/>
                </a:ext>
              </a:extLst>
            </p:cNvPr>
            <p:cNvPicPr>
              <a:picLocks noChangeAspect="1"/>
            </p:cNvPicPr>
            <p:nvPr/>
          </p:nvPicPr>
          <p:blipFill rotWithShape="1">
            <a:blip r:embed="rId4"/>
            <a:srcRect l="27709" t="10040" r="44707"/>
            <a:stretch/>
          </p:blipFill>
          <p:spPr>
            <a:xfrm>
              <a:off x="7074568" y="4118035"/>
              <a:ext cx="1936082" cy="1765939"/>
            </a:xfrm>
            <a:prstGeom prst="rect">
              <a:avLst/>
            </a:prstGeom>
          </p:spPr>
        </p:pic>
        <p:sp>
          <p:nvSpPr>
            <p:cNvPr id="2" name="Rectangle 1">
              <a:extLst>
                <a:ext uri="{FF2B5EF4-FFF2-40B4-BE49-F238E27FC236}">
                  <a16:creationId xmlns:a16="http://schemas.microsoft.com/office/drawing/2014/main" id="{72AD129D-1FF9-3C50-672C-AFCB97D48D09}"/>
                </a:ext>
              </a:extLst>
            </p:cNvPr>
            <p:cNvSpPr/>
            <p:nvPr/>
          </p:nvSpPr>
          <p:spPr>
            <a:xfrm>
              <a:off x="7074567" y="4343400"/>
              <a:ext cx="181365" cy="3344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540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84" grpId="0"/>
      <p:bldP spid="85" grpId="0"/>
      <p:bldP spid="8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7326F3-BF2C-A5B0-A003-BF64B7ACB4BC}"/>
              </a:ext>
            </a:extLst>
          </p:cNvPr>
          <p:cNvSpPr txBox="1"/>
          <p:nvPr/>
        </p:nvSpPr>
        <p:spPr>
          <a:xfrm>
            <a:off x="1246767" y="1487659"/>
            <a:ext cx="6788100" cy="102540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solidFill>
                  <a:prstClr val="black"/>
                </a:solidFill>
                <a:latin typeface="Montserrat" panose="00000500000000000000" pitchFamily="2" charset="0"/>
                <a:sym typeface="Wingdings" panose="05000000000000000000" pitchFamily="2" charset="2"/>
              </a:rPr>
              <a:t> </a:t>
            </a:r>
          </a:p>
          <a:p>
            <a:pPr>
              <a:lnSpc>
                <a:spcPct val="150000"/>
              </a:lnSpc>
            </a:pPr>
            <a:r>
              <a:rPr lang="en-US" sz="1400" dirty="0">
                <a:solidFill>
                  <a:prstClr val="black"/>
                </a:solidFill>
                <a:latin typeface="Montserrat" panose="00000500000000000000" pitchFamily="2" charset="0"/>
                <a:sym typeface="Wingdings" panose="05000000000000000000" pitchFamily="2" charset="2"/>
              </a:rPr>
              <a:t>     where                    is the transverse distance to the geometric reference</a:t>
            </a:r>
          </a:p>
          <a:p>
            <a:pPr marL="285750" indent="-285750">
              <a:lnSpc>
                <a:spcPct val="150000"/>
              </a:lnSpc>
              <a:buFont typeface="Arial" panose="020B0604020202020204" pitchFamily="34" charset="0"/>
              <a:buChar char="•"/>
            </a:pPr>
            <a:r>
              <a:rPr lang="en-US" sz="1400" dirty="0">
                <a:solidFill>
                  <a:prstClr val="black"/>
                </a:solidFill>
                <a:latin typeface="Montserrat" panose="00000500000000000000" pitchFamily="2" charset="0"/>
                <a:sym typeface="Wingdings" panose="05000000000000000000" pitchFamily="2" charset="2"/>
              </a:rPr>
              <a:t>Analyze convergence in the presence of a disturbance </a:t>
            </a:r>
          </a:p>
        </p:txBody>
      </p:sp>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16</a:t>
            </a:fld>
            <a:endParaRPr lang="en-US" dirty="0"/>
          </a:p>
        </p:txBody>
      </p:sp>
      <p:sp>
        <p:nvSpPr>
          <p:cNvPr id="36" name="Title 1">
            <a:extLst>
              <a:ext uri="{FF2B5EF4-FFF2-40B4-BE49-F238E27FC236}">
                <a16:creationId xmlns:a16="http://schemas.microsoft.com/office/drawing/2014/main" id="{7A974C4B-0029-6CF6-40E3-E88643EC3BA2}"/>
              </a:ext>
            </a:extLst>
          </p:cNvPr>
          <p:cNvSpPr>
            <a:spLocks noGrp="1"/>
          </p:cNvSpPr>
          <p:nvPr>
            <p:ph type="title"/>
          </p:nvPr>
        </p:nvSpPr>
        <p:spPr>
          <a:xfrm>
            <a:off x="838200" y="-3673"/>
            <a:ext cx="10515600" cy="1325563"/>
          </a:xfrm>
        </p:spPr>
        <p:txBody>
          <a:bodyPr/>
          <a:lstStyle/>
          <a:p>
            <a:r>
              <a:rPr lang="en-US" dirty="0"/>
              <a:t>Results</a:t>
            </a:r>
            <a:endParaRPr lang="en-DE" dirty="0"/>
          </a:p>
        </p:txBody>
      </p:sp>
      <p:sp>
        <p:nvSpPr>
          <p:cNvPr id="37" name="Content Placeholder 4">
            <a:extLst>
              <a:ext uri="{FF2B5EF4-FFF2-40B4-BE49-F238E27FC236}">
                <a16:creationId xmlns:a16="http://schemas.microsoft.com/office/drawing/2014/main" id="{66864157-2FB4-2CC8-22F6-A48B081354F8}"/>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Experiment 2</a:t>
            </a:r>
            <a:endParaRPr lang="en-DE" dirty="0"/>
          </a:p>
        </p:txBody>
      </p:sp>
      <p:grpSp>
        <p:nvGrpSpPr>
          <p:cNvPr id="31" name="Group 30">
            <a:extLst>
              <a:ext uri="{FF2B5EF4-FFF2-40B4-BE49-F238E27FC236}">
                <a16:creationId xmlns:a16="http://schemas.microsoft.com/office/drawing/2014/main" id="{F0488C93-A4DC-B301-50E3-226F84161C72}"/>
              </a:ext>
            </a:extLst>
          </p:cNvPr>
          <p:cNvGrpSpPr/>
          <p:nvPr/>
        </p:nvGrpSpPr>
        <p:grpSpPr>
          <a:xfrm>
            <a:off x="4744670" y="276123"/>
            <a:ext cx="9665315" cy="307777"/>
            <a:chOff x="1151563" y="1575672"/>
            <a:chExt cx="9665315" cy="307777"/>
          </a:xfrm>
        </p:grpSpPr>
        <p:sp>
          <p:nvSpPr>
            <p:cNvPr id="12" name="Arrow: Right 11">
              <a:extLst>
                <a:ext uri="{FF2B5EF4-FFF2-40B4-BE49-F238E27FC236}">
                  <a16:creationId xmlns:a16="http://schemas.microsoft.com/office/drawing/2014/main" id="{E34F841A-1CE7-6191-1901-3A14D8336DDB}"/>
                </a:ext>
              </a:extLst>
            </p:cNvPr>
            <p:cNvSpPr/>
            <p:nvPr/>
          </p:nvSpPr>
          <p:spPr>
            <a:xfrm>
              <a:off x="1151563" y="1639075"/>
              <a:ext cx="253385"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sp>
          <p:nvSpPr>
            <p:cNvPr id="13" name="TextBox 12">
              <a:extLst>
                <a:ext uri="{FF2B5EF4-FFF2-40B4-BE49-F238E27FC236}">
                  <a16:creationId xmlns:a16="http://schemas.microsoft.com/office/drawing/2014/main" id="{52F48785-64EA-CACB-9907-9176F0ACC463}"/>
                </a:ext>
              </a:extLst>
            </p:cNvPr>
            <p:cNvSpPr txBox="1"/>
            <p:nvPr/>
          </p:nvSpPr>
          <p:spPr>
            <a:xfrm>
              <a:off x="1404948" y="1575672"/>
              <a:ext cx="9411930" cy="307777"/>
            </a:xfrm>
            <a:prstGeom prst="rect">
              <a:avLst/>
            </a:prstGeom>
            <a:noFill/>
          </p:spPr>
          <p:txBody>
            <a:bodyPr wrap="square">
              <a:spAutoFit/>
            </a:bodyPr>
            <a:lstStyle/>
            <a:p>
              <a:r>
                <a:rPr lang="en-US" sz="1400" i="1" dirty="0">
                  <a:solidFill>
                    <a:prstClr val="black"/>
                  </a:solidFill>
                  <a:latin typeface="Montserrat" panose="00000500000000000000" pitchFamily="2" charset="0"/>
                  <a:sym typeface="Wingdings" panose="05000000000000000000" pitchFamily="2" charset="2"/>
                </a:rPr>
                <a:t> Compare against </a:t>
              </a:r>
              <a:r>
                <a:rPr lang="en-US" sz="1400" dirty="0">
                  <a:solidFill>
                    <a:prstClr val="black"/>
                  </a:solidFill>
                  <a:latin typeface="Montserrat" panose="00000500000000000000" pitchFamily="2" charset="0"/>
                  <a:sym typeface="Wingdings" panose="05000000000000000000" pitchFamily="2" charset="2"/>
                </a:rPr>
                <a:t>dual quaternion</a:t>
              </a:r>
              <a:r>
                <a:rPr lang="en-US" sz="1400" i="1" dirty="0">
                  <a:solidFill>
                    <a:prstClr val="black"/>
                  </a:solidFill>
                  <a:latin typeface="Montserrat" panose="00000500000000000000" pitchFamily="2" charset="0"/>
                  <a:sym typeface="Wingdings" panose="05000000000000000000" pitchFamily="2" charset="2"/>
                </a:rPr>
                <a:t>-</a:t>
              </a:r>
              <a:r>
                <a:rPr lang="en-US" sz="1400" dirty="0">
                  <a:solidFill>
                    <a:prstClr val="black"/>
                  </a:solidFill>
                  <a:latin typeface="Montserrat" panose="00000500000000000000" pitchFamily="2" charset="0"/>
                  <a:sym typeface="Wingdings" panose="05000000000000000000" pitchFamily="2" charset="2"/>
                </a:rPr>
                <a:t>based </a:t>
              </a:r>
              <a:r>
                <a:rPr lang="en-US" sz="1400" b="1" dirty="0">
                  <a:solidFill>
                    <a:prstClr val="black"/>
                  </a:solidFill>
                  <a:latin typeface="Montserrat" panose="00000500000000000000" pitchFamily="2" charset="0"/>
                  <a:sym typeface="Wingdings" panose="05000000000000000000" pitchFamily="2" charset="2"/>
                </a:rPr>
                <a:t>pose-tracking </a:t>
              </a:r>
              <a:r>
                <a:rPr lang="en-US" sz="1400" dirty="0">
                  <a:solidFill>
                    <a:prstClr val="black"/>
                  </a:solidFill>
                  <a:latin typeface="Montserrat" panose="00000500000000000000" pitchFamily="2" charset="0"/>
                  <a:sym typeface="Wingdings" panose="05000000000000000000" pitchFamily="2" charset="2"/>
                </a:rPr>
                <a:t>[ 1 ]</a:t>
              </a:r>
            </a:p>
          </p:txBody>
        </p:sp>
      </p:grpSp>
      <p:pic>
        <p:nvPicPr>
          <p:cNvPr id="17" name="Picture 16" descr="\documentclass{article}&#10;\usepackage{amsmath}&#10;\usepackage{bm}&#10;\pagestyle{empty}&#10;\begin{document}&#10;&#10;$U_\theta(x_{\Gamma}(t)) = -k_\theta\left(\dot{\theta}(t) - \theta_{vd}(d_{e\,\perp}(x_{\Gamma}(t))\right)\,,$&#10;&#10;&#10;\end{document}" title="IguanaTex Bitmap Display">
            <a:extLst>
              <a:ext uri="{FF2B5EF4-FFF2-40B4-BE49-F238E27FC236}">
                <a16:creationId xmlns:a16="http://schemas.microsoft.com/office/drawing/2014/main" id="{FCE506BD-BA51-7632-6509-7B53CC00300E}"/>
              </a:ext>
            </a:extLst>
          </p:cNvPr>
          <p:cNvPicPr>
            <a:picLocks noChangeAspect="1"/>
          </p:cNvPicPr>
          <p:nvPr>
            <p:custDataLst>
              <p:tags r:id="rId1"/>
            </p:custDataLst>
          </p:nvPr>
        </p:nvPicPr>
        <p:blipFill>
          <a:blip r:embed="rId5"/>
          <a:stretch>
            <a:fillRect/>
          </a:stretch>
        </p:blipFill>
        <p:spPr>
          <a:xfrm>
            <a:off x="1605227" y="1536369"/>
            <a:ext cx="3497903" cy="341675"/>
          </a:xfrm>
          <a:prstGeom prst="rect">
            <a:avLst/>
          </a:prstGeom>
        </p:spPr>
      </p:pic>
      <p:pic>
        <p:nvPicPr>
          <p:cNvPr id="11" name="Picture 10" descr="\documentclass{article}&#10;\usepackage{amsmath}&#10;\usepackage{bm}&#10;\pagestyle{empty}&#10;\begin{document}&#10;&#10;$d_{e\,\perp}(x(t))$&#10;&#10;&#10;\end{document}" title="IguanaTex Bitmap Display">
            <a:extLst>
              <a:ext uri="{FF2B5EF4-FFF2-40B4-BE49-F238E27FC236}">
                <a16:creationId xmlns:a16="http://schemas.microsoft.com/office/drawing/2014/main" id="{0FCFBDBA-1502-B56F-183E-CCDEA659F935}"/>
              </a:ext>
            </a:extLst>
          </p:cNvPr>
          <p:cNvPicPr>
            <a:picLocks noChangeAspect="1"/>
          </p:cNvPicPr>
          <p:nvPr>
            <p:custDataLst>
              <p:tags r:id="rId2"/>
            </p:custDataLst>
          </p:nvPr>
        </p:nvPicPr>
        <p:blipFill>
          <a:blip r:embed="rId6"/>
          <a:stretch>
            <a:fillRect/>
          </a:stretch>
        </p:blipFill>
        <p:spPr>
          <a:xfrm>
            <a:off x="2220374" y="1950302"/>
            <a:ext cx="772487" cy="190835"/>
          </a:xfrm>
          <a:prstGeom prst="rect">
            <a:avLst/>
          </a:prstGeom>
        </p:spPr>
      </p:pic>
      <p:sp>
        <p:nvSpPr>
          <p:cNvPr id="20" name="Rectangle 19">
            <a:extLst>
              <a:ext uri="{FF2B5EF4-FFF2-40B4-BE49-F238E27FC236}">
                <a16:creationId xmlns:a16="http://schemas.microsoft.com/office/drawing/2014/main" id="{255B8761-6474-C27E-3FFD-1D6B1B9437FA}"/>
              </a:ext>
            </a:extLst>
          </p:cNvPr>
          <p:cNvSpPr/>
          <p:nvPr/>
        </p:nvSpPr>
        <p:spPr>
          <a:xfrm>
            <a:off x="1512854" y="1517422"/>
            <a:ext cx="3497903" cy="382378"/>
          </a:xfrm>
          <a:prstGeom prst="rect">
            <a:avLst/>
          </a:prstGeom>
          <a:noFill/>
          <a:ln w="3175">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22" name="Slide Number Placeholder 3">
            <a:extLst>
              <a:ext uri="{FF2B5EF4-FFF2-40B4-BE49-F238E27FC236}">
                <a16:creationId xmlns:a16="http://schemas.microsoft.com/office/drawing/2014/main" id="{E7C215BF-BEC0-E8E9-70CD-BB6D5D4B4CF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ED25DC-E166-554F-BCD9-3FA8AEAE4EAB}" type="slidenum">
              <a:rPr lang="en-US" smtClean="0"/>
              <a:pPr/>
              <a:t>16</a:t>
            </a:fld>
            <a:endParaRPr lang="en-US" dirty="0"/>
          </a:p>
        </p:txBody>
      </p:sp>
      <p:pic>
        <p:nvPicPr>
          <p:cNvPr id="55" name="Picture 54">
            <a:extLst>
              <a:ext uri="{FF2B5EF4-FFF2-40B4-BE49-F238E27FC236}">
                <a16:creationId xmlns:a16="http://schemas.microsoft.com/office/drawing/2014/main" id="{925169D2-DA29-902F-7A76-4E52F7B5B40E}"/>
              </a:ext>
            </a:extLst>
          </p:cNvPr>
          <p:cNvPicPr>
            <a:picLocks noChangeAspect="1"/>
          </p:cNvPicPr>
          <p:nvPr/>
        </p:nvPicPr>
        <p:blipFill rotWithShape="1">
          <a:blip r:embed="rId7"/>
          <a:srcRect r="913"/>
          <a:stretch/>
        </p:blipFill>
        <p:spPr>
          <a:xfrm>
            <a:off x="1763464" y="2591443"/>
            <a:ext cx="2200146" cy="3595441"/>
          </a:xfrm>
          <a:prstGeom prst="rect">
            <a:avLst/>
          </a:prstGeom>
        </p:spPr>
      </p:pic>
      <p:grpSp>
        <p:nvGrpSpPr>
          <p:cNvPr id="63" name="Group 62">
            <a:extLst>
              <a:ext uri="{FF2B5EF4-FFF2-40B4-BE49-F238E27FC236}">
                <a16:creationId xmlns:a16="http://schemas.microsoft.com/office/drawing/2014/main" id="{CA662037-5881-7E82-ABC9-A69F49B2CD2C}"/>
              </a:ext>
            </a:extLst>
          </p:cNvPr>
          <p:cNvGrpSpPr/>
          <p:nvPr/>
        </p:nvGrpSpPr>
        <p:grpSpPr>
          <a:xfrm>
            <a:off x="8425815" y="866231"/>
            <a:ext cx="2375853" cy="2183216"/>
            <a:chOff x="8038466" y="863696"/>
            <a:chExt cx="2375853" cy="2183216"/>
          </a:xfrm>
        </p:grpSpPr>
        <p:pic>
          <p:nvPicPr>
            <p:cNvPr id="57" name="Picture 56">
              <a:extLst>
                <a:ext uri="{FF2B5EF4-FFF2-40B4-BE49-F238E27FC236}">
                  <a16:creationId xmlns:a16="http://schemas.microsoft.com/office/drawing/2014/main" id="{9263DBB1-1146-7B96-9446-5DD861CBADF1}"/>
                </a:ext>
              </a:extLst>
            </p:cNvPr>
            <p:cNvPicPr>
              <a:picLocks noChangeAspect="1"/>
            </p:cNvPicPr>
            <p:nvPr/>
          </p:nvPicPr>
          <p:blipFill>
            <a:blip r:embed="rId8"/>
            <a:stretch>
              <a:fillRect/>
            </a:stretch>
          </p:blipFill>
          <p:spPr>
            <a:xfrm>
              <a:off x="8038466" y="863696"/>
              <a:ext cx="2375853" cy="2183216"/>
            </a:xfrm>
            <a:prstGeom prst="rect">
              <a:avLst/>
            </a:prstGeom>
          </p:spPr>
        </p:pic>
        <p:sp>
          <p:nvSpPr>
            <p:cNvPr id="61" name="Rectangle 60">
              <a:extLst>
                <a:ext uri="{FF2B5EF4-FFF2-40B4-BE49-F238E27FC236}">
                  <a16:creationId xmlns:a16="http://schemas.microsoft.com/office/drawing/2014/main" id="{642F86BB-6110-ACD5-C3FF-9CD1634318A4}"/>
                </a:ext>
              </a:extLst>
            </p:cNvPr>
            <p:cNvSpPr/>
            <p:nvPr/>
          </p:nvSpPr>
          <p:spPr>
            <a:xfrm>
              <a:off x="8038466" y="2883708"/>
              <a:ext cx="189926" cy="1632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148F58B5-15DA-3F28-918E-D4902E211FC9}"/>
              </a:ext>
            </a:extLst>
          </p:cNvPr>
          <p:cNvCxnSpPr>
            <a:cxnSpLocks/>
          </p:cNvCxnSpPr>
          <p:nvPr/>
        </p:nvCxnSpPr>
        <p:spPr>
          <a:xfrm>
            <a:off x="7887854" y="2040683"/>
            <a:ext cx="3459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AC4CC4E9-AAA8-E393-2DC7-810CE5695702}"/>
              </a:ext>
            </a:extLst>
          </p:cNvPr>
          <p:cNvGrpSpPr/>
          <p:nvPr/>
        </p:nvGrpSpPr>
        <p:grpSpPr>
          <a:xfrm>
            <a:off x="4054096" y="3026731"/>
            <a:ext cx="8093182" cy="2943137"/>
            <a:chOff x="4270226" y="3149945"/>
            <a:chExt cx="8093182" cy="2943137"/>
          </a:xfrm>
        </p:grpSpPr>
        <p:grpSp>
          <p:nvGrpSpPr>
            <p:cNvPr id="58" name="Group 57">
              <a:extLst>
                <a:ext uri="{FF2B5EF4-FFF2-40B4-BE49-F238E27FC236}">
                  <a16:creationId xmlns:a16="http://schemas.microsoft.com/office/drawing/2014/main" id="{18103688-BCF3-661C-C749-156AA4F9782B}"/>
                </a:ext>
              </a:extLst>
            </p:cNvPr>
            <p:cNvGrpSpPr/>
            <p:nvPr/>
          </p:nvGrpSpPr>
          <p:grpSpPr>
            <a:xfrm>
              <a:off x="4270226" y="3149945"/>
              <a:ext cx="8093182" cy="2943137"/>
              <a:chOff x="4270226" y="3201672"/>
              <a:chExt cx="8093182" cy="2943137"/>
            </a:xfrm>
          </p:grpSpPr>
          <p:grpSp>
            <p:nvGrpSpPr>
              <p:cNvPr id="26" name="Group 25">
                <a:extLst>
                  <a:ext uri="{FF2B5EF4-FFF2-40B4-BE49-F238E27FC236}">
                    <a16:creationId xmlns:a16="http://schemas.microsoft.com/office/drawing/2014/main" id="{1BDC6276-9B69-799C-26A6-558071DD3B77}"/>
                  </a:ext>
                </a:extLst>
              </p:cNvPr>
              <p:cNvGrpSpPr/>
              <p:nvPr/>
            </p:nvGrpSpPr>
            <p:grpSpPr>
              <a:xfrm>
                <a:off x="4270226" y="4091802"/>
                <a:ext cx="7916331" cy="2053007"/>
                <a:chOff x="1239060" y="2950680"/>
                <a:chExt cx="9669285" cy="2575176"/>
              </a:xfrm>
            </p:grpSpPr>
            <p:pic>
              <p:nvPicPr>
                <p:cNvPr id="27" name="Picture 26" descr="A colorful lines on a white background with Silverstone Circuit in the background&#10;&#10;Description automatically generated with low confidence">
                  <a:extLst>
                    <a:ext uri="{FF2B5EF4-FFF2-40B4-BE49-F238E27FC236}">
                      <a16:creationId xmlns:a16="http://schemas.microsoft.com/office/drawing/2014/main" id="{B088CCB7-CFF3-7A2A-CF6E-F28FCD12D1EC}"/>
                    </a:ext>
                  </a:extLst>
                </p:cNvPr>
                <p:cNvPicPr>
                  <a:picLocks noChangeAspect="1"/>
                </p:cNvPicPr>
                <p:nvPr/>
              </p:nvPicPr>
              <p:blipFill rotWithShape="1">
                <a:blip r:embed="rId9"/>
                <a:srcRect t="16686" r="5290" b="12648"/>
                <a:stretch/>
              </p:blipFill>
              <p:spPr>
                <a:xfrm>
                  <a:off x="1239060" y="3120995"/>
                  <a:ext cx="9669285" cy="2404861"/>
                </a:xfrm>
                <a:prstGeom prst="rect">
                  <a:avLst/>
                </a:prstGeom>
              </p:spPr>
            </p:pic>
            <p:sp>
              <p:nvSpPr>
                <p:cNvPr id="28" name="Oval 27">
                  <a:extLst>
                    <a:ext uri="{FF2B5EF4-FFF2-40B4-BE49-F238E27FC236}">
                      <a16:creationId xmlns:a16="http://schemas.microsoft.com/office/drawing/2014/main" id="{C3DEE94F-BB00-FD0B-5FD1-E8419A17AD92}"/>
                    </a:ext>
                  </a:extLst>
                </p:cNvPr>
                <p:cNvSpPr/>
                <p:nvPr/>
              </p:nvSpPr>
              <p:spPr>
                <a:xfrm>
                  <a:off x="5046567" y="2950680"/>
                  <a:ext cx="2564260" cy="2502111"/>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A picture containing diagram, drawing, line, sketch&#10;&#10;Description automatically generated">
                <a:extLst>
                  <a:ext uri="{FF2B5EF4-FFF2-40B4-BE49-F238E27FC236}">
                    <a16:creationId xmlns:a16="http://schemas.microsoft.com/office/drawing/2014/main" id="{A542C71D-D057-36C3-23C5-AE859D219F48}"/>
                  </a:ext>
                </a:extLst>
              </p:cNvPr>
              <p:cNvPicPr>
                <a:picLocks noChangeAspect="1"/>
              </p:cNvPicPr>
              <p:nvPr/>
            </p:nvPicPr>
            <p:blipFill rotWithShape="1">
              <a:blip r:embed="rId10"/>
              <a:srcRect l="10189" t="13983" r="14468" b="18199"/>
              <a:stretch/>
            </p:blipFill>
            <p:spPr>
              <a:xfrm>
                <a:off x="9695283" y="3201672"/>
                <a:ext cx="2269884" cy="1532392"/>
              </a:xfrm>
              <a:prstGeom prst="rect">
                <a:avLst/>
              </a:prstGeom>
            </p:spPr>
          </p:pic>
          <p:sp>
            <p:nvSpPr>
              <p:cNvPr id="50" name="TextBox 49">
                <a:extLst>
                  <a:ext uri="{FF2B5EF4-FFF2-40B4-BE49-F238E27FC236}">
                    <a16:creationId xmlns:a16="http://schemas.microsoft.com/office/drawing/2014/main" id="{44BD6426-60D0-3319-E39B-3431F39B170E}"/>
                  </a:ext>
                </a:extLst>
              </p:cNvPr>
              <p:cNvSpPr txBox="1"/>
              <p:nvPr/>
            </p:nvSpPr>
            <p:spPr>
              <a:xfrm>
                <a:off x="4529368" y="5466793"/>
                <a:ext cx="673102" cy="307777"/>
              </a:xfrm>
              <a:prstGeom prst="rect">
                <a:avLst/>
              </a:prstGeom>
              <a:noFill/>
            </p:spPr>
            <p:txBody>
              <a:bodyPr wrap="square">
                <a:spAutoFit/>
              </a:bodyPr>
              <a:lstStyle/>
              <a:p>
                <a:r>
                  <a:rPr lang="en-US" sz="1400" i="1" dirty="0">
                    <a:solidFill>
                      <a:prstClr val="black"/>
                    </a:solidFill>
                    <a:latin typeface="Montserrat" panose="00000500000000000000" pitchFamily="2" charset="0"/>
                    <a:sym typeface="Wingdings" panose="05000000000000000000" pitchFamily="2" charset="2"/>
                  </a:rPr>
                  <a:t>Start</a:t>
                </a:r>
                <a:endParaRPr lang="en-US" sz="1400" i="1" dirty="0"/>
              </a:p>
            </p:txBody>
          </p:sp>
          <p:sp>
            <p:nvSpPr>
              <p:cNvPr id="51" name="Oval 50">
                <a:extLst>
                  <a:ext uri="{FF2B5EF4-FFF2-40B4-BE49-F238E27FC236}">
                    <a16:creationId xmlns:a16="http://schemas.microsoft.com/office/drawing/2014/main" id="{DFDC3D67-1426-DA84-A8D0-61148FA70F81}"/>
                  </a:ext>
                </a:extLst>
              </p:cNvPr>
              <p:cNvSpPr/>
              <p:nvPr/>
            </p:nvSpPr>
            <p:spPr>
              <a:xfrm>
                <a:off x="4786539" y="5337428"/>
                <a:ext cx="158759" cy="143933"/>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3E09DE50-D7C8-8357-DDFA-6B22A5B37273}"/>
                  </a:ext>
                </a:extLst>
              </p:cNvPr>
              <p:cNvSpPr txBox="1"/>
              <p:nvPr/>
            </p:nvSpPr>
            <p:spPr>
              <a:xfrm>
                <a:off x="11690306" y="5106933"/>
                <a:ext cx="673102" cy="307777"/>
              </a:xfrm>
              <a:prstGeom prst="rect">
                <a:avLst/>
              </a:prstGeom>
              <a:noFill/>
            </p:spPr>
            <p:txBody>
              <a:bodyPr wrap="square">
                <a:spAutoFit/>
              </a:bodyPr>
              <a:lstStyle/>
              <a:p>
                <a:r>
                  <a:rPr lang="en-US" sz="1400" i="1" dirty="0">
                    <a:solidFill>
                      <a:prstClr val="black"/>
                    </a:solidFill>
                    <a:latin typeface="Montserrat" panose="00000500000000000000" pitchFamily="2" charset="0"/>
                    <a:sym typeface="Wingdings" panose="05000000000000000000" pitchFamily="2" charset="2"/>
                  </a:rPr>
                  <a:t>End</a:t>
                </a:r>
                <a:endParaRPr lang="en-US" sz="1400" i="1" dirty="0"/>
              </a:p>
            </p:txBody>
          </p:sp>
          <p:sp>
            <p:nvSpPr>
              <p:cNvPr id="53" name="Oval 52">
                <a:extLst>
                  <a:ext uri="{FF2B5EF4-FFF2-40B4-BE49-F238E27FC236}">
                    <a16:creationId xmlns:a16="http://schemas.microsoft.com/office/drawing/2014/main" id="{755AB2DA-8B4A-7A35-F65B-34F52D7A57B5}"/>
                  </a:ext>
                </a:extLst>
              </p:cNvPr>
              <p:cNvSpPr/>
              <p:nvPr/>
            </p:nvSpPr>
            <p:spPr>
              <a:xfrm>
                <a:off x="11988519" y="4945249"/>
                <a:ext cx="158759" cy="14393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Arrow Connector 1">
              <a:extLst>
                <a:ext uri="{FF2B5EF4-FFF2-40B4-BE49-F238E27FC236}">
                  <a16:creationId xmlns:a16="http://schemas.microsoft.com/office/drawing/2014/main" id="{9E8D181A-2FAE-2B3D-2731-B3406648C958}"/>
                </a:ext>
              </a:extLst>
            </p:cNvPr>
            <p:cNvCxnSpPr>
              <a:cxnSpLocks/>
            </p:cNvCxnSpPr>
            <p:nvPr/>
          </p:nvCxnSpPr>
          <p:spPr>
            <a:xfrm flipV="1">
              <a:off x="9401175" y="4503262"/>
              <a:ext cx="477931" cy="150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 name="TextBox 8">
            <a:extLst>
              <a:ext uri="{FF2B5EF4-FFF2-40B4-BE49-F238E27FC236}">
                <a16:creationId xmlns:a16="http://schemas.microsoft.com/office/drawing/2014/main" id="{C3818A79-FD99-9279-F26E-1FB8422B7D46}"/>
              </a:ext>
            </a:extLst>
          </p:cNvPr>
          <p:cNvSpPr txBox="1"/>
          <p:nvPr/>
        </p:nvSpPr>
        <p:spPr>
          <a:xfrm>
            <a:off x="4977417" y="5955084"/>
            <a:ext cx="7266365" cy="215444"/>
          </a:xfrm>
          <a:prstGeom prst="rect">
            <a:avLst/>
          </a:prstGeom>
          <a:noFill/>
        </p:spPr>
        <p:txBody>
          <a:bodyPr wrap="square">
            <a:spAutoFit/>
          </a:bodyPr>
          <a:lstStyle/>
          <a:p>
            <a:r>
              <a:rPr lang="en-US" sz="800" dirty="0">
                <a:latin typeface="Montserrat" panose="00000500000000000000" pitchFamily="2" charset="0"/>
              </a:rPr>
              <a:t>[1] Unit dual quaternion-based feedback linearization tracking problem for attitude and position dynamics, Systems &amp; Control Letters, 2013 </a:t>
            </a:r>
          </a:p>
        </p:txBody>
      </p:sp>
      <p:grpSp>
        <p:nvGrpSpPr>
          <p:cNvPr id="30" name="Group 29">
            <a:extLst>
              <a:ext uri="{FF2B5EF4-FFF2-40B4-BE49-F238E27FC236}">
                <a16:creationId xmlns:a16="http://schemas.microsoft.com/office/drawing/2014/main" id="{C50853CD-C452-8C80-9C5C-D37FB95FCA8A}"/>
              </a:ext>
            </a:extLst>
          </p:cNvPr>
          <p:cNvGrpSpPr/>
          <p:nvPr/>
        </p:nvGrpSpPr>
        <p:grpSpPr>
          <a:xfrm>
            <a:off x="4627824" y="2662631"/>
            <a:ext cx="2804162" cy="1549572"/>
            <a:chOff x="977898" y="2004630"/>
            <a:chExt cx="2804162" cy="1549572"/>
          </a:xfrm>
        </p:grpSpPr>
        <p:sp>
          <p:nvSpPr>
            <p:cNvPr id="32" name="TextBox 31">
              <a:extLst>
                <a:ext uri="{FF2B5EF4-FFF2-40B4-BE49-F238E27FC236}">
                  <a16:creationId xmlns:a16="http://schemas.microsoft.com/office/drawing/2014/main" id="{73D5B954-6048-0E94-C2C6-AFC76808A534}"/>
                </a:ext>
              </a:extLst>
            </p:cNvPr>
            <p:cNvSpPr txBox="1"/>
            <p:nvPr/>
          </p:nvSpPr>
          <p:spPr>
            <a:xfrm>
              <a:off x="3007067" y="2981384"/>
              <a:ext cx="762000" cy="307777"/>
            </a:xfrm>
            <a:prstGeom prst="rect">
              <a:avLst/>
            </a:prstGeom>
            <a:noFill/>
          </p:spPr>
          <p:txBody>
            <a:bodyPr wrap="square">
              <a:spAutoFit/>
            </a:bodyPr>
            <a:lstStyle/>
            <a:p>
              <a:r>
                <a:rPr lang="en-US" sz="1400" b="1" dirty="0">
                  <a:latin typeface="Montserrat" panose="00000500000000000000" pitchFamily="2" charset="0"/>
                </a:rPr>
                <a:t>Ours</a:t>
              </a:r>
              <a:endParaRPr lang="en-US" sz="1400" b="1" dirty="0"/>
            </a:p>
          </p:txBody>
        </p:sp>
        <p:sp>
          <p:nvSpPr>
            <p:cNvPr id="33" name="TextBox 32">
              <a:extLst>
                <a:ext uri="{FF2B5EF4-FFF2-40B4-BE49-F238E27FC236}">
                  <a16:creationId xmlns:a16="http://schemas.microsoft.com/office/drawing/2014/main" id="{F3FCC579-26FE-07F5-818F-7468DBF0DE97}"/>
                </a:ext>
              </a:extLst>
            </p:cNvPr>
            <p:cNvSpPr txBox="1"/>
            <p:nvPr/>
          </p:nvSpPr>
          <p:spPr>
            <a:xfrm>
              <a:off x="3020060" y="2263718"/>
              <a:ext cx="762000" cy="307777"/>
            </a:xfrm>
            <a:prstGeom prst="rect">
              <a:avLst/>
            </a:prstGeom>
            <a:noFill/>
          </p:spPr>
          <p:txBody>
            <a:bodyPr wrap="square">
              <a:spAutoFit/>
            </a:bodyPr>
            <a:lstStyle/>
            <a:p>
              <a:r>
                <a:rPr lang="en-US" sz="1400" dirty="0">
                  <a:latin typeface="Montserrat" panose="00000500000000000000" pitchFamily="2" charset="0"/>
                </a:rPr>
                <a:t>[ 1 ]</a:t>
              </a:r>
              <a:endParaRPr lang="en-US" sz="1400" dirty="0"/>
            </a:p>
          </p:txBody>
        </p:sp>
        <p:grpSp>
          <p:nvGrpSpPr>
            <p:cNvPr id="34" name="Group 33">
              <a:extLst>
                <a:ext uri="{FF2B5EF4-FFF2-40B4-BE49-F238E27FC236}">
                  <a16:creationId xmlns:a16="http://schemas.microsoft.com/office/drawing/2014/main" id="{388C94E1-6C32-479C-DBB5-D1342D49A344}"/>
                </a:ext>
              </a:extLst>
            </p:cNvPr>
            <p:cNvGrpSpPr/>
            <p:nvPr/>
          </p:nvGrpSpPr>
          <p:grpSpPr>
            <a:xfrm>
              <a:off x="977899" y="2009036"/>
              <a:ext cx="2650068" cy="1545166"/>
              <a:chOff x="977899" y="1976967"/>
              <a:chExt cx="2650068" cy="1545166"/>
            </a:xfrm>
          </p:grpSpPr>
          <p:pic>
            <p:nvPicPr>
              <p:cNvPr id="43" name="Picture 42">
                <a:extLst>
                  <a:ext uri="{FF2B5EF4-FFF2-40B4-BE49-F238E27FC236}">
                    <a16:creationId xmlns:a16="http://schemas.microsoft.com/office/drawing/2014/main" id="{C421CF05-FD98-2E02-2192-E659EF6F59CE}"/>
                  </a:ext>
                </a:extLst>
              </p:cNvPr>
              <p:cNvPicPr>
                <a:picLocks noChangeAspect="1"/>
              </p:cNvPicPr>
              <p:nvPr/>
            </p:nvPicPr>
            <p:blipFill rotWithShape="1">
              <a:blip r:embed="rId11"/>
              <a:srcRect l="3785" t="4769" r="3230" b="3169"/>
              <a:stretch/>
            </p:blipFill>
            <p:spPr>
              <a:xfrm>
                <a:off x="1056640" y="2027766"/>
                <a:ext cx="1718310" cy="1446953"/>
              </a:xfrm>
              <a:prstGeom prst="rect">
                <a:avLst/>
              </a:prstGeom>
            </p:spPr>
          </p:pic>
          <p:sp>
            <p:nvSpPr>
              <p:cNvPr id="44" name="Rectangle 43">
                <a:extLst>
                  <a:ext uri="{FF2B5EF4-FFF2-40B4-BE49-F238E27FC236}">
                    <a16:creationId xmlns:a16="http://schemas.microsoft.com/office/drawing/2014/main" id="{5419F2EB-0371-FB2E-3F32-661E059C19B8}"/>
                  </a:ext>
                </a:extLst>
              </p:cNvPr>
              <p:cNvSpPr/>
              <p:nvPr/>
            </p:nvSpPr>
            <p:spPr>
              <a:xfrm>
                <a:off x="977899" y="1976967"/>
                <a:ext cx="2650068" cy="15451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ight Brace 34">
              <a:extLst>
                <a:ext uri="{FF2B5EF4-FFF2-40B4-BE49-F238E27FC236}">
                  <a16:creationId xmlns:a16="http://schemas.microsoft.com/office/drawing/2014/main" id="{23DA6749-FD18-21FB-6848-A7667AF6324F}"/>
                </a:ext>
              </a:extLst>
            </p:cNvPr>
            <p:cNvSpPr/>
            <p:nvPr/>
          </p:nvSpPr>
          <p:spPr>
            <a:xfrm>
              <a:off x="2915334" y="2864235"/>
              <a:ext cx="97367" cy="54207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Rectangle 37">
              <a:extLst>
                <a:ext uri="{FF2B5EF4-FFF2-40B4-BE49-F238E27FC236}">
                  <a16:creationId xmlns:a16="http://schemas.microsoft.com/office/drawing/2014/main" id="{3D2BE906-EF16-5CB9-E127-B66D1F67F2F8}"/>
                </a:ext>
              </a:extLst>
            </p:cNvPr>
            <p:cNvSpPr/>
            <p:nvPr/>
          </p:nvSpPr>
          <p:spPr>
            <a:xfrm>
              <a:off x="1056640" y="2059835"/>
              <a:ext cx="1356360" cy="755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C3435EC-F488-1F8D-573F-D8ECE0BE0C0A}"/>
                </a:ext>
              </a:extLst>
            </p:cNvPr>
            <p:cNvSpPr txBox="1"/>
            <p:nvPr/>
          </p:nvSpPr>
          <p:spPr>
            <a:xfrm>
              <a:off x="977899" y="2004630"/>
              <a:ext cx="1521700" cy="307777"/>
            </a:xfrm>
            <a:prstGeom prst="rect">
              <a:avLst/>
            </a:prstGeom>
            <a:noFill/>
          </p:spPr>
          <p:txBody>
            <a:bodyPr wrap="square">
              <a:spAutoFit/>
            </a:bodyPr>
            <a:lstStyle/>
            <a:p>
              <a:r>
                <a:rPr lang="en-US" sz="1400" dirty="0">
                  <a:latin typeface="Montserrat" panose="00000500000000000000" pitchFamily="2" charset="0"/>
                </a:rPr>
                <a:t>Desired pose</a:t>
              </a:r>
            </a:p>
          </p:txBody>
        </p:sp>
        <p:sp>
          <p:nvSpPr>
            <p:cNvPr id="40" name="TextBox 39">
              <a:extLst>
                <a:ext uri="{FF2B5EF4-FFF2-40B4-BE49-F238E27FC236}">
                  <a16:creationId xmlns:a16="http://schemas.microsoft.com/office/drawing/2014/main" id="{3BF87F9A-4B62-99E5-0249-373D042F633A}"/>
                </a:ext>
              </a:extLst>
            </p:cNvPr>
            <p:cNvSpPr txBox="1"/>
            <p:nvPr/>
          </p:nvSpPr>
          <p:spPr>
            <a:xfrm>
              <a:off x="977899" y="2263718"/>
              <a:ext cx="1521700" cy="307777"/>
            </a:xfrm>
            <a:prstGeom prst="rect">
              <a:avLst/>
            </a:prstGeom>
            <a:noFill/>
          </p:spPr>
          <p:txBody>
            <a:bodyPr wrap="square">
              <a:spAutoFit/>
            </a:bodyPr>
            <a:lstStyle/>
            <a:p>
              <a:r>
                <a:rPr lang="en-US" sz="1400" dirty="0">
                  <a:latin typeface="Montserrat" panose="00000500000000000000" pitchFamily="2" charset="0"/>
                </a:rPr>
                <a:t>Pose-tracking</a:t>
              </a:r>
            </a:p>
          </p:txBody>
        </p:sp>
        <p:sp>
          <p:nvSpPr>
            <p:cNvPr id="42" name="TextBox 41">
              <a:extLst>
                <a:ext uri="{FF2B5EF4-FFF2-40B4-BE49-F238E27FC236}">
                  <a16:creationId xmlns:a16="http://schemas.microsoft.com/office/drawing/2014/main" id="{7FB559BA-8AEF-F3A7-CC5F-C69A87589BD9}"/>
                </a:ext>
              </a:extLst>
            </p:cNvPr>
            <p:cNvSpPr txBox="1"/>
            <p:nvPr/>
          </p:nvSpPr>
          <p:spPr>
            <a:xfrm>
              <a:off x="977898" y="2522044"/>
              <a:ext cx="1587501" cy="307777"/>
            </a:xfrm>
            <a:prstGeom prst="rect">
              <a:avLst/>
            </a:prstGeom>
            <a:noFill/>
          </p:spPr>
          <p:txBody>
            <a:bodyPr wrap="square">
              <a:spAutoFit/>
            </a:bodyPr>
            <a:lstStyle/>
            <a:p>
              <a:r>
                <a:rPr lang="en-US" sz="1400" dirty="0">
                  <a:latin typeface="Montserrat" panose="00000500000000000000" pitchFamily="2" charset="0"/>
                </a:rPr>
                <a:t>Pose-following:</a:t>
              </a:r>
            </a:p>
          </p:txBody>
        </p:sp>
      </p:grpSp>
    </p:spTree>
    <p:extLst>
      <p:ext uri="{BB962C8B-B14F-4D97-AF65-F5344CB8AC3E}">
        <p14:creationId xmlns:p14="http://schemas.microsoft.com/office/powerpoint/2010/main" val="342320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17</a:t>
            </a:fld>
            <a:endParaRPr lang="en-US" dirty="0"/>
          </a:p>
        </p:txBody>
      </p:sp>
      <p:sp>
        <p:nvSpPr>
          <p:cNvPr id="36" name="Title 1">
            <a:extLst>
              <a:ext uri="{FF2B5EF4-FFF2-40B4-BE49-F238E27FC236}">
                <a16:creationId xmlns:a16="http://schemas.microsoft.com/office/drawing/2014/main" id="{7A974C4B-0029-6CF6-40E3-E88643EC3BA2}"/>
              </a:ext>
            </a:extLst>
          </p:cNvPr>
          <p:cNvSpPr>
            <a:spLocks noGrp="1"/>
          </p:cNvSpPr>
          <p:nvPr>
            <p:ph type="title"/>
          </p:nvPr>
        </p:nvSpPr>
        <p:spPr>
          <a:xfrm>
            <a:off x="838200" y="-3673"/>
            <a:ext cx="10515600" cy="1325563"/>
          </a:xfrm>
        </p:spPr>
        <p:txBody>
          <a:bodyPr/>
          <a:lstStyle/>
          <a:p>
            <a:r>
              <a:rPr lang="en-US" dirty="0"/>
              <a:t>Conclusion</a:t>
            </a:r>
            <a:endParaRPr lang="en-DE" dirty="0"/>
          </a:p>
        </p:txBody>
      </p:sp>
      <p:sp>
        <p:nvSpPr>
          <p:cNvPr id="37" name="Content Placeholder 4">
            <a:extLst>
              <a:ext uri="{FF2B5EF4-FFF2-40B4-BE49-F238E27FC236}">
                <a16:creationId xmlns:a16="http://schemas.microsoft.com/office/drawing/2014/main" id="{66864157-2FB4-2CC8-22F6-A48B081354F8}"/>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have we done?</a:t>
            </a:r>
            <a:endParaRPr lang="en-DE" dirty="0"/>
          </a:p>
        </p:txBody>
      </p:sp>
      <p:sp>
        <p:nvSpPr>
          <p:cNvPr id="22" name="Slide Number Placeholder 3">
            <a:extLst>
              <a:ext uri="{FF2B5EF4-FFF2-40B4-BE49-F238E27FC236}">
                <a16:creationId xmlns:a16="http://schemas.microsoft.com/office/drawing/2014/main" id="{E7C215BF-BEC0-E8E9-70CD-BB6D5D4B4CF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ED25DC-E166-554F-BCD9-3FA8AEAE4EAB}" type="slidenum">
              <a:rPr lang="en-US" smtClean="0"/>
              <a:pPr/>
              <a:t>17</a:t>
            </a:fld>
            <a:endParaRPr lang="en-US" dirty="0"/>
          </a:p>
        </p:txBody>
      </p:sp>
      <p:sp>
        <p:nvSpPr>
          <p:cNvPr id="2" name="TextBox 1">
            <a:extLst>
              <a:ext uri="{FF2B5EF4-FFF2-40B4-BE49-F238E27FC236}">
                <a16:creationId xmlns:a16="http://schemas.microsoft.com/office/drawing/2014/main" id="{EFF19AA5-386F-9A5E-7EE5-DB4D767C194B}"/>
              </a:ext>
            </a:extLst>
          </p:cNvPr>
          <p:cNvSpPr txBox="1"/>
          <p:nvPr/>
        </p:nvSpPr>
        <p:spPr>
          <a:xfrm>
            <a:off x="974386" y="2049621"/>
            <a:ext cx="10608014" cy="2829749"/>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400" dirty="0">
                <a:solidFill>
                  <a:prstClr val="black"/>
                </a:solidFill>
                <a:latin typeface="Montserrat" panose="00000500000000000000" pitchFamily="2" charset="0"/>
              </a:rPr>
              <a:t>Derived </a:t>
            </a:r>
            <a:r>
              <a:rPr lang="en-US" sz="1400" b="1" dirty="0">
                <a:solidFill>
                  <a:prstClr val="black"/>
                </a:solidFill>
                <a:latin typeface="Montserrat" panose="00000500000000000000" pitchFamily="2" charset="0"/>
              </a:rPr>
              <a:t>equations of motion</a:t>
            </a:r>
            <a:r>
              <a:rPr lang="en-US" sz="1400" dirty="0">
                <a:solidFill>
                  <a:prstClr val="black"/>
                </a:solidFill>
                <a:latin typeface="Montserrat" panose="00000500000000000000" pitchFamily="2" charset="0"/>
              </a:rPr>
              <a:t> for the </a:t>
            </a:r>
            <a:r>
              <a:rPr lang="en-US" sz="1400" b="1" dirty="0">
                <a:solidFill>
                  <a:prstClr val="black"/>
                </a:solidFill>
                <a:latin typeface="Montserrat" panose="00000500000000000000" pitchFamily="2" charset="0"/>
              </a:rPr>
              <a:t>pose-following error </a:t>
            </a:r>
          </a:p>
          <a:p>
            <a:pPr marL="285750" indent="-285750">
              <a:lnSpc>
                <a:spcPct val="200000"/>
              </a:lnSpc>
              <a:buFont typeface="Arial" panose="020B0604020202020204" pitchFamily="34" charset="0"/>
              <a:buChar char="•"/>
            </a:pPr>
            <a:r>
              <a:rPr lang="en-US" sz="1400" dirty="0">
                <a:solidFill>
                  <a:prstClr val="black"/>
                </a:solidFill>
                <a:latin typeface="Montserrat" panose="00000500000000000000" pitchFamily="2" charset="0"/>
              </a:rPr>
              <a:t>Extended the </a:t>
            </a:r>
            <a:r>
              <a:rPr lang="en-US" sz="1400" b="1" dirty="0">
                <a:solidFill>
                  <a:prstClr val="black"/>
                </a:solidFill>
                <a:latin typeface="Montserrat" panose="00000500000000000000" pitchFamily="2" charset="0"/>
              </a:rPr>
              <a:t>control law </a:t>
            </a:r>
            <a:r>
              <a:rPr lang="en-US" sz="1400" dirty="0">
                <a:solidFill>
                  <a:prstClr val="black"/>
                </a:solidFill>
                <a:latin typeface="Montserrat" panose="00000500000000000000" pitchFamily="2" charset="0"/>
              </a:rPr>
              <a:t>to account </a:t>
            </a:r>
            <a:r>
              <a:rPr lang="en-US" sz="1400" b="1" dirty="0">
                <a:solidFill>
                  <a:prstClr val="black"/>
                </a:solidFill>
                <a:latin typeface="Montserrat" panose="00000500000000000000" pitchFamily="2" charset="0"/>
              </a:rPr>
              <a:t>for nonlinearities </a:t>
            </a:r>
            <a:r>
              <a:rPr lang="en-US" sz="1400" dirty="0">
                <a:solidFill>
                  <a:prstClr val="black"/>
                </a:solidFill>
                <a:latin typeface="Montserrat" panose="00000500000000000000" pitchFamily="2" charset="0"/>
              </a:rPr>
              <a:t>arising from the </a:t>
            </a:r>
            <a:r>
              <a:rPr lang="en-US" sz="1400" b="1" dirty="0">
                <a:solidFill>
                  <a:prstClr val="black"/>
                </a:solidFill>
                <a:latin typeface="Montserrat" panose="00000500000000000000" pitchFamily="2" charset="0"/>
              </a:rPr>
              <a:t>augmented states</a:t>
            </a:r>
          </a:p>
          <a:p>
            <a:pPr marL="285750" indent="-285750">
              <a:lnSpc>
                <a:spcPct val="200000"/>
              </a:lnSpc>
              <a:buFont typeface="Arial" panose="020B0604020202020204" pitchFamily="34" charset="0"/>
              <a:buChar char="•"/>
            </a:pPr>
            <a:r>
              <a:rPr lang="en-US" sz="1400" dirty="0">
                <a:solidFill>
                  <a:prstClr val="black"/>
                </a:solidFill>
                <a:latin typeface="Montserrat" panose="00000500000000000000" pitchFamily="2" charset="0"/>
              </a:rPr>
              <a:t>Designed the additional </a:t>
            </a:r>
            <a:r>
              <a:rPr lang="en-US" sz="1400" dirty="0" err="1">
                <a:solidFill>
                  <a:prstClr val="black"/>
                </a:solidFill>
                <a:latin typeface="Montserrat" panose="00000500000000000000" pitchFamily="2" charset="0"/>
              </a:rPr>
              <a:t>DoF</a:t>
            </a:r>
            <a:r>
              <a:rPr lang="en-US" sz="1400" dirty="0">
                <a:solidFill>
                  <a:prstClr val="black"/>
                </a:solidFill>
                <a:latin typeface="Montserrat" panose="00000500000000000000" pitchFamily="2" charset="0"/>
              </a:rPr>
              <a:t> inherited from reference-following </a:t>
            </a:r>
          </a:p>
          <a:p>
            <a:pPr marL="742950" lvl="1" indent="-285750">
              <a:lnSpc>
                <a:spcPct val="150000"/>
              </a:lnSpc>
              <a:buFont typeface="Courier New" panose="02070309020205020404" pitchFamily="49" charset="0"/>
              <a:buChar char="o"/>
            </a:pPr>
            <a:r>
              <a:rPr lang="en-US" sz="1400" dirty="0">
                <a:solidFill>
                  <a:prstClr val="black"/>
                </a:solidFill>
                <a:latin typeface="Montserrat" panose="00000500000000000000" pitchFamily="2" charset="0"/>
              </a:rPr>
              <a:t>either to achieve </a:t>
            </a:r>
            <a:r>
              <a:rPr lang="en-US" sz="1400" b="1" dirty="0">
                <a:solidFill>
                  <a:prstClr val="black"/>
                </a:solidFill>
                <a:latin typeface="Montserrat" panose="00000500000000000000" pitchFamily="2" charset="0"/>
              </a:rPr>
              <a:t>convergence to a desired velocity profile </a:t>
            </a:r>
          </a:p>
          <a:p>
            <a:pPr marL="742950" lvl="1" indent="-285750">
              <a:lnSpc>
                <a:spcPct val="150000"/>
              </a:lnSpc>
              <a:buFont typeface="Courier New" panose="02070309020205020404" pitchFamily="49" charset="0"/>
              <a:buChar char="o"/>
            </a:pPr>
            <a:r>
              <a:rPr lang="en-US" sz="1400" dirty="0">
                <a:solidFill>
                  <a:prstClr val="black"/>
                </a:solidFill>
                <a:latin typeface="Montserrat" panose="00000500000000000000" pitchFamily="2" charset="0"/>
              </a:rPr>
              <a:t>or as a </a:t>
            </a:r>
            <a:r>
              <a:rPr lang="en-US" sz="1400" b="1" dirty="0">
                <a:solidFill>
                  <a:prstClr val="black"/>
                </a:solidFill>
                <a:latin typeface="Montserrat" panose="00000500000000000000" pitchFamily="2" charset="0"/>
              </a:rPr>
              <a:t>feedback mechanism</a:t>
            </a:r>
          </a:p>
          <a:p>
            <a:pPr marL="285750" indent="-285750">
              <a:lnSpc>
                <a:spcPct val="200000"/>
              </a:lnSpc>
              <a:buFont typeface="Arial" panose="020B0604020202020204" pitchFamily="34" charset="0"/>
              <a:buChar char="•"/>
            </a:pPr>
            <a:r>
              <a:rPr lang="en-US" sz="1400" dirty="0">
                <a:solidFill>
                  <a:prstClr val="black"/>
                </a:solidFill>
                <a:latin typeface="Montserrat" panose="00000500000000000000" pitchFamily="2" charset="0"/>
              </a:rPr>
              <a:t>Established conditions for </a:t>
            </a:r>
            <a:r>
              <a:rPr lang="en-US" sz="1400" b="1" dirty="0">
                <a:solidFill>
                  <a:prstClr val="black"/>
                </a:solidFill>
                <a:latin typeface="Montserrat" panose="00000500000000000000" pitchFamily="2" charset="0"/>
              </a:rPr>
              <a:t>almost global asymptotic stability </a:t>
            </a:r>
            <a:r>
              <a:rPr lang="en-US" sz="1400" dirty="0">
                <a:solidFill>
                  <a:prstClr val="black"/>
                </a:solidFill>
                <a:latin typeface="Montserrat" panose="00000500000000000000" pitchFamily="2" charset="0"/>
              </a:rPr>
              <a:t>of the </a:t>
            </a:r>
            <a:r>
              <a:rPr lang="en-US" sz="1400" b="1" dirty="0">
                <a:solidFill>
                  <a:prstClr val="black"/>
                </a:solidFill>
                <a:latin typeface="Montserrat" panose="00000500000000000000" pitchFamily="2" charset="0"/>
              </a:rPr>
              <a:t>pose-error</a:t>
            </a:r>
            <a:endParaRPr lang="en-US" sz="1400" dirty="0">
              <a:solidFill>
                <a:prstClr val="black"/>
              </a:solidFill>
              <a:latin typeface="Montserrat" panose="00000500000000000000" pitchFamily="2" charset="0"/>
            </a:endParaRPr>
          </a:p>
          <a:p>
            <a:pPr marL="285750" indent="-285750">
              <a:lnSpc>
                <a:spcPct val="200000"/>
              </a:lnSpc>
              <a:buFont typeface="Arial" panose="020B0604020202020204" pitchFamily="34" charset="0"/>
              <a:buChar char="•"/>
            </a:pPr>
            <a:r>
              <a:rPr lang="en-US" sz="1400" dirty="0">
                <a:solidFill>
                  <a:prstClr val="black"/>
                </a:solidFill>
                <a:latin typeface="Montserrat" panose="00000500000000000000" pitchFamily="2" charset="0"/>
              </a:rPr>
              <a:t>Numerically validated our findings with two </a:t>
            </a:r>
            <a:r>
              <a:rPr lang="en-US" sz="1400" b="1" dirty="0">
                <a:solidFill>
                  <a:prstClr val="black"/>
                </a:solidFill>
                <a:latin typeface="Montserrat" panose="00000500000000000000" pitchFamily="2" charset="0"/>
              </a:rPr>
              <a:t>simulated experiments</a:t>
            </a:r>
          </a:p>
        </p:txBody>
      </p:sp>
      <p:grpSp>
        <p:nvGrpSpPr>
          <p:cNvPr id="3" name="Group 2">
            <a:extLst>
              <a:ext uri="{FF2B5EF4-FFF2-40B4-BE49-F238E27FC236}">
                <a16:creationId xmlns:a16="http://schemas.microsoft.com/office/drawing/2014/main" id="{8195BFF5-A6DC-4AE8-80FA-B6BD25A158EF}"/>
              </a:ext>
            </a:extLst>
          </p:cNvPr>
          <p:cNvGrpSpPr/>
          <p:nvPr/>
        </p:nvGrpSpPr>
        <p:grpSpPr>
          <a:xfrm>
            <a:off x="974386" y="1542583"/>
            <a:ext cx="9665315" cy="307777"/>
            <a:chOff x="1151563" y="1575673"/>
            <a:chExt cx="9665315" cy="307777"/>
          </a:xfrm>
        </p:grpSpPr>
        <p:sp>
          <p:nvSpPr>
            <p:cNvPr id="5" name="Arrow: Right 4">
              <a:extLst>
                <a:ext uri="{FF2B5EF4-FFF2-40B4-BE49-F238E27FC236}">
                  <a16:creationId xmlns:a16="http://schemas.microsoft.com/office/drawing/2014/main" id="{1D66742B-62E6-ACE8-AF9D-F3A6CD061BE8}"/>
                </a:ext>
              </a:extLst>
            </p:cNvPr>
            <p:cNvSpPr/>
            <p:nvPr/>
          </p:nvSpPr>
          <p:spPr>
            <a:xfrm>
              <a:off x="1151563" y="1639075"/>
              <a:ext cx="253385"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sp>
          <p:nvSpPr>
            <p:cNvPr id="6" name="TextBox 5">
              <a:extLst>
                <a:ext uri="{FF2B5EF4-FFF2-40B4-BE49-F238E27FC236}">
                  <a16:creationId xmlns:a16="http://schemas.microsoft.com/office/drawing/2014/main" id="{C83A1DFC-C8AE-FC9E-9AFD-E4E0807DB9AE}"/>
                </a:ext>
              </a:extLst>
            </p:cNvPr>
            <p:cNvSpPr txBox="1"/>
            <p:nvPr/>
          </p:nvSpPr>
          <p:spPr>
            <a:xfrm>
              <a:off x="1404948" y="1575673"/>
              <a:ext cx="9411930" cy="307777"/>
            </a:xfrm>
            <a:prstGeom prst="rect">
              <a:avLst/>
            </a:prstGeom>
            <a:noFill/>
          </p:spPr>
          <p:txBody>
            <a:bodyPr wrap="square">
              <a:spAutoFit/>
            </a:bodyPr>
            <a:lstStyle/>
            <a:p>
              <a:r>
                <a:rPr lang="en-US" sz="1400" i="1" dirty="0">
                  <a:solidFill>
                    <a:prstClr val="black"/>
                  </a:solidFill>
                  <a:latin typeface="Montserrat" panose="00000500000000000000" pitchFamily="2" charset="0"/>
                  <a:sym typeface="Wingdings" panose="05000000000000000000" pitchFamily="2" charset="2"/>
                </a:rPr>
                <a:t> </a:t>
              </a:r>
              <a:r>
                <a:rPr lang="en-US" sz="1400" dirty="0">
                  <a:solidFill>
                    <a:prstClr val="black"/>
                  </a:solidFill>
                  <a:latin typeface="Montserrat" panose="00000500000000000000" pitchFamily="2" charset="0"/>
                  <a:sym typeface="Wingdings" panose="05000000000000000000" pitchFamily="2" charset="2"/>
                </a:rPr>
                <a:t>Formulated a </a:t>
              </a:r>
              <a:r>
                <a:rPr lang="en-US" sz="1400" i="1" u="sng" dirty="0">
                  <a:solidFill>
                    <a:prstClr val="black"/>
                  </a:solidFill>
                  <a:latin typeface="Montserrat" panose="00000500000000000000" pitchFamily="2" charset="0"/>
                  <a:sym typeface="Wingdings" panose="05000000000000000000" pitchFamily="2" charset="2"/>
                </a:rPr>
                <a:t>unit dual quaternion-based</a:t>
              </a:r>
              <a:r>
                <a:rPr lang="en-US" sz="1400" i="1" dirty="0">
                  <a:solidFill>
                    <a:prstClr val="black"/>
                  </a:solidFill>
                  <a:latin typeface="Montserrat" panose="00000500000000000000" pitchFamily="2" charset="0"/>
                  <a:sym typeface="Wingdings" panose="05000000000000000000" pitchFamily="2" charset="2"/>
                </a:rPr>
                <a:t> </a:t>
              </a:r>
              <a:r>
                <a:rPr lang="en-US" sz="1400" b="1" dirty="0">
                  <a:solidFill>
                    <a:prstClr val="black"/>
                  </a:solidFill>
                  <a:latin typeface="Montserrat" panose="00000500000000000000" pitchFamily="2" charset="0"/>
                  <a:sym typeface="Wingdings" panose="05000000000000000000" pitchFamily="2" charset="2"/>
                </a:rPr>
                <a:t>pose-following control approach</a:t>
              </a:r>
              <a:endParaRPr lang="en-US" sz="1400" dirty="0">
                <a:solidFill>
                  <a:prstClr val="black"/>
                </a:solidFill>
                <a:latin typeface="Montserrat" panose="00000500000000000000" pitchFamily="2" charset="0"/>
                <a:sym typeface="Wingdings" panose="05000000000000000000" pitchFamily="2" charset="2"/>
              </a:endParaRPr>
            </a:p>
          </p:txBody>
        </p:sp>
      </p:grpSp>
    </p:spTree>
    <p:extLst>
      <p:ext uri="{BB962C8B-B14F-4D97-AF65-F5344CB8AC3E}">
        <p14:creationId xmlns:p14="http://schemas.microsoft.com/office/powerpoint/2010/main" val="41787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with low confidence">
            <a:extLst>
              <a:ext uri="{FF2B5EF4-FFF2-40B4-BE49-F238E27FC236}">
                <a16:creationId xmlns:a16="http://schemas.microsoft.com/office/drawing/2014/main" id="{63922FF5-BD5A-41C9-88BF-59928D49B5D9}"/>
              </a:ext>
            </a:extLst>
          </p:cNvPr>
          <p:cNvPicPr>
            <a:picLocks noChangeAspect="1"/>
          </p:cNvPicPr>
          <p:nvPr/>
        </p:nvPicPr>
        <p:blipFill>
          <a:blip r:embed="rId3"/>
          <a:stretch>
            <a:fillRect/>
          </a:stretch>
        </p:blipFill>
        <p:spPr>
          <a:xfrm>
            <a:off x="8934994" y="6019144"/>
            <a:ext cx="2032357" cy="657323"/>
          </a:xfrm>
          <a:prstGeom prst="rect">
            <a:avLst/>
          </a:prstGeom>
        </p:spPr>
      </p:pic>
      <p:pic>
        <p:nvPicPr>
          <p:cNvPr id="5" name="Picture 4" descr="Logo&#10;&#10;Description automatically generated">
            <a:extLst>
              <a:ext uri="{FF2B5EF4-FFF2-40B4-BE49-F238E27FC236}">
                <a16:creationId xmlns:a16="http://schemas.microsoft.com/office/drawing/2014/main" id="{3EE46ED9-E0D2-463E-9555-85223C27ACA2}"/>
              </a:ext>
            </a:extLst>
          </p:cNvPr>
          <p:cNvPicPr>
            <a:picLocks noChangeAspect="1"/>
          </p:cNvPicPr>
          <p:nvPr/>
        </p:nvPicPr>
        <p:blipFill>
          <a:blip r:embed="rId4"/>
          <a:stretch>
            <a:fillRect/>
          </a:stretch>
        </p:blipFill>
        <p:spPr>
          <a:xfrm>
            <a:off x="11271038" y="5776826"/>
            <a:ext cx="830437" cy="899641"/>
          </a:xfrm>
          <a:prstGeom prst="rect">
            <a:avLst/>
          </a:prstGeom>
        </p:spPr>
      </p:pic>
      <p:pic>
        <p:nvPicPr>
          <p:cNvPr id="4" name="Picture 3" descr="A qr code with a letter&#10;&#10;Description automatically generated">
            <a:extLst>
              <a:ext uri="{FF2B5EF4-FFF2-40B4-BE49-F238E27FC236}">
                <a16:creationId xmlns:a16="http://schemas.microsoft.com/office/drawing/2014/main" id="{915D5266-01DA-0098-8D61-02AD45C18865}"/>
              </a:ext>
            </a:extLst>
          </p:cNvPr>
          <p:cNvPicPr>
            <a:picLocks noChangeAspect="1"/>
          </p:cNvPicPr>
          <p:nvPr/>
        </p:nvPicPr>
        <p:blipFill>
          <a:blip r:embed="rId5"/>
          <a:stretch>
            <a:fillRect/>
          </a:stretch>
        </p:blipFill>
        <p:spPr>
          <a:xfrm>
            <a:off x="6859880" y="768487"/>
            <a:ext cx="3912624" cy="3912624"/>
          </a:xfrm>
          <a:prstGeom prst="rect">
            <a:avLst/>
          </a:prstGeom>
        </p:spPr>
      </p:pic>
      <p:pic>
        <p:nvPicPr>
          <p:cNvPr id="7" name="Picture 6" descr="A qr code with a letter&#10;&#10;Description automatically generated">
            <a:extLst>
              <a:ext uri="{FF2B5EF4-FFF2-40B4-BE49-F238E27FC236}">
                <a16:creationId xmlns:a16="http://schemas.microsoft.com/office/drawing/2014/main" id="{5F150648-C39B-519A-8707-E064B2393618}"/>
              </a:ext>
            </a:extLst>
          </p:cNvPr>
          <p:cNvPicPr>
            <a:picLocks noChangeAspect="1"/>
          </p:cNvPicPr>
          <p:nvPr/>
        </p:nvPicPr>
        <p:blipFill>
          <a:blip r:embed="rId5"/>
          <a:stretch>
            <a:fillRect/>
          </a:stretch>
        </p:blipFill>
        <p:spPr>
          <a:xfrm>
            <a:off x="1706879" y="768487"/>
            <a:ext cx="3912624" cy="3912624"/>
          </a:xfrm>
          <a:prstGeom prst="rect">
            <a:avLst/>
          </a:prstGeom>
        </p:spPr>
      </p:pic>
      <p:sp>
        <p:nvSpPr>
          <p:cNvPr id="12" name="TextBox 11">
            <a:extLst>
              <a:ext uri="{FF2B5EF4-FFF2-40B4-BE49-F238E27FC236}">
                <a16:creationId xmlns:a16="http://schemas.microsoft.com/office/drawing/2014/main" id="{E3AC4543-8FD1-20DA-74A8-6B7933CB0739}"/>
              </a:ext>
            </a:extLst>
          </p:cNvPr>
          <p:cNvSpPr txBox="1"/>
          <p:nvPr/>
        </p:nvSpPr>
        <p:spPr>
          <a:xfrm>
            <a:off x="1871853" y="399155"/>
            <a:ext cx="3582677" cy="369332"/>
          </a:xfrm>
          <a:prstGeom prst="rect">
            <a:avLst/>
          </a:prstGeom>
          <a:noFill/>
        </p:spPr>
        <p:txBody>
          <a:bodyPr wrap="square">
            <a:spAutoFit/>
          </a:bodyPr>
          <a:lstStyle/>
          <a:p>
            <a:r>
              <a:rPr lang="en-US" b="1" dirty="0">
                <a:solidFill>
                  <a:srgbClr val="FF0000"/>
                </a:solidFill>
                <a:latin typeface="Montserrat" panose="00000500000000000000" pitchFamily="2" charset="0"/>
                <a:sym typeface="Wingdings" panose="05000000000000000000" pitchFamily="2" charset="2"/>
              </a:rPr>
              <a:t> Code available in </a:t>
            </a:r>
            <a:r>
              <a:rPr lang="en-US" b="1" dirty="0" err="1">
                <a:solidFill>
                  <a:srgbClr val="FF0000"/>
                </a:solidFill>
                <a:latin typeface="Montserrat" panose="00000500000000000000" pitchFamily="2" charset="0"/>
                <a:sym typeface="Wingdings" panose="05000000000000000000" pitchFamily="2" charset="2"/>
              </a:rPr>
              <a:t>Github</a:t>
            </a:r>
            <a:r>
              <a:rPr lang="en-US" b="1" dirty="0">
                <a:solidFill>
                  <a:srgbClr val="FF0000"/>
                </a:solidFill>
                <a:latin typeface="Montserrat" panose="00000500000000000000" pitchFamily="2" charset="0"/>
                <a:sym typeface="Wingdings" panose="05000000000000000000" pitchFamily="2" charset="2"/>
              </a:rPr>
              <a:t> !</a:t>
            </a:r>
          </a:p>
        </p:txBody>
      </p:sp>
      <p:sp>
        <p:nvSpPr>
          <p:cNvPr id="13" name="TextBox 12">
            <a:extLst>
              <a:ext uri="{FF2B5EF4-FFF2-40B4-BE49-F238E27FC236}">
                <a16:creationId xmlns:a16="http://schemas.microsoft.com/office/drawing/2014/main" id="{31F860DC-ACEC-885F-CE7C-46B78A0E1498}"/>
              </a:ext>
            </a:extLst>
          </p:cNvPr>
          <p:cNvSpPr txBox="1"/>
          <p:nvPr/>
        </p:nvSpPr>
        <p:spPr>
          <a:xfrm>
            <a:off x="7383140" y="307463"/>
            <a:ext cx="2703112" cy="461024"/>
          </a:xfrm>
          <a:prstGeom prst="rect">
            <a:avLst/>
          </a:prstGeom>
          <a:noFill/>
        </p:spPr>
        <p:txBody>
          <a:bodyPr wrap="square">
            <a:spAutoFit/>
          </a:bodyPr>
          <a:lstStyle/>
          <a:p>
            <a:pPr algn="ctr">
              <a:lnSpc>
                <a:spcPct val="150000"/>
              </a:lnSpc>
            </a:pPr>
            <a:r>
              <a:rPr lang="en-US" b="1" dirty="0">
                <a:solidFill>
                  <a:srgbClr val="00B0F0"/>
                </a:solidFill>
                <a:latin typeface="Montserrat" panose="00000500000000000000" pitchFamily="2" charset="0"/>
                <a:sym typeface="Wingdings" panose="05000000000000000000" pitchFamily="2" charset="2"/>
              </a:rPr>
              <a:t>Contact me !</a:t>
            </a:r>
          </a:p>
        </p:txBody>
      </p:sp>
      <p:sp>
        <p:nvSpPr>
          <p:cNvPr id="15" name="Title 3">
            <a:extLst>
              <a:ext uri="{FF2B5EF4-FFF2-40B4-BE49-F238E27FC236}">
                <a16:creationId xmlns:a16="http://schemas.microsoft.com/office/drawing/2014/main" id="{E9D64E2E-6A6D-0422-89A5-977058DE42A3}"/>
              </a:ext>
            </a:extLst>
          </p:cNvPr>
          <p:cNvSpPr txBox="1">
            <a:spLocks/>
          </p:cNvSpPr>
          <p:nvPr/>
        </p:nvSpPr>
        <p:spPr>
          <a:xfrm>
            <a:off x="129155" y="4431641"/>
            <a:ext cx="9822017" cy="2426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ontserrat" pitchFamily="2" charset="77"/>
                <a:ea typeface="+mj-ea"/>
                <a:cs typeface="+mj-cs"/>
              </a:defRPr>
            </a:lvl1pPr>
          </a:lstStyle>
          <a:p>
            <a:pPr>
              <a:lnSpc>
                <a:spcPct val="100000"/>
              </a:lnSpc>
            </a:pPr>
            <a:r>
              <a:rPr lang="en-US" sz="3000" dirty="0"/>
              <a:t>Pose-Following with Dual Quaternions</a:t>
            </a:r>
          </a:p>
        </p:txBody>
      </p:sp>
      <p:sp>
        <p:nvSpPr>
          <p:cNvPr id="17" name="TextBox 16">
            <a:extLst>
              <a:ext uri="{FF2B5EF4-FFF2-40B4-BE49-F238E27FC236}">
                <a16:creationId xmlns:a16="http://schemas.microsoft.com/office/drawing/2014/main" id="{95A0B5E6-F3FA-38BF-E7C5-55AC7458D0D0}"/>
              </a:ext>
            </a:extLst>
          </p:cNvPr>
          <p:cNvSpPr txBox="1"/>
          <p:nvPr/>
        </p:nvSpPr>
        <p:spPr>
          <a:xfrm>
            <a:off x="126683" y="5934231"/>
            <a:ext cx="6104708" cy="738664"/>
          </a:xfrm>
          <a:prstGeom prst="rect">
            <a:avLst/>
          </a:prstGeom>
          <a:noFill/>
        </p:spPr>
        <p:txBody>
          <a:bodyPr wrap="square">
            <a:spAutoFit/>
          </a:bodyPr>
          <a:lstStyle/>
          <a:p>
            <a:pPr marL="0" indent="0">
              <a:buNone/>
            </a:pPr>
            <a:r>
              <a:rPr lang="en-US" sz="2400" dirty="0">
                <a:latin typeface="Montserrat" panose="00000500000000000000" pitchFamily="2" charset="0"/>
              </a:rPr>
              <a:t>Jon Arrizabalaga, Markus </a:t>
            </a:r>
            <a:r>
              <a:rPr lang="en-US" sz="2400" dirty="0" err="1">
                <a:latin typeface="Montserrat" panose="00000500000000000000" pitchFamily="2" charset="0"/>
              </a:rPr>
              <a:t>Ryll</a:t>
            </a:r>
            <a:endParaRPr lang="en-US" sz="2400" dirty="0">
              <a:latin typeface="Montserrat" panose="00000500000000000000" pitchFamily="2" charset="0"/>
            </a:endParaRPr>
          </a:p>
          <a:p>
            <a:pPr marL="0" indent="0">
              <a:buNone/>
            </a:pPr>
            <a:r>
              <a:rPr lang="en-US" sz="1800" dirty="0">
                <a:latin typeface="Montserrat" panose="00000500000000000000" pitchFamily="2" charset="0"/>
              </a:rPr>
              <a:t>jon.arrizabalaga@tum.de, markus.ryll@tum.de </a:t>
            </a:r>
          </a:p>
        </p:txBody>
      </p:sp>
    </p:spTree>
    <p:extLst>
      <p:ext uri="{BB962C8B-B14F-4D97-AF65-F5344CB8AC3E}">
        <p14:creationId xmlns:p14="http://schemas.microsoft.com/office/powerpoint/2010/main" val="1839728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413E43-BB33-4C8E-88D6-0390228FB166}"/>
              </a:ext>
            </a:extLst>
          </p:cNvPr>
          <p:cNvSpPr>
            <a:spLocks noGrp="1"/>
          </p:cNvSpPr>
          <p:nvPr>
            <p:ph type="sldNum" sz="quarter" idx="12"/>
          </p:nvPr>
        </p:nvSpPr>
        <p:spPr/>
        <p:txBody>
          <a:bodyPr/>
          <a:lstStyle/>
          <a:p>
            <a:fld id="{E8ED25DC-E166-554F-BCD9-3FA8AEAE4EAB}" type="slidenum">
              <a:rPr lang="en-US" smtClean="0"/>
              <a:pPr/>
              <a:t>19</a:t>
            </a:fld>
            <a:endParaRPr lang="en-US" dirty="0"/>
          </a:p>
        </p:txBody>
      </p:sp>
      <p:sp>
        <p:nvSpPr>
          <p:cNvPr id="53" name="Title 1">
            <a:extLst>
              <a:ext uri="{FF2B5EF4-FFF2-40B4-BE49-F238E27FC236}">
                <a16:creationId xmlns:a16="http://schemas.microsoft.com/office/drawing/2014/main" id="{57E6E833-D9A3-91A3-31B9-5A85A0B210F2}"/>
              </a:ext>
            </a:extLst>
          </p:cNvPr>
          <p:cNvSpPr>
            <a:spLocks noGrp="1"/>
          </p:cNvSpPr>
          <p:nvPr>
            <p:ph type="title"/>
          </p:nvPr>
        </p:nvSpPr>
        <p:spPr>
          <a:xfrm>
            <a:off x="838200" y="-3673"/>
            <a:ext cx="10515600" cy="1325563"/>
          </a:xfrm>
        </p:spPr>
        <p:txBody>
          <a:bodyPr/>
          <a:lstStyle/>
          <a:p>
            <a:r>
              <a:rPr lang="en-US" dirty="0"/>
              <a:t>Motivation</a:t>
            </a:r>
            <a:endParaRPr lang="en-DE" dirty="0"/>
          </a:p>
        </p:txBody>
      </p:sp>
      <p:sp>
        <p:nvSpPr>
          <p:cNvPr id="54" name="Content Placeholder 4">
            <a:extLst>
              <a:ext uri="{FF2B5EF4-FFF2-40B4-BE49-F238E27FC236}">
                <a16:creationId xmlns:a16="http://schemas.microsoft.com/office/drawing/2014/main" id="{1F490004-9902-D0A7-910F-711B2BB5FD12}"/>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Limitations of state-of-the-art</a:t>
            </a:r>
            <a:endParaRPr lang="en-DE" dirty="0"/>
          </a:p>
        </p:txBody>
      </p:sp>
      <p:grpSp>
        <p:nvGrpSpPr>
          <p:cNvPr id="71" name="Group 70">
            <a:extLst>
              <a:ext uri="{FF2B5EF4-FFF2-40B4-BE49-F238E27FC236}">
                <a16:creationId xmlns:a16="http://schemas.microsoft.com/office/drawing/2014/main" id="{72E91BD0-D68C-7AE9-6FEC-841BFB03D940}"/>
              </a:ext>
            </a:extLst>
          </p:cNvPr>
          <p:cNvGrpSpPr/>
          <p:nvPr/>
        </p:nvGrpSpPr>
        <p:grpSpPr>
          <a:xfrm>
            <a:off x="899199" y="1527774"/>
            <a:ext cx="6135437" cy="1077218"/>
            <a:chOff x="838200" y="1636158"/>
            <a:chExt cx="6135437" cy="1077218"/>
          </a:xfrm>
        </p:grpSpPr>
        <p:sp>
          <p:nvSpPr>
            <p:cNvPr id="65" name="TextBox 64">
              <a:extLst>
                <a:ext uri="{FF2B5EF4-FFF2-40B4-BE49-F238E27FC236}">
                  <a16:creationId xmlns:a16="http://schemas.microsoft.com/office/drawing/2014/main" id="{E9B31D51-CF79-BAC1-0080-710DF1C3CEB5}"/>
                </a:ext>
              </a:extLst>
            </p:cNvPr>
            <p:cNvSpPr txBox="1"/>
            <p:nvPr/>
          </p:nvSpPr>
          <p:spPr>
            <a:xfrm>
              <a:off x="1063871" y="1636158"/>
              <a:ext cx="5909766" cy="1077218"/>
            </a:xfrm>
            <a:prstGeom prst="rect">
              <a:avLst/>
            </a:prstGeom>
            <a:noFill/>
          </p:spPr>
          <p:txBody>
            <a:bodyPr wrap="square">
              <a:spAutoFit/>
            </a:bodyPr>
            <a:lstStyle/>
            <a:p>
              <a:pPr>
                <a:lnSpc>
                  <a:spcPct val="150000"/>
                </a:lnSpc>
              </a:pPr>
              <a:r>
                <a:rPr lang="en-US" sz="1600" b="1" i="1" dirty="0">
                  <a:latin typeface="Montserrat" panose="00000500000000000000" pitchFamily="2" charset="0"/>
                </a:rPr>
                <a:t>Pose representation </a:t>
              </a:r>
              <a:r>
                <a:rPr lang="en-US" sz="1600" dirty="0">
                  <a:latin typeface="Montserrat" panose="00000500000000000000" pitchFamily="2" charset="0"/>
                </a:rPr>
                <a:t>Position + Orientation</a:t>
              </a:r>
            </a:p>
            <a:p>
              <a:pPr marL="285750" indent="-285750">
                <a:lnSpc>
                  <a:spcPct val="150000"/>
                </a:lnSpc>
                <a:buFont typeface="Arial" panose="020B0604020202020204" pitchFamily="34" charset="0"/>
                <a:buChar char="•"/>
              </a:pPr>
              <a:r>
                <a:rPr lang="en-US" sz="1600" dirty="0">
                  <a:latin typeface="Montserrat" panose="00000500000000000000" pitchFamily="2" charset="0"/>
                </a:rPr>
                <a:t>Rotation matrices / Unit quaternions</a:t>
              </a:r>
            </a:p>
            <a:p>
              <a:pPr marL="285750" indent="-285750">
                <a:buFontTx/>
                <a:buChar char="-"/>
              </a:pPr>
              <a:endParaRPr lang="en-US" sz="1600" dirty="0">
                <a:latin typeface="Montserrat" panose="00000500000000000000" pitchFamily="2" charset="0"/>
              </a:endParaRPr>
            </a:p>
          </p:txBody>
        </p:sp>
        <p:pic>
          <p:nvPicPr>
            <p:cNvPr id="66" name="Picture 65" descr="A picture containing text, clipart&#10;&#10;Description automatically generated">
              <a:extLst>
                <a:ext uri="{FF2B5EF4-FFF2-40B4-BE49-F238E27FC236}">
                  <a16:creationId xmlns:a16="http://schemas.microsoft.com/office/drawing/2014/main" id="{8D2EF329-B8ED-82D6-4E19-C6B0DC3962B2}"/>
                </a:ext>
              </a:extLst>
            </p:cNvPr>
            <p:cNvPicPr>
              <a:picLocks noChangeAspect="1"/>
            </p:cNvPicPr>
            <p:nvPr/>
          </p:nvPicPr>
          <p:blipFill rotWithShape="1">
            <a:blip r:embed="rId3"/>
            <a:srcRect l="20654" r="59667" b="55031"/>
            <a:stretch/>
          </p:blipFill>
          <p:spPr>
            <a:xfrm>
              <a:off x="838200" y="1744180"/>
              <a:ext cx="269335" cy="265120"/>
            </a:xfrm>
            <a:prstGeom prst="rect">
              <a:avLst/>
            </a:prstGeom>
          </p:spPr>
        </p:pic>
      </p:grpSp>
      <p:sp>
        <p:nvSpPr>
          <p:cNvPr id="73" name="TextBox 72">
            <a:extLst>
              <a:ext uri="{FF2B5EF4-FFF2-40B4-BE49-F238E27FC236}">
                <a16:creationId xmlns:a16="http://schemas.microsoft.com/office/drawing/2014/main" id="{373E7F26-55BA-B4D8-D004-14EB28AE0F17}"/>
              </a:ext>
            </a:extLst>
          </p:cNvPr>
          <p:cNvSpPr txBox="1"/>
          <p:nvPr/>
        </p:nvSpPr>
        <p:spPr>
          <a:xfrm>
            <a:off x="1774904" y="2285140"/>
            <a:ext cx="4418424" cy="1527982"/>
          </a:xfrm>
          <a:prstGeom prst="rect">
            <a:avLst/>
          </a:prstGeom>
          <a:noFill/>
        </p:spPr>
        <p:txBody>
          <a:bodyPr wrap="square">
            <a:spAutoFit/>
          </a:bodyPr>
          <a:lstStyle/>
          <a:p>
            <a:pPr>
              <a:lnSpc>
                <a:spcPct val="150000"/>
              </a:lnSpc>
            </a:pPr>
            <a:r>
              <a:rPr lang="en-US" sz="1600" dirty="0">
                <a:latin typeface="Montserrat" panose="00000500000000000000" pitchFamily="2" charset="0"/>
              </a:rPr>
              <a:t>Not compact</a:t>
            </a:r>
          </a:p>
          <a:p>
            <a:pPr>
              <a:lnSpc>
                <a:spcPct val="150000"/>
              </a:lnSpc>
            </a:pPr>
            <a:r>
              <a:rPr lang="en-US" sz="1600" dirty="0">
                <a:latin typeface="Montserrat" panose="00000500000000000000" pitchFamily="2" charset="0"/>
              </a:rPr>
              <a:t>Inefficient “pose” operations</a:t>
            </a:r>
          </a:p>
          <a:p>
            <a:pPr>
              <a:lnSpc>
                <a:spcPct val="150000"/>
              </a:lnSpc>
            </a:pPr>
            <a:r>
              <a:rPr lang="en-US" sz="1600" dirty="0">
                <a:latin typeface="Montserrat" panose="00000500000000000000" pitchFamily="2" charset="0"/>
              </a:rPr>
              <a:t>Multiple equilibrium points</a:t>
            </a:r>
          </a:p>
          <a:p>
            <a:pPr>
              <a:lnSpc>
                <a:spcPct val="150000"/>
              </a:lnSpc>
            </a:pPr>
            <a:r>
              <a:rPr lang="en-US" sz="1600" dirty="0">
                <a:latin typeface="Montserrat" panose="00000500000000000000" pitchFamily="2" charset="0"/>
              </a:rPr>
              <a:t>Two separate “pose-error” functions</a:t>
            </a:r>
          </a:p>
        </p:txBody>
      </p:sp>
      <p:pic>
        <p:nvPicPr>
          <p:cNvPr id="78" name="Picture 77" descr="Icon&#10;&#10;Description automatically generated">
            <a:extLst>
              <a:ext uri="{FF2B5EF4-FFF2-40B4-BE49-F238E27FC236}">
                <a16:creationId xmlns:a16="http://schemas.microsoft.com/office/drawing/2014/main" id="{171933C2-9EC2-2910-554B-DE9286A800D4}"/>
              </a:ext>
            </a:extLst>
          </p:cNvPr>
          <p:cNvPicPr>
            <a:picLocks noChangeAspect="1"/>
          </p:cNvPicPr>
          <p:nvPr/>
        </p:nvPicPr>
        <p:blipFill>
          <a:blip r:embed="rId4"/>
          <a:stretch>
            <a:fillRect/>
          </a:stretch>
        </p:blipFill>
        <p:spPr>
          <a:xfrm>
            <a:off x="1517040" y="2441915"/>
            <a:ext cx="257864" cy="253996"/>
          </a:xfrm>
          <a:prstGeom prst="rect">
            <a:avLst/>
          </a:prstGeom>
        </p:spPr>
      </p:pic>
      <p:pic>
        <p:nvPicPr>
          <p:cNvPr id="79" name="Picture 78" descr="Icon&#10;&#10;Description automatically generated">
            <a:extLst>
              <a:ext uri="{FF2B5EF4-FFF2-40B4-BE49-F238E27FC236}">
                <a16:creationId xmlns:a16="http://schemas.microsoft.com/office/drawing/2014/main" id="{27D98A6A-347F-19BA-5637-199292B15312}"/>
              </a:ext>
            </a:extLst>
          </p:cNvPr>
          <p:cNvPicPr>
            <a:picLocks noChangeAspect="1"/>
          </p:cNvPicPr>
          <p:nvPr/>
        </p:nvPicPr>
        <p:blipFill>
          <a:blip r:embed="rId4"/>
          <a:stretch>
            <a:fillRect/>
          </a:stretch>
        </p:blipFill>
        <p:spPr>
          <a:xfrm>
            <a:off x="1517040" y="2797959"/>
            <a:ext cx="257864" cy="253996"/>
          </a:xfrm>
          <a:prstGeom prst="rect">
            <a:avLst/>
          </a:prstGeom>
        </p:spPr>
      </p:pic>
      <p:pic>
        <p:nvPicPr>
          <p:cNvPr id="80" name="Picture 79" descr="Icon&#10;&#10;Description automatically generated">
            <a:extLst>
              <a:ext uri="{FF2B5EF4-FFF2-40B4-BE49-F238E27FC236}">
                <a16:creationId xmlns:a16="http://schemas.microsoft.com/office/drawing/2014/main" id="{8ADB1661-B98C-D263-A2A1-DEE2D5D9EF08}"/>
              </a:ext>
            </a:extLst>
          </p:cNvPr>
          <p:cNvPicPr>
            <a:picLocks noChangeAspect="1"/>
          </p:cNvPicPr>
          <p:nvPr/>
        </p:nvPicPr>
        <p:blipFill>
          <a:blip r:embed="rId4"/>
          <a:stretch>
            <a:fillRect/>
          </a:stretch>
        </p:blipFill>
        <p:spPr>
          <a:xfrm>
            <a:off x="1517040" y="3154003"/>
            <a:ext cx="257864" cy="253996"/>
          </a:xfrm>
          <a:prstGeom prst="rect">
            <a:avLst/>
          </a:prstGeom>
        </p:spPr>
      </p:pic>
      <p:pic>
        <p:nvPicPr>
          <p:cNvPr id="81" name="Picture 80" descr="Icon&#10;&#10;Description automatically generated">
            <a:extLst>
              <a:ext uri="{FF2B5EF4-FFF2-40B4-BE49-F238E27FC236}">
                <a16:creationId xmlns:a16="http://schemas.microsoft.com/office/drawing/2014/main" id="{0EE4A9E7-379B-0C9D-348B-13997446D89E}"/>
              </a:ext>
            </a:extLst>
          </p:cNvPr>
          <p:cNvPicPr>
            <a:picLocks noChangeAspect="1"/>
          </p:cNvPicPr>
          <p:nvPr/>
        </p:nvPicPr>
        <p:blipFill>
          <a:blip r:embed="rId4"/>
          <a:stretch>
            <a:fillRect/>
          </a:stretch>
        </p:blipFill>
        <p:spPr>
          <a:xfrm>
            <a:off x="1517040" y="3516566"/>
            <a:ext cx="257864" cy="253996"/>
          </a:xfrm>
          <a:prstGeom prst="rect">
            <a:avLst/>
          </a:prstGeom>
        </p:spPr>
      </p:pic>
      <p:grpSp>
        <p:nvGrpSpPr>
          <p:cNvPr id="92" name="Group 91">
            <a:extLst>
              <a:ext uri="{FF2B5EF4-FFF2-40B4-BE49-F238E27FC236}">
                <a16:creationId xmlns:a16="http://schemas.microsoft.com/office/drawing/2014/main" id="{B1C92A2A-1719-073A-CDB0-D6037D701B65}"/>
              </a:ext>
            </a:extLst>
          </p:cNvPr>
          <p:cNvGrpSpPr/>
          <p:nvPr/>
        </p:nvGrpSpPr>
        <p:grpSpPr>
          <a:xfrm>
            <a:off x="899199" y="4067912"/>
            <a:ext cx="6181482" cy="1496324"/>
            <a:chOff x="627483" y="4127672"/>
            <a:chExt cx="6181482" cy="1496324"/>
          </a:xfrm>
        </p:grpSpPr>
        <p:grpSp>
          <p:nvGrpSpPr>
            <p:cNvPr id="70" name="Group 69">
              <a:extLst>
                <a:ext uri="{FF2B5EF4-FFF2-40B4-BE49-F238E27FC236}">
                  <a16:creationId xmlns:a16="http://schemas.microsoft.com/office/drawing/2014/main" id="{39FCCDA8-C892-8AFE-CFB1-3559E456916E}"/>
                </a:ext>
              </a:extLst>
            </p:cNvPr>
            <p:cNvGrpSpPr/>
            <p:nvPr/>
          </p:nvGrpSpPr>
          <p:grpSpPr>
            <a:xfrm>
              <a:off x="627483" y="4127672"/>
              <a:ext cx="6181482" cy="666208"/>
              <a:chOff x="835819" y="2759993"/>
              <a:chExt cx="6181482" cy="666208"/>
            </a:xfrm>
          </p:grpSpPr>
          <p:sp>
            <p:nvSpPr>
              <p:cNvPr id="67" name="TextBox 66">
                <a:extLst>
                  <a:ext uri="{FF2B5EF4-FFF2-40B4-BE49-F238E27FC236}">
                    <a16:creationId xmlns:a16="http://schemas.microsoft.com/office/drawing/2014/main" id="{B843FEB6-0610-C3E1-8710-95ECF5279E51}"/>
                  </a:ext>
                </a:extLst>
              </p:cNvPr>
              <p:cNvSpPr txBox="1"/>
              <p:nvPr/>
            </p:nvSpPr>
            <p:spPr>
              <a:xfrm>
                <a:off x="1107535" y="2759993"/>
                <a:ext cx="5909766" cy="666208"/>
              </a:xfrm>
              <a:prstGeom prst="rect">
                <a:avLst/>
              </a:prstGeom>
              <a:noFill/>
            </p:spPr>
            <p:txBody>
              <a:bodyPr wrap="square">
                <a:spAutoFit/>
              </a:bodyPr>
              <a:lstStyle/>
              <a:p>
                <a:r>
                  <a:rPr lang="en-US" sz="1600" b="1" i="1" dirty="0">
                    <a:latin typeface="Montserrat" panose="00000500000000000000" pitchFamily="2" charset="0"/>
                  </a:rPr>
                  <a:t>Control methods</a:t>
                </a:r>
                <a:endParaRPr lang="en-US" sz="1600" dirty="0">
                  <a:latin typeface="Montserrat" panose="00000500000000000000" pitchFamily="2" charset="0"/>
                </a:endParaRPr>
              </a:p>
              <a:p>
                <a:pPr marL="285750" indent="-285750">
                  <a:lnSpc>
                    <a:spcPct val="150000"/>
                  </a:lnSpc>
                  <a:buFont typeface="Arial" panose="020B0604020202020204" pitchFamily="34" charset="0"/>
                  <a:buChar char="•"/>
                </a:pPr>
                <a:r>
                  <a:rPr lang="en-US" sz="1600" dirty="0">
                    <a:latin typeface="Montserrat" panose="00000500000000000000" pitchFamily="2" charset="0"/>
                  </a:rPr>
                  <a:t>Reference-tracking</a:t>
                </a:r>
              </a:p>
            </p:txBody>
          </p:sp>
          <p:pic>
            <p:nvPicPr>
              <p:cNvPr id="69" name="Picture 68" descr="A picture containing text, clipart&#10;&#10;Description automatically generated">
                <a:extLst>
                  <a:ext uri="{FF2B5EF4-FFF2-40B4-BE49-F238E27FC236}">
                    <a16:creationId xmlns:a16="http://schemas.microsoft.com/office/drawing/2014/main" id="{454C21D7-82FA-532F-3C93-357C0A9F7FE7}"/>
                  </a:ext>
                </a:extLst>
              </p:cNvPr>
              <p:cNvPicPr>
                <a:picLocks noChangeAspect="1"/>
              </p:cNvPicPr>
              <p:nvPr/>
            </p:nvPicPr>
            <p:blipFill rotWithShape="1">
              <a:blip r:embed="rId3"/>
              <a:srcRect l="39862" t="-1" r="40285" b="55032"/>
              <a:stretch/>
            </p:blipFill>
            <p:spPr>
              <a:xfrm>
                <a:off x="835819" y="2791687"/>
                <a:ext cx="271716" cy="265120"/>
              </a:xfrm>
              <a:prstGeom prst="rect">
                <a:avLst/>
              </a:prstGeom>
            </p:spPr>
          </p:pic>
        </p:grpSp>
        <p:grpSp>
          <p:nvGrpSpPr>
            <p:cNvPr id="83" name="Group 82">
              <a:extLst>
                <a:ext uri="{FF2B5EF4-FFF2-40B4-BE49-F238E27FC236}">
                  <a16:creationId xmlns:a16="http://schemas.microsoft.com/office/drawing/2014/main" id="{70A8AA94-F94C-843F-5F63-501B62929A09}"/>
                </a:ext>
              </a:extLst>
            </p:cNvPr>
            <p:cNvGrpSpPr/>
            <p:nvPr/>
          </p:nvGrpSpPr>
          <p:grpSpPr>
            <a:xfrm>
              <a:off x="1245323" y="4834677"/>
              <a:ext cx="4926877" cy="789319"/>
              <a:chOff x="5873228" y="1910016"/>
              <a:chExt cx="4926877" cy="789319"/>
            </a:xfrm>
          </p:grpSpPr>
          <p:sp>
            <p:nvSpPr>
              <p:cNvPr id="84" name="TextBox 83">
                <a:extLst>
                  <a:ext uri="{FF2B5EF4-FFF2-40B4-BE49-F238E27FC236}">
                    <a16:creationId xmlns:a16="http://schemas.microsoft.com/office/drawing/2014/main" id="{8E448C61-D12D-0C25-C42B-E307F35F7EA9}"/>
                  </a:ext>
                </a:extLst>
              </p:cNvPr>
              <p:cNvSpPr txBox="1"/>
              <p:nvPr/>
            </p:nvSpPr>
            <p:spPr>
              <a:xfrm>
                <a:off x="6131091" y="1910016"/>
                <a:ext cx="4669014" cy="789319"/>
              </a:xfrm>
              <a:prstGeom prst="rect">
                <a:avLst/>
              </a:prstGeom>
              <a:noFill/>
            </p:spPr>
            <p:txBody>
              <a:bodyPr wrap="square">
                <a:spAutoFit/>
              </a:bodyPr>
              <a:lstStyle/>
              <a:p>
                <a:pPr>
                  <a:lnSpc>
                    <a:spcPct val="150000"/>
                  </a:lnSpc>
                </a:pPr>
                <a:r>
                  <a:rPr lang="en-US" sz="1600" dirty="0">
                    <a:latin typeface="Montserrat" panose="00000500000000000000" pitchFamily="2" charset="0"/>
                  </a:rPr>
                  <a:t>Rely on predefined time-varying reference</a:t>
                </a:r>
              </a:p>
              <a:p>
                <a:pPr>
                  <a:lnSpc>
                    <a:spcPct val="150000"/>
                  </a:lnSpc>
                </a:pPr>
                <a:r>
                  <a:rPr lang="en-US" sz="1600" dirty="0">
                    <a:latin typeface="Montserrat" panose="00000500000000000000" pitchFamily="2" charset="0"/>
                    <a:sym typeface="Wingdings" panose="05000000000000000000" pitchFamily="2" charset="2"/>
                  </a:rPr>
                  <a:t>	“… </a:t>
                </a:r>
                <a:r>
                  <a:rPr lang="en-US" sz="1600" i="1" dirty="0">
                    <a:latin typeface="Montserrat" panose="00000500000000000000" pitchFamily="2" charset="0"/>
                    <a:sym typeface="Wingdings" panose="05000000000000000000" pitchFamily="2" charset="2"/>
                  </a:rPr>
                  <a:t>when to be where …</a:t>
                </a:r>
                <a:r>
                  <a:rPr lang="en-US" sz="1600" dirty="0">
                    <a:latin typeface="Montserrat" panose="00000500000000000000" pitchFamily="2" charset="0"/>
                    <a:sym typeface="Wingdings" panose="05000000000000000000" pitchFamily="2" charset="2"/>
                  </a:rPr>
                  <a:t>”</a:t>
                </a:r>
                <a:r>
                  <a:rPr lang="en-US" sz="1600" dirty="0">
                    <a:latin typeface="Montserrat" panose="00000500000000000000" pitchFamily="2" charset="0"/>
                  </a:rPr>
                  <a:t> </a:t>
                </a:r>
                <a:endParaRPr lang="en-US" sz="1600" dirty="0">
                  <a:latin typeface="Montserrat" panose="00000500000000000000" pitchFamily="2" charset="0"/>
                  <a:sym typeface="Wingdings" panose="05000000000000000000" pitchFamily="2" charset="2"/>
                </a:endParaRPr>
              </a:p>
            </p:txBody>
          </p:sp>
          <p:pic>
            <p:nvPicPr>
              <p:cNvPr id="85" name="Picture 84" descr="Icon&#10;&#10;Description automatically generated">
                <a:extLst>
                  <a:ext uri="{FF2B5EF4-FFF2-40B4-BE49-F238E27FC236}">
                    <a16:creationId xmlns:a16="http://schemas.microsoft.com/office/drawing/2014/main" id="{E9452FED-D738-2290-A40D-7E6166B91C07}"/>
                  </a:ext>
                </a:extLst>
              </p:cNvPr>
              <p:cNvPicPr>
                <a:picLocks noChangeAspect="1"/>
              </p:cNvPicPr>
              <p:nvPr/>
            </p:nvPicPr>
            <p:blipFill>
              <a:blip r:embed="rId4"/>
              <a:stretch>
                <a:fillRect/>
              </a:stretch>
            </p:blipFill>
            <p:spPr>
              <a:xfrm>
                <a:off x="5873228" y="2066791"/>
                <a:ext cx="257864" cy="253996"/>
              </a:xfrm>
              <a:prstGeom prst="rect">
                <a:avLst/>
              </a:prstGeom>
            </p:spPr>
          </p:pic>
        </p:grpSp>
      </p:grpSp>
      <p:sp>
        <p:nvSpPr>
          <p:cNvPr id="95" name="Content Placeholder 4">
            <a:extLst>
              <a:ext uri="{FF2B5EF4-FFF2-40B4-BE49-F238E27FC236}">
                <a16:creationId xmlns:a16="http://schemas.microsoft.com/office/drawing/2014/main" id="{45666DE7-1A8D-6508-5F25-73BBF2DFCCF0}"/>
              </a:ext>
            </a:extLst>
          </p:cNvPr>
          <p:cNvSpPr txBox="1">
            <a:spLocks/>
          </p:cNvSpPr>
          <p:nvPr/>
        </p:nvSpPr>
        <p:spPr>
          <a:xfrm>
            <a:off x="6905965"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do we seek?</a:t>
            </a:r>
            <a:endParaRPr lang="en-DE" dirty="0"/>
          </a:p>
        </p:txBody>
      </p:sp>
      <p:grpSp>
        <p:nvGrpSpPr>
          <p:cNvPr id="121" name="Group 120">
            <a:extLst>
              <a:ext uri="{FF2B5EF4-FFF2-40B4-BE49-F238E27FC236}">
                <a16:creationId xmlns:a16="http://schemas.microsoft.com/office/drawing/2014/main" id="{B98FED75-FF8A-A72C-6031-06BE7B5DA9ED}"/>
              </a:ext>
            </a:extLst>
          </p:cNvPr>
          <p:cNvGrpSpPr/>
          <p:nvPr/>
        </p:nvGrpSpPr>
        <p:grpSpPr>
          <a:xfrm>
            <a:off x="7080681" y="1900916"/>
            <a:ext cx="7992410" cy="1921581"/>
            <a:chOff x="6729498" y="1891541"/>
            <a:chExt cx="7992410" cy="1921581"/>
          </a:xfrm>
        </p:grpSpPr>
        <p:sp>
          <p:nvSpPr>
            <p:cNvPr id="97" name="TextBox 96">
              <a:extLst>
                <a:ext uri="{FF2B5EF4-FFF2-40B4-BE49-F238E27FC236}">
                  <a16:creationId xmlns:a16="http://schemas.microsoft.com/office/drawing/2014/main" id="{D3C5D65F-F154-EE04-4837-EF7FB2951C3D}"/>
                </a:ext>
              </a:extLst>
            </p:cNvPr>
            <p:cNvSpPr txBox="1"/>
            <p:nvPr/>
          </p:nvSpPr>
          <p:spPr>
            <a:xfrm>
              <a:off x="6731794" y="1891541"/>
              <a:ext cx="7990114" cy="4199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dirty="0">
                  <a:latin typeface="Montserrat" panose="00000500000000000000" pitchFamily="2" charset="0"/>
                </a:rPr>
                <a:t> ?</a:t>
              </a:r>
            </a:p>
          </p:txBody>
        </p:sp>
        <p:sp>
          <p:nvSpPr>
            <p:cNvPr id="103" name="TextBox 102">
              <a:extLst>
                <a:ext uri="{FF2B5EF4-FFF2-40B4-BE49-F238E27FC236}">
                  <a16:creationId xmlns:a16="http://schemas.microsoft.com/office/drawing/2014/main" id="{73E7C860-DE5A-3A39-74CA-F1A0B33D6161}"/>
                </a:ext>
              </a:extLst>
            </p:cNvPr>
            <p:cNvSpPr txBox="1"/>
            <p:nvPr/>
          </p:nvSpPr>
          <p:spPr>
            <a:xfrm>
              <a:off x="6989658" y="2285140"/>
              <a:ext cx="4418424" cy="1527982"/>
            </a:xfrm>
            <a:prstGeom prst="rect">
              <a:avLst/>
            </a:prstGeom>
            <a:noFill/>
          </p:spPr>
          <p:txBody>
            <a:bodyPr wrap="square">
              <a:spAutoFit/>
            </a:bodyPr>
            <a:lstStyle/>
            <a:p>
              <a:pPr>
                <a:lnSpc>
                  <a:spcPct val="150000"/>
                </a:lnSpc>
              </a:pPr>
              <a:r>
                <a:rPr lang="en-US" sz="1600" dirty="0">
                  <a:latin typeface="Montserrat" panose="00000500000000000000" pitchFamily="2" charset="0"/>
                </a:rPr>
                <a:t>Compact</a:t>
              </a:r>
            </a:p>
            <a:p>
              <a:pPr>
                <a:lnSpc>
                  <a:spcPct val="150000"/>
                </a:lnSpc>
              </a:pPr>
              <a:r>
                <a:rPr lang="en-US" sz="1600" dirty="0">
                  <a:latin typeface="Montserrat" panose="00000500000000000000" pitchFamily="2" charset="0"/>
                </a:rPr>
                <a:t>Efficient “pose” operations</a:t>
              </a:r>
            </a:p>
            <a:p>
              <a:pPr>
                <a:lnSpc>
                  <a:spcPct val="150000"/>
                </a:lnSpc>
              </a:pPr>
              <a:r>
                <a:rPr lang="en-US" sz="1600" dirty="0">
                  <a:latin typeface="Montserrat" panose="00000500000000000000" pitchFamily="2" charset="0"/>
                </a:rPr>
                <a:t>Single equilibrium point</a:t>
              </a:r>
            </a:p>
            <a:p>
              <a:pPr>
                <a:lnSpc>
                  <a:spcPct val="150000"/>
                </a:lnSpc>
              </a:pPr>
              <a:r>
                <a:rPr lang="en-US" sz="1600" dirty="0">
                  <a:latin typeface="Montserrat" panose="00000500000000000000" pitchFamily="2" charset="0"/>
                </a:rPr>
                <a:t>Unique “pose-error” function</a:t>
              </a:r>
            </a:p>
          </p:txBody>
        </p:sp>
        <p:pic>
          <p:nvPicPr>
            <p:cNvPr id="108" name="Picture 107" descr="Shape, arrow&#10;&#10;Description automatically generated">
              <a:extLst>
                <a:ext uri="{FF2B5EF4-FFF2-40B4-BE49-F238E27FC236}">
                  <a16:creationId xmlns:a16="http://schemas.microsoft.com/office/drawing/2014/main" id="{569C2A29-FF0B-B326-6ABB-12ED4DD06F47}"/>
                </a:ext>
              </a:extLst>
            </p:cNvPr>
            <p:cNvPicPr>
              <a:picLocks noChangeAspect="1"/>
            </p:cNvPicPr>
            <p:nvPr/>
          </p:nvPicPr>
          <p:blipFill>
            <a:blip r:embed="rId5"/>
            <a:stretch>
              <a:fillRect/>
            </a:stretch>
          </p:blipFill>
          <p:spPr>
            <a:xfrm>
              <a:off x="6732950" y="2441915"/>
              <a:ext cx="220824" cy="220824"/>
            </a:xfrm>
            <a:prstGeom prst="rect">
              <a:avLst/>
            </a:prstGeom>
          </p:spPr>
        </p:pic>
        <p:pic>
          <p:nvPicPr>
            <p:cNvPr id="109" name="Picture 108" descr="Shape, arrow&#10;&#10;Description automatically generated">
              <a:extLst>
                <a:ext uri="{FF2B5EF4-FFF2-40B4-BE49-F238E27FC236}">
                  <a16:creationId xmlns:a16="http://schemas.microsoft.com/office/drawing/2014/main" id="{A134FF9D-0F56-BF35-38AC-CE0F15CD4B42}"/>
                </a:ext>
              </a:extLst>
            </p:cNvPr>
            <p:cNvPicPr>
              <a:picLocks noChangeAspect="1"/>
            </p:cNvPicPr>
            <p:nvPr/>
          </p:nvPicPr>
          <p:blipFill>
            <a:blip r:embed="rId5"/>
            <a:stretch>
              <a:fillRect/>
            </a:stretch>
          </p:blipFill>
          <p:spPr>
            <a:xfrm>
              <a:off x="6732950" y="2822951"/>
              <a:ext cx="220824" cy="220824"/>
            </a:xfrm>
            <a:prstGeom prst="rect">
              <a:avLst/>
            </a:prstGeom>
          </p:spPr>
        </p:pic>
        <p:pic>
          <p:nvPicPr>
            <p:cNvPr id="110" name="Picture 109" descr="Shape, arrow&#10;&#10;Description automatically generated">
              <a:extLst>
                <a:ext uri="{FF2B5EF4-FFF2-40B4-BE49-F238E27FC236}">
                  <a16:creationId xmlns:a16="http://schemas.microsoft.com/office/drawing/2014/main" id="{AB3B2DF0-AE59-2B3A-C8B8-1DD8C84B143D}"/>
                </a:ext>
              </a:extLst>
            </p:cNvPr>
            <p:cNvPicPr>
              <a:picLocks noChangeAspect="1"/>
            </p:cNvPicPr>
            <p:nvPr/>
          </p:nvPicPr>
          <p:blipFill>
            <a:blip r:embed="rId5"/>
            <a:stretch>
              <a:fillRect/>
            </a:stretch>
          </p:blipFill>
          <p:spPr>
            <a:xfrm>
              <a:off x="6729498" y="3182092"/>
              <a:ext cx="220824" cy="220824"/>
            </a:xfrm>
            <a:prstGeom prst="rect">
              <a:avLst/>
            </a:prstGeom>
          </p:spPr>
        </p:pic>
        <p:pic>
          <p:nvPicPr>
            <p:cNvPr id="111" name="Picture 110" descr="Shape, arrow&#10;&#10;Description automatically generated">
              <a:extLst>
                <a:ext uri="{FF2B5EF4-FFF2-40B4-BE49-F238E27FC236}">
                  <a16:creationId xmlns:a16="http://schemas.microsoft.com/office/drawing/2014/main" id="{00BB1523-80FE-050A-F0E3-77DC4E3995F8}"/>
                </a:ext>
              </a:extLst>
            </p:cNvPr>
            <p:cNvPicPr>
              <a:picLocks noChangeAspect="1"/>
            </p:cNvPicPr>
            <p:nvPr/>
          </p:nvPicPr>
          <p:blipFill>
            <a:blip r:embed="rId5"/>
            <a:stretch>
              <a:fillRect/>
            </a:stretch>
          </p:blipFill>
          <p:spPr>
            <a:xfrm>
              <a:off x="6729498" y="3530828"/>
              <a:ext cx="220824" cy="220824"/>
            </a:xfrm>
            <a:prstGeom prst="rect">
              <a:avLst/>
            </a:prstGeom>
          </p:spPr>
        </p:pic>
      </p:grpSp>
      <p:grpSp>
        <p:nvGrpSpPr>
          <p:cNvPr id="122" name="Group 121">
            <a:extLst>
              <a:ext uri="{FF2B5EF4-FFF2-40B4-BE49-F238E27FC236}">
                <a16:creationId xmlns:a16="http://schemas.microsoft.com/office/drawing/2014/main" id="{2C487D6B-FC99-4FFB-C49E-B0A5DFE2526A}"/>
              </a:ext>
            </a:extLst>
          </p:cNvPr>
          <p:cNvGrpSpPr/>
          <p:nvPr/>
        </p:nvGrpSpPr>
        <p:grpSpPr>
          <a:xfrm>
            <a:off x="7084133" y="4322875"/>
            <a:ext cx="7990114" cy="904084"/>
            <a:chOff x="6729498" y="4314133"/>
            <a:chExt cx="7990114" cy="904084"/>
          </a:xfrm>
        </p:grpSpPr>
        <p:sp>
          <p:nvSpPr>
            <p:cNvPr id="112" name="TextBox 111">
              <a:extLst>
                <a:ext uri="{FF2B5EF4-FFF2-40B4-BE49-F238E27FC236}">
                  <a16:creationId xmlns:a16="http://schemas.microsoft.com/office/drawing/2014/main" id="{F3842964-DC39-07A4-B3BF-D2581926766C}"/>
                </a:ext>
              </a:extLst>
            </p:cNvPr>
            <p:cNvSpPr txBox="1"/>
            <p:nvPr/>
          </p:nvSpPr>
          <p:spPr>
            <a:xfrm>
              <a:off x="6729498" y="4314133"/>
              <a:ext cx="7990114" cy="4199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dirty="0">
                  <a:latin typeface="Montserrat" panose="00000500000000000000" pitchFamily="2" charset="0"/>
                </a:rPr>
                <a:t> </a:t>
              </a:r>
              <a:r>
                <a:rPr lang="en-US" sz="1600" dirty="0">
                  <a:latin typeface="Montserrat" panose="00000500000000000000" pitchFamily="2" charset="0"/>
                </a:rPr>
                <a:t>Reference-following </a:t>
              </a:r>
              <a:r>
                <a:rPr lang="en-US" sz="1600" dirty="0">
                  <a:latin typeface="Montserrat" panose="00000500000000000000" pitchFamily="2" charset="0"/>
                  <a:sym typeface="Wingdings" panose="05000000000000000000" pitchFamily="2" charset="2"/>
                </a:rPr>
                <a:t> </a:t>
              </a:r>
              <a:r>
                <a:rPr lang="en-US" sz="1600" b="1" dirty="0">
                  <a:latin typeface="Montserrat" panose="00000500000000000000" pitchFamily="2" charset="0"/>
                  <a:sym typeface="Wingdings" panose="05000000000000000000" pitchFamily="2" charset="2"/>
                </a:rPr>
                <a:t>Pose-following</a:t>
              </a:r>
              <a:endParaRPr lang="en-US" sz="1600" b="1" dirty="0">
                <a:latin typeface="Montserrat" panose="00000500000000000000" pitchFamily="2" charset="0"/>
              </a:endParaRPr>
            </a:p>
          </p:txBody>
        </p:sp>
        <p:grpSp>
          <p:nvGrpSpPr>
            <p:cNvPr id="118" name="Group 117">
              <a:extLst>
                <a:ext uri="{FF2B5EF4-FFF2-40B4-BE49-F238E27FC236}">
                  <a16:creationId xmlns:a16="http://schemas.microsoft.com/office/drawing/2014/main" id="{33C32FDA-A795-3F3D-44C1-503786A8440D}"/>
                </a:ext>
              </a:extLst>
            </p:cNvPr>
            <p:cNvGrpSpPr/>
            <p:nvPr/>
          </p:nvGrpSpPr>
          <p:grpSpPr>
            <a:xfrm>
              <a:off x="6768834" y="4798230"/>
              <a:ext cx="4502847" cy="419987"/>
              <a:chOff x="6963602" y="4885878"/>
              <a:chExt cx="4502847" cy="419987"/>
            </a:xfrm>
          </p:grpSpPr>
          <p:sp>
            <p:nvSpPr>
              <p:cNvPr id="116" name="TextBox 115">
                <a:extLst>
                  <a:ext uri="{FF2B5EF4-FFF2-40B4-BE49-F238E27FC236}">
                    <a16:creationId xmlns:a16="http://schemas.microsoft.com/office/drawing/2014/main" id="{C53EFE89-878D-EAE7-467A-68968DD11705}"/>
                  </a:ext>
                </a:extLst>
              </p:cNvPr>
              <p:cNvSpPr txBox="1"/>
              <p:nvPr/>
            </p:nvSpPr>
            <p:spPr>
              <a:xfrm>
                <a:off x="7275449" y="4885878"/>
                <a:ext cx="4191000" cy="419987"/>
              </a:xfrm>
              <a:prstGeom prst="rect">
                <a:avLst/>
              </a:prstGeom>
              <a:noFill/>
            </p:spPr>
            <p:txBody>
              <a:bodyPr wrap="square">
                <a:spAutoFit/>
              </a:bodyPr>
              <a:lstStyle/>
              <a:p>
                <a:pPr>
                  <a:lnSpc>
                    <a:spcPct val="150000"/>
                  </a:lnSpc>
                </a:pPr>
                <a:r>
                  <a:rPr lang="en-US" sz="1600" dirty="0">
                    <a:latin typeface="Montserrat" panose="00000500000000000000" pitchFamily="2" charset="0"/>
                    <a:sym typeface="Wingdings" panose="05000000000000000000" pitchFamily="2" charset="2"/>
                  </a:rPr>
                  <a:t>Self-regulate progress along the path</a:t>
                </a:r>
              </a:p>
            </p:txBody>
          </p:sp>
          <p:pic>
            <p:nvPicPr>
              <p:cNvPr id="117" name="Picture 116" descr="Shape, arrow&#10;&#10;Description automatically generated">
                <a:extLst>
                  <a:ext uri="{FF2B5EF4-FFF2-40B4-BE49-F238E27FC236}">
                    <a16:creationId xmlns:a16="http://schemas.microsoft.com/office/drawing/2014/main" id="{F86882AB-2862-2B27-A291-B38C25098A5B}"/>
                  </a:ext>
                </a:extLst>
              </p:cNvPr>
              <p:cNvPicPr>
                <a:picLocks noChangeAspect="1"/>
              </p:cNvPicPr>
              <p:nvPr/>
            </p:nvPicPr>
            <p:blipFill>
              <a:blip r:embed="rId5"/>
              <a:stretch>
                <a:fillRect/>
              </a:stretch>
            </p:blipFill>
            <p:spPr>
              <a:xfrm>
                <a:off x="6963602" y="5023649"/>
                <a:ext cx="220824" cy="220824"/>
              </a:xfrm>
              <a:prstGeom prst="rect">
                <a:avLst/>
              </a:prstGeom>
            </p:spPr>
          </p:pic>
        </p:grpSp>
      </p:grpSp>
      <p:sp>
        <p:nvSpPr>
          <p:cNvPr id="123" name="Arrow: Right 122">
            <a:extLst>
              <a:ext uri="{FF2B5EF4-FFF2-40B4-BE49-F238E27FC236}">
                <a16:creationId xmlns:a16="http://schemas.microsoft.com/office/drawing/2014/main" id="{60F5322D-ED21-0AD9-5686-A330DB2329C4}"/>
              </a:ext>
            </a:extLst>
          </p:cNvPr>
          <p:cNvSpPr/>
          <p:nvPr/>
        </p:nvSpPr>
        <p:spPr>
          <a:xfrm>
            <a:off x="6241266" y="3936627"/>
            <a:ext cx="405299"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cxnSp>
        <p:nvCxnSpPr>
          <p:cNvPr id="125" name="Straight Connector 124">
            <a:extLst>
              <a:ext uri="{FF2B5EF4-FFF2-40B4-BE49-F238E27FC236}">
                <a16:creationId xmlns:a16="http://schemas.microsoft.com/office/drawing/2014/main" id="{ED27B780-3E1C-A832-A832-7227BFAD0959}"/>
              </a:ext>
            </a:extLst>
          </p:cNvPr>
          <p:cNvCxnSpPr>
            <a:cxnSpLocks/>
          </p:cNvCxnSpPr>
          <p:nvPr/>
        </p:nvCxnSpPr>
        <p:spPr>
          <a:xfrm>
            <a:off x="6437521" y="875901"/>
            <a:ext cx="13120" cy="5053117"/>
          </a:xfrm>
          <a:prstGeom prst="line">
            <a:avLst/>
          </a:prstGeom>
          <a:ln w="63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011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413E43-BB33-4C8E-88D6-0390228FB166}"/>
              </a:ext>
            </a:extLst>
          </p:cNvPr>
          <p:cNvSpPr>
            <a:spLocks noGrp="1"/>
          </p:cNvSpPr>
          <p:nvPr>
            <p:ph type="sldNum" sz="quarter" idx="12"/>
          </p:nvPr>
        </p:nvSpPr>
        <p:spPr/>
        <p:txBody>
          <a:bodyPr/>
          <a:lstStyle/>
          <a:p>
            <a:fld id="{E8ED25DC-E166-554F-BCD9-3FA8AEAE4EAB}" type="slidenum">
              <a:rPr lang="en-US" smtClean="0"/>
              <a:pPr/>
              <a:t>2</a:t>
            </a:fld>
            <a:endParaRPr lang="en-US" dirty="0"/>
          </a:p>
        </p:txBody>
      </p:sp>
      <p:sp>
        <p:nvSpPr>
          <p:cNvPr id="6" name="Freeform: Shape 5">
            <a:extLst>
              <a:ext uri="{FF2B5EF4-FFF2-40B4-BE49-F238E27FC236}">
                <a16:creationId xmlns:a16="http://schemas.microsoft.com/office/drawing/2014/main" id="{D3776BC1-AE3D-FA1C-78EA-592A8EB147D4}"/>
              </a:ext>
            </a:extLst>
          </p:cNvPr>
          <p:cNvSpPr/>
          <p:nvPr/>
        </p:nvSpPr>
        <p:spPr>
          <a:xfrm rot="230080">
            <a:off x="2530850" y="2295730"/>
            <a:ext cx="3312858" cy="2266538"/>
          </a:xfrm>
          <a:custGeom>
            <a:avLst/>
            <a:gdLst>
              <a:gd name="connsiteX0" fmla="*/ 0 w 3321935"/>
              <a:gd name="connsiteY0" fmla="*/ 0 h 2627453"/>
              <a:gd name="connsiteX1" fmla="*/ 335666 w 3321935"/>
              <a:gd name="connsiteY1" fmla="*/ 428263 h 2627453"/>
              <a:gd name="connsiteX2" fmla="*/ 578735 w 3321935"/>
              <a:gd name="connsiteY2" fmla="*/ 740780 h 2627453"/>
              <a:gd name="connsiteX3" fmla="*/ 856527 w 3321935"/>
              <a:gd name="connsiteY3" fmla="*/ 1030147 h 2627453"/>
              <a:gd name="connsiteX4" fmla="*/ 1134319 w 3321935"/>
              <a:gd name="connsiteY4" fmla="*/ 1284790 h 2627453"/>
              <a:gd name="connsiteX5" fmla="*/ 1794076 w 3321935"/>
              <a:gd name="connsiteY5" fmla="*/ 1817225 h 2627453"/>
              <a:gd name="connsiteX6" fmla="*/ 2071869 w 3321935"/>
              <a:gd name="connsiteY6" fmla="*/ 1990846 h 2627453"/>
              <a:gd name="connsiteX7" fmla="*/ 2442259 w 3321935"/>
              <a:gd name="connsiteY7" fmla="*/ 2210765 h 2627453"/>
              <a:gd name="connsiteX8" fmla="*/ 2662178 w 3321935"/>
              <a:gd name="connsiteY8" fmla="*/ 2338086 h 2627453"/>
              <a:gd name="connsiteX9" fmla="*/ 3078866 w 3321935"/>
              <a:gd name="connsiteY9" fmla="*/ 2511706 h 2627453"/>
              <a:gd name="connsiteX10" fmla="*/ 3321935 w 3321935"/>
              <a:gd name="connsiteY10" fmla="*/ 2627453 h 262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21935" h="2627453">
                <a:moveTo>
                  <a:pt x="0" y="0"/>
                </a:moveTo>
                <a:lnTo>
                  <a:pt x="335666" y="428263"/>
                </a:lnTo>
                <a:cubicBezTo>
                  <a:pt x="432122" y="551726"/>
                  <a:pt x="491925" y="640466"/>
                  <a:pt x="578735" y="740780"/>
                </a:cubicBezTo>
                <a:cubicBezTo>
                  <a:pt x="665545" y="841094"/>
                  <a:pt x="763930" y="939479"/>
                  <a:pt x="856527" y="1030147"/>
                </a:cubicBezTo>
                <a:cubicBezTo>
                  <a:pt x="949124" y="1120815"/>
                  <a:pt x="978061" y="1153610"/>
                  <a:pt x="1134319" y="1284790"/>
                </a:cubicBezTo>
                <a:cubicBezTo>
                  <a:pt x="1290577" y="1415970"/>
                  <a:pt x="1637818" y="1699549"/>
                  <a:pt x="1794076" y="1817225"/>
                </a:cubicBezTo>
                <a:cubicBezTo>
                  <a:pt x="1950334" y="1934901"/>
                  <a:pt x="1963839" y="1925256"/>
                  <a:pt x="2071869" y="1990846"/>
                </a:cubicBezTo>
                <a:cubicBezTo>
                  <a:pt x="2179899" y="2056436"/>
                  <a:pt x="2343874" y="2152892"/>
                  <a:pt x="2442259" y="2210765"/>
                </a:cubicBezTo>
                <a:cubicBezTo>
                  <a:pt x="2540644" y="2268638"/>
                  <a:pt x="2556077" y="2287929"/>
                  <a:pt x="2662178" y="2338086"/>
                </a:cubicBezTo>
                <a:cubicBezTo>
                  <a:pt x="2768279" y="2388243"/>
                  <a:pt x="2968907" y="2463478"/>
                  <a:pt x="3078866" y="2511706"/>
                </a:cubicBezTo>
                <a:cubicBezTo>
                  <a:pt x="3188826" y="2559934"/>
                  <a:pt x="3255380" y="2593693"/>
                  <a:pt x="3321935" y="2627453"/>
                </a:cubicBezTo>
              </a:path>
            </a:pathLst>
          </a:custGeom>
          <a:noFill/>
          <a:ln>
            <a:solidFill>
              <a:srgbClr val="BF9000"/>
            </a:solidFill>
            <a:prstDash val="sys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7" name="Straight Connector 6">
            <a:extLst>
              <a:ext uri="{FF2B5EF4-FFF2-40B4-BE49-F238E27FC236}">
                <a16:creationId xmlns:a16="http://schemas.microsoft.com/office/drawing/2014/main" id="{3310737B-9EC9-461A-A28C-15418A6CA616}"/>
              </a:ext>
            </a:extLst>
          </p:cNvPr>
          <p:cNvCxnSpPr>
            <a:cxnSpLocks/>
          </p:cNvCxnSpPr>
          <p:nvPr/>
        </p:nvCxnSpPr>
        <p:spPr>
          <a:xfrm>
            <a:off x="3688023" y="4760051"/>
            <a:ext cx="1936471" cy="117570"/>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D63B2AF4-8463-6B16-0516-0BE88949DE5A}"/>
              </a:ext>
            </a:extLst>
          </p:cNvPr>
          <p:cNvSpPr/>
          <p:nvPr/>
        </p:nvSpPr>
        <p:spPr>
          <a:xfrm rot="441008">
            <a:off x="2304434" y="977924"/>
            <a:ext cx="13436983" cy="4409108"/>
          </a:xfrm>
          <a:custGeom>
            <a:avLst/>
            <a:gdLst>
              <a:gd name="connsiteX0" fmla="*/ 0 w 10952703"/>
              <a:gd name="connsiteY0" fmla="*/ 1810093 h 3727212"/>
              <a:gd name="connsiteX1" fmla="*/ 1446963 w 10952703"/>
              <a:gd name="connsiteY1" fmla="*/ 3025943 h 3727212"/>
              <a:gd name="connsiteX2" fmla="*/ 3356149 w 10952703"/>
              <a:gd name="connsiteY2" fmla="*/ 3709231 h 3727212"/>
              <a:gd name="connsiteX3" fmla="*/ 5285433 w 10952703"/>
              <a:gd name="connsiteY3" fmla="*/ 3307297 h 3727212"/>
              <a:gd name="connsiteX4" fmla="*/ 7154426 w 10952703"/>
              <a:gd name="connsiteY4" fmla="*/ 1116756 h 3727212"/>
              <a:gd name="connsiteX5" fmla="*/ 8782259 w 10952703"/>
              <a:gd name="connsiteY5" fmla="*/ 132018 h 3727212"/>
              <a:gd name="connsiteX6" fmla="*/ 10952703 w 10952703"/>
              <a:gd name="connsiteY6" fmla="*/ 61679 h 372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2703" h="3727212">
                <a:moveTo>
                  <a:pt x="0" y="1810093"/>
                </a:moveTo>
                <a:cubicBezTo>
                  <a:pt x="443802" y="2259756"/>
                  <a:pt x="887605" y="2709420"/>
                  <a:pt x="1446963" y="3025943"/>
                </a:cubicBezTo>
                <a:cubicBezTo>
                  <a:pt x="2006321" y="3342466"/>
                  <a:pt x="2716404" y="3662339"/>
                  <a:pt x="3356149" y="3709231"/>
                </a:cubicBezTo>
                <a:cubicBezTo>
                  <a:pt x="3995894" y="3756123"/>
                  <a:pt x="4652387" y="3739376"/>
                  <a:pt x="5285433" y="3307297"/>
                </a:cubicBezTo>
                <a:cubicBezTo>
                  <a:pt x="5918479" y="2875218"/>
                  <a:pt x="6571622" y="1645969"/>
                  <a:pt x="7154426" y="1116756"/>
                </a:cubicBezTo>
                <a:cubicBezTo>
                  <a:pt x="7737230" y="587543"/>
                  <a:pt x="8149213" y="307864"/>
                  <a:pt x="8782259" y="132018"/>
                </a:cubicBezTo>
                <a:cubicBezTo>
                  <a:pt x="9415305" y="-43828"/>
                  <a:pt x="10358176" y="-18708"/>
                  <a:pt x="10952703" y="61679"/>
                </a:cubicBezTo>
              </a:path>
            </a:pathLst>
          </a:custGeom>
          <a:noFill/>
          <a:ln w="635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 name="Freeform: Shape 8">
            <a:extLst>
              <a:ext uri="{FF2B5EF4-FFF2-40B4-BE49-F238E27FC236}">
                <a16:creationId xmlns:a16="http://schemas.microsoft.com/office/drawing/2014/main" id="{9AB75132-2D05-34CB-9D11-C06CDDCB753C}"/>
              </a:ext>
            </a:extLst>
          </p:cNvPr>
          <p:cNvSpPr/>
          <p:nvPr/>
        </p:nvSpPr>
        <p:spPr>
          <a:xfrm>
            <a:off x="1207656" y="2519082"/>
            <a:ext cx="2263197" cy="2182648"/>
          </a:xfrm>
          <a:custGeom>
            <a:avLst/>
            <a:gdLst>
              <a:gd name="connsiteX0" fmla="*/ 0 w 1804416"/>
              <a:gd name="connsiteY0" fmla="*/ 0 h 1456944"/>
              <a:gd name="connsiteX1" fmla="*/ 140208 w 1804416"/>
              <a:gd name="connsiteY1" fmla="*/ 164592 h 1456944"/>
              <a:gd name="connsiteX2" fmla="*/ 286512 w 1804416"/>
              <a:gd name="connsiteY2" fmla="*/ 310896 h 1456944"/>
              <a:gd name="connsiteX3" fmla="*/ 457200 w 1804416"/>
              <a:gd name="connsiteY3" fmla="*/ 475488 h 1456944"/>
              <a:gd name="connsiteX4" fmla="*/ 615696 w 1804416"/>
              <a:gd name="connsiteY4" fmla="*/ 633984 h 1456944"/>
              <a:gd name="connsiteX5" fmla="*/ 810768 w 1804416"/>
              <a:gd name="connsiteY5" fmla="*/ 804672 h 1456944"/>
              <a:gd name="connsiteX6" fmla="*/ 1152144 w 1804416"/>
              <a:gd name="connsiteY6" fmla="*/ 1072896 h 1456944"/>
              <a:gd name="connsiteX7" fmla="*/ 1304544 w 1804416"/>
              <a:gd name="connsiteY7" fmla="*/ 1182624 h 1456944"/>
              <a:gd name="connsiteX8" fmla="*/ 1505712 w 1804416"/>
              <a:gd name="connsiteY8" fmla="*/ 1304544 h 1456944"/>
              <a:gd name="connsiteX9" fmla="*/ 1664208 w 1804416"/>
              <a:gd name="connsiteY9" fmla="*/ 1389888 h 1456944"/>
              <a:gd name="connsiteX10" fmla="*/ 1804416 w 1804416"/>
              <a:gd name="connsiteY10" fmla="*/ 1456944 h 145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4416" h="1456944">
                <a:moveTo>
                  <a:pt x="0" y="0"/>
                </a:moveTo>
                <a:cubicBezTo>
                  <a:pt x="46228" y="56388"/>
                  <a:pt x="92456" y="112776"/>
                  <a:pt x="140208" y="164592"/>
                </a:cubicBezTo>
                <a:cubicBezTo>
                  <a:pt x="187960" y="216408"/>
                  <a:pt x="233680" y="259080"/>
                  <a:pt x="286512" y="310896"/>
                </a:cubicBezTo>
                <a:cubicBezTo>
                  <a:pt x="339344" y="362712"/>
                  <a:pt x="402336" y="421640"/>
                  <a:pt x="457200" y="475488"/>
                </a:cubicBezTo>
                <a:cubicBezTo>
                  <a:pt x="512064" y="529336"/>
                  <a:pt x="556768" y="579120"/>
                  <a:pt x="615696" y="633984"/>
                </a:cubicBezTo>
                <a:cubicBezTo>
                  <a:pt x="674624" y="688848"/>
                  <a:pt x="721360" y="731520"/>
                  <a:pt x="810768" y="804672"/>
                </a:cubicBezTo>
                <a:cubicBezTo>
                  <a:pt x="900176" y="877824"/>
                  <a:pt x="1069848" y="1009904"/>
                  <a:pt x="1152144" y="1072896"/>
                </a:cubicBezTo>
                <a:cubicBezTo>
                  <a:pt x="1234440" y="1135888"/>
                  <a:pt x="1245616" y="1144016"/>
                  <a:pt x="1304544" y="1182624"/>
                </a:cubicBezTo>
                <a:cubicBezTo>
                  <a:pt x="1363472" y="1221232"/>
                  <a:pt x="1445768" y="1270000"/>
                  <a:pt x="1505712" y="1304544"/>
                </a:cubicBezTo>
                <a:cubicBezTo>
                  <a:pt x="1565656" y="1339088"/>
                  <a:pt x="1614424" y="1364488"/>
                  <a:pt x="1664208" y="1389888"/>
                </a:cubicBezTo>
                <a:cubicBezTo>
                  <a:pt x="1713992" y="1415288"/>
                  <a:pt x="1759204" y="1436116"/>
                  <a:pt x="1804416" y="1456944"/>
                </a:cubicBezTo>
              </a:path>
            </a:pathLst>
          </a:custGeom>
          <a:noFill/>
          <a:ln w="76200">
            <a:solidFill>
              <a:srgbClr val="FF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Oval 9">
            <a:extLst>
              <a:ext uri="{FF2B5EF4-FFF2-40B4-BE49-F238E27FC236}">
                <a16:creationId xmlns:a16="http://schemas.microsoft.com/office/drawing/2014/main" id="{E8B6959A-1273-AD04-AEE7-C90B00C75B79}"/>
              </a:ext>
            </a:extLst>
          </p:cNvPr>
          <p:cNvSpPr/>
          <p:nvPr/>
        </p:nvSpPr>
        <p:spPr>
          <a:xfrm>
            <a:off x="3445343" y="4611972"/>
            <a:ext cx="365760" cy="328402"/>
          </a:xfrm>
          <a:prstGeom prst="ellipse">
            <a:avLst/>
          </a:prstGeom>
          <a:solidFill>
            <a:srgbClr val="FF434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Box 10">
            <a:extLst>
              <a:ext uri="{FF2B5EF4-FFF2-40B4-BE49-F238E27FC236}">
                <a16:creationId xmlns:a16="http://schemas.microsoft.com/office/drawing/2014/main" id="{1B96B097-F5EA-5161-1880-E1FE1648F04C}"/>
              </a:ext>
            </a:extLst>
          </p:cNvPr>
          <p:cNvSpPr txBox="1"/>
          <p:nvPr/>
        </p:nvSpPr>
        <p:spPr>
          <a:xfrm>
            <a:off x="1350201" y="4567276"/>
            <a:ext cx="1966195" cy="419987"/>
          </a:xfrm>
          <a:prstGeom prst="rect">
            <a:avLst/>
          </a:prstGeom>
          <a:noFill/>
        </p:spPr>
        <p:txBody>
          <a:bodyPr wrap="square" rtlCol="0">
            <a:spAutoFit/>
          </a:bodyPr>
          <a:lstStyle/>
          <a:p>
            <a:pPr>
              <a:lnSpc>
                <a:spcPct val="150000"/>
              </a:lnSpc>
            </a:pPr>
            <a:r>
              <a:rPr lang="en-US" sz="1600" dirty="0">
                <a:latin typeface="Montserrat" panose="00000500000000000000" pitchFamily="2" charset="0"/>
              </a:rPr>
              <a:t>Dynamic system</a:t>
            </a:r>
          </a:p>
        </p:txBody>
      </p:sp>
      <p:grpSp>
        <p:nvGrpSpPr>
          <p:cNvPr id="12" name="Group 11">
            <a:extLst>
              <a:ext uri="{FF2B5EF4-FFF2-40B4-BE49-F238E27FC236}">
                <a16:creationId xmlns:a16="http://schemas.microsoft.com/office/drawing/2014/main" id="{FA5A5517-6D44-D5C3-931D-E0EA7A66B1C2}"/>
              </a:ext>
            </a:extLst>
          </p:cNvPr>
          <p:cNvGrpSpPr/>
          <p:nvPr/>
        </p:nvGrpSpPr>
        <p:grpSpPr>
          <a:xfrm rot="20286502">
            <a:off x="3553809" y="4198836"/>
            <a:ext cx="453390" cy="742937"/>
            <a:chOff x="1010192" y="2712720"/>
            <a:chExt cx="254695" cy="563787"/>
          </a:xfrm>
        </p:grpSpPr>
        <p:cxnSp>
          <p:nvCxnSpPr>
            <p:cNvPr id="13" name="Straight Arrow Connector 12">
              <a:extLst>
                <a:ext uri="{FF2B5EF4-FFF2-40B4-BE49-F238E27FC236}">
                  <a16:creationId xmlns:a16="http://schemas.microsoft.com/office/drawing/2014/main" id="{3D0DD3F0-CE15-7B34-16A9-518A1223800A}"/>
                </a:ext>
              </a:extLst>
            </p:cNvPr>
            <p:cNvCxnSpPr>
              <a:cxnSpLocks/>
            </p:cNvCxnSpPr>
            <p:nvPr/>
          </p:nvCxnSpPr>
          <p:spPr>
            <a:xfrm>
              <a:off x="1010192" y="3110346"/>
              <a:ext cx="191137" cy="166161"/>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F3BA21E-5605-22DB-5E34-31BCEC80F7B8}"/>
                </a:ext>
              </a:extLst>
            </p:cNvPr>
            <p:cNvCxnSpPr>
              <a:cxnSpLocks/>
            </p:cNvCxnSpPr>
            <p:nvPr/>
          </p:nvCxnSpPr>
          <p:spPr>
            <a:xfrm flipV="1">
              <a:off x="1010192" y="2926640"/>
              <a:ext cx="254695" cy="169851"/>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B890E7-0C4C-C6E9-8C71-5085218D9A7A}"/>
                </a:ext>
              </a:extLst>
            </p:cNvPr>
            <p:cNvCxnSpPr>
              <a:cxnSpLocks/>
            </p:cNvCxnSpPr>
            <p:nvPr/>
          </p:nvCxnSpPr>
          <p:spPr>
            <a:xfrm flipV="1">
              <a:off x="1010192" y="2712720"/>
              <a:ext cx="0" cy="397626"/>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3956AE7-D903-3767-F5A1-0831CDB8B2AE}"/>
              </a:ext>
            </a:extLst>
          </p:cNvPr>
          <p:cNvGrpSpPr/>
          <p:nvPr/>
        </p:nvGrpSpPr>
        <p:grpSpPr>
          <a:xfrm>
            <a:off x="5633946" y="4346762"/>
            <a:ext cx="353797" cy="640339"/>
            <a:chOff x="1010192" y="2712720"/>
            <a:chExt cx="198748" cy="485929"/>
          </a:xfrm>
        </p:grpSpPr>
        <p:cxnSp>
          <p:nvCxnSpPr>
            <p:cNvPr id="17" name="Straight Arrow Connector 16">
              <a:extLst>
                <a:ext uri="{FF2B5EF4-FFF2-40B4-BE49-F238E27FC236}">
                  <a16:creationId xmlns:a16="http://schemas.microsoft.com/office/drawing/2014/main" id="{F394E6FD-40FC-6E24-D5CA-A3373D8987B8}"/>
                </a:ext>
              </a:extLst>
            </p:cNvPr>
            <p:cNvCxnSpPr>
              <a:cxnSpLocks/>
            </p:cNvCxnSpPr>
            <p:nvPr/>
          </p:nvCxnSpPr>
          <p:spPr>
            <a:xfrm>
              <a:off x="1010192" y="3110346"/>
              <a:ext cx="191137" cy="88303"/>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081DAA-CAAE-49DB-E475-E94D91EB6283}"/>
                </a:ext>
              </a:extLst>
            </p:cNvPr>
            <p:cNvCxnSpPr>
              <a:cxnSpLocks/>
            </p:cNvCxnSpPr>
            <p:nvPr/>
          </p:nvCxnSpPr>
          <p:spPr>
            <a:xfrm flipV="1">
              <a:off x="1010192" y="2944055"/>
              <a:ext cx="198748" cy="152436"/>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046090-51B9-7FC4-2859-6FABEB2E0A80}"/>
                </a:ext>
              </a:extLst>
            </p:cNvPr>
            <p:cNvCxnSpPr>
              <a:cxnSpLocks/>
            </p:cNvCxnSpPr>
            <p:nvPr/>
          </p:nvCxnSpPr>
          <p:spPr>
            <a:xfrm flipV="1">
              <a:off x="1010192" y="2712720"/>
              <a:ext cx="0" cy="397626"/>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2" name="Picture 21" descr="\documentclass{article}&#10;\usepackage{amsmath}&#10;\usepackage{bm}&#10;\usepackage[dvipsnames]{xcolor}&#10;\pagestyle{empty}&#10;\begin{document}&#10;\color{brown}&#10;$\theta$&#10;&#10;&#10;&#10;\end{document}" title="IguanaTex Bitmap Display">
            <a:extLst>
              <a:ext uri="{FF2B5EF4-FFF2-40B4-BE49-F238E27FC236}">
                <a16:creationId xmlns:a16="http://schemas.microsoft.com/office/drawing/2014/main" id="{7CDFAE80-5290-93F8-BAA2-083B9474DB85}"/>
              </a:ext>
            </a:extLst>
          </p:cNvPr>
          <p:cNvPicPr>
            <a:picLocks noChangeAspect="1"/>
          </p:cNvPicPr>
          <p:nvPr>
            <p:custDataLst>
              <p:tags r:id="rId1"/>
            </p:custDataLst>
          </p:nvPr>
        </p:nvPicPr>
        <p:blipFill>
          <a:blip r:embed="rId9"/>
          <a:stretch>
            <a:fillRect/>
          </a:stretch>
        </p:blipFill>
        <p:spPr>
          <a:xfrm>
            <a:off x="3975494" y="3179711"/>
            <a:ext cx="161203" cy="274047"/>
          </a:xfrm>
          <a:prstGeom prst="rect">
            <a:avLst/>
          </a:prstGeom>
        </p:spPr>
      </p:pic>
      <p:grpSp>
        <p:nvGrpSpPr>
          <p:cNvPr id="23" name="Group 22">
            <a:extLst>
              <a:ext uri="{FF2B5EF4-FFF2-40B4-BE49-F238E27FC236}">
                <a16:creationId xmlns:a16="http://schemas.microsoft.com/office/drawing/2014/main" id="{03656340-8788-996A-A807-E5FECE2E9521}"/>
              </a:ext>
            </a:extLst>
          </p:cNvPr>
          <p:cNvGrpSpPr/>
          <p:nvPr/>
        </p:nvGrpSpPr>
        <p:grpSpPr>
          <a:xfrm>
            <a:off x="2382658" y="2072007"/>
            <a:ext cx="7993240" cy="3085664"/>
            <a:chOff x="3085082" y="1935480"/>
            <a:chExt cx="7993240" cy="3085664"/>
          </a:xfrm>
        </p:grpSpPr>
        <p:grpSp>
          <p:nvGrpSpPr>
            <p:cNvPr id="24" name="Group 23">
              <a:extLst>
                <a:ext uri="{FF2B5EF4-FFF2-40B4-BE49-F238E27FC236}">
                  <a16:creationId xmlns:a16="http://schemas.microsoft.com/office/drawing/2014/main" id="{8B50A343-EEA9-8E83-6695-2C6F28FBD6E9}"/>
                </a:ext>
              </a:extLst>
            </p:cNvPr>
            <p:cNvGrpSpPr/>
            <p:nvPr/>
          </p:nvGrpSpPr>
          <p:grpSpPr>
            <a:xfrm>
              <a:off x="3085082" y="1935480"/>
              <a:ext cx="199044" cy="352424"/>
              <a:chOff x="1010192" y="2797298"/>
              <a:chExt cx="191137" cy="513043"/>
            </a:xfrm>
          </p:grpSpPr>
          <p:cxnSp>
            <p:nvCxnSpPr>
              <p:cNvPr id="45" name="Straight Arrow Connector 44">
                <a:extLst>
                  <a:ext uri="{FF2B5EF4-FFF2-40B4-BE49-F238E27FC236}">
                    <a16:creationId xmlns:a16="http://schemas.microsoft.com/office/drawing/2014/main" id="{28105AC1-88AC-7AED-A7E4-2CCF2EC064B1}"/>
                  </a:ext>
                </a:extLst>
              </p:cNvPr>
              <p:cNvCxnSpPr>
                <a:cxnSpLocks/>
              </p:cNvCxnSpPr>
              <p:nvPr/>
            </p:nvCxnSpPr>
            <p:spPr>
              <a:xfrm>
                <a:off x="1010192" y="3096492"/>
                <a:ext cx="116225" cy="213849"/>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AA66112-F9D1-9DAD-79A0-377E46981E72}"/>
                  </a:ext>
                </a:extLst>
              </p:cNvPr>
              <p:cNvCxnSpPr>
                <a:cxnSpLocks/>
              </p:cNvCxnSpPr>
              <p:nvPr/>
            </p:nvCxnSpPr>
            <p:spPr>
              <a:xfrm flipV="1">
                <a:off x="1010192" y="3013155"/>
                <a:ext cx="191137" cy="83336"/>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459743C-8E39-A507-7A09-C99FBC00CAF9}"/>
                  </a:ext>
                </a:extLst>
              </p:cNvPr>
              <p:cNvCxnSpPr>
                <a:cxnSpLocks/>
              </p:cNvCxnSpPr>
              <p:nvPr/>
            </p:nvCxnSpPr>
            <p:spPr>
              <a:xfrm flipV="1">
                <a:off x="1010192" y="2797298"/>
                <a:ext cx="0" cy="313048"/>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A9D3519E-53DF-2A3E-7EBB-C047118CC0A4}"/>
                </a:ext>
              </a:extLst>
            </p:cNvPr>
            <p:cNvGrpSpPr/>
            <p:nvPr/>
          </p:nvGrpSpPr>
          <p:grpSpPr>
            <a:xfrm>
              <a:off x="3768537" y="2771197"/>
              <a:ext cx="199044" cy="342401"/>
              <a:chOff x="1010192" y="2797298"/>
              <a:chExt cx="191137" cy="498452"/>
            </a:xfrm>
          </p:grpSpPr>
          <p:cxnSp>
            <p:nvCxnSpPr>
              <p:cNvPr id="42" name="Straight Arrow Connector 41">
                <a:extLst>
                  <a:ext uri="{FF2B5EF4-FFF2-40B4-BE49-F238E27FC236}">
                    <a16:creationId xmlns:a16="http://schemas.microsoft.com/office/drawing/2014/main" id="{EA9E1833-10A8-E855-76F6-73AE84EDE723}"/>
                  </a:ext>
                </a:extLst>
              </p:cNvPr>
              <p:cNvCxnSpPr>
                <a:cxnSpLocks/>
              </p:cNvCxnSpPr>
              <p:nvPr/>
            </p:nvCxnSpPr>
            <p:spPr>
              <a:xfrm>
                <a:off x="1010192" y="3096492"/>
                <a:ext cx="116225" cy="199258"/>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DA8673B-11E2-66F9-0FC0-25B3E4C8C7C6}"/>
                  </a:ext>
                </a:extLst>
              </p:cNvPr>
              <p:cNvCxnSpPr>
                <a:cxnSpLocks/>
              </p:cNvCxnSpPr>
              <p:nvPr/>
            </p:nvCxnSpPr>
            <p:spPr>
              <a:xfrm flipV="1">
                <a:off x="1010192" y="3013155"/>
                <a:ext cx="191137" cy="83336"/>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0974D84-6207-15F9-35C1-35A9CD28DB61}"/>
                  </a:ext>
                </a:extLst>
              </p:cNvPr>
              <p:cNvCxnSpPr>
                <a:cxnSpLocks/>
              </p:cNvCxnSpPr>
              <p:nvPr/>
            </p:nvCxnSpPr>
            <p:spPr>
              <a:xfrm flipV="1">
                <a:off x="1010192" y="2797298"/>
                <a:ext cx="0" cy="313049"/>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F198AB-B449-EB54-921A-A41E484985D8}"/>
                </a:ext>
              </a:extLst>
            </p:cNvPr>
            <p:cNvGrpSpPr/>
            <p:nvPr/>
          </p:nvGrpSpPr>
          <p:grpSpPr>
            <a:xfrm>
              <a:off x="4613493" y="3540769"/>
              <a:ext cx="147784" cy="328704"/>
              <a:chOff x="1010192" y="2797298"/>
              <a:chExt cx="141913" cy="478512"/>
            </a:xfrm>
          </p:grpSpPr>
          <p:cxnSp>
            <p:nvCxnSpPr>
              <p:cNvPr id="39" name="Straight Arrow Connector 38">
                <a:extLst>
                  <a:ext uri="{FF2B5EF4-FFF2-40B4-BE49-F238E27FC236}">
                    <a16:creationId xmlns:a16="http://schemas.microsoft.com/office/drawing/2014/main" id="{71C4C9E3-AE75-B029-F1D1-32EE3164CFE7}"/>
                  </a:ext>
                </a:extLst>
              </p:cNvPr>
              <p:cNvCxnSpPr>
                <a:cxnSpLocks/>
              </p:cNvCxnSpPr>
              <p:nvPr/>
            </p:nvCxnSpPr>
            <p:spPr>
              <a:xfrm>
                <a:off x="1010192" y="3096492"/>
                <a:ext cx="133025" cy="179318"/>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9D1F7C2-2972-0EEC-9F18-4B0748A4BBC1}"/>
                  </a:ext>
                </a:extLst>
              </p:cNvPr>
              <p:cNvCxnSpPr>
                <a:cxnSpLocks/>
              </p:cNvCxnSpPr>
              <p:nvPr/>
            </p:nvCxnSpPr>
            <p:spPr>
              <a:xfrm flipV="1">
                <a:off x="1010192" y="2987904"/>
                <a:ext cx="141913" cy="108588"/>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FAE9C91-2DC1-2D7E-99E0-59F2D1FB34BD}"/>
                  </a:ext>
                </a:extLst>
              </p:cNvPr>
              <p:cNvCxnSpPr>
                <a:cxnSpLocks/>
              </p:cNvCxnSpPr>
              <p:nvPr/>
            </p:nvCxnSpPr>
            <p:spPr>
              <a:xfrm flipV="1">
                <a:off x="1010192" y="2797298"/>
                <a:ext cx="0" cy="313049"/>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56CB987-19B6-223F-0AF6-C0FBF93A204B}"/>
                </a:ext>
              </a:extLst>
            </p:cNvPr>
            <p:cNvGrpSpPr/>
            <p:nvPr/>
          </p:nvGrpSpPr>
          <p:grpSpPr>
            <a:xfrm>
              <a:off x="8074292" y="4798248"/>
              <a:ext cx="249588" cy="222896"/>
              <a:chOff x="1010191" y="2785866"/>
              <a:chExt cx="239673" cy="324481"/>
            </a:xfrm>
          </p:grpSpPr>
          <p:cxnSp>
            <p:nvCxnSpPr>
              <p:cNvPr id="36" name="Straight Arrow Connector 35">
                <a:extLst>
                  <a:ext uri="{FF2B5EF4-FFF2-40B4-BE49-F238E27FC236}">
                    <a16:creationId xmlns:a16="http://schemas.microsoft.com/office/drawing/2014/main" id="{299A0CF8-EB8C-84BC-09EA-F1EE2C11EADC}"/>
                  </a:ext>
                </a:extLst>
              </p:cNvPr>
              <p:cNvCxnSpPr>
                <a:cxnSpLocks/>
              </p:cNvCxnSpPr>
              <p:nvPr/>
            </p:nvCxnSpPr>
            <p:spPr>
              <a:xfrm flipV="1">
                <a:off x="1010192" y="3048724"/>
                <a:ext cx="239672" cy="47768"/>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76C6647-3280-EFD4-E455-707118DC8C69}"/>
                  </a:ext>
                </a:extLst>
              </p:cNvPr>
              <p:cNvCxnSpPr>
                <a:cxnSpLocks/>
              </p:cNvCxnSpPr>
              <p:nvPr/>
            </p:nvCxnSpPr>
            <p:spPr>
              <a:xfrm flipV="1">
                <a:off x="1010191" y="2862041"/>
                <a:ext cx="70959" cy="234450"/>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610F736-F349-3E0D-BCC2-E9A7A0CE4BBD}"/>
                  </a:ext>
                </a:extLst>
              </p:cNvPr>
              <p:cNvCxnSpPr>
                <a:cxnSpLocks/>
              </p:cNvCxnSpPr>
              <p:nvPr/>
            </p:nvCxnSpPr>
            <p:spPr>
              <a:xfrm flipV="1">
                <a:off x="1010192" y="2785866"/>
                <a:ext cx="0" cy="324481"/>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F4709B07-BA0C-AC17-8163-96E4A83477CE}"/>
                </a:ext>
              </a:extLst>
            </p:cNvPr>
            <p:cNvGrpSpPr/>
            <p:nvPr/>
          </p:nvGrpSpPr>
          <p:grpSpPr>
            <a:xfrm>
              <a:off x="9725347" y="4063503"/>
              <a:ext cx="322532" cy="215470"/>
              <a:chOff x="855332" y="2796676"/>
              <a:chExt cx="309720" cy="313671"/>
            </a:xfrm>
          </p:grpSpPr>
          <p:cxnSp>
            <p:nvCxnSpPr>
              <p:cNvPr id="33" name="Straight Arrow Connector 32">
                <a:extLst>
                  <a:ext uri="{FF2B5EF4-FFF2-40B4-BE49-F238E27FC236}">
                    <a16:creationId xmlns:a16="http://schemas.microsoft.com/office/drawing/2014/main" id="{9B4AE0AC-62B9-602F-0703-41A507E42DFF}"/>
                  </a:ext>
                </a:extLst>
              </p:cNvPr>
              <p:cNvCxnSpPr>
                <a:cxnSpLocks/>
              </p:cNvCxnSpPr>
              <p:nvPr/>
            </p:nvCxnSpPr>
            <p:spPr>
              <a:xfrm flipV="1">
                <a:off x="1019735" y="2912042"/>
                <a:ext cx="145317" cy="198305"/>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B3FBB8-4691-D165-39D1-CA073C2D1BB1}"/>
                  </a:ext>
                </a:extLst>
              </p:cNvPr>
              <p:cNvCxnSpPr>
                <a:cxnSpLocks/>
              </p:cNvCxnSpPr>
              <p:nvPr/>
            </p:nvCxnSpPr>
            <p:spPr>
              <a:xfrm flipH="1" flipV="1">
                <a:off x="855332" y="3004266"/>
                <a:ext cx="154860" cy="92225"/>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C3B476-18DE-F2D5-3200-B5C30F868A90}"/>
                  </a:ext>
                </a:extLst>
              </p:cNvPr>
              <p:cNvCxnSpPr>
                <a:cxnSpLocks/>
              </p:cNvCxnSpPr>
              <p:nvPr/>
            </p:nvCxnSpPr>
            <p:spPr>
              <a:xfrm flipV="1">
                <a:off x="1010192" y="2796676"/>
                <a:ext cx="0" cy="313671"/>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F488917-859A-DAB1-10FA-A875CE24ED1E}"/>
                </a:ext>
              </a:extLst>
            </p:cNvPr>
            <p:cNvGrpSpPr/>
            <p:nvPr/>
          </p:nvGrpSpPr>
          <p:grpSpPr>
            <a:xfrm>
              <a:off x="10755790" y="3046083"/>
              <a:ext cx="322532" cy="215470"/>
              <a:chOff x="855332" y="2796676"/>
              <a:chExt cx="309720" cy="313671"/>
            </a:xfrm>
          </p:grpSpPr>
          <p:cxnSp>
            <p:nvCxnSpPr>
              <p:cNvPr id="30" name="Straight Arrow Connector 29">
                <a:extLst>
                  <a:ext uri="{FF2B5EF4-FFF2-40B4-BE49-F238E27FC236}">
                    <a16:creationId xmlns:a16="http://schemas.microsoft.com/office/drawing/2014/main" id="{803EA226-DD53-0726-C09A-8BF807B21849}"/>
                  </a:ext>
                </a:extLst>
              </p:cNvPr>
              <p:cNvCxnSpPr>
                <a:cxnSpLocks/>
              </p:cNvCxnSpPr>
              <p:nvPr/>
            </p:nvCxnSpPr>
            <p:spPr>
              <a:xfrm flipV="1">
                <a:off x="1019735" y="2912042"/>
                <a:ext cx="145317" cy="198305"/>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C9F26C-B75B-0CB3-8EF0-B0B40BA6EDB8}"/>
                  </a:ext>
                </a:extLst>
              </p:cNvPr>
              <p:cNvCxnSpPr>
                <a:cxnSpLocks/>
              </p:cNvCxnSpPr>
              <p:nvPr/>
            </p:nvCxnSpPr>
            <p:spPr>
              <a:xfrm flipH="1" flipV="1">
                <a:off x="855332" y="3004266"/>
                <a:ext cx="154860" cy="92225"/>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9444B2-2E75-620B-E70D-A6624AD742E2}"/>
                  </a:ext>
                </a:extLst>
              </p:cNvPr>
              <p:cNvCxnSpPr>
                <a:cxnSpLocks/>
              </p:cNvCxnSpPr>
              <p:nvPr/>
            </p:nvCxnSpPr>
            <p:spPr>
              <a:xfrm flipV="1">
                <a:off x="1010192" y="2796676"/>
                <a:ext cx="0" cy="313671"/>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pic>
        <p:nvPicPr>
          <p:cNvPr id="3" name="Picture 2" descr="\documentclass{article}&#10;\usepackage{amsmath}&#10;\usepackage{amsfonts}&#10;\usepackage{bm}&#10;\usepackage[usenames,dvipsnames]{color}&#10;\pagestyle{empty}&#10;\begin{document}&#10;$\mathcal{P}(t)\in \mathrm{SE}(3)$&#10;&#10;&#10;&#10;\end{document}" title="IguanaTex Bitmap Display">
            <a:extLst>
              <a:ext uri="{FF2B5EF4-FFF2-40B4-BE49-F238E27FC236}">
                <a16:creationId xmlns:a16="http://schemas.microsoft.com/office/drawing/2014/main" id="{AD574AC1-A319-5AAA-7FF1-536CFC79D363}"/>
              </a:ext>
            </a:extLst>
          </p:cNvPr>
          <p:cNvPicPr>
            <a:picLocks noChangeAspect="1"/>
          </p:cNvPicPr>
          <p:nvPr>
            <p:custDataLst>
              <p:tags r:id="rId2"/>
            </p:custDataLst>
          </p:nvPr>
        </p:nvPicPr>
        <p:blipFill>
          <a:blip r:embed="rId10"/>
          <a:stretch>
            <a:fillRect/>
          </a:stretch>
        </p:blipFill>
        <p:spPr>
          <a:xfrm>
            <a:off x="1571998" y="5002074"/>
            <a:ext cx="1464357" cy="266104"/>
          </a:xfrm>
          <a:prstGeom prst="rect">
            <a:avLst/>
          </a:prstGeom>
        </p:spPr>
      </p:pic>
      <p:sp>
        <p:nvSpPr>
          <p:cNvPr id="49" name="TextBox 48">
            <a:extLst>
              <a:ext uri="{FF2B5EF4-FFF2-40B4-BE49-F238E27FC236}">
                <a16:creationId xmlns:a16="http://schemas.microsoft.com/office/drawing/2014/main" id="{1826B996-94BD-1BA2-E5CE-E16E08DE552B}"/>
              </a:ext>
            </a:extLst>
          </p:cNvPr>
          <p:cNvSpPr txBox="1"/>
          <p:nvPr/>
        </p:nvSpPr>
        <p:spPr>
          <a:xfrm>
            <a:off x="6760889" y="5247229"/>
            <a:ext cx="3720968" cy="419987"/>
          </a:xfrm>
          <a:prstGeom prst="rect">
            <a:avLst/>
          </a:prstGeom>
          <a:noFill/>
        </p:spPr>
        <p:txBody>
          <a:bodyPr wrap="square" rtlCol="0">
            <a:spAutoFit/>
          </a:bodyPr>
          <a:lstStyle/>
          <a:p>
            <a:pPr>
              <a:lnSpc>
                <a:spcPct val="150000"/>
              </a:lnSpc>
            </a:pPr>
            <a:r>
              <a:rPr lang="en-US" sz="1600" dirty="0">
                <a:latin typeface="Montserrat" panose="00000500000000000000" pitchFamily="2" charset="0"/>
              </a:rPr>
              <a:t>Geometric reference</a:t>
            </a:r>
          </a:p>
        </p:txBody>
      </p:sp>
      <p:pic>
        <p:nvPicPr>
          <p:cNvPr id="64" name="Picture 63" descr="\documentclass{article}&#10;\usepackage{amsmath}&#10;\usepackage{amsfonts}&#10;\usepackage{bm}&#10;\usepackage[usenames,dvipsnames]{color}&#10;\pagestyle{empty}&#10;\begin{document}&#10;&#10;$\Gamma = \{\theta \in[\theta_0,\theta_f] \subseteq\mathbb{R}\rightarrow\mathcal{P}_d(\theta) \in \mathrm{SE}(3)\}$&#10;&#10;&#10;\end{document}" title="IguanaTex Bitmap Display">
            <a:extLst>
              <a:ext uri="{FF2B5EF4-FFF2-40B4-BE49-F238E27FC236}">
                <a16:creationId xmlns:a16="http://schemas.microsoft.com/office/drawing/2014/main" id="{1757399F-A67A-85BF-31CA-66151BBD5F80}"/>
              </a:ext>
            </a:extLst>
          </p:cNvPr>
          <p:cNvPicPr>
            <a:picLocks noChangeAspect="1"/>
          </p:cNvPicPr>
          <p:nvPr>
            <p:custDataLst>
              <p:tags r:id="rId3"/>
            </p:custDataLst>
          </p:nvPr>
        </p:nvPicPr>
        <p:blipFill>
          <a:blip r:embed="rId11"/>
          <a:stretch>
            <a:fillRect/>
          </a:stretch>
        </p:blipFill>
        <p:spPr>
          <a:xfrm>
            <a:off x="5615430" y="5667216"/>
            <a:ext cx="4568346" cy="277258"/>
          </a:xfrm>
          <a:prstGeom prst="rect">
            <a:avLst/>
          </a:prstGeom>
        </p:spPr>
      </p:pic>
      <p:pic>
        <p:nvPicPr>
          <p:cNvPr id="55" name="Picture 54" descr="\documentclass{article}&#10;\usepackage{amsmath}&#10;\usepackage{bm}&#10;\usepackage[dvipsnames]{xcolor}&#10;\pagestyle{empty}&#10;\begin{document}&#10;$\theta_0$&#10;&#10;&#10;&#10;\end{document}" title="IguanaTex Bitmap Display">
            <a:extLst>
              <a:ext uri="{FF2B5EF4-FFF2-40B4-BE49-F238E27FC236}">
                <a16:creationId xmlns:a16="http://schemas.microsoft.com/office/drawing/2014/main" id="{636C72BD-72A6-C9E5-9074-F7EBE252B225}"/>
              </a:ext>
            </a:extLst>
          </p:cNvPr>
          <p:cNvPicPr>
            <a:picLocks noChangeAspect="1"/>
          </p:cNvPicPr>
          <p:nvPr>
            <p:custDataLst>
              <p:tags r:id="rId4"/>
            </p:custDataLst>
          </p:nvPr>
        </p:nvPicPr>
        <p:blipFill>
          <a:blip r:embed="rId12"/>
          <a:stretch>
            <a:fillRect/>
          </a:stretch>
        </p:blipFill>
        <p:spPr>
          <a:xfrm>
            <a:off x="1964204" y="1973064"/>
            <a:ext cx="303983" cy="331620"/>
          </a:xfrm>
          <a:prstGeom prst="rect">
            <a:avLst/>
          </a:prstGeom>
        </p:spPr>
      </p:pic>
      <p:sp>
        <p:nvSpPr>
          <p:cNvPr id="59" name="Rectangle 58">
            <a:extLst>
              <a:ext uri="{FF2B5EF4-FFF2-40B4-BE49-F238E27FC236}">
                <a16:creationId xmlns:a16="http://schemas.microsoft.com/office/drawing/2014/main" id="{19A383A4-4ABB-DC64-4A6C-45C5EEDC236E}"/>
              </a:ext>
            </a:extLst>
          </p:cNvPr>
          <p:cNvSpPr/>
          <p:nvPr/>
        </p:nvSpPr>
        <p:spPr>
          <a:xfrm rot="2430565">
            <a:off x="11027790" y="1497932"/>
            <a:ext cx="1455654" cy="1433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descr="\documentclass{article}&#10;\usepackage{amsmath}&#10;\usepackage{bm}&#10;\usepackage[dvipsnames]{xcolor}&#10;\pagestyle{empty}&#10;\begin{document}&#10;$\theta_f$&#10;&#10;&#10;&#10;\end{document}" title="IguanaTex Bitmap Display">
            <a:extLst>
              <a:ext uri="{FF2B5EF4-FFF2-40B4-BE49-F238E27FC236}">
                <a16:creationId xmlns:a16="http://schemas.microsoft.com/office/drawing/2014/main" id="{CBBB4AE5-401C-3204-D9FD-2C6939C55D0D}"/>
              </a:ext>
            </a:extLst>
          </p:cNvPr>
          <p:cNvPicPr>
            <a:picLocks noChangeAspect="1"/>
          </p:cNvPicPr>
          <p:nvPr>
            <p:custDataLst>
              <p:tags r:id="rId5"/>
            </p:custDataLst>
          </p:nvPr>
        </p:nvPicPr>
        <p:blipFill>
          <a:blip r:embed="rId13"/>
          <a:stretch>
            <a:fillRect/>
          </a:stretch>
        </p:blipFill>
        <p:spPr>
          <a:xfrm>
            <a:off x="11261602" y="2233289"/>
            <a:ext cx="329315" cy="382284"/>
          </a:xfrm>
          <a:prstGeom prst="rect">
            <a:avLst/>
          </a:prstGeom>
        </p:spPr>
      </p:pic>
      <p:sp>
        <p:nvSpPr>
          <p:cNvPr id="53" name="Title 1">
            <a:extLst>
              <a:ext uri="{FF2B5EF4-FFF2-40B4-BE49-F238E27FC236}">
                <a16:creationId xmlns:a16="http://schemas.microsoft.com/office/drawing/2014/main" id="{57E6E833-D9A3-91A3-31B9-5A85A0B210F2}"/>
              </a:ext>
            </a:extLst>
          </p:cNvPr>
          <p:cNvSpPr>
            <a:spLocks noGrp="1"/>
          </p:cNvSpPr>
          <p:nvPr>
            <p:ph type="title"/>
          </p:nvPr>
        </p:nvSpPr>
        <p:spPr>
          <a:xfrm>
            <a:off x="838200" y="-3673"/>
            <a:ext cx="10515600" cy="1325563"/>
          </a:xfrm>
        </p:spPr>
        <p:txBody>
          <a:bodyPr/>
          <a:lstStyle/>
          <a:p>
            <a:r>
              <a:rPr lang="en-US" dirty="0"/>
              <a:t>Motivation</a:t>
            </a:r>
            <a:endParaRPr lang="en-DE" dirty="0"/>
          </a:p>
        </p:txBody>
      </p:sp>
      <p:sp>
        <p:nvSpPr>
          <p:cNvPr id="54" name="Content Placeholder 4">
            <a:extLst>
              <a:ext uri="{FF2B5EF4-FFF2-40B4-BE49-F238E27FC236}">
                <a16:creationId xmlns:a16="http://schemas.microsoft.com/office/drawing/2014/main" id="{1F490004-9902-D0A7-910F-711B2BB5FD12}"/>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Which problem are we tackling?</a:t>
            </a:r>
            <a:endParaRPr lang="en-DE" dirty="0"/>
          </a:p>
        </p:txBody>
      </p:sp>
      <p:grpSp>
        <p:nvGrpSpPr>
          <p:cNvPr id="51" name="Group 50">
            <a:extLst>
              <a:ext uri="{FF2B5EF4-FFF2-40B4-BE49-F238E27FC236}">
                <a16:creationId xmlns:a16="http://schemas.microsoft.com/office/drawing/2014/main" id="{79B6649F-A8B4-90DB-B8AA-62391E873B0A}"/>
              </a:ext>
            </a:extLst>
          </p:cNvPr>
          <p:cNvGrpSpPr/>
          <p:nvPr/>
        </p:nvGrpSpPr>
        <p:grpSpPr>
          <a:xfrm>
            <a:off x="1117606" y="1442610"/>
            <a:ext cx="9665315" cy="307777"/>
            <a:chOff x="1151563" y="1575672"/>
            <a:chExt cx="9665315" cy="307777"/>
          </a:xfrm>
        </p:grpSpPr>
        <p:sp>
          <p:nvSpPr>
            <p:cNvPr id="52" name="Arrow: Right 51">
              <a:extLst>
                <a:ext uri="{FF2B5EF4-FFF2-40B4-BE49-F238E27FC236}">
                  <a16:creationId xmlns:a16="http://schemas.microsoft.com/office/drawing/2014/main" id="{2F3AC159-B243-D4BF-9C60-B09DC215CC58}"/>
                </a:ext>
              </a:extLst>
            </p:cNvPr>
            <p:cNvSpPr/>
            <p:nvPr/>
          </p:nvSpPr>
          <p:spPr>
            <a:xfrm>
              <a:off x="1151563" y="1639075"/>
              <a:ext cx="253385"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56" name="TextBox 55">
              <a:extLst>
                <a:ext uri="{FF2B5EF4-FFF2-40B4-BE49-F238E27FC236}">
                  <a16:creationId xmlns:a16="http://schemas.microsoft.com/office/drawing/2014/main" id="{2D579341-0F80-7A53-B33A-9911C495C1C9}"/>
                </a:ext>
              </a:extLst>
            </p:cNvPr>
            <p:cNvSpPr txBox="1"/>
            <p:nvPr/>
          </p:nvSpPr>
          <p:spPr>
            <a:xfrm>
              <a:off x="1404948" y="1575672"/>
              <a:ext cx="9411930" cy="307777"/>
            </a:xfrm>
            <a:prstGeom prst="rect">
              <a:avLst/>
            </a:prstGeom>
            <a:noFill/>
          </p:spPr>
          <p:txBody>
            <a:bodyPr wrap="square">
              <a:spAutoFit/>
            </a:bodyPr>
            <a:lstStyle/>
            <a:p>
              <a:r>
                <a:rPr lang="en-US" sz="1400" i="1" dirty="0">
                  <a:solidFill>
                    <a:prstClr val="black"/>
                  </a:solidFill>
                  <a:latin typeface="Montserrat" panose="00000500000000000000" pitchFamily="2" charset="0"/>
                  <a:sym typeface="Wingdings" panose="05000000000000000000" pitchFamily="2" charset="2"/>
                </a:rPr>
                <a:t> Simultaneous </a:t>
              </a:r>
              <a:r>
                <a:rPr lang="en-US" sz="1400" b="1" dirty="0">
                  <a:solidFill>
                    <a:schemeClr val="bg1">
                      <a:lumMod val="50000"/>
                    </a:schemeClr>
                  </a:solidFill>
                  <a:latin typeface="Montserrat" panose="00000500000000000000" pitchFamily="2" charset="0"/>
                  <a:sym typeface="Wingdings" panose="05000000000000000000" pitchFamily="2" charset="2"/>
                </a:rPr>
                <a:t>position</a:t>
              </a:r>
              <a:r>
                <a:rPr lang="en-US" sz="1400" dirty="0">
                  <a:solidFill>
                    <a:prstClr val="black"/>
                  </a:solidFill>
                  <a:latin typeface="Montserrat" panose="00000500000000000000" pitchFamily="2" charset="0"/>
                  <a:sym typeface="Wingdings" panose="05000000000000000000" pitchFamily="2" charset="2"/>
                </a:rPr>
                <a:t>         and </a:t>
              </a:r>
              <a:r>
                <a:rPr lang="en-US" sz="1400" b="1" dirty="0">
                  <a:solidFill>
                    <a:srgbClr val="00B0F0"/>
                  </a:solidFill>
                  <a:latin typeface="Montserrat" panose="00000500000000000000" pitchFamily="2" charset="0"/>
                  <a:sym typeface="Wingdings" panose="05000000000000000000" pitchFamily="2" charset="2"/>
                </a:rPr>
                <a:t>attitude</a:t>
              </a:r>
              <a:r>
                <a:rPr lang="en-US" sz="1400" dirty="0">
                  <a:solidFill>
                    <a:prstClr val="black"/>
                  </a:solidFill>
                  <a:latin typeface="Montserrat" panose="00000500000000000000" pitchFamily="2" charset="0"/>
                  <a:sym typeface="Wingdings" panose="05000000000000000000" pitchFamily="2" charset="2"/>
                </a:rPr>
                <a:t>        control       </a:t>
              </a:r>
              <a:r>
                <a:rPr lang="en-US" sz="1400" b="1" dirty="0">
                  <a:solidFill>
                    <a:prstClr val="black"/>
                  </a:solidFill>
                  <a:latin typeface="Montserrat" panose="00000500000000000000" pitchFamily="2" charset="0"/>
                  <a:sym typeface="Wingdings" panose="05000000000000000000" pitchFamily="2" charset="2"/>
                </a:rPr>
                <a:t>pose-control</a:t>
              </a:r>
            </a:p>
          </p:txBody>
        </p:sp>
      </p:grpSp>
      <p:pic>
        <p:nvPicPr>
          <p:cNvPr id="62" name="Picture 61" descr="\documentclass{article}&#10;\usepackage{amsmath}&#10;\pagestyle{empty}&#10;\begin{document}&#10;&#10;&#10;$\equiv$&#10;&#10;\end{document}" title="IguanaTex Bitmap Display">
            <a:extLst>
              <a:ext uri="{FF2B5EF4-FFF2-40B4-BE49-F238E27FC236}">
                <a16:creationId xmlns:a16="http://schemas.microsoft.com/office/drawing/2014/main" id="{D8063A36-DFA7-E0F9-AB47-56182356AA95}"/>
              </a:ext>
            </a:extLst>
          </p:cNvPr>
          <p:cNvPicPr>
            <a:picLocks noChangeAspect="1"/>
          </p:cNvPicPr>
          <p:nvPr>
            <p:custDataLst>
              <p:tags r:id="rId6"/>
            </p:custDataLst>
          </p:nvPr>
        </p:nvPicPr>
        <p:blipFill>
          <a:blip r:embed="rId14"/>
          <a:stretch>
            <a:fillRect/>
          </a:stretch>
        </p:blipFill>
        <p:spPr>
          <a:xfrm>
            <a:off x="6177740" y="1548131"/>
            <a:ext cx="169143" cy="108190"/>
          </a:xfrm>
          <a:prstGeom prst="rect">
            <a:avLst/>
          </a:prstGeom>
        </p:spPr>
      </p:pic>
      <p:sp>
        <p:nvSpPr>
          <p:cNvPr id="66" name="Oval 65">
            <a:extLst>
              <a:ext uri="{FF2B5EF4-FFF2-40B4-BE49-F238E27FC236}">
                <a16:creationId xmlns:a16="http://schemas.microsoft.com/office/drawing/2014/main" id="{D9513C8A-F34F-6B42-D913-BB5CDEC7A6C7}"/>
              </a:ext>
            </a:extLst>
          </p:cNvPr>
          <p:cNvSpPr/>
          <p:nvPr/>
        </p:nvSpPr>
        <p:spPr>
          <a:xfrm>
            <a:off x="4487764" y="4907594"/>
            <a:ext cx="273905" cy="277258"/>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7" name="Oval 66">
            <a:extLst>
              <a:ext uri="{FF2B5EF4-FFF2-40B4-BE49-F238E27FC236}">
                <a16:creationId xmlns:a16="http://schemas.microsoft.com/office/drawing/2014/main" id="{ACC63CBA-A842-CCB7-7367-3FA9E80CDEB7}"/>
              </a:ext>
            </a:extLst>
          </p:cNvPr>
          <p:cNvSpPr/>
          <p:nvPr/>
        </p:nvSpPr>
        <p:spPr>
          <a:xfrm>
            <a:off x="3598239" y="4988832"/>
            <a:ext cx="273905" cy="277258"/>
          </a:xfrm>
          <a:prstGeom prst="ellipse">
            <a:avLst/>
          </a:prstGeom>
          <a:solidFill>
            <a:srgbClr val="8BE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9" name="Oval 68">
            <a:extLst>
              <a:ext uri="{FF2B5EF4-FFF2-40B4-BE49-F238E27FC236}">
                <a16:creationId xmlns:a16="http://schemas.microsoft.com/office/drawing/2014/main" id="{C28FCDEC-2716-1BF6-BD7E-AC980E5B8E85}"/>
              </a:ext>
            </a:extLst>
          </p:cNvPr>
          <p:cNvSpPr/>
          <p:nvPr/>
        </p:nvSpPr>
        <p:spPr>
          <a:xfrm>
            <a:off x="5490230" y="5046223"/>
            <a:ext cx="273905" cy="277258"/>
          </a:xfrm>
          <a:prstGeom prst="ellipse">
            <a:avLst/>
          </a:prstGeom>
          <a:solidFill>
            <a:srgbClr val="8BE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1" name="Oval 70">
            <a:extLst>
              <a:ext uri="{FF2B5EF4-FFF2-40B4-BE49-F238E27FC236}">
                <a16:creationId xmlns:a16="http://schemas.microsoft.com/office/drawing/2014/main" id="{FECF2025-DEA6-8DA2-17B5-90F689216B47}"/>
              </a:ext>
            </a:extLst>
          </p:cNvPr>
          <p:cNvSpPr/>
          <p:nvPr/>
        </p:nvSpPr>
        <p:spPr>
          <a:xfrm>
            <a:off x="3627018" y="1457735"/>
            <a:ext cx="273905" cy="277258"/>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2" name="Oval 71">
            <a:extLst>
              <a:ext uri="{FF2B5EF4-FFF2-40B4-BE49-F238E27FC236}">
                <a16:creationId xmlns:a16="http://schemas.microsoft.com/office/drawing/2014/main" id="{A86A7E46-8F2C-C29B-52DC-5C86C664405E}"/>
              </a:ext>
            </a:extLst>
          </p:cNvPr>
          <p:cNvSpPr/>
          <p:nvPr/>
        </p:nvSpPr>
        <p:spPr>
          <a:xfrm>
            <a:off x="5176430" y="1463326"/>
            <a:ext cx="273905" cy="277258"/>
          </a:xfrm>
          <a:prstGeom prst="ellipse">
            <a:avLst/>
          </a:prstGeom>
          <a:solidFill>
            <a:srgbClr val="8BE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74" name="Straight Connector 73">
            <a:extLst>
              <a:ext uri="{FF2B5EF4-FFF2-40B4-BE49-F238E27FC236}">
                <a16:creationId xmlns:a16="http://schemas.microsoft.com/office/drawing/2014/main" id="{11AEFE91-A81B-B000-9506-85DE061BF95C}"/>
              </a:ext>
            </a:extLst>
          </p:cNvPr>
          <p:cNvCxnSpPr>
            <a:cxnSpLocks/>
          </p:cNvCxnSpPr>
          <p:nvPr/>
        </p:nvCxnSpPr>
        <p:spPr>
          <a:xfrm>
            <a:off x="6484844" y="1750387"/>
            <a:ext cx="392206"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0432783-8652-CDCF-1480-E8703F9D116B}"/>
              </a:ext>
            </a:extLst>
          </p:cNvPr>
          <p:cNvCxnSpPr>
            <a:cxnSpLocks/>
          </p:cNvCxnSpPr>
          <p:nvPr/>
        </p:nvCxnSpPr>
        <p:spPr>
          <a:xfrm>
            <a:off x="6484844" y="1833899"/>
            <a:ext cx="39220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F40F73B2-7AF0-2227-C1DF-F98A8AF198E7}"/>
              </a:ext>
            </a:extLst>
          </p:cNvPr>
          <p:cNvSpPr/>
          <p:nvPr/>
        </p:nvSpPr>
        <p:spPr>
          <a:xfrm>
            <a:off x="5557804" y="4782700"/>
            <a:ext cx="153654" cy="16199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277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p:bldP spid="49" grpId="0"/>
      <p:bldP spid="59" grpId="0" animBg="1"/>
      <p:bldP spid="66" grpId="0" animBg="1"/>
      <p:bldP spid="67" grpId="0" animBg="1"/>
      <p:bldP spid="69" grpId="0" animBg="1"/>
      <p:bldP spid="7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1ED6748-2FA2-D686-EBEC-56204034E216}"/>
              </a:ext>
            </a:extLst>
          </p:cNvPr>
          <p:cNvSpPr/>
          <p:nvPr/>
        </p:nvSpPr>
        <p:spPr>
          <a:xfrm>
            <a:off x="7357094" y="2448197"/>
            <a:ext cx="1523335" cy="210458"/>
          </a:xfrm>
          <a:prstGeom prst="rect">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16413E43-BB33-4C8E-88D6-0390228FB166}"/>
              </a:ext>
            </a:extLst>
          </p:cNvPr>
          <p:cNvSpPr>
            <a:spLocks noGrp="1"/>
          </p:cNvSpPr>
          <p:nvPr>
            <p:ph type="sldNum" sz="quarter" idx="12"/>
          </p:nvPr>
        </p:nvSpPr>
        <p:spPr/>
        <p:txBody>
          <a:bodyPr/>
          <a:lstStyle/>
          <a:p>
            <a:fld id="{E8ED25DC-E166-554F-BCD9-3FA8AEAE4EAB}" type="slidenum">
              <a:rPr lang="en-US" smtClean="0"/>
              <a:pPr/>
              <a:t>20</a:t>
            </a:fld>
            <a:endParaRPr lang="en-US" dirty="0"/>
          </a:p>
        </p:txBody>
      </p:sp>
      <p:sp>
        <p:nvSpPr>
          <p:cNvPr id="53" name="Title 1">
            <a:extLst>
              <a:ext uri="{FF2B5EF4-FFF2-40B4-BE49-F238E27FC236}">
                <a16:creationId xmlns:a16="http://schemas.microsoft.com/office/drawing/2014/main" id="{57E6E833-D9A3-91A3-31B9-5A85A0B210F2}"/>
              </a:ext>
            </a:extLst>
          </p:cNvPr>
          <p:cNvSpPr>
            <a:spLocks noGrp="1"/>
          </p:cNvSpPr>
          <p:nvPr>
            <p:ph type="title"/>
          </p:nvPr>
        </p:nvSpPr>
        <p:spPr>
          <a:xfrm>
            <a:off x="838200" y="-3673"/>
            <a:ext cx="10515600" cy="1325563"/>
          </a:xfrm>
        </p:spPr>
        <p:txBody>
          <a:bodyPr/>
          <a:lstStyle/>
          <a:p>
            <a:r>
              <a:rPr lang="en-US" dirty="0"/>
              <a:t>Motivation</a:t>
            </a:r>
            <a:endParaRPr lang="en-DE" dirty="0"/>
          </a:p>
        </p:txBody>
      </p:sp>
      <p:sp>
        <p:nvSpPr>
          <p:cNvPr id="54" name="Content Placeholder 4 1">
            <a:extLst>
              <a:ext uri="{FF2B5EF4-FFF2-40B4-BE49-F238E27FC236}">
                <a16:creationId xmlns:a16="http://schemas.microsoft.com/office/drawing/2014/main" id="{1F490004-9902-D0A7-910F-711B2BB5FD12}"/>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Limitations of state-of-the-art</a:t>
            </a:r>
            <a:endParaRPr lang="en-DE" dirty="0"/>
          </a:p>
        </p:txBody>
      </p:sp>
      <p:grpSp>
        <p:nvGrpSpPr>
          <p:cNvPr id="71" name="Group 70">
            <a:extLst>
              <a:ext uri="{FF2B5EF4-FFF2-40B4-BE49-F238E27FC236}">
                <a16:creationId xmlns:a16="http://schemas.microsoft.com/office/drawing/2014/main" id="{72E91BD0-D68C-7AE9-6FEC-841BFB03D940}"/>
              </a:ext>
            </a:extLst>
          </p:cNvPr>
          <p:cNvGrpSpPr/>
          <p:nvPr/>
        </p:nvGrpSpPr>
        <p:grpSpPr>
          <a:xfrm>
            <a:off x="899199" y="1422040"/>
            <a:ext cx="6135437" cy="419987"/>
            <a:chOff x="838200" y="1636158"/>
            <a:chExt cx="6135437" cy="419987"/>
          </a:xfrm>
        </p:grpSpPr>
        <p:sp>
          <p:nvSpPr>
            <p:cNvPr id="65" name="TextBox 64">
              <a:extLst>
                <a:ext uri="{FF2B5EF4-FFF2-40B4-BE49-F238E27FC236}">
                  <a16:creationId xmlns:a16="http://schemas.microsoft.com/office/drawing/2014/main" id="{E9B31D51-CF79-BAC1-0080-710DF1C3CEB5}"/>
                </a:ext>
              </a:extLst>
            </p:cNvPr>
            <p:cNvSpPr txBox="1"/>
            <p:nvPr/>
          </p:nvSpPr>
          <p:spPr>
            <a:xfrm>
              <a:off x="1063871" y="1636158"/>
              <a:ext cx="5909766" cy="419987"/>
            </a:xfrm>
            <a:prstGeom prst="rect">
              <a:avLst/>
            </a:prstGeom>
            <a:noFill/>
          </p:spPr>
          <p:txBody>
            <a:bodyPr wrap="square">
              <a:spAutoFit/>
            </a:bodyPr>
            <a:lstStyle/>
            <a:p>
              <a:pPr>
                <a:lnSpc>
                  <a:spcPct val="150000"/>
                </a:lnSpc>
              </a:pPr>
              <a:r>
                <a:rPr lang="en-US" sz="1600" b="1" i="1" dirty="0">
                  <a:latin typeface="Montserrat" panose="00000500000000000000" pitchFamily="2" charset="0"/>
                </a:rPr>
                <a:t>Pose representation </a:t>
              </a:r>
            </a:p>
          </p:txBody>
        </p:sp>
        <p:pic>
          <p:nvPicPr>
            <p:cNvPr id="66" name="Picture 65" descr="A picture containing text, clipart&#10;&#10;Description automatically generated">
              <a:extLst>
                <a:ext uri="{FF2B5EF4-FFF2-40B4-BE49-F238E27FC236}">
                  <a16:creationId xmlns:a16="http://schemas.microsoft.com/office/drawing/2014/main" id="{8D2EF329-B8ED-82D6-4E19-C6B0DC3962B2}"/>
                </a:ext>
              </a:extLst>
            </p:cNvPr>
            <p:cNvPicPr>
              <a:picLocks noChangeAspect="1"/>
            </p:cNvPicPr>
            <p:nvPr/>
          </p:nvPicPr>
          <p:blipFill rotWithShape="1">
            <a:blip r:embed="rId15"/>
            <a:srcRect l="20654" r="59667" b="55031"/>
            <a:stretch/>
          </p:blipFill>
          <p:spPr>
            <a:xfrm>
              <a:off x="838200" y="1744180"/>
              <a:ext cx="269335" cy="265120"/>
            </a:xfrm>
            <a:prstGeom prst="rect">
              <a:avLst/>
            </a:prstGeom>
          </p:spPr>
        </p:pic>
      </p:grpSp>
      <p:sp>
        <p:nvSpPr>
          <p:cNvPr id="73" name="TextBox 72">
            <a:extLst>
              <a:ext uri="{FF2B5EF4-FFF2-40B4-BE49-F238E27FC236}">
                <a16:creationId xmlns:a16="http://schemas.microsoft.com/office/drawing/2014/main" id="{373E7F26-55BA-B4D8-D004-14EB28AE0F17}"/>
              </a:ext>
            </a:extLst>
          </p:cNvPr>
          <p:cNvSpPr txBox="1"/>
          <p:nvPr/>
        </p:nvSpPr>
        <p:spPr>
          <a:xfrm>
            <a:off x="1445470" y="2976749"/>
            <a:ext cx="4418424" cy="1527982"/>
          </a:xfrm>
          <a:prstGeom prst="rect">
            <a:avLst/>
          </a:prstGeom>
          <a:noFill/>
        </p:spPr>
        <p:txBody>
          <a:bodyPr wrap="square">
            <a:spAutoFit/>
          </a:bodyPr>
          <a:lstStyle/>
          <a:p>
            <a:pPr>
              <a:lnSpc>
                <a:spcPct val="150000"/>
              </a:lnSpc>
            </a:pPr>
            <a:r>
              <a:rPr lang="en-US" sz="1600" dirty="0">
                <a:latin typeface="Montserrat" panose="00000500000000000000" pitchFamily="2" charset="0"/>
              </a:rPr>
              <a:t>Not compact</a:t>
            </a:r>
          </a:p>
          <a:p>
            <a:pPr>
              <a:lnSpc>
                <a:spcPct val="150000"/>
              </a:lnSpc>
            </a:pPr>
            <a:r>
              <a:rPr lang="en-US" sz="1600" dirty="0">
                <a:latin typeface="Montserrat" panose="00000500000000000000" pitchFamily="2" charset="0"/>
              </a:rPr>
              <a:t>Inefficient “pose” operations</a:t>
            </a:r>
          </a:p>
          <a:p>
            <a:pPr>
              <a:lnSpc>
                <a:spcPct val="150000"/>
              </a:lnSpc>
            </a:pPr>
            <a:r>
              <a:rPr lang="en-US" sz="1600" dirty="0">
                <a:latin typeface="Montserrat" panose="00000500000000000000" pitchFamily="2" charset="0"/>
              </a:rPr>
              <a:t>Multiple equilibrium points</a:t>
            </a:r>
          </a:p>
          <a:p>
            <a:pPr>
              <a:lnSpc>
                <a:spcPct val="150000"/>
              </a:lnSpc>
            </a:pPr>
            <a:r>
              <a:rPr lang="en-US" sz="1600" dirty="0">
                <a:latin typeface="Montserrat" panose="00000500000000000000" pitchFamily="2" charset="0"/>
              </a:rPr>
              <a:t>Two separate “pose-error” functions</a:t>
            </a:r>
          </a:p>
        </p:txBody>
      </p:sp>
      <p:pic>
        <p:nvPicPr>
          <p:cNvPr id="78" name="Picture 77" descr="Icon&#10;&#10;Description automatically generated">
            <a:extLst>
              <a:ext uri="{FF2B5EF4-FFF2-40B4-BE49-F238E27FC236}">
                <a16:creationId xmlns:a16="http://schemas.microsoft.com/office/drawing/2014/main" id="{171933C2-9EC2-2910-554B-DE9286A800D4}"/>
              </a:ext>
            </a:extLst>
          </p:cNvPr>
          <p:cNvPicPr>
            <a:picLocks noChangeAspect="1"/>
          </p:cNvPicPr>
          <p:nvPr/>
        </p:nvPicPr>
        <p:blipFill>
          <a:blip r:embed="rId16"/>
          <a:stretch>
            <a:fillRect/>
          </a:stretch>
        </p:blipFill>
        <p:spPr>
          <a:xfrm>
            <a:off x="1187606" y="3133524"/>
            <a:ext cx="257864" cy="253996"/>
          </a:xfrm>
          <a:prstGeom prst="rect">
            <a:avLst/>
          </a:prstGeom>
        </p:spPr>
      </p:pic>
      <p:pic>
        <p:nvPicPr>
          <p:cNvPr id="79" name="Picture 78" descr="Icon&#10;&#10;Description automatically generated">
            <a:extLst>
              <a:ext uri="{FF2B5EF4-FFF2-40B4-BE49-F238E27FC236}">
                <a16:creationId xmlns:a16="http://schemas.microsoft.com/office/drawing/2014/main" id="{27D98A6A-347F-19BA-5637-199292B15312}"/>
              </a:ext>
            </a:extLst>
          </p:cNvPr>
          <p:cNvPicPr>
            <a:picLocks noChangeAspect="1"/>
          </p:cNvPicPr>
          <p:nvPr/>
        </p:nvPicPr>
        <p:blipFill>
          <a:blip r:embed="rId16"/>
          <a:stretch>
            <a:fillRect/>
          </a:stretch>
        </p:blipFill>
        <p:spPr>
          <a:xfrm>
            <a:off x="1187606" y="3489568"/>
            <a:ext cx="257864" cy="253996"/>
          </a:xfrm>
          <a:prstGeom prst="rect">
            <a:avLst/>
          </a:prstGeom>
        </p:spPr>
      </p:pic>
      <p:pic>
        <p:nvPicPr>
          <p:cNvPr id="80" name="Picture 79" descr="Icon&#10;&#10;Description automatically generated">
            <a:extLst>
              <a:ext uri="{FF2B5EF4-FFF2-40B4-BE49-F238E27FC236}">
                <a16:creationId xmlns:a16="http://schemas.microsoft.com/office/drawing/2014/main" id="{8ADB1661-B98C-D263-A2A1-DEE2D5D9EF08}"/>
              </a:ext>
            </a:extLst>
          </p:cNvPr>
          <p:cNvPicPr>
            <a:picLocks noChangeAspect="1"/>
          </p:cNvPicPr>
          <p:nvPr/>
        </p:nvPicPr>
        <p:blipFill>
          <a:blip r:embed="rId16"/>
          <a:stretch>
            <a:fillRect/>
          </a:stretch>
        </p:blipFill>
        <p:spPr>
          <a:xfrm>
            <a:off x="1187606" y="3845612"/>
            <a:ext cx="257864" cy="253996"/>
          </a:xfrm>
          <a:prstGeom prst="rect">
            <a:avLst/>
          </a:prstGeom>
        </p:spPr>
      </p:pic>
      <p:pic>
        <p:nvPicPr>
          <p:cNvPr id="81" name="Picture 80" descr="Icon&#10;&#10;Description automatically generated">
            <a:extLst>
              <a:ext uri="{FF2B5EF4-FFF2-40B4-BE49-F238E27FC236}">
                <a16:creationId xmlns:a16="http://schemas.microsoft.com/office/drawing/2014/main" id="{0EE4A9E7-379B-0C9D-348B-13997446D89E}"/>
              </a:ext>
            </a:extLst>
          </p:cNvPr>
          <p:cNvPicPr>
            <a:picLocks noChangeAspect="1"/>
          </p:cNvPicPr>
          <p:nvPr/>
        </p:nvPicPr>
        <p:blipFill>
          <a:blip r:embed="rId16"/>
          <a:stretch>
            <a:fillRect/>
          </a:stretch>
        </p:blipFill>
        <p:spPr>
          <a:xfrm>
            <a:off x="1187606" y="4208175"/>
            <a:ext cx="257864" cy="253996"/>
          </a:xfrm>
          <a:prstGeom prst="rect">
            <a:avLst/>
          </a:prstGeom>
        </p:spPr>
      </p:pic>
      <p:sp>
        <p:nvSpPr>
          <p:cNvPr id="67" name="TextBox 66">
            <a:extLst>
              <a:ext uri="{FF2B5EF4-FFF2-40B4-BE49-F238E27FC236}">
                <a16:creationId xmlns:a16="http://schemas.microsoft.com/office/drawing/2014/main" id="{B843FEB6-0610-C3E1-8710-95ECF5279E51}"/>
              </a:ext>
            </a:extLst>
          </p:cNvPr>
          <p:cNvSpPr txBox="1"/>
          <p:nvPr/>
        </p:nvSpPr>
        <p:spPr>
          <a:xfrm>
            <a:off x="7140809" y="4681469"/>
            <a:ext cx="5909766" cy="666208"/>
          </a:xfrm>
          <a:prstGeom prst="rect">
            <a:avLst/>
          </a:prstGeom>
          <a:noFill/>
        </p:spPr>
        <p:txBody>
          <a:bodyPr wrap="square">
            <a:spAutoFit/>
          </a:bodyPr>
          <a:lstStyle/>
          <a:p>
            <a:r>
              <a:rPr lang="en-US" sz="1600" b="1" i="1" dirty="0">
                <a:latin typeface="Montserrat" panose="00000500000000000000" pitchFamily="2" charset="0"/>
              </a:rPr>
              <a:t>UDQ Pose-Following</a:t>
            </a:r>
            <a:endParaRPr lang="en-US" sz="1600" dirty="0">
              <a:latin typeface="Montserrat" panose="00000500000000000000" pitchFamily="2" charset="0"/>
            </a:endParaRPr>
          </a:p>
          <a:p>
            <a:pPr marL="285750" indent="-285750">
              <a:lnSpc>
                <a:spcPct val="150000"/>
              </a:lnSpc>
              <a:buFont typeface="Arial" panose="020B0604020202020204" pitchFamily="34" charset="0"/>
              <a:buChar char="•"/>
            </a:pPr>
            <a:r>
              <a:rPr lang="en-US" sz="1600" dirty="0">
                <a:latin typeface="Montserrat" panose="00000500000000000000" pitchFamily="2" charset="0"/>
              </a:rPr>
              <a:t>Reference-following</a:t>
            </a:r>
          </a:p>
        </p:txBody>
      </p:sp>
      <p:pic>
        <p:nvPicPr>
          <p:cNvPr id="69" name="Picture 68" descr="A picture containing text, clipart&#10;&#10;Description automatically generated">
            <a:extLst>
              <a:ext uri="{FF2B5EF4-FFF2-40B4-BE49-F238E27FC236}">
                <a16:creationId xmlns:a16="http://schemas.microsoft.com/office/drawing/2014/main" id="{454C21D7-82FA-532F-3C93-357C0A9F7FE7}"/>
              </a:ext>
            </a:extLst>
          </p:cNvPr>
          <p:cNvPicPr>
            <a:picLocks noChangeAspect="1"/>
          </p:cNvPicPr>
          <p:nvPr/>
        </p:nvPicPr>
        <p:blipFill rotWithShape="1">
          <a:blip r:embed="rId15"/>
          <a:srcRect l="39862" t="-1" r="40285" b="55032"/>
          <a:stretch/>
        </p:blipFill>
        <p:spPr>
          <a:xfrm>
            <a:off x="6738891" y="4690224"/>
            <a:ext cx="271716" cy="265120"/>
          </a:xfrm>
          <a:prstGeom prst="rect">
            <a:avLst/>
          </a:prstGeom>
        </p:spPr>
      </p:pic>
      <p:sp>
        <p:nvSpPr>
          <p:cNvPr id="95" name="Content Placeholder 4 2">
            <a:extLst>
              <a:ext uri="{FF2B5EF4-FFF2-40B4-BE49-F238E27FC236}">
                <a16:creationId xmlns:a16="http://schemas.microsoft.com/office/drawing/2014/main" id="{45666DE7-1A8D-6508-5F25-73BBF2DFCCF0}"/>
              </a:ext>
            </a:extLst>
          </p:cNvPr>
          <p:cNvSpPr txBox="1">
            <a:spLocks/>
          </p:cNvSpPr>
          <p:nvPr/>
        </p:nvSpPr>
        <p:spPr>
          <a:xfrm>
            <a:off x="6905965"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do we propose?</a:t>
            </a:r>
            <a:endParaRPr lang="en-DE" dirty="0"/>
          </a:p>
        </p:txBody>
      </p:sp>
      <p:sp>
        <p:nvSpPr>
          <p:cNvPr id="123" name="Arrow: Right 122">
            <a:extLst>
              <a:ext uri="{FF2B5EF4-FFF2-40B4-BE49-F238E27FC236}">
                <a16:creationId xmlns:a16="http://schemas.microsoft.com/office/drawing/2014/main" id="{60F5322D-ED21-0AD9-5686-A330DB2329C4}"/>
              </a:ext>
            </a:extLst>
          </p:cNvPr>
          <p:cNvSpPr/>
          <p:nvPr/>
        </p:nvSpPr>
        <p:spPr>
          <a:xfrm>
            <a:off x="6267304" y="3200936"/>
            <a:ext cx="405299"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cxnSp>
        <p:nvCxnSpPr>
          <p:cNvPr id="125" name="Straight Connector 124">
            <a:extLst>
              <a:ext uri="{FF2B5EF4-FFF2-40B4-BE49-F238E27FC236}">
                <a16:creationId xmlns:a16="http://schemas.microsoft.com/office/drawing/2014/main" id="{ED27B780-3E1C-A832-A832-7227BFAD0959}"/>
              </a:ext>
            </a:extLst>
          </p:cNvPr>
          <p:cNvCxnSpPr>
            <a:cxnSpLocks/>
          </p:cNvCxnSpPr>
          <p:nvPr/>
        </p:nvCxnSpPr>
        <p:spPr>
          <a:xfrm>
            <a:off x="6437521" y="875901"/>
            <a:ext cx="13120" cy="5053117"/>
          </a:xfrm>
          <a:prstGeom prst="line">
            <a:avLst/>
          </a:prstGeom>
          <a:ln w="6350">
            <a:prstDash val="dash"/>
          </a:ln>
        </p:spPr>
        <p:style>
          <a:lnRef idx="1">
            <a:schemeClr val="dk1"/>
          </a:lnRef>
          <a:fillRef idx="0">
            <a:schemeClr val="dk1"/>
          </a:fillRef>
          <a:effectRef idx="0">
            <a:schemeClr val="dk1"/>
          </a:effectRef>
          <a:fontRef idx="minor">
            <a:schemeClr val="tx1"/>
          </a:fontRef>
        </p:style>
      </p:cxnSp>
      <p:sp>
        <p:nvSpPr>
          <p:cNvPr id="3" name="TextBox 5 1">
            <a:extLst>
              <a:ext uri="{FF2B5EF4-FFF2-40B4-BE49-F238E27FC236}">
                <a16:creationId xmlns:a16="http://schemas.microsoft.com/office/drawing/2014/main" id="{89E9D75B-B478-7D4F-475C-89260EBF430F}"/>
              </a:ext>
            </a:extLst>
          </p:cNvPr>
          <p:cNvSpPr txBox="1"/>
          <p:nvPr/>
        </p:nvSpPr>
        <p:spPr>
          <a:xfrm>
            <a:off x="7008226" y="1354840"/>
            <a:ext cx="4025010" cy="5123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1600" b="1" dirty="0">
                <a:latin typeface="Montserrat" panose="00000500000000000000" pitchFamily="2" charset="0"/>
              </a:rPr>
              <a:t>Unit Dual Quaternions (UDQ)</a:t>
            </a:r>
            <a:r>
              <a:rPr lang="en-US" sz="1600" dirty="0">
                <a:solidFill>
                  <a:srgbClr val="FF0000"/>
                </a:solidFill>
                <a:latin typeface="Montserrat" panose="00000500000000000000" pitchFamily="2" charset="0"/>
              </a:rPr>
              <a:t> </a:t>
            </a:r>
          </a:p>
        </p:txBody>
      </p:sp>
      <p:pic>
        <p:nvPicPr>
          <p:cNvPr id="5" name="Picture 4" descr="A picture containing text, clipart&#10;&#10;Description automatically generated">
            <a:extLst>
              <a:ext uri="{FF2B5EF4-FFF2-40B4-BE49-F238E27FC236}">
                <a16:creationId xmlns:a16="http://schemas.microsoft.com/office/drawing/2014/main" id="{6F3F070F-F287-CABB-205D-88B9DA3B90A8}"/>
              </a:ext>
            </a:extLst>
          </p:cNvPr>
          <p:cNvPicPr>
            <a:picLocks noChangeAspect="1"/>
          </p:cNvPicPr>
          <p:nvPr/>
        </p:nvPicPr>
        <p:blipFill rotWithShape="1">
          <a:blip r:embed="rId15"/>
          <a:srcRect l="20654" r="59667" b="55031"/>
          <a:stretch/>
        </p:blipFill>
        <p:spPr>
          <a:xfrm>
            <a:off x="6738891" y="1539375"/>
            <a:ext cx="269335" cy="265120"/>
          </a:xfrm>
          <a:prstGeom prst="rect">
            <a:avLst/>
          </a:prstGeom>
        </p:spPr>
      </p:pic>
      <p:pic>
        <p:nvPicPr>
          <p:cNvPr id="11" name="Picture 10" descr="Shape, arrow&#10;&#10;Description automatically generated">
            <a:extLst>
              <a:ext uri="{FF2B5EF4-FFF2-40B4-BE49-F238E27FC236}">
                <a16:creationId xmlns:a16="http://schemas.microsoft.com/office/drawing/2014/main" id="{5BDD67A4-5E73-AAA2-A446-484362B45C3C}"/>
              </a:ext>
            </a:extLst>
          </p:cNvPr>
          <p:cNvPicPr>
            <a:picLocks noChangeAspect="1"/>
          </p:cNvPicPr>
          <p:nvPr/>
        </p:nvPicPr>
        <p:blipFill>
          <a:blip r:embed="rId17"/>
          <a:stretch>
            <a:fillRect/>
          </a:stretch>
        </p:blipFill>
        <p:spPr>
          <a:xfrm>
            <a:off x="7115575" y="3231975"/>
            <a:ext cx="214785" cy="214785"/>
          </a:xfrm>
          <a:prstGeom prst="rect">
            <a:avLst/>
          </a:prstGeom>
        </p:spPr>
      </p:pic>
      <p:pic>
        <p:nvPicPr>
          <p:cNvPr id="12" name="Picture 11" descr="Shape, arrow&#10;&#10;Description automatically generated">
            <a:extLst>
              <a:ext uri="{FF2B5EF4-FFF2-40B4-BE49-F238E27FC236}">
                <a16:creationId xmlns:a16="http://schemas.microsoft.com/office/drawing/2014/main" id="{14825944-C142-1A67-FFB9-0932F2B39D3F}"/>
              </a:ext>
            </a:extLst>
          </p:cNvPr>
          <p:cNvPicPr>
            <a:picLocks noChangeAspect="1"/>
          </p:cNvPicPr>
          <p:nvPr/>
        </p:nvPicPr>
        <p:blipFill>
          <a:blip r:embed="rId17"/>
          <a:stretch>
            <a:fillRect/>
          </a:stretch>
        </p:blipFill>
        <p:spPr>
          <a:xfrm>
            <a:off x="7120411" y="3602902"/>
            <a:ext cx="214785" cy="214785"/>
          </a:xfrm>
          <a:prstGeom prst="rect">
            <a:avLst/>
          </a:prstGeom>
        </p:spPr>
      </p:pic>
      <p:pic>
        <p:nvPicPr>
          <p:cNvPr id="13" name="Picture 12" descr="Shape, arrow&#10;&#10;Description automatically generated">
            <a:extLst>
              <a:ext uri="{FF2B5EF4-FFF2-40B4-BE49-F238E27FC236}">
                <a16:creationId xmlns:a16="http://schemas.microsoft.com/office/drawing/2014/main" id="{BB11C66D-3730-EC11-E8DF-F1BFA99A77A2}"/>
              </a:ext>
            </a:extLst>
          </p:cNvPr>
          <p:cNvPicPr>
            <a:picLocks noChangeAspect="1"/>
          </p:cNvPicPr>
          <p:nvPr/>
        </p:nvPicPr>
        <p:blipFill>
          <a:blip r:embed="rId17"/>
          <a:stretch>
            <a:fillRect/>
          </a:stretch>
        </p:blipFill>
        <p:spPr>
          <a:xfrm>
            <a:off x="7120411" y="4324708"/>
            <a:ext cx="214785" cy="214785"/>
          </a:xfrm>
          <a:prstGeom prst="rect">
            <a:avLst/>
          </a:prstGeom>
        </p:spPr>
      </p:pic>
      <p:sp>
        <p:nvSpPr>
          <p:cNvPr id="17" name="TextBox 16">
            <a:extLst>
              <a:ext uri="{FF2B5EF4-FFF2-40B4-BE49-F238E27FC236}">
                <a16:creationId xmlns:a16="http://schemas.microsoft.com/office/drawing/2014/main" id="{EC9EABEB-C5C7-F94B-883F-96097F893659}"/>
              </a:ext>
            </a:extLst>
          </p:cNvPr>
          <p:cNvSpPr txBox="1"/>
          <p:nvPr/>
        </p:nvSpPr>
        <p:spPr>
          <a:xfrm>
            <a:off x="7335196" y="3081312"/>
            <a:ext cx="4418424" cy="1527982"/>
          </a:xfrm>
          <a:prstGeom prst="rect">
            <a:avLst/>
          </a:prstGeom>
          <a:noFill/>
        </p:spPr>
        <p:txBody>
          <a:bodyPr wrap="square">
            <a:spAutoFit/>
          </a:bodyPr>
          <a:lstStyle/>
          <a:p>
            <a:pPr>
              <a:lnSpc>
                <a:spcPct val="150000"/>
              </a:lnSpc>
            </a:pPr>
            <a:r>
              <a:rPr lang="en-US" sz="1600" dirty="0">
                <a:latin typeface="Montserrat" panose="00000500000000000000" pitchFamily="2" charset="0"/>
              </a:rPr>
              <a:t>Compact</a:t>
            </a:r>
          </a:p>
          <a:p>
            <a:pPr>
              <a:lnSpc>
                <a:spcPct val="150000"/>
              </a:lnSpc>
            </a:pPr>
            <a:r>
              <a:rPr lang="en-US" sz="1600" dirty="0">
                <a:latin typeface="Montserrat" panose="00000500000000000000" pitchFamily="2" charset="0"/>
              </a:rPr>
              <a:t>Efficient “pose” operations</a:t>
            </a:r>
          </a:p>
          <a:p>
            <a:pPr>
              <a:lnSpc>
                <a:spcPct val="150000"/>
              </a:lnSpc>
            </a:pPr>
            <a:r>
              <a:rPr lang="en-US" sz="1600" dirty="0">
                <a:latin typeface="Montserrat" panose="00000500000000000000" pitchFamily="2" charset="0"/>
              </a:rPr>
              <a:t>Two equilibrium points</a:t>
            </a:r>
          </a:p>
          <a:p>
            <a:pPr>
              <a:lnSpc>
                <a:spcPct val="150000"/>
              </a:lnSpc>
            </a:pPr>
            <a:r>
              <a:rPr lang="en-US" sz="1600" dirty="0">
                <a:latin typeface="Montserrat" panose="00000500000000000000" pitchFamily="2" charset="0"/>
              </a:rPr>
              <a:t>Unique (coupled) “pose-error” function </a:t>
            </a:r>
          </a:p>
        </p:txBody>
      </p:sp>
      <p:pic>
        <p:nvPicPr>
          <p:cNvPr id="18" name="Picture 17" descr="Icon&#10;&#10;Description automatically generated">
            <a:extLst>
              <a:ext uri="{FF2B5EF4-FFF2-40B4-BE49-F238E27FC236}">
                <a16:creationId xmlns:a16="http://schemas.microsoft.com/office/drawing/2014/main" id="{BAE1A17F-A38E-BB77-A4BB-1029EA27CC37}"/>
              </a:ext>
            </a:extLst>
          </p:cNvPr>
          <p:cNvPicPr>
            <a:picLocks noChangeAspect="1"/>
          </p:cNvPicPr>
          <p:nvPr/>
        </p:nvPicPr>
        <p:blipFill>
          <a:blip r:embed="rId16"/>
          <a:stretch>
            <a:fillRect/>
          </a:stretch>
        </p:blipFill>
        <p:spPr>
          <a:xfrm>
            <a:off x="7098872" y="3957781"/>
            <a:ext cx="257864" cy="253996"/>
          </a:xfrm>
          <a:prstGeom prst="rect">
            <a:avLst/>
          </a:prstGeom>
        </p:spPr>
      </p:pic>
      <p:sp>
        <p:nvSpPr>
          <p:cNvPr id="32" name="TextBox 31">
            <a:extLst>
              <a:ext uri="{FF2B5EF4-FFF2-40B4-BE49-F238E27FC236}">
                <a16:creationId xmlns:a16="http://schemas.microsoft.com/office/drawing/2014/main" id="{8345DBD3-FCB4-32F7-5B6E-8752986D7B60}"/>
              </a:ext>
            </a:extLst>
          </p:cNvPr>
          <p:cNvSpPr txBox="1"/>
          <p:nvPr/>
        </p:nvSpPr>
        <p:spPr>
          <a:xfrm>
            <a:off x="1221246" y="4681469"/>
            <a:ext cx="5192530" cy="666208"/>
          </a:xfrm>
          <a:prstGeom prst="rect">
            <a:avLst/>
          </a:prstGeom>
          <a:noFill/>
        </p:spPr>
        <p:txBody>
          <a:bodyPr wrap="square">
            <a:spAutoFit/>
          </a:bodyPr>
          <a:lstStyle/>
          <a:p>
            <a:r>
              <a:rPr lang="en-US" sz="1600" b="1" i="1" dirty="0">
                <a:latin typeface="Montserrat" panose="00000500000000000000" pitchFamily="2" charset="0"/>
              </a:rPr>
              <a:t>UDQ Control methods</a:t>
            </a:r>
            <a:endParaRPr lang="en-US" sz="1600" dirty="0">
              <a:latin typeface="Montserrat" panose="00000500000000000000" pitchFamily="2" charset="0"/>
            </a:endParaRPr>
          </a:p>
          <a:p>
            <a:pPr marL="285750" indent="-285750">
              <a:lnSpc>
                <a:spcPct val="150000"/>
              </a:lnSpc>
              <a:buFont typeface="Arial" panose="020B0604020202020204" pitchFamily="34" charset="0"/>
              <a:buChar char="•"/>
            </a:pPr>
            <a:r>
              <a:rPr lang="en-US" sz="1600" dirty="0">
                <a:latin typeface="Montserrat" panose="00000500000000000000" pitchFamily="2" charset="0"/>
              </a:rPr>
              <a:t>Reference-tracking</a:t>
            </a:r>
          </a:p>
        </p:txBody>
      </p:sp>
      <p:grpSp>
        <p:nvGrpSpPr>
          <p:cNvPr id="29" name="Group 28">
            <a:extLst>
              <a:ext uri="{FF2B5EF4-FFF2-40B4-BE49-F238E27FC236}">
                <a16:creationId xmlns:a16="http://schemas.microsoft.com/office/drawing/2014/main" id="{D1888DA9-EFC3-F12A-7F9C-A9C29ED7EB55}"/>
              </a:ext>
            </a:extLst>
          </p:cNvPr>
          <p:cNvGrpSpPr/>
          <p:nvPr/>
        </p:nvGrpSpPr>
        <p:grpSpPr>
          <a:xfrm>
            <a:off x="1230577" y="5251919"/>
            <a:ext cx="4926877" cy="789319"/>
            <a:chOff x="5873228" y="1815394"/>
            <a:chExt cx="4926877" cy="789319"/>
          </a:xfrm>
        </p:grpSpPr>
        <p:sp>
          <p:nvSpPr>
            <p:cNvPr id="30" name="TextBox 29">
              <a:extLst>
                <a:ext uri="{FF2B5EF4-FFF2-40B4-BE49-F238E27FC236}">
                  <a16:creationId xmlns:a16="http://schemas.microsoft.com/office/drawing/2014/main" id="{4B935EFD-BC55-A704-18C4-7FD8B905F750}"/>
                </a:ext>
              </a:extLst>
            </p:cNvPr>
            <p:cNvSpPr txBox="1"/>
            <p:nvPr/>
          </p:nvSpPr>
          <p:spPr>
            <a:xfrm>
              <a:off x="6131091" y="1815394"/>
              <a:ext cx="4669014" cy="789319"/>
            </a:xfrm>
            <a:prstGeom prst="rect">
              <a:avLst/>
            </a:prstGeom>
            <a:noFill/>
          </p:spPr>
          <p:txBody>
            <a:bodyPr wrap="square">
              <a:spAutoFit/>
            </a:bodyPr>
            <a:lstStyle/>
            <a:p>
              <a:pPr>
                <a:lnSpc>
                  <a:spcPct val="150000"/>
                </a:lnSpc>
              </a:pPr>
              <a:r>
                <a:rPr lang="en-US" sz="1600" dirty="0">
                  <a:latin typeface="Montserrat" panose="00000500000000000000" pitchFamily="2" charset="0"/>
                </a:rPr>
                <a:t>Rely on predefined time-varying reference</a:t>
              </a:r>
            </a:p>
            <a:p>
              <a:pPr>
                <a:lnSpc>
                  <a:spcPct val="150000"/>
                </a:lnSpc>
              </a:pPr>
              <a:r>
                <a:rPr lang="en-US" sz="1600" dirty="0">
                  <a:latin typeface="Montserrat" panose="00000500000000000000" pitchFamily="2" charset="0"/>
                  <a:sym typeface="Wingdings" panose="05000000000000000000" pitchFamily="2" charset="2"/>
                </a:rPr>
                <a:t>	“… </a:t>
              </a:r>
              <a:r>
                <a:rPr lang="en-US" sz="1600" i="1" dirty="0">
                  <a:latin typeface="Montserrat" panose="00000500000000000000" pitchFamily="2" charset="0"/>
                  <a:sym typeface="Wingdings" panose="05000000000000000000" pitchFamily="2" charset="2"/>
                </a:rPr>
                <a:t>when to be where …</a:t>
              </a:r>
              <a:r>
                <a:rPr lang="en-US" sz="1600" dirty="0">
                  <a:latin typeface="Montserrat" panose="00000500000000000000" pitchFamily="2" charset="0"/>
                  <a:sym typeface="Wingdings" panose="05000000000000000000" pitchFamily="2" charset="2"/>
                </a:rPr>
                <a:t>”</a:t>
              </a:r>
              <a:r>
                <a:rPr lang="en-US" sz="1600" dirty="0">
                  <a:latin typeface="Montserrat" panose="00000500000000000000" pitchFamily="2" charset="0"/>
                </a:rPr>
                <a:t> </a:t>
              </a:r>
              <a:endParaRPr lang="en-US" sz="1600" dirty="0">
                <a:latin typeface="Montserrat" panose="00000500000000000000" pitchFamily="2" charset="0"/>
                <a:sym typeface="Wingdings" panose="05000000000000000000" pitchFamily="2" charset="2"/>
              </a:endParaRPr>
            </a:p>
          </p:txBody>
        </p:sp>
        <p:pic>
          <p:nvPicPr>
            <p:cNvPr id="31" name="Picture 30" descr="Icon&#10;&#10;Description automatically generated">
              <a:extLst>
                <a:ext uri="{FF2B5EF4-FFF2-40B4-BE49-F238E27FC236}">
                  <a16:creationId xmlns:a16="http://schemas.microsoft.com/office/drawing/2014/main" id="{2C21DB7C-0753-1380-B1C7-6FDF43D68C2B}"/>
                </a:ext>
              </a:extLst>
            </p:cNvPr>
            <p:cNvPicPr>
              <a:picLocks noChangeAspect="1"/>
            </p:cNvPicPr>
            <p:nvPr/>
          </p:nvPicPr>
          <p:blipFill>
            <a:blip r:embed="rId16"/>
            <a:stretch>
              <a:fillRect/>
            </a:stretch>
          </p:blipFill>
          <p:spPr>
            <a:xfrm>
              <a:off x="5873228" y="1972169"/>
              <a:ext cx="257864" cy="253996"/>
            </a:xfrm>
            <a:prstGeom prst="rect">
              <a:avLst/>
            </a:prstGeom>
          </p:spPr>
        </p:pic>
      </p:grpSp>
      <p:pic>
        <p:nvPicPr>
          <p:cNvPr id="34" name="Picture 33" descr="Shape, arrow&#10;&#10;Description automatically generated">
            <a:extLst>
              <a:ext uri="{FF2B5EF4-FFF2-40B4-BE49-F238E27FC236}">
                <a16:creationId xmlns:a16="http://schemas.microsoft.com/office/drawing/2014/main" id="{6DE50C41-9F15-6663-6750-E7B08B244D1D}"/>
              </a:ext>
            </a:extLst>
          </p:cNvPr>
          <p:cNvPicPr>
            <a:picLocks noChangeAspect="1"/>
          </p:cNvPicPr>
          <p:nvPr/>
        </p:nvPicPr>
        <p:blipFill>
          <a:blip r:embed="rId17"/>
          <a:stretch>
            <a:fillRect/>
          </a:stretch>
        </p:blipFill>
        <p:spPr>
          <a:xfrm>
            <a:off x="7173986" y="5418533"/>
            <a:ext cx="214785" cy="214785"/>
          </a:xfrm>
          <a:prstGeom prst="rect">
            <a:avLst/>
          </a:prstGeom>
        </p:spPr>
      </p:pic>
      <p:sp>
        <p:nvSpPr>
          <p:cNvPr id="36" name="TextBox 35">
            <a:extLst>
              <a:ext uri="{FF2B5EF4-FFF2-40B4-BE49-F238E27FC236}">
                <a16:creationId xmlns:a16="http://schemas.microsoft.com/office/drawing/2014/main" id="{7FF78392-4CD5-37AA-EEF0-09A2BE9E8AE8}"/>
              </a:ext>
            </a:extLst>
          </p:cNvPr>
          <p:cNvSpPr txBox="1"/>
          <p:nvPr/>
        </p:nvSpPr>
        <p:spPr>
          <a:xfrm>
            <a:off x="7415004" y="5363154"/>
            <a:ext cx="8077200" cy="584775"/>
          </a:xfrm>
          <a:prstGeom prst="rect">
            <a:avLst/>
          </a:prstGeom>
          <a:noFill/>
        </p:spPr>
        <p:txBody>
          <a:bodyPr wrap="square">
            <a:spAutoFit/>
          </a:bodyPr>
          <a:lstStyle/>
          <a:p>
            <a:r>
              <a:rPr lang="en-US" sz="1600" dirty="0">
                <a:latin typeface="Montserrat" panose="00000500000000000000" pitchFamily="2" charset="0"/>
              </a:rPr>
              <a:t>Additional </a:t>
            </a:r>
            <a:r>
              <a:rPr lang="en-US" sz="1600" dirty="0" err="1">
                <a:latin typeface="Montserrat" panose="00000500000000000000" pitchFamily="2" charset="0"/>
              </a:rPr>
              <a:t>DoF</a:t>
            </a:r>
            <a:r>
              <a:rPr lang="en-US" sz="1600" dirty="0">
                <a:latin typeface="Montserrat" panose="00000500000000000000" pitchFamily="2" charset="0"/>
              </a:rPr>
              <a:t> -        - to self-regulate </a:t>
            </a:r>
          </a:p>
          <a:p>
            <a:r>
              <a:rPr lang="en-US" sz="1600" dirty="0">
                <a:latin typeface="Montserrat" panose="00000500000000000000" pitchFamily="2" charset="0"/>
              </a:rPr>
              <a:t>progress along the path</a:t>
            </a:r>
          </a:p>
        </p:txBody>
      </p:sp>
      <p:pic>
        <p:nvPicPr>
          <p:cNvPr id="38" name="Picture 37" descr="\documentclass{article}&#10;\usepackage{bm}&#10;\usepackage{amsmath}&#10;\pagestyle{empty}&#10;\begin{document}&#10;&#10;$\theta(t)$&#10;&#10;&#10;\end{document}" title="IguanaTex Bitmap Display">
            <a:extLst>
              <a:ext uri="{FF2B5EF4-FFF2-40B4-BE49-F238E27FC236}">
                <a16:creationId xmlns:a16="http://schemas.microsoft.com/office/drawing/2014/main" id="{94613908-31BF-2618-A4D3-D660B76140A1}"/>
              </a:ext>
            </a:extLst>
          </p:cNvPr>
          <p:cNvPicPr>
            <a:picLocks noChangeAspect="1"/>
          </p:cNvPicPr>
          <p:nvPr>
            <p:custDataLst>
              <p:tags r:id="rId1"/>
            </p:custDataLst>
          </p:nvPr>
        </p:nvPicPr>
        <p:blipFill>
          <a:blip r:embed="rId18"/>
          <a:stretch>
            <a:fillRect/>
          </a:stretch>
        </p:blipFill>
        <p:spPr>
          <a:xfrm>
            <a:off x="9210038" y="5440266"/>
            <a:ext cx="334059" cy="223151"/>
          </a:xfrm>
          <a:prstGeom prst="rect">
            <a:avLst/>
          </a:prstGeom>
        </p:spPr>
      </p:pic>
      <p:pic>
        <p:nvPicPr>
          <p:cNvPr id="40" name="Picture 39" descr="A picture containing text, clipart&#10;&#10;Description automatically generated">
            <a:extLst>
              <a:ext uri="{FF2B5EF4-FFF2-40B4-BE49-F238E27FC236}">
                <a16:creationId xmlns:a16="http://schemas.microsoft.com/office/drawing/2014/main" id="{E0DA2CCA-1036-717D-72D3-0E517D305C49}"/>
              </a:ext>
            </a:extLst>
          </p:cNvPr>
          <p:cNvPicPr>
            <a:picLocks noChangeAspect="1"/>
          </p:cNvPicPr>
          <p:nvPr/>
        </p:nvPicPr>
        <p:blipFill rotWithShape="1">
          <a:blip r:embed="rId15"/>
          <a:srcRect l="39862" t="-1" r="40285" b="55032"/>
          <a:stretch/>
        </p:blipFill>
        <p:spPr>
          <a:xfrm>
            <a:off x="954163" y="4696606"/>
            <a:ext cx="271716" cy="265120"/>
          </a:xfrm>
          <a:prstGeom prst="rect">
            <a:avLst/>
          </a:prstGeom>
        </p:spPr>
      </p:pic>
      <p:sp>
        <p:nvSpPr>
          <p:cNvPr id="47" name="TextBox 46">
            <a:extLst>
              <a:ext uri="{FF2B5EF4-FFF2-40B4-BE49-F238E27FC236}">
                <a16:creationId xmlns:a16="http://schemas.microsoft.com/office/drawing/2014/main" id="{257039A7-6ED4-8BDE-AAC1-F9BC4EFEBAFF}"/>
              </a:ext>
            </a:extLst>
          </p:cNvPr>
          <p:cNvSpPr txBox="1"/>
          <p:nvPr/>
        </p:nvSpPr>
        <p:spPr>
          <a:xfrm>
            <a:off x="7028034" y="1885753"/>
            <a:ext cx="4822358" cy="1323439"/>
          </a:xfrm>
          <a:prstGeom prst="rect">
            <a:avLst/>
          </a:prstGeom>
          <a:noFill/>
        </p:spPr>
        <p:txBody>
          <a:bodyPr wrap="square">
            <a:spAutoFit/>
          </a:bodyPr>
          <a:lstStyle/>
          <a:p>
            <a:pPr marL="285750" indent="-285750">
              <a:buFont typeface="Arial" panose="020B0604020202020204" pitchFamily="34" charset="0"/>
              <a:buChar char="•"/>
            </a:pPr>
            <a:r>
              <a:rPr lang="en-US" sz="1600" dirty="0">
                <a:solidFill>
                  <a:prstClr val="black"/>
                </a:solidFill>
                <a:latin typeface="Montserrat" panose="00000500000000000000" pitchFamily="2" charset="0"/>
              </a:rPr>
              <a:t>                      with              and</a:t>
            </a:r>
          </a:p>
          <a:p>
            <a:pPr marL="285750" indent="-285750">
              <a:buFont typeface="Arial" panose="020B0604020202020204" pitchFamily="34" charset="0"/>
              <a:buChar char="•"/>
            </a:pPr>
            <a:r>
              <a:rPr lang="en-US" sz="1600" dirty="0">
                <a:solidFill>
                  <a:prstClr val="black"/>
                </a:solidFill>
                <a:latin typeface="Montserrat" panose="00000500000000000000" pitchFamily="2" charset="0"/>
              </a:rPr>
              <a:t>                        Unit</a:t>
            </a:r>
          </a:p>
          <a:p>
            <a:pPr marL="285750" indent="-285750">
              <a:buFont typeface="Arial" panose="020B0604020202020204" pitchFamily="34" charset="0"/>
              <a:buChar char="•"/>
            </a:pPr>
            <a:r>
              <a:rPr lang="en-US" sz="1600" dirty="0">
                <a:solidFill>
                  <a:prstClr val="black"/>
                </a:solidFill>
                <a:latin typeface="Montserrat" panose="00000500000000000000" pitchFamily="2" charset="0"/>
              </a:rPr>
              <a:t> 		              where, </a:t>
            </a:r>
          </a:p>
          <a:p>
            <a:pPr marL="742950" lvl="1" indent="-285750">
              <a:buFont typeface="Courier New" panose="02070309020205020404" pitchFamily="49" charset="0"/>
              <a:buChar char="o"/>
            </a:pPr>
            <a:r>
              <a:rPr lang="en-US" sz="1600" dirty="0">
                <a:solidFill>
                  <a:prstClr val="black"/>
                </a:solidFill>
                <a:latin typeface="Montserrat" panose="00000500000000000000" pitchFamily="2" charset="0"/>
              </a:rPr>
              <a:t>Translation vector</a:t>
            </a:r>
          </a:p>
          <a:p>
            <a:pPr marL="742950" lvl="1" indent="-285750">
              <a:buFont typeface="Courier New" panose="02070309020205020404" pitchFamily="49" charset="0"/>
              <a:buChar char="o"/>
            </a:pPr>
            <a:r>
              <a:rPr lang="en-US" sz="1600" dirty="0">
                <a:solidFill>
                  <a:prstClr val="black"/>
                </a:solidFill>
                <a:latin typeface="Montserrat" panose="00000500000000000000" pitchFamily="2" charset="0"/>
              </a:rPr>
              <a:t>Rotation quaternion</a:t>
            </a:r>
            <a:endParaRPr lang="en-US" sz="1600" dirty="0"/>
          </a:p>
        </p:txBody>
      </p:sp>
      <p:pic>
        <p:nvPicPr>
          <p:cNvPr id="46" name="Picture 45" descr="\documentclass{article}&#10;\usepackage{amsmath}&#10;\pagestyle{empty}&#10;\begin{document}&#10;&#10;$\hat{q} = q_r + \epsilon\,q_d$&#10;&#10;&#10;\end{document}" title="IguanaTex Bitmap Display">
            <a:extLst>
              <a:ext uri="{FF2B5EF4-FFF2-40B4-BE49-F238E27FC236}">
                <a16:creationId xmlns:a16="http://schemas.microsoft.com/office/drawing/2014/main" id="{9C264EBD-CCB3-DCCE-F651-E7EBAD3469B0}"/>
              </a:ext>
            </a:extLst>
          </p:cNvPr>
          <p:cNvPicPr>
            <a:picLocks noChangeAspect="1"/>
          </p:cNvPicPr>
          <p:nvPr>
            <p:custDataLst>
              <p:tags r:id="rId2"/>
            </p:custDataLst>
          </p:nvPr>
        </p:nvPicPr>
        <p:blipFill>
          <a:blip r:embed="rId19"/>
          <a:stretch>
            <a:fillRect/>
          </a:stretch>
        </p:blipFill>
        <p:spPr>
          <a:xfrm>
            <a:off x="7388771" y="1957371"/>
            <a:ext cx="1098367" cy="183061"/>
          </a:xfrm>
          <a:prstGeom prst="rect">
            <a:avLst/>
          </a:prstGeom>
        </p:spPr>
      </p:pic>
      <p:pic>
        <p:nvPicPr>
          <p:cNvPr id="50" name="Picture 49" descr="\documentclass{article}&#10;\usepackage{amsmath}&#10;\pagestyle{empty}&#10;\begin{document}&#10;&#10;$\epsilon^2=0$&#10;&#10;&#10;\end{document}" title="IguanaTex Bitmap Display">
            <a:extLst>
              <a:ext uri="{FF2B5EF4-FFF2-40B4-BE49-F238E27FC236}">
                <a16:creationId xmlns:a16="http://schemas.microsoft.com/office/drawing/2014/main" id="{A77574AD-AE5E-37B7-55CD-4925A77F82E5}"/>
              </a:ext>
            </a:extLst>
          </p:cNvPr>
          <p:cNvPicPr>
            <a:picLocks noChangeAspect="1"/>
          </p:cNvPicPr>
          <p:nvPr>
            <p:custDataLst>
              <p:tags r:id="rId3"/>
            </p:custDataLst>
          </p:nvPr>
        </p:nvPicPr>
        <p:blipFill>
          <a:blip r:embed="rId20"/>
          <a:stretch>
            <a:fillRect/>
          </a:stretch>
        </p:blipFill>
        <p:spPr>
          <a:xfrm>
            <a:off x="9139094" y="1948010"/>
            <a:ext cx="539221" cy="175589"/>
          </a:xfrm>
          <a:prstGeom prst="rect">
            <a:avLst/>
          </a:prstGeom>
        </p:spPr>
      </p:pic>
      <p:pic>
        <p:nvPicPr>
          <p:cNvPr id="56" name="Picture 55" descr="\documentclass{article}&#10;\usepackage{amsmath}&#10;\pagestyle{empty}&#10;\begin{document}&#10;$\epsilon\neq 0$&#10;\end{document}" title="IguanaTex Bitmap Display">
            <a:extLst>
              <a:ext uri="{FF2B5EF4-FFF2-40B4-BE49-F238E27FC236}">
                <a16:creationId xmlns:a16="http://schemas.microsoft.com/office/drawing/2014/main" id="{F2402CDC-8E57-711A-9A61-013F22E09E68}"/>
              </a:ext>
            </a:extLst>
          </p:cNvPr>
          <p:cNvPicPr>
            <a:picLocks noChangeAspect="1"/>
          </p:cNvPicPr>
          <p:nvPr>
            <p:custDataLst>
              <p:tags r:id="rId4"/>
            </p:custDataLst>
          </p:nvPr>
        </p:nvPicPr>
        <p:blipFill>
          <a:blip r:embed="rId21"/>
          <a:stretch>
            <a:fillRect/>
          </a:stretch>
        </p:blipFill>
        <p:spPr>
          <a:xfrm>
            <a:off x="10330271" y="1958518"/>
            <a:ext cx="447068" cy="193023"/>
          </a:xfrm>
          <a:prstGeom prst="rect">
            <a:avLst/>
          </a:prstGeom>
        </p:spPr>
      </p:pic>
      <p:pic>
        <p:nvPicPr>
          <p:cNvPr id="61" name="Picture 60" descr="\documentclass{article}&#10;\usepackage{amsmath}&#10;\pagestyle{empty}&#10;\begin{document}&#10;&#10;$\hat{q}^{-1} = \hat{q}^*$&#10;&#10;&#10;\end{document}" title="IguanaTex Bitmap Display">
            <a:extLst>
              <a:ext uri="{FF2B5EF4-FFF2-40B4-BE49-F238E27FC236}">
                <a16:creationId xmlns:a16="http://schemas.microsoft.com/office/drawing/2014/main" id="{0EFB5EEA-D4B3-F1E8-B022-D63FBFBB7BA9}"/>
              </a:ext>
            </a:extLst>
          </p:cNvPr>
          <p:cNvPicPr>
            <a:picLocks noChangeAspect="1"/>
          </p:cNvPicPr>
          <p:nvPr>
            <p:custDataLst>
              <p:tags r:id="rId5"/>
            </p:custDataLst>
          </p:nvPr>
        </p:nvPicPr>
        <p:blipFill>
          <a:blip r:embed="rId22"/>
          <a:stretch>
            <a:fillRect/>
          </a:stretch>
        </p:blipFill>
        <p:spPr>
          <a:xfrm>
            <a:off x="7388771" y="2200571"/>
            <a:ext cx="762132" cy="210458"/>
          </a:xfrm>
          <a:prstGeom prst="rect">
            <a:avLst/>
          </a:prstGeom>
        </p:spPr>
      </p:pic>
      <p:cxnSp>
        <p:nvCxnSpPr>
          <p:cNvPr id="62" name="Straight Arrow Connector 61">
            <a:extLst>
              <a:ext uri="{FF2B5EF4-FFF2-40B4-BE49-F238E27FC236}">
                <a16:creationId xmlns:a16="http://schemas.microsoft.com/office/drawing/2014/main" id="{9087BED9-BE1D-8BEF-404D-76ABFBDE0284}"/>
              </a:ext>
            </a:extLst>
          </p:cNvPr>
          <p:cNvCxnSpPr>
            <a:cxnSpLocks/>
          </p:cNvCxnSpPr>
          <p:nvPr/>
        </p:nvCxnSpPr>
        <p:spPr>
          <a:xfrm>
            <a:off x="8264053" y="2317392"/>
            <a:ext cx="3335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descr="\documentclass{article}&#10;\usepackage{amsmath}&#10;\pagestyle{empty}&#10;\begin{document}&#10;&#10;$\hat{q} = q + \epsilon/{2}\,p\circ q \in \mathrm{SE}(3)$&#10;&#10;&#10;\end{document}" title="IguanaTex Bitmap Display">
            <a:extLst>
              <a:ext uri="{FF2B5EF4-FFF2-40B4-BE49-F238E27FC236}">
                <a16:creationId xmlns:a16="http://schemas.microsoft.com/office/drawing/2014/main" id="{01F6D79D-8B95-E758-4CD2-7B8C72B4B6A5}"/>
              </a:ext>
            </a:extLst>
          </p:cNvPr>
          <p:cNvPicPr>
            <a:picLocks noChangeAspect="1"/>
          </p:cNvPicPr>
          <p:nvPr>
            <p:custDataLst>
              <p:tags r:id="rId6"/>
            </p:custDataLst>
          </p:nvPr>
        </p:nvPicPr>
        <p:blipFill>
          <a:blip r:embed="rId23"/>
          <a:stretch>
            <a:fillRect/>
          </a:stretch>
        </p:blipFill>
        <p:spPr>
          <a:xfrm>
            <a:off x="7388771" y="2450688"/>
            <a:ext cx="2196734" cy="207967"/>
          </a:xfrm>
          <a:prstGeom prst="rect">
            <a:avLst/>
          </a:prstGeom>
        </p:spPr>
      </p:pic>
      <p:pic>
        <p:nvPicPr>
          <p:cNvPr id="64" name="Picture 63" descr="\documentclass{article}&#10;\usepackage{bm}&#10;\usepackage{amsmath}&#10;\usepackage{amsfonts}&#10;\pagestyle{empty}&#10;\begin{document}&#10;$\bm{p}\in\mathbb{R}^3$&#10;&#10;&#10;\end{document}" title="IguanaTex Bitmap Display">
            <a:extLst>
              <a:ext uri="{FF2B5EF4-FFF2-40B4-BE49-F238E27FC236}">
                <a16:creationId xmlns:a16="http://schemas.microsoft.com/office/drawing/2014/main" id="{4D14922E-4988-B27E-5BB8-6EF1881188F6}"/>
              </a:ext>
            </a:extLst>
          </p:cNvPr>
          <p:cNvPicPr>
            <a:picLocks noChangeAspect="1"/>
          </p:cNvPicPr>
          <p:nvPr>
            <p:custDataLst>
              <p:tags r:id="rId7"/>
            </p:custDataLst>
          </p:nvPr>
        </p:nvPicPr>
        <p:blipFill>
          <a:blip r:embed="rId24"/>
          <a:stretch>
            <a:fillRect/>
          </a:stretch>
        </p:blipFill>
        <p:spPr>
          <a:xfrm>
            <a:off x="9823120" y="2676048"/>
            <a:ext cx="584732" cy="203333"/>
          </a:xfrm>
          <a:prstGeom prst="rect">
            <a:avLst/>
          </a:prstGeom>
        </p:spPr>
      </p:pic>
      <p:pic>
        <p:nvPicPr>
          <p:cNvPr id="68" name="Picture 67" descr="\documentclass{article}&#10;\usepackage{bm}&#10;\usepackage{amsmath}&#10;\pagestyle{empty}&#10;\begin{document}&#10;$q\in\mathrm{SO}(3)$&#10;&#10;&#10;\end{document}" title="IguanaTex Bitmap Display">
            <a:extLst>
              <a:ext uri="{FF2B5EF4-FFF2-40B4-BE49-F238E27FC236}">
                <a16:creationId xmlns:a16="http://schemas.microsoft.com/office/drawing/2014/main" id="{21FAA007-690F-C019-7A61-2342D2D926B4}"/>
              </a:ext>
            </a:extLst>
          </p:cNvPr>
          <p:cNvPicPr>
            <a:picLocks noChangeAspect="1"/>
          </p:cNvPicPr>
          <p:nvPr>
            <p:custDataLst>
              <p:tags r:id="rId8"/>
            </p:custDataLst>
          </p:nvPr>
        </p:nvPicPr>
        <p:blipFill>
          <a:blip r:embed="rId25"/>
          <a:stretch>
            <a:fillRect/>
          </a:stretch>
        </p:blipFill>
        <p:spPr>
          <a:xfrm>
            <a:off x="10057518" y="2933857"/>
            <a:ext cx="834988" cy="200926"/>
          </a:xfrm>
          <a:prstGeom prst="rect">
            <a:avLst/>
          </a:prstGeom>
        </p:spPr>
      </p:pic>
      <p:sp>
        <p:nvSpPr>
          <p:cNvPr id="74" name="TextBox 73">
            <a:extLst>
              <a:ext uri="{FF2B5EF4-FFF2-40B4-BE49-F238E27FC236}">
                <a16:creationId xmlns:a16="http://schemas.microsoft.com/office/drawing/2014/main" id="{2D510E56-9C5F-40AE-A7CA-90977B71B2B8}"/>
              </a:ext>
            </a:extLst>
          </p:cNvPr>
          <p:cNvSpPr txBox="1"/>
          <p:nvPr/>
        </p:nvSpPr>
        <p:spPr>
          <a:xfrm>
            <a:off x="1168534" y="1799481"/>
            <a:ext cx="8075082" cy="1200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Montserrat" panose="00000500000000000000" pitchFamily="2" charset="0"/>
              </a:rPr>
              <a:t>Position</a:t>
            </a:r>
          </a:p>
          <a:p>
            <a:pPr marL="285750" indent="-285750">
              <a:buFont typeface="Arial" panose="020B0604020202020204" pitchFamily="34" charset="0"/>
              <a:buChar char="•"/>
            </a:pPr>
            <a:r>
              <a:rPr lang="en-US" sz="1600" dirty="0">
                <a:latin typeface="Montserrat" panose="00000500000000000000" pitchFamily="2" charset="0"/>
              </a:rPr>
              <a:t>Orientation</a:t>
            </a:r>
          </a:p>
          <a:p>
            <a:pPr marL="742950" lvl="1" indent="-285750">
              <a:buFont typeface="Courier New" panose="02070309020205020404" pitchFamily="49" charset="0"/>
              <a:buChar char="o"/>
            </a:pPr>
            <a:r>
              <a:rPr lang="en-US" sz="1600" dirty="0">
                <a:latin typeface="Montserrat" panose="00000500000000000000" pitchFamily="2" charset="0"/>
              </a:rPr>
              <a:t>Rotation matrices </a:t>
            </a:r>
          </a:p>
          <a:p>
            <a:pPr marL="742950" lvl="1" indent="-285750">
              <a:buFont typeface="Courier New" panose="02070309020205020404" pitchFamily="49" charset="0"/>
              <a:buChar char="o"/>
            </a:pPr>
            <a:r>
              <a:rPr lang="en-US" sz="1600" dirty="0">
                <a:latin typeface="Montserrat" panose="00000500000000000000" pitchFamily="2" charset="0"/>
              </a:rPr>
              <a:t>Unit quaternions</a:t>
            </a:r>
          </a:p>
        </p:txBody>
      </p:sp>
      <p:pic>
        <p:nvPicPr>
          <p:cNvPr id="75" name="Picture 74" descr="\documentclass{article}&#10;\usepackage{bm}&#10;\usepackage{amsmath}&#10;\usepackage{amsfonts}&#10;\pagestyle{empty}&#10;\begin{document}&#10;$\bm{p}\in\mathbb{R}^3$&#10;&#10;&#10;\end{document}" title="IguanaTex Bitmap Display">
            <a:extLst>
              <a:ext uri="{FF2B5EF4-FFF2-40B4-BE49-F238E27FC236}">
                <a16:creationId xmlns:a16="http://schemas.microsoft.com/office/drawing/2014/main" id="{749C15EC-AED6-CE40-F286-BC297F3B15EB}"/>
              </a:ext>
            </a:extLst>
          </p:cNvPr>
          <p:cNvPicPr>
            <a:picLocks noChangeAspect="1"/>
          </p:cNvPicPr>
          <p:nvPr>
            <p:custDataLst>
              <p:tags r:id="rId9"/>
            </p:custDataLst>
          </p:nvPr>
        </p:nvPicPr>
        <p:blipFill>
          <a:blip r:embed="rId24"/>
          <a:stretch>
            <a:fillRect/>
          </a:stretch>
        </p:blipFill>
        <p:spPr>
          <a:xfrm>
            <a:off x="2474053" y="1937099"/>
            <a:ext cx="584732" cy="203333"/>
          </a:xfrm>
          <a:prstGeom prst="rect">
            <a:avLst/>
          </a:prstGeom>
        </p:spPr>
      </p:pic>
      <p:pic>
        <p:nvPicPr>
          <p:cNvPr id="88" name="Picture 87" descr="\documentclass{article}&#10;\usepackage{bm}&#10;\usepackage{amsmath}&#10;\usepackage{amsfonts}&#10;\pagestyle{empty}&#10;\begin{document}&#10;$\{\text{R},q\}\in\mathrm{SO}(3)$&#10;&#10;&#10;\end{document}" title="IguanaTex Bitmap Display">
            <a:extLst>
              <a:ext uri="{FF2B5EF4-FFF2-40B4-BE49-F238E27FC236}">
                <a16:creationId xmlns:a16="http://schemas.microsoft.com/office/drawing/2014/main" id="{75BBF898-9121-773C-C8A2-ACE6FFDEAA04}"/>
              </a:ext>
            </a:extLst>
          </p:cNvPr>
          <p:cNvPicPr>
            <a:picLocks noChangeAspect="1"/>
          </p:cNvPicPr>
          <p:nvPr>
            <p:custDataLst>
              <p:tags r:id="rId10"/>
            </p:custDataLst>
          </p:nvPr>
        </p:nvPicPr>
        <p:blipFill>
          <a:blip r:embed="rId26"/>
          <a:stretch>
            <a:fillRect/>
          </a:stretch>
        </p:blipFill>
        <p:spPr>
          <a:xfrm>
            <a:off x="2778765" y="2238584"/>
            <a:ext cx="1264513" cy="200927"/>
          </a:xfrm>
          <a:prstGeom prst="rect">
            <a:avLst/>
          </a:prstGeom>
        </p:spPr>
      </p:pic>
      <p:pic>
        <p:nvPicPr>
          <p:cNvPr id="96" name="Picture 95" descr="\documentclass{article}&#10;\usepackage{bm}&#10;\usepackage{amsmath}&#10;\usepackage{amsfonts}&#10;\pagestyle{empty}&#10;\begin{document}&#10;$\text{R}\in\mathbb{R}^{3\times 3}$&#10;&#10;&#10;\end{document}" title="IguanaTex Bitmap Display">
            <a:extLst>
              <a:ext uri="{FF2B5EF4-FFF2-40B4-BE49-F238E27FC236}">
                <a16:creationId xmlns:a16="http://schemas.microsoft.com/office/drawing/2014/main" id="{962A01F6-62D3-8F8B-A5E8-6DAAF1665C8E}"/>
              </a:ext>
            </a:extLst>
          </p:cNvPr>
          <p:cNvPicPr>
            <a:picLocks noChangeAspect="1"/>
          </p:cNvPicPr>
          <p:nvPr>
            <p:custDataLst>
              <p:tags r:id="rId11"/>
            </p:custDataLst>
          </p:nvPr>
        </p:nvPicPr>
        <p:blipFill>
          <a:blip r:embed="rId27"/>
          <a:stretch>
            <a:fillRect/>
          </a:stretch>
        </p:blipFill>
        <p:spPr>
          <a:xfrm>
            <a:off x="3947254" y="2476420"/>
            <a:ext cx="806112" cy="173254"/>
          </a:xfrm>
          <a:prstGeom prst="rect">
            <a:avLst/>
          </a:prstGeom>
        </p:spPr>
      </p:pic>
      <p:pic>
        <p:nvPicPr>
          <p:cNvPr id="100" name="Picture 99" descr="\documentclass{article}&#10;\usepackage{bm}&#10;\usepackage{amsmath}&#10;\usepackage{amsfonts}&#10;\pagestyle{empty}&#10;\begin{document}&#10;$q\in\mathbb{R}^{4}$&#10;&#10;&#10;\end{document}" title="IguanaTex Bitmap Display">
            <a:extLst>
              <a:ext uri="{FF2B5EF4-FFF2-40B4-BE49-F238E27FC236}">
                <a16:creationId xmlns:a16="http://schemas.microsoft.com/office/drawing/2014/main" id="{E393A42C-D666-D56B-0B62-D266DCD12B8E}"/>
              </a:ext>
            </a:extLst>
          </p:cNvPr>
          <p:cNvPicPr>
            <a:picLocks noChangeAspect="1"/>
          </p:cNvPicPr>
          <p:nvPr>
            <p:custDataLst>
              <p:tags r:id="rId12"/>
            </p:custDataLst>
          </p:nvPr>
        </p:nvPicPr>
        <p:blipFill>
          <a:blip r:embed="rId28"/>
          <a:stretch>
            <a:fillRect/>
          </a:stretch>
        </p:blipFill>
        <p:spPr>
          <a:xfrm>
            <a:off x="3822361" y="2697161"/>
            <a:ext cx="552247" cy="204536"/>
          </a:xfrm>
          <a:prstGeom prst="rect">
            <a:avLst/>
          </a:prstGeom>
        </p:spPr>
      </p:pic>
    </p:spTree>
    <p:extLst>
      <p:ext uri="{BB962C8B-B14F-4D97-AF65-F5344CB8AC3E}">
        <p14:creationId xmlns:p14="http://schemas.microsoft.com/office/powerpoint/2010/main" val="229438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7">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7">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7">
                                            <p:txEl>
                                              <p:pRg st="2" end="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xEl>
                                              <p:pRg st="3" end="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7">
                                            <p:txEl>
                                              <p:pRg st="4" end="4"/>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7">
                                            <p:txEl>
                                              <p:pRg st="0" end="0"/>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7">
                                            <p:txEl>
                                              <p:pRg st="1" end="1"/>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7">
                                            <p:txEl>
                                              <p:pRg st="2" end="2"/>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7">
                                            <p:txEl>
                                              <p:pRg st="3" end="3"/>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2">
                                            <p:txEl>
                                              <p:pRg st="0" end="0"/>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2">
                                            <p:txEl>
                                              <p:pRg st="1" end="1"/>
                                            </p:txEl>
                                          </p:spTgt>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7" grpId="0"/>
      <p:bldP spid="95" grpId="0"/>
      <p:bldP spid="123" grpId="0" animBg="1"/>
      <p:bldP spid="3" grpId="0"/>
      <p:bldP spid="36" grpId="0"/>
      <p:bldP spid="7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623D-40EA-6D5E-4DD9-1F31F511C39B}"/>
              </a:ext>
            </a:extLst>
          </p:cNvPr>
          <p:cNvSpPr>
            <a:spLocks noGrp="1"/>
          </p:cNvSpPr>
          <p:nvPr>
            <p:ph type="title"/>
          </p:nvPr>
        </p:nvSpPr>
        <p:spPr/>
        <p:txBody>
          <a:bodyPr/>
          <a:lstStyle/>
          <a:p>
            <a:r>
              <a:rPr lang="en-US" dirty="0"/>
              <a:t>Potential questions</a:t>
            </a:r>
          </a:p>
        </p:txBody>
      </p:sp>
      <p:sp>
        <p:nvSpPr>
          <p:cNvPr id="3" name="Content Placeholder 2">
            <a:extLst>
              <a:ext uri="{FF2B5EF4-FFF2-40B4-BE49-F238E27FC236}">
                <a16:creationId xmlns:a16="http://schemas.microsoft.com/office/drawing/2014/main" id="{DC9E86B1-AAAC-08E4-257C-EE5233A8BBEB}"/>
              </a:ext>
            </a:extLst>
          </p:cNvPr>
          <p:cNvSpPr>
            <a:spLocks noGrp="1"/>
          </p:cNvSpPr>
          <p:nvPr>
            <p:ph idx="1"/>
          </p:nvPr>
        </p:nvSpPr>
        <p:spPr/>
        <p:txBody>
          <a:bodyPr/>
          <a:lstStyle/>
          <a:p>
            <a:r>
              <a:rPr lang="en-US" dirty="0"/>
              <a:t>R and q, multiple equilibrium points?</a:t>
            </a:r>
          </a:p>
          <a:p>
            <a:r>
              <a:rPr lang="en-US" dirty="0"/>
              <a:t>Why “almost” global asymptotic stability?</a:t>
            </a:r>
          </a:p>
          <a:p>
            <a:r>
              <a:rPr lang="en-US" dirty="0"/>
              <a:t>Proves for theorems</a:t>
            </a:r>
          </a:p>
        </p:txBody>
      </p:sp>
      <p:sp>
        <p:nvSpPr>
          <p:cNvPr id="4" name="Slide Number Placeholder 3">
            <a:extLst>
              <a:ext uri="{FF2B5EF4-FFF2-40B4-BE49-F238E27FC236}">
                <a16:creationId xmlns:a16="http://schemas.microsoft.com/office/drawing/2014/main" id="{66FACDB1-B265-DF46-CA3D-F8C6B2ED9EF5}"/>
              </a:ext>
            </a:extLst>
          </p:cNvPr>
          <p:cNvSpPr>
            <a:spLocks noGrp="1"/>
          </p:cNvSpPr>
          <p:nvPr>
            <p:ph type="sldNum" sz="quarter" idx="12"/>
          </p:nvPr>
        </p:nvSpPr>
        <p:spPr/>
        <p:txBody>
          <a:bodyPr/>
          <a:lstStyle/>
          <a:p>
            <a:fld id="{E8ED25DC-E166-554F-BCD9-3FA8AEAE4EAB}" type="slidenum">
              <a:rPr lang="en-US" smtClean="0"/>
              <a:pPr/>
              <a:t>21</a:t>
            </a:fld>
            <a:endParaRPr lang="en-US" dirty="0"/>
          </a:p>
        </p:txBody>
      </p:sp>
      <p:sp>
        <p:nvSpPr>
          <p:cNvPr id="5" name="Content Placeholder 4">
            <a:extLst>
              <a:ext uri="{FF2B5EF4-FFF2-40B4-BE49-F238E27FC236}">
                <a16:creationId xmlns:a16="http://schemas.microsoft.com/office/drawing/2014/main" id="{8ECCF8D6-2EF9-BBCE-9EE6-9EA940DA097B}"/>
              </a:ext>
            </a:extLst>
          </p:cNvPr>
          <p:cNvSpPr>
            <a:spLocks noGrp="1"/>
          </p:cNvSpPr>
          <p:nvPr>
            <p:ph sz="quarter" idx="13"/>
          </p:nvPr>
        </p:nvSpPr>
        <p:spPr/>
        <p:txBody>
          <a:bodyPr>
            <a:normAutofit fontScale="92500" lnSpcReduction="10000"/>
          </a:bodyPr>
          <a:lstStyle/>
          <a:p>
            <a:r>
              <a:rPr lang="en-US" dirty="0" err="1"/>
              <a:t>ToDo</a:t>
            </a:r>
            <a:endParaRPr lang="en-US" dirty="0"/>
          </a:p>
        </p:txBody>
      </p:sp>
    </p:spTree>
    <p:extLst>
      <p:ext uri="{BB962C8B-B14F-4D97-AF65-F5344CB8AC3E}">
        <p14:creationId xmlns:p14="http://schemas.microsoft.com/office/powerpoint/2010/main" val="2459975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22</a:t>
            </a:fld>
            <a:endParaRPr lang="en-US" dirty="0"/>
          </a:p>
        </p:txBody>
      </p:sp>
      <p:grpSp>
        <p:nvGrpSpPr>
          <p:cNvPr id="21" name="Group 20">
            <a:extLst>
              <a:ext uri="{FF2B5EF4-FFF2-40B4-BE49-F238E27FC236}">
                <a16:creationId xmlns:a16="http://schemas.microsoft.com/office/drawing/2014/main" id="{8C4DE809-D8EC-E11D-DBFF-3FFD469B8F49}"/>
              </a:ext>
            </a:extLst>
          </p:cNvPr>
          <p:cNvGrpSpPr/>
          <p:nvPr/>
        </p:nvGrpSpPr>
        <p:grpSpPr>
          <a:xfrm>
            <a:off x="5593079" y="2285000"/>
            <a:ext cx="6279247" cy="3096625"/>
            <a:chOff x="5957647" y="1273977"/>
            <a:chExt cx="6279247" cy="3096625"/>
          </a:xfrm>
        </p:grpSpPr>
        <p:sp>
          <p:nvSpPr>
            <p:cNvPr id="22" name="TextBox 21">
              <a:extLst>
                <a:ext uri="{FF2B5EF4-FFF2-40B4-BE49-F238E27FC236}">
                  <a16:creationId xmlns:a16="http://schemas.microsoft.com/office/drawing/2014/main" id="{F74DEA9E-A1C1-4699-0CE0-D12FCC68F731}"/>
                </a:ext>
              </a:extLst>
            </p:cNvPr>
            <p:cNvSpPr txBox="1"/>
            <p:nvPr/>
          </p:nvSpPr>
          <p:spPr>
            <a:xfrm>
              <a:off x="6771084" y="1366457"/>
              <a:ext cx="5021853" cy="369332"/>
            </a:xfrm>
            <a:prstGeom prst="rect">
              <a:avLst/>
            </a:prstGeom>
            <a:noFill/>
          </p:spPr>
          <p:txBody>
            <a:bodyPr wrap="square">
              <a:spAutoFit/>
            </a:bodyPr>
            <a:lstStyle/>
            <a:p>
              <a:r>
                <a:rPr lang="en-US" b="1" i="1" dirty="0">
                  <a:solidFill>
                    <a:schemeClr val="accent1"/>
                  </a:solidFill>
                  <a:latin typeface="Montserrat" panose="00000500000000000000" pitchFamily="2" charset="0"/>
                </a:rPr>
                <a:t>Pose-Following</a:t>
              </a:r>
              <a:r>
                <a:rPr lang="en-US" i="1" dirty="0">
                  <a:solidFill>
                    <a:schemeClr val="accent1"/>
                  </a:solidFill>
                  <a:latin typeface="Montserrat" panose="00000500000000000000" pitchFamily="2" charset="0"/>
                </a:rPr>
                <a:t> </a:t>
              </a:r>
              <a:r>
                <a:rPr lang="en-US" sz="1400" i="1" dirty="0">
                  <a:solidFill>
                    <a:schemeClr val="accent1"/>
                  </a:solidFill>
                  <a:latin typeface="Montserrat" panose="00000500000000000000" pitchFamily="2" charset="0"/>
                </a:rPr>
                <a:t>with</a:t>
              </a:r>
              <a:r>
                <a:rPr lang="en-US" i="1" dirty="0">
                  <a:solidFill>
                    <a:schemeClr val="accent1"/>
                  </a:solidFill>
                  <a:latin typeface="Montserrat" panose="00000500000000000000" pitchFamily="2" charset="0"/>
                </a:rPr>
                <a:t> </a:t>
              </a:r>
              <a:r>
                <a:rPr lang="en-US" b="1" i="1" dirty="0">
                  <a:solidFill>
                    <a:schemeClr val="accent1"/>
                  </a:solidFill>
                  <a:latin typeface="Montserrat" panose="00000500000000000000" pitchFamily="2" charset="0"/>
                </a:rPr>
                <a:t>Dual Quaternions</a:t>
              </a:r>
            </a:p>
          </p:txBody>
        </p:sp>
        <p:sp>
          <p:nvSpPr>
            <p:cNvPr id="23" name="TextBox 22">
              <a:extLst>
                <a:ext uri="{FF2B5EF4-FFF2-40B4-BE49-F238E27FC236}">
                  <a16:creationId xmlns:a16="http://schemas.microsoft.com/office/drawing/2014/main" id="{5F0ED143-54C8-820E-8876-8DFE9C256636}"/>
                </a:ext>
              </a:extLst>
            </p:cNvPr>
            <p:cNvSpPr txBox="1"/>
            <p:nvPr/>
          </p:nvSpPr>
          <p:spPr>
            <a:xfrm>
              <a:off x="6327128" y="1932711"/>
              <a:ext cx="5909766" cy="2308324"/>
            </a:xfrm>
            <a:prstGeom prst="rect">
              <a:avLst/>
            </a:prstGeom>
            <a:noFill/>
          </p:spPr>
          <p:txBody>
            <a:bodyPr wrap="square">
              <a:spAutoFit/>
            </a:bodyPr>
            <a:lstStyle/>
            <a:p>
              <a:r>
                <a:rPr lang="en-US" sz="1600" b="1" i="1" dirty="0">
                  <a:latin typeface="Montserrat" panose="00000500000000000000" pitchFamily="2" charset="0"/>
                </a:rPr>
                <a:t>Extend</a:t>
              </a:r>
              <a:r>
                <a:rPr lang="en-US" sz="1600" dirty="0">
                  <a:latin typeface="Montserrat" panose="00000500000000000000" pitchFamily="2" charset="0"/>
                </a:rPr>
                <a:t> the </a:t>
              </a:r>
              <a:r>
                <a:rPr lang="en-US" sz="1600" b="1" i="1" dirty="0">
                  <a:latin typeface="Montserrat" panose="00000500000000000000" pitchFamily="2" charset="0"/>
                </a:rPr>
                <a:t>ODEs</a:t>
              </a:r>
              <a:r>
                <a:rPr lang="en-US" sz="1600" dirty="0">
                  <a:latin typeface="Montserrat" panose="00000500000000000000" pitchFamily="2" charset="0"/>
                </a:rPr>
                <a:t> from well-stablished dual-quaternion based pose-tracking </a:t>
              </a:r>
              <a:r>
                <a:rPr lang="en-US" sz="1600" b="1" i="1" dirty="0">
                  <a:latin typeface="Montserrat" panose="00000500000000000000" pitchFamily="2" charset="0"/>
                </a:rPr>
                <a:t>to pose-following</a:t>
              </a:r>
              <a:r>
                <a:rPr lang="en-US" sz="1600" i="1" dirty="0">
                  <a:latin typeface="Montserrat" panose="00000500000000000000" pitchFamily="2" charset="0"/>
                </a:rPr>
                <a:t>.</a:t>
              </a:r>
            </a:p>
            <a:p>
              <a:endParaRPr lang="en-US" sz="1600" dirty="0">
                <a:latin typeface="Montserrat" panose="00000500000000000000" pitchFamily="2" charset="0"/>
              </a:endParaRPr>
            </a:p>
            <a:p>
              <a:r>
                <a:rPr lang="en-US" sz="1600" b="1" i="1" dirty="0">
                  <a:latin typeface="Montserrat" panose="00000500000000000000" pitchFamily="2" charset="0"/>
                </a:rPr>
                <a:t>Prove almost global asymptotic stability </a:t>
              </a:r>
              <a:r>
                <a:rPr lang="en-US" sz="1600" dirty="0">
                  <a:latin typeface="Montserrat" panose="00000500000000000000" pitchFamily="2" charset="0"/>
                </a:rPr>
                <a:t>for the pose-following (with velocity assignment) problem.</a:t>
              </a:r>
              <a:endParaRPr lang="en-US" sz="1600" b="1" i="1" dirty="0">
                <a:latin typeface="Montserrat" panose="00000500000000000000" pitchFamily="2" charset="0"/>
              </a:endParaRPr>
            </a:p>
            <a:p>
              <a:endParaRPr lang="en-US" sz="1600" b="1" i="1" dirty="0">
                <a:latin typeface="Montserrat" panose="00000500000000000000" pitchFamily="2" charset="0"/>
              </a:endParaRPr>
            </a:p>
            <a:p>
              <a:r>
                <a:rPr lang="en-US" sz="1600" b="1" i="1" dirty="0">
                  <a:latin typeface="Montserrat" panose="00000500000000000000" pitchFamily="2" charset="0"/>
                </a:rPr>
                <a:t>Derive two alternative control methods </a:t>
              </a:r>
              <a:r>
                <a:rPr lang="en-US" sz="1600" dirty="0">
                  <a:latin typeface="Montserrat" panose="00000500000000000000" pitchFamily="2" charset="0"/>
                </a:rPr>
                <a:t>to</a:t>
              </a:r>
              <a:r>
                <a:rPr lang="en-US" sz="1600" b="1" i="1" dirty="0">
                  <a:latin typeface="Montserrat" panose="00000500000000000000" pitchFamily="2" charset="0"/>
                </a:rPr>
                <a:t> </a:t>
              </a:r>
            </a:p>
            <a:p>
              <a:pPr marL="285750" indent="-285750">
                <a:buFontTx/>
                <a:buChar char="-"/>
              </a:pPr>
              <a:r>
                <a:rPr lang="en-US" sz="1600" dirty="0">
                  <a:latin typeface="Montserrat" panose="00000500000000000000" pitchFamily="2" charset="0"/>
                </a:rPr>
                <a:t>ensure convergence to a desired velocity profile.</a:t>
              </a:r>
            </a:p>
            <a:p>
              <a:pPr marL="285750" indent="-285750">
                <a:buFontTx/>
                <a:buChar char="-"/>
              </a:pPr>
              <a:r>
                <a:rPr lang="en-US" sz="1600" dirty="0">
                  <a:latin typeface="Montserrat" panose="00000500000000000000" pitchFamily="2" charset="0"/>
                </a:rPr>
                <a:t>incite a desired behavior around the reference.</a:t>
              </a:r>
            </a:p>
          </p:txBody>
        </p:sp>
        <p:grpSp>
          <p:nvGrpSpPr>
            <p:cNvPr id="24" name="Group 23">
              <a:extLst>
                <a:ext uri="{FF2B5EF4-FFF2-40B4-BE49-F238E27FC236}">
                  <a16:creationId xmlns:a16="http://schemas.microsoft.com/office/drawing/2014/main" id="{1497F233-7EC8-3D4C-AB6A-B7C86BB10C91}"/>
                </a:ext>
              </a:extLst>
            </p:cNvPr>
            <p:cNvGrpSpPr/>
            <p:nvPr/>
          </p:nvGrpSpPr>
          <p:grpSpPr>
            <a:xfrm>
              <a:off x="6072752" y="1961575"/>
              <a:ext cx="298040" cy="1711621"/>
              <a:chOff x="6912868" y="2180808"/>
              <a:chExt cx="298040" cy="1711621"/>
            </a:xfrm>
          </p:grpSpPr>
          <p:pic>
            <p:nvPicPr>
              <p:cNvPr id="29" name="Picture 28" descr="A picture containing text, clipart&#10;&#10;Description automatically generated">
                <a:extLst>
                  <a:ext uri="{FF2B5EF4-FFF2-40B4-BE49-F238E27FC236}">
                    <a16:creationId xmlns:a16="http://schemas.microsoft.com/office/drawing/2014/main" id="{6A2C6B6C-A974-FB8C-4F37-8DA614945E52}"/>
                  </a:ext>
                </a:extLst>
              </p:cNvPr>
              <p:cNvPicPr>
                <a:picLocks noChangeAspect="1"/>
              </p:cNvPicPr>
              <p:nvPr/>
            </p:nvPicPr>
            <p:blipFill rotWithShape="1">
              <a:blip r:embed="rId11"/>
              <a:srcRect l="20654" r="59667" b="55031"/>
              <a:stretch/>
            </p:blipFill>
            <p:spPr>
              <a:xfrm>
                <a:off x="6918053" y="2180808"/>
                <a:ext cx="269335" cy="265120"/>
              </a:xfrm>
              <a:prstGeom prst="rect">
                <a:avLst/>
              </a:prstGeom>
            </p:spPr>
          </p:pic>
          <p:pic>
            <p:nvPicPr>
              <p:cNvPr id="30" name="Picture 29" descr="A picture containing text, clipart&#10;&#10;Description automatically generated">
                <a:extLst>
                  <a:ext uri="{FF2B5EF4-FFF2-40B4-BE49-F238E27FC236}">
                    <a16:creationId xmlns:a16="http://schemas.microsoft.com/office/drawing/2014/main" id="{1DD409AF-8AF9-D547-4391-315744BFF266}"/>
                  </a:ext>
                </a:extLst>
              </p:cNvPr>
              <p:cNvPicPr>
                <a:picLocks noChangeAspect="1"/>
              </p:cNvPicPr>
              <p:nvPr/>
            </p:nvPicPr>
            <p:blipFill rotWithShape="1">
              <a:blip r:embed="rId11"/>
              <a:srcRect l="39862" t="-1" r="40285" b="55032"/>
              <a:stretch/>
            </p:blipFill>
            <p:spPr>
              <a:xfrm>
                <a:off x="6912868" y="2920352"/>
                <a:ext cx="271716" cy="265120"/>
              </a:xfrm>
              <a:prstGeom prst="rect">
                <a:avLst/>
              </a:prstGeom>
            </p:spPr>
          </p:pic>
          <p:pic>
            <p:nvPicPr>
              <p:cNvPr id="31" name="Picture 30" descr="A picture containing text, clipart&#10;&#10;Description automatically generated">
                <a:extLst>
                  <a:ext uri="{FF2B5EF4-FFF2-40B4-BE49-F238E27FC236}">
                    <a16:creationId xmlns:a16="http://schemas.microsoft.com/office/drawing/2014/main" id="{BDDD1BEF-0443-9D9D-5A46-78A374AE920E}"/>
                  </a:ext>
                </a:extLst>
              </p:cNvPr>
              <p:cNvPicPr>
                <a:picLocks noChangeAspect="1"/>
              </p:cNvPicPr>
              <p:nvPr/>
            </p:nvPicPr>
            <p:blipFill rotWithShape="1">
              <a:blip r:embed="rId11"/>
              <a:srcRect l="60672" r="19649" b="55031"/>
              <a:stretch/>
            </p:blipFill>
            <p:spPr>
              <a:xfrm>
                <a:off x="6941573" y="3627309"/>
                <a:ext cx="269335" cy="265120"/>
              </a:xfrm>
              <a:prstGeom prst="rect">
                <a:avLst/>
              </a:prstGeom>
            </p:spPr>
          </p:pic>
        </p:grpSp>
        <p:sp>
          <p:nvSpPr>
            <p:cNvPr id="27" name="Rectangle 26">
              <a:extLst>
                <a:ext uri="{FF2B5EF4-FFF2-40B4-BE49-F238E27FC236}">
                  <a16:creationId xmlns:a16="http://schemas.microsoft.com/office/drawing/2014/main" id="{C985D0A4-4337-781A-7850-4C4CC402C227}"/>
                </a:ext>
              </a:extLst>
            </p:cNvPr>
            <p:cNvSpPr/>
            <p:nvPr/>
          </p:nvSpPr>
          <p:spPr>
            <a:xfrm>
              <a:off x="5957647" y="1781611"/>
              <a:ext cx="6279247" cy="25889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8" name="Rectangle 27">
              <a:extLst>
                <a:ext uri="{FF2B5EF4-FFF2-40B4-BE49-F238E27FC236}">
                  <a16:creationId xmlns:a16="http://schemas.microsoft.com/office/drawing/2014/main" id="{12151A03-BCC4-C880-2B46-C8323E32CD3F}"/>
                </a:ext>
              </a:extLst>
            </p:cNvPr>
            <p:cNvSpPr/>
            <p:nvPr/>
          </p:nvSpPr>
          <p:spPr>
            <a:xfrm>
              <a:off x="5957647" y="1273977"/>
              <a:ext cx="6279247" cy="5076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36" name="Title 1">
            <a:extLst>
              <a:ext uri="{FF2B5EF4-FFF2-40B4-BE49-F238E27FC236}">
                <a16:creationId xmlns:a16="http://schemas.microsoft.com/office/drawing/2014/main" id="{7A974C4B-0029-6CF6-40E3-E88643EC3BA2}"/>
              </a:ext>
            </a:extLst>
          </p:cNvPr>
          <p:cNvSpPr>
            <a:spLocks noGrp="1"/>
          </p:cNvSpPr>
          <p:nvPr>
            <p:ph type="title"/>
          </p:nvPr>
        </p:nvSpPr>
        <p:spPr>
          <a:xfrm>
            <a:off x="838200" y="-3673"/>
            <a:ext cx="10515600" cy="1325563"/>
          </a:xfrm>
        </p:spPr>
        <p:txBody>
          <a:bodyPr/>
          <a:lstStyle/>
          <a:p>
            <a:r>
              <a:rPr lang="en-US" dirty="0"/>
              <a:t>Methodology</a:t>
            </a:r>
            <a:endParaRPr lang="en-DE" dirty="0"/>
          </a:p>
        </p:txBody>
      </p:sp>
      <p:sp>
        <p:nvSpPr>
          <p:cNvPr id="37" name="Content Placeholder 4">
            <a:extLst>
              <a:ext uri="{FF2B5EF4-FFF2-40B4-BE49-F238E27FC236}">
                <a16:creationId xmlns:a16="http://schemas.microsoft.com/office/drawing/2014/main" id="{66864157-2FB4-2CC8-22F6-A48B081354F8}"/>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Ingredients and Contributions</a:t>
            </a:r>
            <a:endParaRPr lang="en-DE" dirty="0"/>
          </a:p>
        </p:txBody>
      </p:sp>
      <p:sp>
        <p:nvSpPr>
          <p:cNvPr id="40" name="TextBox 19 1">
            <a:extLst>
              <a:ext uri="{FF2B5EF4-FFF2-40B4-BE49-F238E27FC236}">
                <a16:creationId xmlns:a16="http://schemas.microsoft.com/office/drawing/2014/main" id="{6B942931-5603-D08B-7BB9-349D8C916380}"/>
              </a:ext>
            </a:extLst>
          </p:cNvPr>
          <p:cNvSpPr txBox="1"/>
          <p:nvPr/>
        </p:nvSpPr>
        <p:spPr>
          <a:xfrm>
            <a:off x="480656" y="1767834"/>
            <a:ext cx="452733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Ingredients</a:t>
            </a:r>
          </a:p>
        </p:txBody>
      </p:sp>
      <p:sp>
        <p:nvSpPr>
          <p:cNvPr id="41" name="TextBox 19 2">
            <a:extLst>
              <a:ext uri="{FF2B5EF4-FFF2-40B4-BE49-F238E27FC236}">
                <a16:creationId xmlns:a16="http://schemas.microsoft.com/office/drawing/2014/main" id="{56528D90-78F7-FB01-1CFE-B5AA1FF0CF2B}"/>
              </a:ext>
            </a:extLst>
          </p:cNvPr>
          <p:cNvSpPr txBox="1"/>
          <p:nvPr/>
        </p:nvSpPr>
        <p:spPr>
          <a:xfrm>
            <a:off x="5593079" y="1768854"/>
            <a:ext cx="452733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Contributions</a:t>
            </a:r>
          </a:p>
        </p:txBody>
      </p:sp>
      <p:sp>
        <p:nvSpPr>
          <p:cNvPr id="43" name="TextBox 5 2">
            <a:extLst>
              <a:ext uri="{FF2B5EF4-FFF2-40B4-BE49-F238E27FC236}">
                <a16:creationId xmlns:a16="http://schemas.microsoft.com/office/drawing/2014/main" id="{3FC74641-AE6A-8F28-F1FC-21588AC43822}"/>
              </a:ext>
            </a:extLst>
          </p:cNvPr>
          <p:cNvSpPr txBox="1"/>
          <p:nvPr/>
        </p:nvSpPr>
        <p:spPr>
          <a:xfrm>
            <a:off x="848123" y="4330548"/>
            <a:ext cx="4676791" cy="8715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1600" b="1" dirty="0">
                <a:latin typeface="Montserrat" panose="00000500000000000000" pitchFamily="2" charset="0"/>
              </a:rPr>
              <a:t>Pose-Following</a:t>
            </a:r>
            <a:endParaRPr lang="en-US" sz="1600" dirty="0">
              <a:solidFill>
                <a:srgbClr val="FF0000"/>
              </a:solidFill>
              <a:latin typeface="Montserrat" panose="00000500000000000000" pitchFamily="2" charset="0"/>
            </a:endParaRPr>
          </a:p>
          <a:p>
            <a:pPr>
              <a:lnSpc>
                <a:spcPct val="150000"/>
              </a:lnSpc>
            </a:pPr>
            <a:r>
              <a:rPr lang="en-US" sz="1400" dirty="0">
                <a:latin typeface="Montserrat" panose="00000500000000000000" pitchFamily="2" charset="0"/>
              </a:rPr>
              <a:t>Additional </a:t>
            </a:r>
            <a:r>
              <a:rPr lang="en-US" sz="1400" dirty="0" err="1">
                <a:latin typeface="Montserrat" panose="00000500000000000000" pitchFamily="2" charset="0"/>
              </a:rPr>
              <a:t>DoF</a:t>
            </a:r>
            <a:r>
              <a:rPr lang="en-US" sz="1400" dirty="0">
                <a:latin typeface="Montserrat" panose="00000500000000000000" pitchFamily="2" charset="0"/>
              </a:rPr>
              <a:t> -         - to self-regulate progress</a:t>
            </a:r>
          </a:p>
        </p:txBody>
      </p:sp>
      <p:pic>
        <p:nvPicPr>
          <p:cNvPr id="44" name="Picture 43" descr="A picture containing text, clipart&#10;&#10;Description automatically generated">
            <a:extLst>
              <a:ext uri="{FF2B5EF4-FFF2-40B4-BE49-F238E27FC236}">
                <a16:creationId xmlns:a16="http://schemas.microsoft.com/office/drawing/2014/main" id="{7FA59F6A-B7F6-FD9E-1E36-1B5E49E71A77}"/>
              </a:ext>
            </a:extLst>
          </p:cNvPr>
          <p:cNvPicPr>
            <a:picLocks noChangeAspect="1"/>
          </p:cNvPicPr>
          <p:nvPr/>
        </p:nvPicPr>
        <p:blipFill rotWithShape="1">
          <a:blip r:embed="rId11"/>
          <a:srcRect l="39862" t="-1" r="40285" b="55032"/>
          <a:stretch/>
        </p:blipFill>
        <p:spPr>
          <a:xfrm>
            <a:off x="572893" y="4534576"/>
            <a:ext cx="271716" cy="265120"/>
          </a:xfrm>
          <a:prstGeom prst="rect">
            <a:avLst/>
          </a:prstGeom>
        </p:spPr>
      </p:pic>
      <p:grpSp>
        <p:nvGrpSpPr>
          <p:cNvPr id="93" name="Group 92">
            <a:extLst>
              <a:ext uri="{FF2B5EF4-FFF2-40B4-BE49-F238E27FC236}">
                <a16:creationId xmlns:a16="http://schemas.microsoft.com/office/drawing/2014/main" id="{504565F2-C7BF-2ED1-3699-D7B61BFEFAFF}"/>
              </a:ext>
            </a:extLst>
          </p:cNvPr>
          <p:cNvGrpSpPr/>
          <p:nvPr/>
        </p:nvGrpSpPr>
        <p:grpSpPr>
          <a:xfrm>
            <a:off x="578789" y="2178857"/>
            <a:ext cx="5045044" cy="2135013"/>
            <a:chOff x="578789" y="2178857"/>
            <a:chExt cx="5045044" cy="2135013"/>
          </a:xfrm>
        </p:grpSpPr>
        <p:sp>
          <p:nvSpPr>
            <p:cNvPr id="39" name="TextBox 5 1">
              <a:extLst>
                <a:ext uri="{FF2B5EF4-FFF2-40B4-BE49-F238E27FC236}">
                  <a16:creationId xmlns:a16="http://schemas.microsoft.com/office/drawing/2014/main" id="{008CC2CE-72FF-D272-7F13-98198DE7A649}"/>
                </a:ext>
              </a:extLst>
            </p:cNvPr>
            <p:cNvSpPr txBox="1"/>
            <p:nvPr/>
          </p:nvSpPr>
          <p:spPr>
            <a:xfrm>
              <a:off x="848124" y="2178857"/>
              <a:ext cx="2783045" cy="5123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1600" b="1" dirty="0">
                  <a:latin typeface="Montserrat" panose="00000500000000000000" pitchFamily="2" charset="0"/>
                </a:rPr>
                <a:t>Dual Quaternions</a:t>
              </a:r>
              <a:r>
                <a:rPr lang="en-US" sz="1600" dirty="0">
                  <a:solidFill>
                    <a:srgbClr val="FF0000"/>
                  </a:solidFill>
                  <a:latin typeface="Montserrat" panose="00000500000000000000" pitchFamily="2" charset="0"/>
                </a:rPr>
                <a:t> </a:t>
              </a:r>
            </a:p>
          </p:txBody>
        </p:sp>
        <p:pic>
          <p:nvPicPr>
            <p:cNvPr id="42" name="Picture 41" descr="A picture containing text, clipart&#10;&#10;Description automatically generated">
              <a:extLst>
                <a:ext uri="{FF2B5EF4-FFF2-40B4-BE49-F238E27FC236}">
                  <a16:creationId xmlns:a16="http://schemas.microsoft.com/office/drawing/2014/main" id="{EAC53BC1-BC7F-4559-0AB5-4B0D64447E6C}"/>
                </a:ext>
              </a:extLst>
            </p:cNvPr>
            <p:cNvPicPr>
              <a:picLocks noChangeAspect="1"/>
            </p:cNvPicPr>
            <p:nvPr/>
          </p:nvPicPr>
          <p:blipFill rotWithShape="1">
            <a:blip r:embed="rId11"/>
            <a:srcRect l="20654" r="59667" b="55031"/>
            <a:stretch/>
          </p:blipFill>
          <p:spPr>
            <a:xfrm>
              <a:off x="578789" y="2380396"/>
              <a:ext cx="269335" cy="265120"/>
            </a:xfrm>
            <a:prstGeom prst="rect">
              <a:avLst/>
            </a:prstGeom>
          </p:spPr>
        </p:pic>
        <p:pic>
          <p:nvPicPr>
            <p:cNvPr id="59" name="Picture 58" descr="\documentclass{article}&#10;\usepackage{amsmath}&#10;\pagestyle{empty}&#10;\begin{document}&#10;&#10;$\hat{q} = q + \epsilon/{2}\,p\circ q \in \mathrm{SE}(3)$&#10;&#10;&#10;\end{document}" title="IguanaTex Bitmap Display">
              <a:extLst>
                <a:ext uri="{FF2B5EF4-FFF2-40B4-BE49-F238E27FC236}">
                  <a16:creationId xmlns:a16="http://schemas.microsoft.com/office/drawing/2014/main" id="{6EE09B97-75C1-7C10-9443-2C6808D39DB8}"/>
                </a:ext>
              </a:extLst>
            </p:cNvPr>
            <p:cNvPicPr>
              <a:picLocks noChangeAspect="1"/>
            </p:cNvPicPr>
            <p:nvPr>
              <p:custDataLst>
                <p:tags r:id="rId5"/>
              </p:custDataLst>
            </p:nvPr>
          </p:nvPicPr>
          <p:blipFill>
            <a:blip r:embed="rId12"/>
            <a:stretch>
              <a:fillRect/>
            </a:stretch>
          </p:blipFill>
          <p:spPr>
            <a:xfrm>
              <a:off x="1100807" y="2691176"/>
              <a:ext cx="2122361" cy="200926"/>
            </a:xfrm>
            <a:prstGeom prst="rect">
              <a:avLst/>
            </a:prstGeom>
          </p:spPr>
        </p:pic>
        <p:grpSp>
          <p:nvGrpSpPr>
            <p:cNvPr id="92" name="Group 91">
              <a:extLst>
                <a:ext uri="{FF2B5EF4-FFF2-40B4-BE49-F238E27FC236}">
                  <a16:creationId xmlns:a16="http://schemas.microsoft.com/office/drawing/2014/main" id="{1CBB295F-6E49-8CF3-A5D7-9A2E5FF45146}"/>
                </a:ext>
              </a:extLst>
            </p:cNvPr>
            <p:cNvGrpSpPr/>
            <p:nvPr>
              <p:custDataLst>
                <p:tags r:id="rId6"/>
              </p:custDataLst>
            </p:nvPr>
          </p:nvGrpSpPr>
          <p:grpSpPr>
            <a:xfrm>
              <a:off x="982980" y="2887904"/>
              <a:ext cx="4025010" cy="523220"/>
              <a:chOff x="982980" y="2887904"/>
              <a:chExt cx="4025010" cy="523220"/>
            </a:xfrm>
          </p:grpSpPr>
          <p:sp>
            <p:nvSpPr>
              <p:cNvPr id="51" name="TextBox 50">
                <a:extLst>
                  <a:ext uri="{FF2B5EF4-FFF2-40B4-BE49-F238E27FC236}">
                    <a16:creationId xmlns:a16="http://schemas.microsoft.com/office/drawing/2014/main" id="{EE802E64-438C-050F-A835-9553E6ABFA4F}"/>
                  </a:ext>
                </a:extLst>
              </p:cNvPr>
              <p:cNvSpPr txBox="1"/>
              <p:nvPr/>
            </p:nvSpPr>
            <p:spPr>
              <a:xfrm>
                <a:off x="982980" y="2887904"/>
                <a:ext cx="4025010" cy="523220"/>
              </a:xfrm>
              <a:prstGeom prst="rect">
                <a:avLst/>
              </a:prstGeom>
              <a:noFill/>
            </p:spPr>
            <p:txBody>
              <a:bodyPr wrap="square">
                <a:spAutoFit/>
              </a:bodyPr>
              <a:lstStyle/>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Translation vector</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lang="en-US" sz="1400" dirty="0">
                    <a:solidFill>
                      <a:prstClr val="black"/>
                    </a:solidFill>
                    <a:latin typeface="Montserrat" panose="00000500000000000000" pitchFamily="2" charset="0"/>
                  </a:rPr>
                  <a:t>Rotation quaternion</a:t>
                </a:r>
                <a:endPar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p:txBody>
          </p:sp>
          <p:pic>
            <p:nvPicPr>
              <p:cNvPr id="91" name="Picture 90" descr="\documentclass{article}&#10;\usepackage{bm}&#10;\usepackage{amsmath}&#10;\usepackage{amsfonts}&#10;\pagestyle{empty}&#10;\begin{document}&#10;$\bm{p}\in\mathbb{R}^3$&#10;&#10;&#10;\end{document}" title="IguanaTex Bitmap Display">
                <a:extLst>
                  <a:ext uri="{FF2B5EF4-FFF2-40B4-BE49-F238E27FC236}">
                    <a16:creationId xmlns:a16="http://schemas.microsoft.com/office/drawing/2014/main" id="{6D3C4AFF-DB08-99CF-5297-6C716608DAA1}"/>
                  </a:ext>
                </a:extLst>
              </p:cNvPr>
              <p:cNvPicPr>
                <a:picLocks noChangeAspect="1"/>
              </p:cNvPicPr>
              <p:nvPr>
                <p:custDataLst>
                  <p:tags r:id="rId7"/>
                </p:custDataLst>
              </p:nvPr>
            </p:nvPicPr>
            <p:blipFill>
              <a:blip r:embed="rId13"/>
              <a:stretch>
                <a:fillRect/>
              </a:stretch>
            </p:blipFill>
            <p:spPr>
              <a:xfrm>
                <a:off x="3116051" y="2905838"/>
                <a:ext cx="584732" cy="203333"/>
              </a:xfrm>
              <a:prstGeom prst="rect">
                <a:avLst/>
              </a:prstGeom>
            </p:spPr>
          </p:pic>
          <p:pic>
            <p:nvPicPr>
              <p:cNvPr id="56" name="Picture 55" descr="\documentclass{article}&#10;\usepackage{bm}&#10;\usepackage{amsmath}&#10;\pagestyle{empty}&#10;\begin{document}&#10;$q\in\mathrm{SO}(3)$&#10;&#10;&#10;\end{document}" title="IguanaTex Bitmap Display">
                <a:extLst>
                  <a:ext uri="{FF2B5EF4-FFF2-40B4-BE49-F238E27FC236}">
                    <a16:creationId xmlns:a16="http://schemas.microsoft.com/office/drawing/2014/main" id="{1AD54BA0-B9F1-D310-564F-B4DE77826CAB}"/>
                  </a:ext>
                </a:extLst>
              </p:cNvPr>
              <p:cNvPicPr>
                <a:picLocks noChangeAspect="1"/>
              </p:cNvPicPr>
              <p:nvPr>
                <p:custDataLst>
                  <p:tags r:id="rId8"/>
                </p:custDataLst>
              </p:nvPr>
            </p:nvPicPr>
            <p:blipFill>
              <a:blip r:embed="rId14"/>
              <a:stretch>
                <a:fillRect/>
              </a:stretch>
            </p:blipFill>
            <p:spPr>
              <a:xfrm>
                <a:off x="3285695" y="3157468"/>
                <a:ext cx="834988" cy="200926"/>
              </a:xfrm>
              <a:prstGeom prst="rect">
                <a:avLst/>
              </a:prstGeom>
            </p:spPr>
          </p:pic>
        </p:grpSp>
        <p:sp>
          <p:nvSpPr>
            <p:cNvPr id="63" name="TextBox 62">
              <a:extLst>
                <a:ext uri="{FF2B5EF4-FFF2-40B4-BE49-F238E27FC236}">
                  <a16:creationId xmlns:a16="http://schemas.microsoft.com/office/drawing/2014/main" id="{96927A53-01B6-3C8F-5697-1EEC3105FED7}"/>
                </a:ext>
              </a:extLst>
            </p:cNvPr>
            <p:cNvSpPr txBox="1"/>
            <p:nvPr/>
          </p:nvSpPr>
          <p:spPr>
            <a:xfrm>
              <a:off x="3235699" y="2635652"/>
              <a:ext cx="891058" cy="307777"/>
            </a:xfrm>
            <a:prstGeom prst="rect">
              <a:avLst/>
            </a:prstGeom>
            <a:noFill/>
          </p:spPr>
          <p:txBody>
            <a:bodyPr wrap="square">
              <a:spAutoFit/>
            </a:bodyPr>
            <a:lstStyle/>
            <a:p>
              <a:r>
                <a:rPr lang="en-US" sz="1400" dirty="0">
                  <a:solidFill>
                    <a:prstClr val="black"/>
                  </a:solidFill>
                  <a:latin typeface="Montserrat" panose="00000500000000000000" pitchFamily="2" charset="0"/>
                </a:rPr>
                <a:t>w</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here,</a:t>
              </a:r>
              <a:endParaRPr lang="en-US" dirty="0"/>
            </a:p>
          </p:txBody>
        </p:sp>
        <p:grpSp>
          <p:nvGrpSpPr>
            <p:cNvPr id="72" name="Group 71">
              <a:extLst>
                <a:ext uri="{FF2B5EF4-FFF2-40B4-BE49-F238E27FC236}">
                  <a16:creationId xmlns:a16="http://schemas.microsoft.com/office/drawing/2014/main" id="{B9EC01DB-316E-98F7-FB32-C413D2CB5EFF}"/>
                </a:ext>
              </a:extLst>
            </p:cNvPr>
            <p:cNvGrpSpPr/>
            <p:nvPr/>
          </p:nvGrpSpPr>
          <p:grpSpPr>
            <a:xfrm>
              <a:off x="1037753" y="3359763"/>
              <a:ext cx="4586080" cy="954107"/>
              <a:chOff x="7961914" y="194737"/>
              <a:chExt cx="4586080" cy="954107"/>
            </a:xfrm>
          </p:grpSpPr>
          <p:sp>
            <p:nvSpPr>
              <p:cNvPr id="68" name="TextBox 67">
                <a:extLst>
                  <a:ext uri="{FF2B5EF4-FFF2-40B4-BE49-F238E27FC236}">
                    <a16:creationId xmlns:a16="http://schemas.microsoft.com/office/drawing/2014/main" id="{F5D3E75F-8AA1-D086-A62B-E095D41B3974}"/>
                  </a:ext>
                </a:extLst>
              </p:cNvPr>
              <p:cNvSpPr txBox="1"/>
              <p:nvPr/>
            </p:nvSpPr>
            <p:spPr>
              <a:xfrm>
                <a:off x="8129570" y="194737"/>
                <a:ext cx="4418424" cy="954107"/>
              </a:xfrm>
              <a:prstGeom prst="rect">
                <a:avLst/>
              </a:prstGeom>
              <a:noFill/>
            </p:spPr>
            <p:txBody>
              <a:bodyPr wrap="square">
                <a:spAutoFit/>
              </a:bodyPr>
              <a:lstStyle/>
              <a:p>
                <a:r>
                  <a:rPr lang="en-US" sz="1400" dirty="0">
                    <a:latin typeface="Montserrat" panose="00000500000000000000" pitchFamily="2" charset="0"/>
                  </a:rPr>
                  <a:t>Compact</a:t>
                </a:r>
              </a:p>
              <a:p>
                <a:r>
                  <a:rPr lang="en-US" sz="1400" dirty="0">
                    <a:latin typeface="Montserrat" panose="00000500000000000000" pitchFamily="2" charset="0"/>
                  </a:rPr>
                  <a:t>Efficient “pose” operations</a:t>
                </a:r>
              </a:p>
              <a:p>
                <a:r>
                  <a:rPr lang="en-US" sz="1400" dirty="0">
                    <a:latin typeface="Montserrat" panose="00000500000000000000" pitchFamily="2" charset="0"/>
                  </a:rPr>
                  <a:t>Unique (coupled) “pose-error” function</a:t>
                </a:r>
              </a:p>
              <a:p>
                <a:r>
                  <a:rPr lang="en-US" sz="1400" dirty="0">
                    <a:latin typeface="Montserrat" panose="00000500000000000000" pitchFamily="2" charset="0"/>
                  </a:rPr>
                  <a:t>Two-equilibrium points</a:t>
                </a:r>
              </a:p>
            </p:txBody>
          </p:sp>
          <p:pic>
            <p:nvPicPr>
              <p:cNvPr id="69" name="Picture 68" descr="Shape, arrow&#10;&#10;Description automatically generated">
                <a:extLst>
                  <a:ext uri="{FF2B5EF4-FFF2-40B4-BE49-F238E27FC236}">
                    <a16:creationId xmlns:a16="http://schemas.microsoft.com/office/drawing/2014/main" id="{E0A2F072-F51A-3F33-0919-03C2586AA28E}"/>
                  </a:ext>
                </a:extLst>
              </p:cNvPr>
              <p:cNvPicPr>
                <a:picLocks noChangeAspect="1"/>
              </p:cNvPicPr>
              <p:nvPr/>
            </p:nvPicPr>
            <p:blipFill>
              <a:blip r:embed="rId15"/>
              <a:stretch>
                <a:fillRect/>
              </a:stretch>
            </p:blipFill>
            <p:spPr>
              <a:xfrm>
                <a:off x="7961914" y="274438"/>
                <a:ext cx="167655" cy="167655"/>
              </a:xfrm>
              <a:prstGeom prst="rect">
                <a:avLst/>
              </a:prstGeom>
            </p:spPr>
          </p:pic>
          <p:pic>
            <p:nvPicPr>
              <p:cNvPr id="70" name="Picture 69" descr="Shape, arrow&#10;&#10;Description automatically generated">
                <a:extLst>
                  <a:ext uri="{FF2B5EF4-FFF2-40B4-BE49-F238E27FC236}">
                    <a16:creationId xmlns:a16="http://schemas.microsoft.com/office/drawing/2014/main" id="{D8A8C952-0DB5-794A-0DAD-E032BBD37F74}"/>
                  </a:ext>
                </a:extLst>
              </p:cNvPr>
              <p:cNvPicPr>
                <a:picLocks noChangeAspect="1"/>
              </p:cNvPicPr>
              <p:nvPr/>
            </p:nvPicPr>
            <p:blipFill>
              <a:blip r:embed="rId15"/>
              <a:stretch>
                <a:fillRect/>
              </a:stretch>
            </p:blipFill>
            <p:spPr>
              <a:xfrm>
                <a:off x="7965481" y="463289"/>
                <a:ext cx="167655" cy="167655"/>
              </a:xfrm>
              <a:prstGeom prst="rect">
                <a:avLst/>
              </a:prstGeom>
            </p:spPr>
          </p:pic>
          <p:pic>
            <p:nvPicPr>
              <p:cNvPr id="71" name="Picture 70" descr="Shape, arrow&#10;&#10;Description automatically generated">
                <a:extLst>
                  <a:ext uri="{FF2B5EF4-FFF2-40B4-BE49-F238E27FC236}">
                    <a16:creationId xmlns:a16="http://schemas.microsoft.com/office/drawing/2014/main" id="{4438348F-87EE-A642-EADA-FF6708C0A5C4}"/>
                  </a:ext>
                </a:extLst>
              </p:cNvPr>
              <p:cNvPicPr>
                <a:picLocks noChangeAspect="1"/>
              </p:cNvPicPr>
              <p:nvPr/>
            </p:nvPicPr>
            <p:blipFill>
              <a:blip r:embed="rId15"/>
              <a:stretch>
                <a:fillRect/>
              </a:stretch>
            </p:blipFill>
            <p:spPr>
              <a:xfrm>
                <a:off x="7965481" y="689031"/>
                <a:ext cx="167655" cy="167655"/>
              </a:xfrm>
              <a:prstGeom prst="rect">
                <a:avLst/>
              </a:prstGeom>
            </p:spPr>
          </p:pic>
        </p:grpSp>
      </p:grpSp>
      <p:pic>
        <p:nvPicPr>
          <p:cNvPr id="74" name="Picture 73" descr="Icon&#10;&#10;Description automatically generated">
            <a:extLst>
              <a:ext uri="{FF2B5EF4-FFF2-40B4-BE49-F238E27FC236}">
                <a16:creationId xmlns:a16="http://schemas.microsoft.com/office/drawing/2014/main" id="{06B07531-B3D6-F945-576E-CD7EFB10F1EA}"/>
              </a:ext>
            </a:extLst>
          </p:cNvPr>
          <p:cNvPicPr>
            <a:picLocks noChangeAspect="1"/>
          </p:cNvPicPr>
          <p:nvPr/>
        </p:nvPicPr>
        <p:blipFill>
          <a:blip r:embed="rId16"/>
          <a:stretch>
            <a:fillRect/>
          </a:stretch>
        </p:blipFill>
        <p:spPr>
          <a:xfrm>
            <a:off x="1041320" y="4076159"/>
            <a:ext cx="167655" cy="165140"/>
          </a:xfrm>
          <a:prstGeom prst="rect">
            <a:avLst/>
          </a:prstGeom>
        </p:spPr>
      </p:pic>
      <p:pic>
        <p:nvPicPr>
          <p:cNvPr id="77" name="Picture 76" descr="\documentclass{article}&#10;\usepackage{bm}&#10;\usepackage{amsmath}&#10;\pagestyle{empty}&#10;\begin{document}&#10;&#10;$\dot{\bm{x}}(t) = f(\bm{x}(t), \bm{u}(t),\theta(t))$&#10;&#10;&#10;\end{document}" title="IguanaTex Bitmap Display">
            <a:extLst>
              <a:ext uri="{FF2B5EF4-FFF2-40B4-BE49-F238E27FC236}">
                <a16:creationId xmlns:a16="http://schemas.microsoft.com/office/drawing/2014/main" id="{B3623A92-D198-FB21-D0CB-D8CA1B86F6B9}"/>
              </a:ext>
            </a:extLst>
          </p:cNvPr>
          <p:cNvPicPr>
            <a:picLocks noChangeAspect="1"/>
          </p:cNvPicPr>
          <p:nvPr>
            <p:custDataLst>
              <p:tags r:id="rId1"/>
            </p:custDataLst>
          </p:nvPr>
        </p:nvPicPr>
        <p:blipFill>
          <a:blip r:embed="rId17"/>
          <a:stretch>
            <a:fillRect/>
          </a:stretch>
        </p:blipFill>
        <p:spPr>
          <a:xfrm>
            <a:off x="1037753" y="5254634"/>
            <a:ext cx="2100704" cy="200926"/>
          </a:xfrm>
          <a:prstGeom prst="rect">
            <a:avLst/>
          </a:prstGeom>
        </p:spPr>
      </p:pic>
      <p:pic>
        <p:nvPicPr>
          <p:cNvPr id="80" name="Picture 79" descr="\documentclass{article}&#10;\usepackage{bm}&#10;\usepackage{amsmath}&#10;\pagestyle{empty}&#10;\begin{document}&#10;&#10;$= f(\bm{x}(t), \bm{u}_\theta(t))$&#10;&#10;&#10;\end{document}" title="IguanaTex Bitmap Display">
            <a:extLst>
              <a:ext uri="{FF2B5EF4-FFF2-40B4-BE49-F238E27FC236}">
                <a16:creationId xmlns:a16="http://schemas.microsoft.com/office/drawing/2014/main" id="{E219DF85-2D8A-69FF-EBED-A8EB6B924BDA}"/>
              </a:ext>
            </a:extLst>
          </p:cNvPr>
          <p:cNvPicPr>
            <a:picLocks noChangeAspect="1"/>
          </p:cNvPicPr>
          <p:nvPr>
            <p:custDataLst>
              <p:tags r:id="rId2"/>
            </p:custDataLst>
          </p:nvPr>
        </p:nvPicPr>
        <p:blipFill>
          <a:blip r:embed="rId18"/>
          <a:stretch>
            <a:fillRect/>
          </a:stretch>
        </p:blipFill>
        <p:spPr>
          <a:xfrm>
            <a:off x="3216798" y="5254634"/>
            <a:ext cx="1357156" cy="200926"/>
          </a:xfrm>
          <a:prstGeom prst="rect">
            <a:avLst/>
          </a:prstGeom>
        </p:spPr>
      </p:pic>
      <p:pic>
        <p:nvPicPr>
          <p:cNvPr id="83" name="Picture 82" descr="\documentclass{article}&#10;\usepackage{bm}&#10;\usepackage{amsmath}&#10;\pagestyle{empty}&#10;\begin{document}&#10;&#10;$\theta(t)$&#10;&#10;&#10;\end{document}" title="IguanaTex Bitmap Display">
            <a:extLst>
              <a:ext uri="{FF2B5EF4-FFF2-40B4-BE49-F238E27FC236}">
                <a16:creationId xmlns:a16="http://schemas.microsoft.com/office/drawing/2014/main" id="{05F1EBA2-DE28-C476-D359-79009F83A38E}"/>
              </a:ext>
            </a:extLst>
          </p:cNvPr>
          <p:cNvPicPr>
            <a:picLocks noChangeAspect="1"/>
          </p:cNvPicPr>
          <p:nvPr>
            <p:custDataLst>
              <p:tags r:id="rId3"/>
            </p:custDataLst>
          </p:nvPr>
        </p:nvPicPr>
        <p:blipFill>
          <a:blip r:embed="rId19"/>
          <a:stretch>
            <a:fillRect/>
          </a:stretch>
        </p:blipFill>
        <p:spPr>
          <a:xfrm>
            <a:off x="2443535" y="4957914"/>
            <a:ext cx="300788" cy="200926"/>
          </a:xfrm>
          <a:prstGeom prst="rect">
            <a:avLst/>
          </a:prstGeom>
        </p:spPr>
      </p:pic>
      <p:grpSp>
        <p:nvGrpSpPr>
          <p:cNvPr id="88" name="Group 87">
            <a:extLst>
              <a:ext uri="{FF2B5EF4-FFF2-40B4-BE49-F238E27FC236}">
                <a16:creationId xmlns:a16="http://schemas.microsoft.com/office/drawing/2014/main" id="{DE02D13A-FFED-C26E-C909-299C817A1054}"/>
              </a:ext>
            </a:extLst>
          </p:cNvPr>
          <p:cNvGrpSpPr/>
          <p:nvPr/>
        </p:nvGrpSpPr>
        <p:grpSpPr>
          <a:xfrm>
            <a:off x="9210215" y="60842"/>
            <a:ext cx="3422432" cy="307777"/>
            <a:chOff x="8818329" y="17394"/>
            <a:chExt cx="3422432" cy="307777"/>
          </a:xfrm>
        </p:grpSpPr>
        <p:pic>
          <p:nvPicPr>
            <p:cNvPr id="86" name="Picture 85" descr="\documentclass{article}&#10;\usepackage{amsmath}&#10;\pagestyle{empty}&#10;\begin{document}&#10;&#10;$\circ$&#10;&#10;&#10;\end{document}" title="IguanaTex Bitmap Display">
              <a:extLst>
                <a:ext uri="{FF2B5EF4-FFF2-40B4-BE49-F238E27FC236}">
                  <a16:creationId xmlns:a16="http://schemas.microsoft.com/office/drawing/2014/main" id="{1DCB1DF6-32C4-439A-9539-DC50445ACC9E}"/>
                </a:ext>
              </a:extLst>
            </p:cNvPr>
            <p:cNvPicPr>
              <a:picLocks noChangeAspect="1"/>
            </p:cNvPicPr>
            <p:nvPr>
              <p:custDataLst>
                <p:tags r:id="rId4"/>
              </p:custDataLst>
            </p:nvPr>
          </p:nvPicPr>
          <p:blipFill>
            <a:blip r:embed="rId20"/>
            <a:stretch>
              <a:fillRect/>
            </a:stretch>
          </p:blipFill>
          <p:spPr>
            <a:xfrm>
              <a:off x="8818329" y="136526"/>
              <a:ext cx="78205" cy="78205"/>
            </a:xfrm>
            <a:prstGeom prst="rect">
              <a:avLst/>
            </a:prstGeom>
          </p:spPr>
        </p:pic>
        <p:sp>
          <p:nvSpPr>
            <p:cNvPr id="87" name="TextBox 86">
              <a:extLst>
                <a:ext uri="{FF2B5EF4-FFF2-40B4-BE49-F238E27FC236}">
                  <a16:creationId xmlns:a16="http://schemas.microsoft.com/office/drawing/2014/main" id="{74A0C3B8-0A96-1113-AF97-DE72CBB6164F}"/>
                </a:ext>
              </a:extLst>
            </p:cNvPr>
            <p:cNvSpPr txBox="1"/>
            <p:nvPr/>
          </p:nvSpPr>
          <p:spPr>
            <a:xfrm>
              <a:off x="8896534" y="17394"/>
              <a:ext cx="3344227" cy="307777"/>
            </a:xfrm>
            <a:prstGeom prst="rect">
              <a:avLst/>
            </a:prstGeom>
            <a:noFill/>
          </p:spPr>
          <p:txBody>
            <a:bodyPr wrap="square">
              <a:spAutoFit/>
            </a:bodyPr>
            <a:lstStyle/>
            <a:p>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sym typeface="Wingdings" panose="05000000000000000000" pitchFamily="2" charset="2"/>
                </a:rPr>
                <a:t></a:t>
              </a:r>
              <a:r>
                <a:rPr lang="en-US" sz="1400" dirty="0">
                  <a:solidFill>
                    <a:prstClr val="black"/>
                  </a:solidFill>
                  <a:latin typeface="Montserrat" panose="00000500000000000000" pitchFamily="2" charset="0"/>
                  <a:sym typeface="Wingdings" panose="05000000000000000000" pitchFamily="2" charset="2"/>
                </a:rPr>
                <a:t> Quaternion multiplication</a:t>
              </a:r>
              <a:endParaRPr lang="en-US" dirty="0"/>
            </a:p>
          </p:txBody>
        </p:sp>
      </p:grpSp>
    </p:spTree>
    <p:extLst>
      <p:ext uri="{BB962C8B-B14F-4D97-AF65-F5344CB8AC3E}">
        <p14:creationId xmlns:p14="http://schemas.microsoft.com/office/powerpoint/2010/main" val="507909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DC851F4A-8AC0-AEF0-F56E-553ABA549BB4}"/>
              </a:ext>
            </a:extLst>
          </p:cNvPr>
          <p:cNvPicPr>
            <a:picLocks noChangeAspect="1"/>
          </p:cNvPicPr>
          <p:nvPr/>
        </p:nvPicPr>
        <p:blipFill>
          <a:blip r:embed="rId4"/>
          <a:stretch>
            <a:fillRect/>
          </a:stretch>
        </p:blipFill>
        <p:spPr>
          <a:xfrm>
            <a:off x="5129784" y="3920941"/>
            <a:ext cx="7018694" cy="1963033"/>
          </a:xfrm>
          <a:prstGeom prst="rect">
            <a:avLst/>
          </a:prstGeom>
        </p:spPr>
      </p:pic>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23</a:t>
            </a:fld>
            <a:endParaRPr lang="en-US" dirty="0"/>
          </a:p>
        </p:txBody>
      </p:sp>
      <p:sp>
        <p:nvSpPr>
          <p:cNvPr id="36" name="Title 1">
            <a:extLst>
              <a:ext uri="{FF2B5EF4-FFF2-40B4-BE49-F238E27FC236}">
                <a16:creationId xmlns:a16="http://schemas.microsoft.com/office/drawing/2014/main" id="{7A974C4B-0029-6CF6-40E3-E88643EC3BA2}"/>
              </a:ext>
            </a:extLst>
          </p:cNvPr>
          <p:cNvSpPr>
            <a:spLocks noGrp="1"/>
          </p:cNvSpPr>
          <p:nvPr>
            <p:ph type="title"/>
          </p:nvPr>
        </p:nvSpPr>
        <p:spPr>
          <a:xfrm>
            <a:off x="838200" y="-3673"/>
            <a:ext cx="10515600" cy="1325563"/>
          </a:xfrm>
        </p:spPr>
        <p:txBody>
          <a:bodyPr/>
          <a:lstStyle/>
          <a:p>
            <a:r>
              <a:rPr lang="en-US" dirty="0"/>
              <a:t>Results</a:t>
            </a:r>
            <a:endParaRPr lang="en-DE" dirty="0"/>
          </a:p>
        </p:txBody>
      </p:sp>
      <p:sp>
        <p:nvSpPr>
          <p:cNvPr id="37" name="Content Placeholder 4">
            <a:extLst>
              <a:ext uri="{FF2B5EF4-FFF2-40B4-BE49-F238E27FC236}">
                <a16:creationId xmlns:a16="http://schemas.microsoft.com/office/drawing/2014/main" id="{66864157-2FB4-2CC8-22F6-A48B081354F8}"/>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Experiment 1</a:t>
            </a:r>
            <a:endParaRPr lang="en-DE" dirty="0"/>
          </a:p>
        </p:txBody>
      </p:sp>
      <p:grpSp>
        <p:nvGrpSpPr>
          <p:cNvPr id="31" name="Group 30">
            <a:extLst>
              <a:ext uri="{FF2B5EF4-FFF2-40B4-BE49-F238E27FC236}">
                <a16:creationId xmlns:a16="http://schemas.microsoft.com/office/drawing/2014/main" id="{F0488C93-A4DC-B301-50E3-226F84161C72}"/>
              </a:ext>
            </a:extLst>
          </p:cNvPr>
          <p:cNvGrpSpPr/>
          <p:nvPr/>
        </p:nvGrpSpPr>
        <p:grpSpPr>
          <a:xfrm>
            <a:off x="4105660" y="470278"/>
            <a:ext cx="9665315" cy="523220"/>
            <a:chOff x="1151563" y="1575672"/>
            <a:chExt cx="9665315" cy="523220"/>
          </a:xfrm>
        </p:grpSpPr>
        <p:sp>
          <p:nvSpPr>
            <p:cNvPr id="12" name="Arrow: Right 11">
              <a:extLst>
                <a:ext uri="{FF2B5EF4-FFF2-40B4-BE49-F238E27FC236}">
                  <a16:creationId xmlns:a16="http://schemas.microsoft.com/office/drawing/2014/main" id="{E34F841A-1CE7-6191-1901-3A14D8336DDB}"/>
                </a:ext>
              </a:extLst>
            </p:cNvPr>
            <p:cNvSpPr/>
            <p:nvPr/>
          </p:nvSpPr>
          <p:spPr>
            <a:xfrm>
              <a:off x="1151563" y="1639075"/>
              <a:ext cx="253385"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sp>
          <p:nvSpPr>
            <p:cNvPr id="13" name="TextBox 12">
              <a:extLst>
                <a:ext uri="{FF2B5EF4-FFF2-40B4-BE49-F238E27FC236}">
                  <a16:creationId xmlns:a16="http://schemas.microsoft.com/office/drawing/2014/main" id="{52F48785-64EA-CACB-9907-9176F0ACC463}"/>
                </a:ext>
              </a:extLst>
            </p:cNvPr>
            <p:cNvSpPr txBox="1"/>
            <p:nvPr/>
          </p:nvSpPr>
          <p:spPr>
            <a:xfrm>
              <a:off x="1404948" y="1575672"/>
              <a:ext cx="9411930" cy="523220"/>
            </a:xfrm>
            <a:prstGeom prst="rect">
              <a:avLst/>
            </a:prstGeom>
            <a:noFill/>
          </p:spPr>
          <p:txBody>
            <a:bodyPr wrap="square">
              <a:spAutoFit/>
            </a:bodyPr>
            <a:lstStyle/>
            <a:p>
              <a:r>
                <a:rPr lang="en-US" sz="1400" i="1" dirty="0">
                  <a:solidFill>
                    <a:prstClr val="black"/>
                  </a:solidFill>
                  <a:latin typeface="Montserrat" panose="00000500000000000000" pitchFamily="2" charset="0"/>
                  <a:sym typeface="Wingdings" panose="05000000000000000000" pitchFamily="2" charset="2"/>
                </a:rPr>
                <a:t> Validate Theorem 2: </a:t>
              </a:r>
            </a:p>
            <a:p>
              <a:r>
                <a:rPr lang="en-US" sz="1400" b="1" dirty="0">
                  <a:solidFill>
                    <a:prstClr val="black"/>
                  </a:solidFill>
                  <a:latin typeface="Montserrat" panose="00000500000000000000" pitchFamily="2" charset="0"/>
                  <a:sym typeface="Wingdings" panose="05000000000000000000" pitchFamily="2" charset="2"/>
                </a:rPr>
                <a:t> almost global asymptotic stability </a:t>
              </a:r>
              <a:r>
                <a:rPr lang="en-US" sz="1400" dirty="0">
                  <a:solidFill>
                    <a:prstClr val="black"/>
                  </a:solidFill>
                  <a:latin typeface="Montserrat" panose="00000500000000000000" pitchFamily="2" charset="0"/>
                  <a:sym typeface="Wingdings" panose="05000000000000000000" pitchFamily="2" charset="2"/>
                </a:rPr>
                <a:t>for</a:t>
              </a:r>
              <a:r>
                <a:rPr lang="en-US" sz="1400" b="1" dirty="0">
                  <a:solidFill>
                    <a:prstClr val="black"/>
                  </a:solidFill>
                  <a:latin typeface="Montserrat" panose="00000500000000000000" pitchFamily="2" charset="0"/>
                  <a:sym typeface="Wingdings" panose="05000000000000000000" pitchFamily="2" charset="2"/>
                </a:rPr>
                <a:t> pose-following with vel. assignment</a:t>
              </a:r>
            </a:p>
          </p:txBody>
        </p:sp>
      </p:grpSp>
      <p:grpSp>
        <p:nvGrpSpPr>
          <p:cNvPr id="41" name="Group 40">
            <a:extLst>
              <a:ext uri="{FF2B5EF4-FFF2-40B4-BE49-F238E27FC236}">
                <a16:creationId xmlns:a16="http://schemas.microsoft.com/office/drawing/2014/main" id="{1383B6DA-A43D-CF84-3824-72E3EE274A60}"/>
              </a:ext>
            </a:extLst>
          </p:cNvPr>
          <p:cNvGrpSpPr/>
          <p:nvPr/>
        </p:nvGrpSpPr>
        <p:grpSpPr>
          <a:xfrm>
            <a:off x="967636" y="1857074"/>
            <a:ext cx="4741014" cy="1756152"/>
            <a:chOff x="536356" y="2224100"/>
            <a:chExt cx="4741014" cy="1756152"/>
          </a:xfrm>
        </p:grpSpPr>
        <p:sp>
          <p:nvSpPr>
            <p:cNvPr id="19" name="TextBox 18">
              <a:extLst>
                <a:ext uri="{FF2B5EF4-FFF2-40B4-BE49-F238E27FC236}">
                  <a16:creationId xmlns:a16="http://schemas.microsoft.com/office/drawing/2014/main" id="{8D6E2FBC-BE93-D41C-2EEF-D13017C98AEB}"/>
                </a:ext>
              </a:extLst>
            </p:cNvPr>
            <p:cNvSpPr txBox="1"/>
            <p:nvPr/>
          </p:nvSpPr>
          <p:spPr>
            <a:xfrm>
              <a:off x="536356" y="2281582"/>
              <a:ext cx="4741014" cy="16986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solidFill>
                    <a:prstClr val="black"/>
                  </a:solidFill>
                  <a:latin typeface="Montserrat" panose="00000500000000000000" pitchFamily="2" charset="0"/>
                  <a:sym typeface="Wingdings" panose="05000000000000000000" pitchFamily="2" charset="2"/>
                </a:rPr>
                <a:t>Convergence in</a:t>
              </a:r>
            </a:p>
            <a:p>
              <a:pPr marL="285750" indent="-285750">
                <a:lnSpc>
                  <a:spcPct val="150000"/>
                </a:lnSpc>
                <a:buFont typeface="Arial" panose="020B0604020202020204" pitchFamily="34" charset="0"/>
                <a:buChar char="•"/>
              </a:pPr>
              <a:r>
                <a:rPr lang="en-US" sz="1400" dirty="0">
                  <a:solidFill>
                    <a:prstClr val="black"/>
                  </a:solidFill>
                  <a:latin typeface="Montserrat" panose="00000500000000000000" pitchFamily="2" charset="0"/>
                  <a:sym typeface="Wingdings" panose="05000000000000000000" pitchFamily="2" charset="2"/>
                </a:rPr>
                <a:t>Implemented with</a:t>
              </a:r>
            </a:p>
            <a:p>
              <a:pPr marL="742950" lvl="1" indent="-285750">
                <a:buFont typeface="Courier New" panose="02070309020205020404" pitchFamily="49" charset="0"/>
                <a:buChar char="o"/>
              </a:pPr>
              <a:r>
                <a:rPr lang="en-US" sz="1400" dirty="0">
                  <a:solidFill>
                    <a:prstClr val="black"/>
                  </a:solidFill>
                  <a:latin typeface="Montserrat" panose="00000500000000000000" pitchFamily="2" charset="0"/>
                  <a:sym typeface="Wingdings" panose="05000000000000000000" pitchFamily="2" charset="2"/>
                </a:rPr>
                <a:t>4 initial states</a:t>
              </a:r>
            </a:p>
            <a:p>
              <a:pPr marL="742950" lvl="1" indent="-285750">
                <a:buFont typeface="Courier New" panose="02070309020205020404" pitchFamily="49" charset="0"/>
                <a:buChar char="o"/>
              </a:pPr>
              <a:r>
                <a:rPr lang="en-US" sz="1400" dirty="0">
                  <a:solidFill>
                    <a:prstClr val="black"/>
                  </a:solidFill>
                  <a:latin typeface="Montserrat" panose="00000500000000000000" pitchFamily="2" charset="0"/>
                  <a:sym typeface="Wingdings" panose="05000000000000000000" pitchFamily="2" charset="2"/>
                </a:rPr>
                <a:t>2 </a:t>
              </a:r>
              <a:r>
                <a:rPr lang="en-US" sz="1400" dirty="0" err="1">
                  <a:solidFill>
                    <a:prstClr val="black"/>
                  </a:solidFill>
                  <a:latin typeface="Montserrat" panose="00000500000000000000" pitchFamily="2" charset="0"/>
                  <a:sym typeface="Wingdings" panose="05000000000000000000" pitchFamily="2" charset="2"/>
                </a:rPr>
                <a:t>cte</a:t>
              </a:r>
              <a:r>
                <a:rPr lang="en-US" sz="1400" dirty="0">
                  <a:solidFill>
                    <a:prstClr val="black"/>
                  </a:solidFill>
                  <a:latin typeface="Montserrat" panose="00000500000000000000" pitchFamily="2" charset="0"/>
                  <a:sym typeface="Wingdings" panose="05000000000000000000" pitchFamily="2" charset="2"/>
                </a:rPr>
                <a:t>. vel. profiles / initial state</a:t>
              </a:r>
            </a:p>
            <a:p>
              <a:pPr marL="285750" indent="-285750">
                <a:lnSpc>
                  <a:spcPct val="300000"/>
                </a:lnSpc>
                <a:buFont typeface="Arial" panose="020B0604020202020204" pitchFamily="34" charset="0"/>
                <a:buChar char="•"/>
              </a:pPr>
              <a:endParaRPr lang="en-US" sz="1400" dirty="0">
                <a:solidFill>
                  <a:prstClr val="black"/>
                </a:solidFill>
                <a:latin typeface="Montserrat" panose="00000500000000000000" pitchFamily="2" charset="0"/>
                <a:sym typeface="Wingdings" panose="05000000000000000000" pitchFamily="2" charset="2"/>
              </a:endParaRPr>
            </a:p>
          </p:txBody>
        </p:sp>
        <p:sp>
          <p:nvSpPr>
            <p:cNvPr id="23" name="TextBox 22">
              <a:extLst>
                <a:ext uri="{FF2B5EF4-FFF2-40B4-BE49-F238E27FC236}">
                  <a16:creationId xmlns:a16="http://schemas.microsoft.com/office/drawing/2014/main" id="{7C49CA64-3DC7-009F-92F8-740F7721FB16}"/>
                </a:ext>
              </a:extLst>
            </p:cNvPr>
            <p:cNvSpPr txBox="1"/>
            <p:nvPr/>
          </p:nvSpPr>
          <p:spPr>
            <a:xfrm>
              <a:off x="2480629" y="2224100"/>
              <a:ext cx="1860281" cy="523220"/>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Pose</a:t>
              </a:r>
            </a:p>
            <a:p>
              <a:r>
                <a:rPr lang="en-US" sz="1400" dirty="0">
                  <a:solidFill>
                    <a:prstClr val="black"/>
                  </a:solidFill>
                  <a:latin typeface="Montserrat" panose="00000500000000000000" pitchFamily="2" charset="0"/>
                  <a:sym typeface="Wingdings" panose="05000000000000000000" pitchFamily="2" charset="2"/>
                </a:rPr>
                <a:t>Vel. profile</a:t>
              </a:r>
            </a:p>
          </p:txBody>
        </p:sp>
        <p:sp>
          <p:nvSpPr>
            <p:cNvPr id="24" name="Left Brace 23">
              <a:extLst>
                <a:ext uri="{FF2B5EF4-FFF2-40B4-BE49-F238E27FC236}">
                  <a16:creationId xmlns:a16="http://schemas.microsoft.com/office/drawing/2014/main" id="{DF8808CB-5C66-F6AF-5557-E89CAEA37FD8}"/>
                </a:ext>
              </a:extLst>
            </p:cNvPr>
            <p:cNvSpPr/>
            <p:nvPr/>
          </p:nvSpPr>
          <p:spPr>
            <a:xfrm>
              <a:off x="2394602" y="2304763"/>
              <a:ext cx="86027" cy="37259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dirty="0"/>
            </a:p>
          </p:txBody>
        </p:sp>
      </p:grpSp>
      <p:sp>
        <p:nvSpPr>
          <p:cNvPr id="59" name="TextBox 19 1 1">
            <a:extLst>
              <a:ext uri="{FF2B5EF4-FFF2-40B4-BE49-F238E27FC236}">
                <a16:creationId xmlns:a16="http://schemas.microsoft.com/office/drawing/2014/main" id="{9399B066-69E3-40F4-1D96-2B9278874104}"/>
              </a:ext>
            </a:extLst>
          </p:cNvPr>
          <p:cNvSpPr txBox="1"/>
          <p:nvPr/>
        </p:nvSpPr>
        <p:spPr>
          <a:xfrm>
            <a:off x="897043" y="1453242"/>
            <a:ext cx="9567873"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Almost global asymptotic stability</a:t>
            </a:r>
          </a:p>
        </p:txBody>
      </p:sp>
      <p:sp>
        <p:nvSpPr>
          <p:cNvPr id="60" name="TextBox 19 1 2">
            <a:extLst>
              <a:ext uri="{FF2B5EF4-FFF2-40B4-BE49-F238E27FC236}">
                <a16:creationId xmlns:a16="http://schemas.microsoft.com/office/drawing/2014/main" id="{8F6992E2-0EF0-24FE-253E-BEBBE35A2F2A}"/>
              </a:ext>
            </a:extLst>
          </p:cNvPr>
          <p:cNvSpPr txBox="1"/>
          <p:nvPr/>
        </p:nvSpPr>
        <p:spPr>
          <a:xfrm>
            <a:off x="897043" y="3920941"/>
            <a:ext cx="9567873"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A more detailed view</a:t>
            </a:r>
          </a:p>
        </p:txBody>
      </p:sp>
      <p:grpSp>
        <p:nvGrpSpPr>
          <p:cNvPr id="82" name="Group 81">
            <a:extLst>
              <a:ext uri="{FF2B5EF4-FFF2-40B4-BE49-F238E27FC236}">
                <a16:creationId xmlns:a16="http://schemas.microsoft.com/office/drawing/2014/main" id="{7E1F2876-6F4A-B5AA-0628-7E2EB43FF2F6}"/>
              </a:ext>
            </a:extLst>
          </p:cNvPr>
          <p:cNvGrpSpPr/>
          <p:nvPr/>
        </p:nvGrpSpPr>
        <p:grpSpPr>
          <a:xfrm>
            <a:off x="967636" y="4290273"/>
            <a:ext cx="4281697" cy="1169551"/>
            <a:chOff x="967636" y="4290273"/>
            <a:chExt cx="4281697" cy="1169551"/>
          </a:xfrm>
        </p:grpSpPr>
        <p:sp>
          <p:nvSpPr>
            <p:cNvPr id="62" name="TextBox 61">
              <a:extLst>
                <a:ext uri="{FF2B5EF4-FFF2-40B4-BE49-F238E27FC236}">
                  <a16:creationId xmlns:a16="http://schemas.microsoft.com/office/drawing/2014/main" id="{0EDA4001-0420-29F0-4F11-F01D3DF2FB45}"/>
                </a:ext>
              </a:extLst>
            </p:cNvPr>
            <p:cNvSpPr txBox="1"/>
            <p:nvPr/>
          </p:nvSpPr>
          <p:spPr>
            <a:xfrm>
              <a:off x="967636" y="4290273"/>
              <a:ext cx="4281697" cy="116955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dirty="0">
                  <a:solidFill>
                    <a:prstClr val="black"/>
                  </a:solidFill>
                  <a:latin typeface="Montserrat" panose="00000500000000000000" pitchFamily="2" charset="0"/>
                  <a:sym typeface="Wingdings" panose="05000000000000000000" pitchFamily="2" charset="2"/>
                </a:rPr>
                <a:t>Switching parameter</a:t>
              </a:r>
            </a:p>
            <a:p>
              <a:pPr marL="285750" indent="-285750">
                <a:lnSpc>
                  <a:spcPct val="150000"/>
                </a:lnSpc>
                <a:buFont typeface="Arial" panose="020B0604020202020204" pitchFamily="34" charset="0"/>
                <a:buChar char="•"/>
              </a:pPr>
              <a:r>
                <a:rPr lang="en-US" sz="1400" dirty="0">
                  <a:solidFill>
                    <a:prstClr val="black"/>
                  </a:solidFill>
                  <a:latin typeface="Montserrat" panose="00000500000000000000" pitchFamily="2" charset="0"/>
                  <a:sym typeface="Wingdings" panose="05000000000000000000" pitchFamily="2" charset="2"/>
                </a:rPr>
                <a:t>Convergence to non-constant vel. profiles</a:t>
              </a:r>
            </a:p>
            <a:p>
              <a:endParaRPr lang="en-US" sz="1400" dirty="0">
                <a:solidFill>
                  <a:prstClr val="black"/>
                </a:solidFill>
                <a:latin typeface="Montserrat" panose="00000500000000000000" pitchFamily="2" charset="0"/>
                <a:sym typeface="Wingdings" panose="05000000000000000000" pitchFamily="2" charset="2"/>
              </a:endParaRPr>
            </a:p>
            <a:p>
              <a:endParaRPr lang="en-US" sz="1400" dirty="0"/>
            </a:p>
          </p:txBody>
        </p:sp>
        <p:pic>
          <p:nvPicPr>
            <p:cNvPr id="70" name="Picture 69" descr="\documentclass{article}&#10;\usepackage{amsmath}&#10;\pagestyle{empty}&#10;\begin{document}&#10;&#10;$\lambda$&#10;&#10;&#10;\end{document}" title="IguanaTex Bitmap Display">
              <a:extLst>
                <a:ext uri="{FF2B5EF4-FFF2-40B4-BE49-F238E27FC236}">
                  <a16:creationId xmlns:a16="http://schemas.microsoft.com/office/drawing/2014/main" id="{81EAFA78-0671-1173-6D66-AF50FA36E623}"/>
                </a:ext>
              </a:extLst>
            </p:cNvPr>
            <p:cNvPicPr>
              <a:picLocks noChangeAspect="1"/>
            </p:cNvPicPr>
            <p:nvPr>
              <p:custDataLst>
                <p:tags r:id="rId1"/>
              </p:custDataLst>
            </p:nvPr>
          </p:nvPicPr>
          <p:blipFill>
            <a:blip r:embed="rId5"/>
            <a:stretch>
              <a:fillRect/>
            </a:stretch>
          </p:blipFill>
          <p:spPr>
            <a:xfrm>
              <a:off x="3289347" y="4444500"/>
              <a:ext cx="97592" cy="137569"/>
            </a:xfrm>
            <a:prstGeom prst="rect">
              <a:avLst/>
            </a:prstGeom>
          </p:spPr>
        </p:pic>
      </p:grpSp>
      <p:pic>
        <p:nvPicPr>
          <p:cNvPr id="74" name="Picture 73">
            <a:extLst>
              <a:ext uri="{FF2B5EF4-FFF2-40B4-BE49-F238E27FC236}">
                <a16:creationId xmlns:a16="http://schemas.microsoft.com/office/drawing/2014/main" id="{604156AA-8DC4-0AD3-97D9-9A6F8F05A8D9}"/>
              </a:ext>
            </a:extLst>
          </p:cNvPr>
          <p:cNvPicPr>
            <a:picLocks noChangeAspect="1"/>
          </p:cNvPicPr>
          <p:nvPr/>
        </p:nvPicPr>
        <p:blipFill>
          <a:blip r:embed="rId6"/>
          <a:stretch>
            <a:fillRect/>
          </a:stretch>
        </p:blipFill>
        <p:spPr>
          <a:xfrm>
            <a:off x="5460206" y="1435289"/>
            <a:ext cx="6606047" cy="2375031"/>
          </a:xfrm>
          <a:prstGeom prst="rect">
            <a:avLst/>
          </a:prstGeom>
        </p:spPr>
      </p:pic>
      <p:sp>
        <p:nvSpPr>
          <p:cNvPr id="84" name="TextBox 83">
            <a:extLst>
              <a:ext uri="{FF2B5EF4-FFF2-40B4-BE49-F238E27FC236}">
                <a16:creationId xmlns:a16="http://schemas.microsoft.com/office/drawing/2014/main" id="{2CCD1BC7-7A75-FCAC-53E5-90532916C092}"/>
              </a:ext>
            </a:extLst>
          </p:cNvPr>
          <p:cNvSpPr txBox="1"/>
          <p:nvPr/>
        </p:nvSpPr>
        <p:spPr>
          <a:xfrm>
            <a:off x="5379809" y="1678721"/>
            <a:ext cx="363353" cy="369332"/>
          </a:xfrm>
          <a:prstGeom prst="rect">
            <a:avLst/>
          </a:prstGeom>
          <a:noFill/>
        </p:spPr>
        <p:txBody>
          <a:bodyPr wrap="square">
            <a:spAutoFit/>
          </a:bodyPr>
          <a:lstStyle/>
          <a:p>
            <a:r>
              <a:rPr lang="en-US" sz="1800" b="1" dirty="0">
                <a:solidFill>
                  <a:srgbClr val="FF0000"/>
                </a:solidFill>
                <a:latin typeface="Montserrat" panose="00000500000000000000" pitchFamily="2" charset="0"/>
                <a:sym typeface="Wingdings" panose="05000000000000000000" pitchFamily="2" charset="2"/>
              </a:rPr>
              <a:t>*</a:t>
            </a:r>
            <a:endParaRPr lang="en-US" b="1" dirty="0">
              <a:solidFill>
                <a:srgbClr val="FF0000"/>
              </a:solidFill>
            </a:endParaRPr>
          </a:p>
        </p:txBody>
      </p:sp>
      <p:sp>
        <p:nvSpPr>
          <p:cNvPr id="85" name="TextBox 84">
            <a:extLst>
              <a:ext uri="{FF2B5EF4-FFF2-40B4-BE49-F238E27FC236}">
                <a16:creationId xmlns:a16="http://schemas.microsoft.com/office/drawing/2014/main" id="{D42944A6-A012-AFBC-B9AF-3B14EE4721A8}"/>
              </a:ext>
            </a:extLst>
          </p:cNvPr>
          <p:cNvSpPr txBox="1"/>
          <p:nvPr/>
        </p:nvSpPr>
        <p:spPr>
          <a:xfrm>
            <a:off x="750663" y="3920941"/>
            <a:ext cx="363353" cy="369332"/>
          </a:xfrm>
          <a:prstGeom prst="rect">
            <a:avLst/>
          </a:prstGeom>
          <a:noFill/>
        </p:spPr>
        <p:txBody>
          <a:bodyPr wrap="square">
            <a:spAutoFit/>
          </a:bodyPr>
          <a:lstStyle/>
          <a:p>
            <a:r>
              <a:rPr lang="en-US" sz="1800" b="1" dirty="0">
                <a:solidFill>
                  <a:srgbClr val="FF0000"/>
                </a:solidFill>
                <a:latin typeface="Montserrat" panose="00000500000000000000" pitchFamily="2" charset="0"/>
                <a:sym typeface="Wingdings" panose="05000000000000000000" pitchFamily="2" charset="2"/>
              </a:rPr>
              <a:t>*</a:t>
            </a:r>
            <a:endParaRPr lang="en-US" b="1" dirty="0">
              <a:solidFill>
                <a:srgbClr val="FF0000"/>
              </a:solidFill>
            </a:endParaRPr>
          </a:p>
        </p:txBody>
      </p:sp>
      <p:sp>
        <p:nvSpPr>
          <p:cNvPr id="86" name="Oval 85">
            <a:extLst>
              <a:ext uri="{FF2B5EF4-FFF2-40B4-BE49-F238E27FC236}">
                <a16:creationId xmlns:a16="http://schemas.microsoft.com/office/drawing/2014/main" id="{A15A4947-E850-3DB6-2510-85C2F3B90C95}"/>
              </a:ext>
            </a:extLst>
          </p:cNvPr>
          <p:cNvSpPr/>
          <p:nvPr/>
        </p:nvSpPr>
        <p:spPr>
          <a:xfrm>
            <a:off x="5572321" y="1823096"/>
            <a:ext cx="205353" cy="16995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76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84" grpId="0"/>
      <p:bldP spid="85" grpId="0"/>
      <p:bldP spid="8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24</a:t>
            </a:fld>
            <a:endParaRPr lang="en-US" dirty="0"/>
          </a:p>
        </p:txBody>
      </p:sp>
      <p:pic>
        <p:nvPicPr>
          <p:cNvPr id="11" name="Picture 10" descr="A picture containing diagram, drawing, line, sketch&#10;&#10;Description automatically generated">
            <a:extLst>
              <a:ext uri="{FF2B5EF4-FFF2-40B4-BE49-F238E27FC236}">
                <a16:creationId xmlns:a16="http://schemas.microsoft.com/office/drawing/2014/main" id="{26631BB9-8AB0-293E-FE1F-108AD39ADFFD}"/>
              </a:ext>
            </a:extLst>
          </p:cNvPr>
          <p:cNvPicPr>
            <a:picLocks noChangeAspect="1"/>
          </p:cNvPicPr>
          <p:nvPr/>
        </p:nvPicPr>
        <p:blipFill rotWithShape="1">
          <a:blip r:embed="rId3"/>
          <a:srcRect l="10189" t="13983" r="9316" b="13711"/>
          <a:stretch/>
        </p:blipFill>
        <p:spPr>
          <a:xfrm>
            <a:off x="7582453" y="881487"/>
            <a:ext cx="3250886" cy="2190115"/>
          </a:xfrm>
          <a:prstGeom prst="rect">
            <a:avLst/>
          </a:prstGeom>
        </p:spPr>
      </p:pic>
      <p:grpSp>
        <p:nvGrpSpPr>
          <p:cNvPr id="13" name="Group 12">
            <a:extLst>
              <a:ext uri="{FF2B5EF4-FFF2-40B4-BE49-F238E27FC236}">
                <a16:creationId xmlns:a16="http://schemas.microsoft.com/office/drawing/2014/main" id="{D4741456-C2E3-24E4-855F-83CBA49C7398}"/>
              </a:ext>
            </a:extLst>
          </p:cNvPr>
          <p:cNvGrpSpPr/>
          <p:nvPr/>
        </p:nvGrpSpPr>
        <p:grpSpPr>
          <a:xfrm>
            <a:off x="1245708" y="3071602"/>
            <a:ext cx="10209378" cy="2983324"/>
            <a:chOff x="1245708" y="2899833"/>
            <a:chExt cx="10209378" cy="2983324"/>
          </a:xfrm>
        </p:grpSpPr>
        <p:pic>
          <p:nvPicPr>
            <p:cNvPr id="14" name="Picture 13" descr="A colorful lines on a white background with Silverstone Circuit in the background&#10;&#10;Description automatically generated with low confidence">
              <a:extLst>
                <a:ext uri="{FF2B5EF4-FFF2-40B4-BE49-F238E27FC236}">
                  <a16:creationId xmlns:a16="http://schemas.microsoft.com/office/drawing/2014/main" id="{72D98B19-94F5-AFA6-95C8-ED28B2EB869C}"/>
                </a:ext>
              </a:extLst>
            </p:cNvPr>
            <p:cNvPicPr>
              <a:picLocks noChangeAspect="1"/>
            </p:cNvPicPr>
            <p:nvPr/>
          </p:nvPicPr>
          <p:blipFill rotWithShape="1">
            <a:blip r:embed="rId4"/>
            <a:srcRect t="16686"/>
            <a:stretch/>
          </p:blipFill>
          <p:spPr>
            <a:xfrm>
              <a:off x="1245708" y="3047882"/>
              <a:ext cx="10209378" cy="2835275"/>
            </a:xfrm>
            <a:prstGeom prst="rect">
              <a:avLst/>
            </a:prstGeom>
          </p:spPr>
        </p:pic>
        <p:sp>
          <p:nvSpPr>
            <p:cNvPr id="15" name="Oval 14">
              <a:extLst>
                <a:ext uri="{FF2B5EF4-FFF2-40B4-BE49-F238E27FC236}">
                  <a16:creationId xmlns:a16="http://schemas.microsoft.com/office/drawing/2014/main" id="{7F35B7DB-8355-A32A-70FD-A59A94DDDF26}"/>
                </a:ext>
              </a:extLst>
            </p:cNvPr>
            <p:cNvSpPr/>
            <p:nvPr/>
          </p:nvSpPr>
          <p:spPr>
            <a:xfrm>
              <a:off x="5029200" y="2899833"/>
              <a:ext cx="2564260" cy="2502111"/>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38A831F-5AE9-7D3D-0FDE-E0CE229D395C}"/>
                </a:ext>
              </a:extLst>
            </p:cNvPr>
            <p:cNvCxnSpPr>
              <a:cxnSpLocks/>
            </p:cNvCxnSpPr>
            <p:nvPr/>
          </p:nvCxnSpPr>
          <p:spPr>
            <a:xfrm flipV="1">
              <a:off x="7116233" y="2899833"/>
              <a:ext cx="393700" cy="296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7" name="Group 16">
            <a:extLst>
              <a:ext uri="{FF2B5EF4-FFF2-40B4-BE49-F238E27FC236}">
                <a16:creationId xmlns:a16="http://schemas.microsoft.com/office/drawing/2014/main" id="{A8232F9F-09B0-FC3C-C533-7C44FEB42921}"/>
              </a:ext>
            </a:extLst>
          </p:cNvPr>
          <p:cNvGrpSpPr/>
          <p:nvPr/>
        </p:nvGrpSpPr>
        <p:grpSpPr>
          <a:xfrm>
            <a:off x="977898" y="2004630"/>
            <a:ext cx="2804162" cy="1549572"/>
            <a:chOff x="977898" y="2004630"/>
            <a:chExt cx="2804162" cy="1549572"/>
          </a:xfrm>
        </p:grpSpPr>
        <p:sp>
          <p:nvSpPr>
            <p:cNvPr id="18" name="TextBox 17">
              <a:extLst>
                <a:ext uri="{FF2B5EF4-FFF2-40B4-BE49-F238E27FC236}">
                  <a16:creationId xmlns:a16="http://schemas.microsoft.com/office/drawing/2014/main" id="{DCB4C389-4202-FA4C-9673-4EB6CE067590}"/>
                </a:ext>
              </a:extLst>
            </p:cNvPr>
            <p:cNvSpPr txBox="1"/>
            <p:nvPr/>
          </p:nvSpPr>
          <p:spPr>
            <a:xfrm>
              <a:off x="3007067" y="2981384"/>
              <a:ext cx="762000" cy="307777"/>
            </a:xfrm>
            <a:prstGeom prst="rect">
              <a:avLst/>
            </a:prstGeom>
            <a:noFill/>
          </p:spPr>
          <p:txBody>
            <a:bodyPr wrap="square">
              <a:spAutoFit/>
            </a:bodyPr>
            <a:lstStyle/>
            <a:p>
              <a:r>
                <a:rPr lang="en-US" sz="1400" b="1" dirty="0">
                  <a:latin typeface="Montserrat" panose="00000500000000000000" pitchFamily="2" charset="0"/>
                </a:rPr>
                <a:t>Ours</a:t>
              </a:r>
              <a:endParaRPr lang="en-US" sz="1400" b="1" dirty="0"/>
            </a:p>
          </p:txBody>
        </p:sp>
        <p:sp>
          <p:nvSpPr>
            <p:cNvPr id="19" name="TextBox 18">
              <a:extLst>
                <a:ext uri="{FF2B5EF4-FFF2-40B4-BE49-F238E27FC236}">
                  <a16:creationId xmlns:a16="http://schemas.microsoft.com/office/drawing/2014/main" id="{78ACCB2E-3040-4AB8-E60C-4F57CC750E83}"/>
                </a:ext>
              </a:extLst>
            </p:cNvPr>
            <p:cNvSpPr txBox="1"/>
            <p:nvPr/>
          </p:nvSpPr>
          <p:spPr>
            <a:xfrm>
              <a:off x="3020060" y="2263718"/>
              <a:ext cx="762000" cy="307777"/>
            </a:xfrm>
            <a:prstGeom prst="rect">
              <a:avLst/>
            </a:prstGeom>
            <a:noFill/>
          </p:spPr>
          <p:txBody>
            <a:bodyPr wrap="square">
              <a:spAutoFit/>
            </a:bodyPr>
            <a:lstStyle/>
            <a:p>
              <a:r>
                <a:rPr lang="en-US" sz="1400" dirty="0">
                  <a:latin typeface="Montserrat" panose="00000500000000000000" pitchFamily="2" charset="0"/>
                </a:rPr>
                <a:t>[ 1 ]</a:t>
              </a:r>
              <a:endParaRPr lang="en-US" sz="1400" dirty="0"/>
            </a:p>
          </p:txBody>
        </p:sp>
        <p:grpSp>
          <p:nvGrpSpPr>
            <p:cNvPr id="20" name="Group 19">
              <a:extLst>
                <a:ext uri="{FF2B5EF4-FFF2-40B4-BE49-F238E27FC236}">
                  <a16:creationId xmlns:a16="http://schemas.microsoft.com/office/drawing/2014/main" id="{1BADF95C-FE73-BE0F-81C1-94C315093FB9}"/>
                </a:ext>
              </a:extLst>
            </p:cNvPr>
            <p:cNvGrpSpPr/>
            <p:nvPr/>
          </p:nvGrpSpPr>
          <p:grpSpPr>
            <a:xfrm>
              <a:off x="977899" y="2009036"/>
              <a:ext cx="2650068" cy="1545166"/>
              <a:chOff x="977899" y="1976967"/>
              <a:chExt cx="2650068" cy="1545166"/>
            </a:xfrm>
          </p:grpSpPr>
          <p:pic>
            <p:nvPicPr>
              <p:cNvPr id="26" name="Picture 25">
                <a:extLst>
                  <a:ext uri="{FF2B5EF4-FFF2-40B4-BE49-F238E27FC236}">
                    <a16:creationId xmlns:a16="http://schemas.microsoft.com/office/drawing/2014/main" id="{D83A495A-A98E-DBB7-6B9B-56150684F087}"/>
                  </a:ext>
                </a:extLst>
              </p:cNvPr>
              <p:cNvPicPr>
                <a:picLocks noChangeAspect="1"/>
              </p:cNvPicPr>
              <p:nvPr/>
            </p:nvPicPr>
            <p:blipFill rotWithShape="1">
              <a:blip r:embed="rId5"/>
              <a:srcRect l="3785" t="4769" r="3230" b="3169"/>
              <a:stretch/>
            </p:blipFill>
            <p:spPr>
              <a:xfrm>
                <a:off x="1056640" y="2027766"/>
                <a:ext cx="1718310" cy="1446953"/>
              </a:xfrm>
              <a:prstGeom prst="rect">
                <a:avLst/>
              </a:prstGeom>
            </p:spPr>
          </p:pic>
          <p:sp>
            <p:nvSpPr>
              <p:cNvPr id="27" name="Rectangle 26">
                <a:extLst>
                  <a:ext uri="{FF2B5EF4-FFF2-40B4-BE49-F238E27FC236}">
                    <a16:creationId xmlns:a16="http://schemas.microsoft.com/office/drawing/2014/main" id="{BF938853-E6B0-46AA-F52B-71DF98F71DA6}"/>
                  </a:ext>
                </a:extLst>
              </p:cNvPr>
              <p:cNvSpPr/>
              <p:nvPr/>
            </p:nvSpPr>
            <p:spPr>
              <a:xfrm>
                <a:off x="977899" y="1976967"/>
                <a:ext cx="2650068" cy="15451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ight Brace 20">
              <a:extLst>
                <a:ext uri="{FF2B5EF4-FFF2-40B4-BE49-F238E27FC236}">
                  <a16:creationId xmlns:a16="http://schemas.microsoft.com/office/drawing/2014/main" id="{9C00EC4F-CDBD-208B-3A57-1D6164FDABC6}"/>
                </a:ext>
              </a:extLst>
            </p:cNvPr>
            <p:cNvSpPr/>
            <p:nvPr/>
          </p:nvSpPr>
          <p:spPr>
            <a:xfrm>
              <a:off x="2915334" y="2864235"/>
              <a:ext cx="97367" cy="54207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21A25C53-4949-5B78-F184-F0BD943CAF66}"/>
                </a:ext>
              </a:extLst>
            </p:cNvPr>
            <p:cNvSpPr/>
            <p:nvPr/>
          </p:nvSpPr>
          <p:spPr>
            <a:xfrm>
              <a:off x="1056640" y="2059835"/>
              <a:ext cx="1356360" cy="755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9FBC2D6-0D91-AC86-07D8-A415F815D1F8}"/>
                </a:ext>
              </a:extLst>
            </p:cNvPr>
            <p:cNvSpPr txBox="1"/>
            <p:nvPr/>
          </p:nvSpPr>
          <p:spPr>
            <a:xfrm>
              <a:off x="977899" y="2004630"/>
              <a:ext cx="1521700" cy="307777"/>
            </a:xfrm>
            <a:prstGeom prst="rect">
              <a:avLst/>
            </a:prstGeom>
            <a:noFill/>
          </p:spPr>
          <p:txBody>
            <a:bodyPr wrap="square">
              <a:spAutoFit/>
            </a:bodyPr>
            <a:lstStyle/>
            <a:p>
              <a:r>
                <a:rPr lang="en-US" sz="1400" dirty="0">
                  <a:latin typeface="Montserrat" panose="00000500000000000000" pitchFamily="2" charset="0"/>
                </a:rPr>
                <a:t>Desired pose</a:t>
              </a:r>
            </a:p>
          </p:txBody>
        </p:sp>
        <p:sp>
          <p:nvSpPr>
            <p:cNvPr id="24" name="TextBox 23">
              <a:extLst>
                <a:ext uri="{FF2B5EF4-FFF2-40B4-BE49-F238E27FC236}">
                  <a16:creationId xmlns:a16="http://schemas.microsoft.com/office/drawing/2014/main" id="{67D212E8-78E4-C46A-D473-B30642A6EB26}"/>
                </a:ext>
              </a:extLst>
            </p:cNvPr>
            <p:cNvSpPr txBox="1"/>
            <p:nvPr/>
          </p:nvSpPr>
          <p:spPr>
            <a:xfrm>
              <a:off x="977899" y="2263718"/>
              <a:ext cx="1521700" cy="307777"/>
            </a:xfrm>
            <a:prstGeom prst="rect">
              <a:avLst/>
            </a:prstGeom>
            <a:noFill/>
          </p:spPr>
          <p:txBody>
            <a:bodyPr wrap="square">
              <a:spAutoFit/>
            </a:bodyPr>
            <a:lstStyle/>
            <a:p>
              <a:r>
                <a:rPr lang="en-US" sz="1400" dirty="0">
                  <a:latin typeface="Montserrat" panose="00000500000000000000" pitchFamily="2" charset="0"/>
                </a:rPr>
                <a:t>Pose-tracking</a:t>
              </a:r>
            </a:p>
          </p:txBody>
        </p:sp>
        <p:sp>
          <p:nvSpPr>
            <p:cNvPr id="25" name="TextBox 24">
              <a:extLst>
                <a:ext uri="{FF2B5EF4-FFF2-40B4-BE49-F238E27FC236}">
                  <a16:creationId xmlns:a16="http://schemas.microsoft.com/office/drawing/2014/main" id="{18489EBB-872E-2798-57F2-227C9C573EAA}"/>
                </a:ext>
              </a:extLst>
            </p:cNvPr>
            <p:cNvSpPr txBox="1"/>
            <p:nvPr/>
          </p:nvSpPr>
          <p:spPr>
            <a:xfrm>
              <a:off x="977898" y="2522044"/>
              <a:ext cx="1587501" cy="307777"/>
            </a:xfrm>
            <a:prstGeom prst="rect">
              <a:avLst/>
            </a:prstGeom>
            <a:noFill/>
          </p:spPr>
          <p:txBody>
            <a:bodyPr wrap="square">
              <a:spAutoFit/>
            </a:bodyPr>
            <a:lstStyle/>
            <a:p>
              <a:r>
                <a:rPr lang="en-US" sz="1400" dirty="0">
                  <a:latin typeface="Montserrat" panose="00000500000000000000" pitchFamily="2" charset="0"/>
                </a:rPr>
                <a:t>Pose-following:</a:t>
              </a:r>
            </a:p>
          </p:txBody>
        </p:sp>
      </p:grpSp>
    </p:spTree>
    <p:extLst>
      <p:ext uri="{BB962C8B-B14F-4D97-AF65-F5344CB8AC3E}">
        <p14:creationId xmlns:p14="http://schemas.microsoft.com/office/powerpoint/2010/main" val="1827450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25DE-D55E-35A7-A268-25BCB09B4243}"/>
              </a:ext>
            </a:extLst>
          </p:cNvPr>
          <p:cNvSpPr>
            <a:spLocks noGrp="1"/>
          </p:cNvSpPr>
          <p:nvPr>
            <p:ph type="title"/>
          </p:nvPr>
        </p:nvSpPr>
        <p:spPr/>
        <p:txBody>
          <a:bodyPr/>
          <a:lstStyle/>
          <a:p>
            <a:r>
              <a:rPr lang="en-US" dirty="0"/>
              <a:t>Experiments – </a:t>
            </a:r>
            <a:r>
              <a:rPr lang="en-US" i="1" dirty="0">
                <a:solidFill>
                  <a:srgbClr val="FFC000"/>
                </a:solidFill>
              </a:rPr>
              <a:t>E1</a:t>
            </a:r>
          </a:p>
        </p:txBody>
      </p:sp>
      <p:sp>
        <p:nvSpPr>
          <p:cNvPr id="4" name="Slide Number Placeholder 3">
            <a:extLst>
              <a:ext uri="{FF2B5EF4-FFF2-40B4-BE49-F238E27FC236}">
                <a16:creationId xmlns:a16="http://schemas.microsoft.com/office/drawing/2014/main" id="{F24A5B52-B7B1-2F9C-FB7A-F06E14A297B5}"/>
              </a:ext>
            </a:extLst>
          </p:cNvPr>
          <p:cNvSpPr>
            <a:spLocks noGrp="1"/>
          </p:cNvSpPr>
          <p:nvPr>
            <p:ph type="sldNum" sz="quarter" idx="12"/>
          </p:nvPr>
        </p:nvSpPr>
        <p:spPr/>
        <p:txBody>
          <a:bodyPr/>
          <a:lstStyle/>
          <a:p>
            <a:fld id="{E8ED25DC-E166-554F-BCD9-3FA8AEAE4EAB}" type="slidenum">
              <a:rPr lang="en-US" smtClean="0"/>
              <a:pPr/>
              <a:t>25</a:t>
            </a:fld>
            <a:endParaRPr lang="en-US" dirty="0"/>
          </a:p>
        </p:txBody>
      </p:sp>
      <p:sp>
        <p:nvSpPr>
          <p:cNvPr id="6" name="TextBox 5">
            <a:extLst>
              <a:ext uri="{FF2B5EF4-FFF2-40B4-BE49-F238E27FC236}">
                <a16:creationId xmlns:a16="http://schemas.microsoft.com/office/drawing/2014/main" id="{4DDC7880-BFFB-1CE1-4D2E-654650A09105}"/>
              </a:ext>
            </a:extLst>
          </p:cNvPr>
          <p:cNvSpPr txBox="1"/>
          <p:nvPr/>
        </p:nvSpPr>
        <p:spPr>
          <a:xfrm>
            <a:off x="873760" y="1456056"/>
            <a:ext cx="4292600" cy="369332"/>
          </a:xfrm>
          <a:prstGeom prst="rect">
            <a:avLst/>
          </a:prstGeom>
          <a:noFill/>
        </p:spPr>
        <p:txBody>
          <a:bodyPr wrap="square">
            <a:spAutoFit/>
          </a:bodyPr>
          <a:lstStyle/>
          <a:p>
            <a:r>
              <a:rPr lang="en-US" i="1" u="sng" dirty="0">
                <a:latin typeface="Montserrat" panose="00000500000000000000" pitchFamily="2" charset="0"/>
              </a:rPr>
              <a:t>Almost global asymptotic stability</a:t>
            </a:r>
          </a:p>
        </p:txBody>
      </p:sp>
      <p:sp>
        <p:nvSpPr>
          <p:cNvPr id="7" name="TextBox 6">
            <a:extLst>
              <a:ext uri="{FF2B5EF4-FFF2-40B4-BE49-F238E27FC236}">
                <a16:creationId xmlns:a16="http://schemas.microsoft.com/office/drawing/2014/main" id="{CD838802-4A02-73E0-3656-2478A996C317}"/>
              </a:ext>
            </a:extLst>
          </p:cNvPr>
          <p:cNvSpPr txBox="1"/>
          <p:nvPr/>
        </p:nvSpPr>
        <p:spPr>
          <a:xfrm>
            <a:off x="7457440" y="1461018"/>
            <a:ext cx="4292600" cy="369332"/>
          </a:xfrm>
          <a:prstGeom prst="rect">
            <a:avLst/>
          </a:prstGeom>
          <a:noFill/>
        </p:spPr>
        <p:txBody>
          <a:bodyPr wrap="square">
            <a:spAutoFit/>
          </a:bodyPr>
          <a:lstStyle/>
          <a:p>
            <a:r>
              <a:rPr lang="en-US" i="1" u="sng" dirty="0">
                <a:latin typeface="Montserrat" panose="00000500000000000000" pitchFamily="2" charset="0"/>
              </a:rPr>
              <a:t>Convergence to velocity profile</a:t>
            </a:r>
          </a:p>
        </p:txBody>
      </p:sp>
      <p:grpSp>
        <p:nvGrpSpPr>
          <p:cNvPr id="20" name="Group 19">
            <a:extLst>
              <a:ext uri="{FF2B5EF4-FFF2-40B4-BE49-F238E27FC236}">
                <a16:creationId xmlns:a16="http://schemas.microsoft.com/office/drawing/2014/main" id="{8F35FE23-924C-D3F1-8D20-C50675F35043}"/>
              </a:ext>
            </a:extLst>
          </p:cNvPr>
          <p:cNvGrpSpPr/>
          <p:nvPr/>
        </p:nvGrpSpPr>
        <p:grpSpPr>
          <a:xfrm>
            <a:off x="7393305" y="2210653"/>
            <a:ext cx="3165686" cy="3055618"/>
            <a:chOff x="7837805" y="1889120"/>
            <a:chExt cx="3165686" cy="3055618"/>
          </a:xfrm>
        </p:grpSpPr>
        <p:pic>
          <p:nvPicPr>
            <p:cNvPr id="10" name="Picture 9" descr="A picture containing diagram, line, text, plot&#10;&#10;Description automatically generated">
              <a:extLst>
                <a:ext uri="{FF2B5EF4-FFF2-40B4-BE49-F238E27FC236}">
                  <a16:creationId xmlns:a16="http://schemas.microsoft.com/office/drawing/2014/main" id="{DFBD72CE-0778-5789-ABDA-CAD34AAA26F3}"/>
                </a:ext>
              </a:extLst>
            </p:cNvPr>
            <p:cNvPicPr>
              <a:picLocks noChangeAspect="1"/>
            </p:cNvPicPr>
            <p:nvPr/>
          </p:nvPicPr>
          <p:blipFill rotWithShape="1">
            <a:blip r:embed="rId3"/>
            <a:srcRect l="71800" t="48623"/>
            <a:stretch/>
          </p:blipFill>
          <p:spPr>
            <a:xfrm>
              <a:off x="8203988" y="2075186"/>
              <a:ext cx="2799503" cy="2869552"/>
            </a:xfrm>
            <a:prstGeom prst="rect">
              <a:avLst/>
            </a:prstGeom>
          </p:spPr>
        </p:pic>
        <p:sp>
          <p:nvSpPr>
            <p:cNvPr id="17" name="Rectangle 16">
              <a:extLst>
                <a:ext uri="{FF2B5EF4-FFF2-40B4-BE49-F238E27FC236}">
                  <a16:creationId xmlns:a16="http://schemas.microsoft.com/office/drawing/2014/main" id="{C1571CE0-1FB5-7253-84E8-905D175147FD}"/>
                </a:ext>
              </a:extLst>
            </p:cNvPr>
            <p:cNvSpPr/>
            <p:nvPr/>
          </p:nvSpPr>
          <p:spPr>
            <a:xfrm>
              <a:off x="7945967" y="2075186"/>
              <a:ext cx="732366" cy="3039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AA1543-CCAC-5FBB-02C0-37B3A967BA82}"/>
                </a:ext>
              </a:extLst>
            </p:cNvPr>
            <p:cNvSpPr/>
            <p:nvPr/>
          </p:nvSpPr>
          <p:spPr>
            <a:xfrm>
              <a:off x="7837805" y="2623970"/>
              <a:ext cx="732366" cy="733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7E94502-C4A7-A7EF-13E1-3A0A9CF4C08D}"/>
                </a:ext>
              </a:extLst>
            </p:cNvPr>
            <p:cNvSpPr/>
            <p:nvPr/>
          </p:nvSpPr>
          <p:spPr>
            <a:xfrm>
              <a:off x="9670837" y="1889120"/>
              <a:ext cx="412537" cy="366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Picture 21" descr="A picture containing sketch, drawing, child art, art&#10;&#10;Description automatically generated">
            <a:extLst>
              <a:ext uri="{FF2B5EF4-FFF2-40B4-BE49-F238E27FC236}">
                <a16:creationId xmlns:a16="http://schemas.microsoft.com/office/drawing/2014/main" id="{D1BE74D5-CB31-8772-2E44-C11D6D1599FD}"/>
              </a:ext>
            </a:extLst>
          </p:cNvPr>
          <p:cNvPicPr>
            <a:picLocks noChangeAspect="1"/>
          </p:cNvPicPr>
          <p:nvPr/>
        </p:nvPicPr>
        <p:blipFill rotWithShape="1">
          <a:blip r:embed="rId4"/>
          <a:srcRect l="39660" t="15279" r="26322" b="7561"/>
          <a:stretch/>
        </p:blipFill>
        <p:spPr>
          <a:xfrm>
            <a:off x="2061634" y="1960033"/>
            <a:ext cx="2799503" cy="4233333"/>
          </a:xfrm>
          <a:prstGeom prst="rect">
            <a:avLst/>
          </a:prstGeom>
        </p:spPr>
      </p:pic>
    </p:spTree>
    <p:extLst>
      <p:ext uri="{BB962C8B-B14F-4D97-AF65-F5344CB8AC3E}">
        <p14:creationId xmlns:p14="http://schemas.microsoft.com/office/powerpoint/2010/main" val="3029552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descr="A picture containing diagram, drawing, line, sketch&#10;&#10;Description automatically generated">
            <a:extLst>
              <a:ext uri="{FF2B5EF4-FFF2-40B4-BE49-F238E27FC236}">
                <a16:creationId xmlns:a16="http://schemas.microsoft.com/office/drawing/2014/main" id="{7E8BBB75-9A40-D35E-5AB5-DF0D1134A910}"/>
              </a:ext>
            </a:extLst>
          </p:cNvPr>
          <p:cNvPicPr>
            <a:picLocks noChangeAspect="1"/>
          </p:cNvPicPr>
          <p:nvPr/>
        </p:nvPicPr>
        <p:blipFill rotWithShape="1">
          <a:blip r:embed="rId3"/>
          <a:srcRect l="10189" t="13983" r="9316" b="13711"/>
          <a:stretch/>
        </p:blipFill>
        <p:spPr>
          <a:xfrm>
            <a:off x="7582453" y="881487"/>
            <a:ext cx="3250886" cy="2190115"/>
          </a:xfrm>
          <a:prstGeom prst="rect">
            <a:avLst/>
          </a:prstGeom>
        </p:spPr>
      </p:pic>
      <p:sp>
        <p:nvSpPr>
          <p:cNvPr id="2" name="Title 1">
            <a:extLst>
              <a:ext uri="{FF2B5EF4-FFF2-40B4-BE49-F238E27FC236}">
                <a16:creationId xmlns:a16="http://schemas.microsoft.com/office/drawing/2014/main" id="{9D9725DE-D55E-35A7-A268-25BCB09B4243}"/>
              </a:ext>
            </a:extLst>
          </p:cNvPr>
          <p:cNvSpPr>
            <a:spLocks noGrp="1"/>
          </p:cNvSpPr>
          <p:nvPr>
            <p:ph type="title"/>
          </p:nvPr>
        </p:nvSpPr>
        <p:spPr/>
        <p:txBody>
          <a:bodyPr/>
          <a:lstStyle/>
          <a:p>
            <a:r>
              <a:rPr lang="en-US" dirty="0"/>
              <a:t>Experiments – </a:t>
            </a:r>
            <a:r>
              <a:rPr lang="en-US" i="1" dirty="0">
                <a:solidFill>
                  <a:srgbClr val="7030A0"/>
                </a:solidFill>
              </a:rPr>
              <a:t>E2</a:t>
            </a:r>
          </a:p>
        </p:txBody>
      </p:sp>
      <p:sp>
        <p:nvSpPr>
          <p:cNvPr id="4" name="Slide Number Placeholder 3">
            <a:extLst>
              <a:ext uri="{FF2B5EF4-FFF2-40B4-BE49-F238E27FC236}">
                <a16:creationId xmlns:a16="http://schemas.microsoft.com/office/drawing/2014/main" id="{F24A5B52-B7B1-2F9C-FB7A-F06E14A297B5}"/>
              </a:ext>
            </a:extLst>
          </p:cNvPr>
          <p:cNvSpPr>
            <a:spLocks noGrp="1"/>
          </p:cNvSpPr>
          <p:nvPr>
            <p:ph type="sldNum" sz="quarter" idx="12"/>
          </p:nvPr>
        </p:nvSpPr>
        <p:spPr/>
        <p:txBody>
          <a:bodyPr/>
          <a:lstStyle/>
          <a:p>
            <a:fld id="{E8ED25DC-E166-554F-BCD9-3FA8AEAE4EAB}" type="slidenum">
              <a:rPr lang="en-US" smtClean="0"/>
              <a:pPr/>
              <a:t>26</a:t>
            </a:fld>
            <a:endParaRPr lang="en-US" dirty="0"/>
          </a:p>
        </p:txBody>
      </p:sp>
      <p:sp>
        <p:nvSpPr>
          <p:cNvPr id="6" name="TextBox 5">
            <a:extLst>
              <a:ext uri="{FF2B5EF4-FFF2-40B4-BE49-F238E27FC236}">
                <a16:creationId xmlns:a16="http://schemas.microsoft.com/office/drawing/2014/main" id="{4DDC7880-BFFB-1CE1-4D2E-654650A09105}"/>
              </a:ext>
            </a:extLst>
          </p:cNvPr>
          <p:cNvSpPr txBox="1"/>
          <p:nvPr/>
        </p:nvSpPr>
        <p:spPr>
          <a:xfrm>
            <a:off x="873760" y="1456056"/>
            <a:ext cx="4292600" cy="369332"/>
          </a:xfrm>
          <a:prstGeom prst="rect">
            <a:avLst/>
          </a:prstGeom>
          <a:noFill/>
        </p:spPr>
        <p:txBody>
          <a:bodyPr wrap="square">
            <a:spAutoFit/>
          </a:bodyPr>
          <a:lstStyle/>
          <a:p>
            <a:r>
              <a:rPr lang="en-US" i="1" u="sng" dirty="0">
                <a:latin typeface="Montserrat" panose="00000500000000000000" pitchFamily="2" charset="0"/>
              </a:rPr>
              <a:t>Comparison to pose-tracking</a:t>
            </a:r>
          </a:p>
        </p:txBody>
      </p:sp>
      <p:grpSp>
        <p:nvGrpSpPr>
          <p:cNvPr id="23" name="Group 22">
            <a:extLst>
              <a:ext uri="{FF2B5EF4-FFF2-40B4-BE49-F238E27FC236}">
                <a16:creationId xmlns:a16="http://schemas.microsoft.com/office/drawing/2014/main" id="{ADC494B0-8ED5-3668-E33E-33AD428E5C8B}"/>
              </a:ext>
            </a:extLst>
          </p:cNvPr>
          <p:cNvGrpSpPr/>
          <p:nvPr/>
        </p:nvGrpSpPr>
        <p:grpSpPr>
          <a:xfrm>
            <a:off x="1245708" y="3071602"/>
            <a:ext cx="10209378" cy="2983324"/>
            <a:chOff x="1245708" y="2899833"/>
            <a:chExt cx="10209378" cy="2983324"/>
          </a:xfrm>
        </p:grpSpPr>
        <p:pic>
          <p:nvPicPr>
            <p:cNvPr id="5" name="Picture 4" descr="A colorful lines on a white background with Silverstone Circuit in the background&#10;&#10;Description automatically generated with low confidence">
              <a:extLst>
                <a:ext uri="{FF2B5EF4-FFF2-40B4-BE49-F238E27FC236}">
                  <a16:creationId xmlns:a16="http://schemas.microsoft.com/office/drawing/2014/main" id="{8002DE62-F514-B049-808F-F8A6C2EF57DF}"/>
                </a:ext>
              </a:extLst>
            </p:cNvPr>
            <p:cNvPicPr>
              <a:picLocks noChangeAspect="1"/>
            </p:cNvPicPr>
            <p:nvPr/>
          </p:nvPicPr>
          <p:blipFill rotWithShape="1">
            <a:blip r:embed="rId4"/>
            <a:srcRect t="16686"/>
            <a:stretch/>
          </p:blipFill>
          <p:spPr>
            <a:xfrm>
              <a:off x="1245708" y="3047882"/>
              <a:ext cx="10209378" cy="2835275"/>
            </a:xfrm>
            <a:prstGeom prst="rect">
              <a:avLst/>
            </a:prstGeom>
          </p:spPr>
        </p:pic>
        <p:sp>
          <p:nvSpPr>
            <p:cNvPr id="18" name="Oval 17">
              <a:extLst>
                <a:ext uri="{FF2B5EF4-FFF2-40B4-BE49-F238E27FC236}">
                  <a16:creationId xmlns:a16="http://schemas.microsoft.com/office/drawing/2014/main" id="{5F950F73-FE53-DC1F-89B2-4345F0A46294}"/>
                </a:ext>
              </a:extLst>
            </p:cNvPr>
            <p:cNvSpPr/>
            <p:nvPr/>
          </p:nvSpPr>
          <p:spPr>
            <a:xfrm>
              <a:off x="5029200" y="2899833"/>
              <a:ext cx="2564260" cy="2502111"/>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60754E75-39C7-36D8-C709-B2FBD5EFE9AF}"/>
                </a:ext>
              </a:extLst>
            </p:cNvPr>
            <p:cNvCxnSpPr>
              <a:cxnSpLocks/>
            </p:cNvCxnSpPr>
            <p:nvPr/>
          </p:nvCxnSpPr>
          <p:spPr>
            <a:xfrm flipV="1">
              <a:off x="7116233" y="2899833"/>
              <a:ext cx="393700" cy="296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6" name="TextBox 25">
            <a:extLst>
              <a:ext uri="{FF2B5EF4-FFF2-40B4-BE49-F238E27FC236}">
                <a16:creationId xmlns:a16="http://schemas.microsoft.com/office/drawing/2014/main" id="{E1DC05F3-A3ED-B0CA-0A1A-B39F5DCA3016}"/>
              </a:ext>
            </a:extLst>
          </p:cNvPr>
          <p:cNvSpPr txBox="1"/>
          <p:nvPr/>
        </p:nvSpPr>
        <p:spPr>
          <a:xfrm>
            <a:off x="504162" y="5868791"/>
            <a:ext cx="11760202" cy="215444"/>
          </a:xfrm>
          <a:prstGeom prst="rect">
            <a:avLst/>
          </a:prstGeom>
          <a:noFill/>
        </p:spPr>
        <p:txBody>
          <a:bodyPr wrap="square">
            <a:spAutoFit/>
          </a:bodyPr>
          <a:lstStyle/>
          <a:p>
            <a:r>
              <a:rPr lang="en-US" sz="800" dirty="0">
                <a:latin typeface="Montserrat" panose="00000500000000000000" pitchFamily="2" charset="0"/>
              </a:rPr>
              <a:t>[1] Unit dual quaternion-based feedback linearization tracking problem for attitude and position dynamics,” Systems &amp; Control Letters, vol. 62, no. 3, pp. 225–233, 2013</a:t>
            </a:r>
          </a:p>
        </p:txBody>
      </p:sp>
      <p:grpSp>
        <p:nvGrpSpPr>
          <p:cNvPr id="34" name="Group 33">
            <a:extLst>
              <a:ext uri="{FF2B5EF4-FFF2-40B4-BE49-F238E27FC236}">
                <a16:creationId xmlns:a16="http://schemas.microsoft.com/office/drawing/2014/main" id="{D237C9CD-CE89-612D-E1A0-0F15CD080E44}"/>
              </a:ext>
            </a:extLst>
          </p:cNvPr>
          <p:cNvGrpSpPr/>
          <p:nvPr/>
        </p:nvGrpSpPr>
        <p:grpSpPr>
          <a:xfrm>
            <a:off x="977898" y="2004630"/>
            <a:ext cx="2804162" cy="1549572"/>
            <a:chOff x="977898" y="2004630"/>
            <a:chExt cx="2804162" cy="1549572"/>
          </a:xfrm>
        </p:grpSpPr>
        <p:sp>
          <p:nvSpPr>
            <p:cNvPr id="15" name="TextBox 14">
              <a:extLst>
                <a:ext uri="{FF2B5EF4-FFF2-40B4-BE49-F238E27FC236}">
                  <a16:creationId xmlns:a16="http://schemas.microsoft.com/office/drawing/2014/main" id="{5BDFD851-9E22-821E-D693-AB4B8BCA95D6}"/>
                </a:ext>
              </a:extLst>
            </p:cNvPr>
            <p:cNvSpPr txBox="1"/>
            <p:nvPr/>
          </p:nvSpPr>
          <p:spPr>
            <a:xfrm>
              <a:off x="3007067" y="2981384"/>
              <a:ext cx="762000" cy="307777"/>
            </a:xfrm>
            <a:prstGeom prst="rect">
              <a:avLst/>
            </a:prstGeom>
            <a:noFill/>
          </p:spPr>
          <p:txBody>
            <a:bodyPr wrap="square">
              <a:spAutoFit/>
            </a:bodyPr>
            <a:lstStyle/>
            <a:p>
              <a:r>
                <a:rPr lang="en-US" sz="1400" b="1" dirty="0">
                  <a:latin typeface="Montserrat" panose="00000500000000000000" pitchFamily="2" charset="0"/>
                </a:rPr>
                <a:t>Ours</a:t>
              </a:r>
              <a:endParaRPr lang="en-US" sz="1400" b="1" dirty="0"/>
            </a:p>
          </p:txBody>
        </p:sp>
        <p:sp>
          <p:nvSpPr>
            <p:cNvPr id="16" name="TextBox 15">
              <a:extLst>
                <a:ext uri="{FF2B5EF4-FFF2-40B4-BE49-F238E27FC236}">
                  <a16:creationId xmlns:a16="http://schemas.microsoft.com/office/drawing/2014/main" id="{C0637D3C-BB07-ADE9-E6F8-081F61080110}"/>
                </a:ext>
              </a:extLst>
            </p:cNvPr>
            <p:cNvSpPr txBox="1"/>
            <p:nvPr/>
          </p:nvSpPr>
          <p:spPr>
            <a:xfrm>
              <a:off x="3020060" y="2263718"/>
              <a:ext cx="762000" cy="307777"/>
            </a:xfrm>
            <a:prstGeom prst="rect">
              <a:avLst/>
            </a:prstGeom>
            <a:noFill/>
          </p:spPr>
          <p:txBody>
            <a:bodyPr wrap="square">
              <a:spAutoFit/>
            </a:bodyPr>
            <a:lstStyle/>
            <a:p>
              <a:r>
                <a:rPr lang="en-US" sz="1400" dirty="0">
                  <a:latin typeface="Montserrat" panose="00000500000000000000" pitchFamily="2" charset="0"/>
                </a:rPr>
                <a:t>[ 1 ]</a:t>
              </a:r>
              <a:endParaRPr lang="en-US" sz="1400" dirty="0"/>
            </a:p>
          </p:txBody>
        </p:sp>
        <p:grpSp>
          <p:nvGrpSpPr>
            <p:cNvPr id="13" name="Group 12">
              <a:extLst>
                <a:ext uri="{FF2B5EF4-FFF2-40B4-BE49-F238E27FC236}">
                  <a16:creationId xmlns:a16="http://schemas.microsoft.com/office/drawing/2014/main" id="{64286E24-E7E6-42A7-BC87-D6CB6A48FBC6}"/>
                </a:ext>
              </a:extLst>
            </p:cNvPr>
            <p:cNvGrpSpPr/>
            <p:nvPr/>
          </p:nvGrpSpPr>
          <p:grpSpPr>
            <a:xfrm>
              <a:off x="977899" y="2009036"/>
              <a:ext cx="2650068" cy="1545166"/>
              <a:chOff x="977899" y="1976967"/>
              <a:chExt cx="2650068" cy="1545166"/>
            </a:xfrm>
          </p:grpSpPr>
          <p:pic>
            <p:nvPicPr>
              <p:cNvPr id="11" name="Picture 10">
                <a:extLst>
                  <a:ext uri="{FF2B5EF4-FFF2-40B4-BE49-F238E27FC236}">
                    <a16:creationId xmlns:a16="http://schemas.microsoft.com/office/drawing/2014/main" id="{3F105032-8E61-A0FA-EC7F-23B103FBF4C0}"/>
                  </a:ext>
                </a:extLst>
              </p:cNvPr>
              <p:cNvPicPr>
                <a:picLocks noChangeAspect="1"/>
              </p:cNvPicPr>
              <p:nvPr/>
            </p:nvPicPr>
            <p:blipFill rotWithShape="1">
              <a:blip r:embed="rId5"/>
              <a:srcRect l="3785" t="4769" r="3230" b="3169"/>
              <a:stretch/>
            </p:blipFill>
            <p:spPr>
              <a:xfrm>
                <a:off x="1056640" y="2027766"/>
                <a:ext cx="1718310" cy="1446953"/>
              </a:xfrm>
              <a:prstGeom prst="rect">
                <a:avLst/>
              </a:prstGeom>
            </p:spPr>
          </p:pic>
          <p:sp>
            <p:nvSpPr>
              <p:cNvPr id="12" name="Rectangle 11">
                <a:extLst>
                  <a:ext uri="{FF2B5EF4-FFF2-40B4-BE49-F238E27FC236}">
                    <a16:creationId xmlns:a16="http://schemas.microsoft.com/office/drawing/2014/main" id="{46A727EB-09D5-3D0C-5464-1D19F4DCD994}"/>
                  </a:ext>
                </a:extLst>
              </p:cNvPr>
              <p:cNvSpPr/>
              <p:nvPr/>
            </p:nvSpPr>
            <p:spPr>
              <a:xfrm>
                <a:off x="977899" y="1976967"/>
                <a:ext cx="2650068" cy="15451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ight Brace 16">
              <a:extLst>
                <a:ext uri="{FF2B5EF4-FFF2-40B4-BE49-F238E27FC236}">
                  <a16:creationId xmlns:a16="http://schemas.microsoft.com/office/drawing/2014/main" id="{887C0FD4-3953-B327-0EC5-EBA0839717CA}"/>
                </a:ext>
              </a:extLst>
            </p:cNvPr>
            <p:cNvSpPr/>
            <p:nvPr/>
          </p:nvSpPr>
          <p:spPr>
            <a:xfrm>
              <a:off x="2915334" y="2864235"/>
              <a:ext cx="97367" cy="54207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Rectangle 26">
              <a:extLst>
                <a:ext uri="{FF2B5EF4-FFF2-40B4-BE49-F238E27FC236}">
                  <a16:creationId xmlns:a16="http://schemas.microsoft.com/office/drawing/2014/main" id="{1A6CC806-5CC2-BA89-3921-D0FDF9457896}"/>
                </a:ext>
              </a:extLst>
            </p:cNvPr>
            <p:cNvSpPr/>
            <p:nvPr/>
          </p:nvSpPr>
          <p:spPr>
            <a:xfrm>
              <a:off x="1056640" y="2059835"/>
              <a:ext cx="1356360" cy="755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4E2A8FF-585C-BEDD-6AD8-3135E2068C1E}"/>
                </a:ext>
              </a:extLst>
            </p:cNvPr>
            <p:cNvSpPr txBox="1"/>
            <p:nvPr/>
          </p:nvSpPr>
          <p:spPr>
            <a:xfrm>
              <a:off x="977899" y="2004630"/>
              <a:ext cx="1521700" cy="307777"/>
            </a:xfrm>
            <a:prstGeom prst="rect">
              <a:avLst/>
            </a:prstGeom>
            <a:noFill/>
          </p:spPr>
          <p:txBody>
            <a:bodyPr wrap="square">
              <a:spAutoFit/>
            </a:bodyPr>
            <a:lstStyle/>
            <a:p>
              <a:r>
                <a:rPr lang="en-US" sz="1400" dirty="0">
                  <a:latin typeface="Montserrat" panose="00000500000000000000" pitchFamily="2" charset="0"/>
                </a:rPr>
                <a:t>Desired pose</a:t>
              </a:r>
            </a:p>
          </p:txBody>
        </p:sp>
        <p:sp>
          <p:nvSpPr>
            <p:cNvPr id="30" name="TextBox 29">
              <a:extLst>
                <a:ext uri="{FF2B5EF4-FFF2-40B4-BE49-F238E27FC236}">
                  <a16:creationId xmlns:a16="http://schemas.microsoft.com/office/drawing/2014/main" id="{191EF86B-AC2A-6B1C-6C9B-7B99CC85872F}"/>
                </a:ext>
              </a:extLst>
            </p:cNvPr>
            <p:cNvSpPr txBox="1"/>
            <p:nvPr/>
          </p:nvSpPr>
          <p:spPr>
            <a:xfrm>
              <a:off x="977899" y="2263718"/>
              <a:ext cx="1521700" cy="307777"/>
            </a:xfrm>
            <a:prstGeom prst="rect">
              <a:avLst/>
            </a:prstGeom>
            <a:noFill/>
          </p:spPr>
          <p:txBody>
            <a:bodyPr wrap="square">
              <a:spAutoFit/>
            </a:bodyPr>
            <a:lstStyle/>
            <a:p>
              <a:r>
                <a:rPr lang="en-US" sz="1400" dirty="0">
                  <a:latin typeface="Montserrat" panose="00000500000000000000" pitchFamily="2" charset="0"/>
                </a:rPr>
                <a:t>Pose-tracking</a:t>
              </a:r>
            </a:p>
          </p:txBody>
        </p:sp>
        <p:sp>
          <p:nvSpPr>
            <p:cNvPr id="31" name="TextBox 30">
              <a:extLst>
                <a:ext uri="{FF2B5EF4-FFF2-40B4-BE49-F238E27FC236}">
                  <a16:creationId xmlns:a16="http://schemas.microsoft.com/office/drawing/2014/main" id="{AA2254DB-5DD5-B6EF-5CD6-3A934FBDF377}"/>
                </a:ext>
              </a:extLst>
            </p:cNvPr>
            <p:cNvSpPr txBox="1"/>
            <p:nvPr/>
          </p:nvSpPr>
          <p:spPr>
            <a:xfrm>
              <a:off x="977898" y="2522044"/>
              <a:ext cx="1587501" cy="307777"/>
            </a:xfrm>
            <a:prstGeom prst="rect">
              <a:avLst/>
            </a:prstGeom>
            <a:noFill/>
          </p:spPr>
          <p:txBody>
            <a:bodyPr wrap="square">
              <a:spAutoFit/>
            </a:bodyPr>
            <a:lstStyle/>
            <a:p>
              <a:r>
                <a:rPr lang="en-US" sz="1400" dirty="0">
                  <a:latin typeface="Montserrat" panose="00000500000000000000" pitchFamily="2" charset="0"/>
                </a:rPr>
                <a:t>Pose-following:</a:t>
              </a:r>
            </a:p>
          </p:txBody>
        </p:sp>
      </p:grpSp>
    </p:spTree>
    <p:extLst>
      <p:ext uri="{BB962C8B-B14F-4D97-AF65-F5344CB8AC3E}">
        <p14:creationId xmlns:p14="http://schemas.microsoft.com/office/powerpoint/2010/main" val="1038004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94CC-D245-F65C-D008-48C3966FD4DE}"/>
              </a:ext>
            </a:extLst>
          </p:cNvPr>
          <p:cNvSpPr>
            <a:spLocks noGrp="1"/>
          </p:cNvSpPr>
          <p:nvPr>
            <p:ph type="title"/>
          </p:nvPr>
        </p:nvSpPr>
        <p:spPr/>
        <p:txBody>
          <a:bodyPr/>
          <a:lstStyle/>
          <a:p>
            <a:r>
              <a:rPr lang="en-US" dirty="0"/>
              <a:t>Methodology</a:t>
            </a:r>
          </a:p>
        </p:txBody>
      </p:sp>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27</a:t>
            </a:fld>
            <a:endParaRPr lang="en-US" dirty="0"/>
          </a:p>
        </p:txBody>
      </p:sp>
      <p:grpSp>
        <p:nvGrpSpPr>
          <p:cNvPr id="33" name="Group 32">
            <a:extLst>
              <a:ext uri="{FF2B5EF4-FFF2-40B4-BE49-F238E27FC236}">
                <a16:creationId xmlns:a16="http://schemas.microsoft.com/office/drawing/2014/main" id="{F8F7DCB9-73E5-3295-9E57-1D0D8A90C71B}"/>
              </a:ext>
            </a:extLst>
          </p:cNvPr>
          <p:cNvGrpSpPr/>
          <p:nvPr/>
        </p:nvGrpSpPr>
        <p:grpSpPr>
          <a:xfrm>
            <a:off x="838200" y="1492516"/>
            <a:ext cx="4951209" cy="1928254"/>
            <a:chOff x="838200" y="1492516"/>
            <a:chExt cx="4951209" cy="1928254"/>
          </a:xfrm>
        </p:grpSpPr>
        <p:sp>
          <p:nvSpPr>
            <p:cNvPr id="7" name="TextBox 6">
              <a:extLst>
                <a:ext uri="{FF2B5EF4-FFF2-40B4-BE49-F238E27FC236}">
                  <a16:creationId xmlns:a16="http://schemas.microsoft.com/office/drawing/2014/main" id="{FBF0B1D4-6DD4-FEEC-846A-9F516F022258}"/>
                </a:ext>
              </a:extLst>
            </p:cNvPr>
            <p:cNvSpPr txBox="1"/>
            <p:nvPr/>
          </p:nvSpPr>
          <p:spPr>
            <a:xfrm>
              <a:off x="838200" y="1492516"/>
              <a:ext cx="4527334" cy="369332"/>
            </a:xfrm>
            <a:prstGeom prst="rect">
              <a:avLst/>
            </a:prstGeom>
            <a:noFill/>
          </p:spPr>
          <p:txBody>
            <a:bodyPr wrap="square">
              <a:spAutoFit/>
            </a:bodyPr>
            <a:lstStyle/>
            <a:p>
              <a:r>
                <a:rPr lang="en-US" i="1" u="sng" dirty="0">
                  <a:latin typeface="Montserrat" panose="00000500000000000000" pitchFamily="2" charset="0"/>
                </a:rPr>
                <a:t>Research Question</a:t>
              </a:r>
            </a:p>
          </p:txBody>
        </p:sp>
        <p:grpSp>
          <p:nvGrpSpPr>
            <p:cNvPr id="8" name="Group 7">
              <a:extLst>
                <a:ext uri="{FF2B5EF4-FFF2-40B4-BE49-F238E27FC236}">
                  <a16:creationId xmlns:a16="http://schemas.microsoft.com/office/drawing/2014/main" id="{F58E4DF8-6E89-9784-00D8-F19714D8BEFA}"/>
                </a:ext>
              </a:extLst>
            </p:cNvPr>
            <p:cNvGrpSpPr/>
            <p:nvPr/>
          </p:nvGrpSpPr>
          <p:grpSpPr>
            <a:xfrm>
              <a:off x="838200" y="1684689"/>
              <a:ext cx="4951209" cy="1736081"/>
              <a:chOff x="584966" y="1495088"/>
              <a:chExt cx="4951209" cy="1736081"/>
            </a:xfrm>
          </p:grpSpPr>
          <p:sp>
            <p:nvSpPr>
              <p:cNvPr id="9" name="Right Brace 8">
                <a:extLst>
                  <a:ext uri="{FF2B5EF4-FFF2-40B4-BE49-F238E27FC236}">
                    <a16:creationId xmlns:a16="http://schemas.microsoft.com/office/drawing/2014/main" id="{C46746EC-C5FA-EC60-6FDB-756CC8952615}"/>
                  </a:ext>
                </a:extLst>
              </p:cNvPr>
              <p:cNvSpPr/>
              <p:nvPr/>
            </p:nvSpPr>
            <p:spPr>
              <a:xfrm rot="5400000">
                <a:off x="2148677" y="1312572"/>
                <a:ext cx="94418" cy="306566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08F4039-0DBF-BABA-1491-CE9568CD1024}"/>
                  </a:ext>
                </a:extLst>
              </p:cNvPr>
              <p:cNvGrpSpPr/>
              <p:nvPr/>
            </p:nvGrpSpPr>
            <p:grpSpPr>
              <a:xfrm>
                <a:off x="584966" y="1495088"/>
                <a:ext cx="4951209" cy="1736081"/>
                <a:chOff x="584966" y="1495088"/>
                <a:chExt cx="4951209" cy="1736081"/>
              </a:xfrm>
            </p:grpSpPr>
            <p:grpSp>
              <p:nvGrpSpPr>
                <p:cNvPr id="11" name="Group 10">
                  <a:extLst>
                    <a:ext uri="{FF2B5EF4-FFF2-40B4-BE49-F238E27FC236}">
                      <a16:creationId xmlns:a16="http://schemas.microsoft.com/office/drawing/2014/main" id="{48393FB8-81C2-7FD2-AD2C-296DF839349F}"/>
                    </a:ext>
                  </a:extLst>
                </p:cNvPr>
                <p:cNvGrpSpPr/>
                <p:nvPr/>
              </p:nvGrpSpPr>
              <p:grpSpPr>
                <a:xfrm>
                  <a:off x="584966" y="1495088"/>
                  <a:ext cx="4951209" cy="1736081"/>
                  <a:chOff x="647866" y="1893613"/>
                  <a:chExt cx="4951209" cy="1736081"/>
                </a:xfrm>
              </p:grpSpPr>
              <p:grpSp>
                <p:nvGrpSpPr>
                  <p:cNvPr id="14" name="Group 13">
                    <a:extLst>
                      <a:ext uri="{FF2B5EF4-FFF2-40B4-BE49-F238E27FC236}">
                        <a16:creationId xmlns:a16="http://schemas.microsoft.com/office/drawing/2014/main" id="{1C028786-BC12-616A-8E0B-8E25228D16A9}"/>
                      </a:ext>
                    </a:extLst>
                  </p:cNvPr>
                  <p:cNvGrpSpPr/>
                  <p:nvPr/>
                </p:nvGrpSpPr>
                <p:grpSpPr>
                  <a:xfrm>
                    <a:off x="647866" y="1893613"/>
                    <a:ext cx="4951209" cy="1736081"/>
                    <a:chOff x="207368" y="2041053"/>
                    <a:chExt cx="4951209" cy="1736081"/>
                  </a:xfrm>
                </p:grpSpPr>
                <p:sp>
                  <p:nvSpPr>
                    <p:cNvPr id="18" name="TextBox 17">
                      <a:extLst>
                        <a:ext uri="{FF2B5EF4-FFF2-40B4-BE49-F238E27FC236}">
                          <a16:creationId xmlns:a16="http://schemas.microsoft.com/office/drawing/2014/main" id="{9E64DE42-4D30-C211-02B7-18584BBE19F9}"/>
                        </a:ext>
                      </a:extLst>
                    </p:cNvPr>
                    <p:cNvSpPr txBox="1"/>
                    <p:nvPr/>
                  </p:nvSpPr>
                  <p:spPr>
                    <a:xfrm>
                      <a:off x="207368" y="2041053"/>
                      <a:ext cx="4951209" cy="1079270"/>
                    </a:xfrm>
                    <a:prstGeom prst="rect">
                      <a:avLst/>
                    </a:prstGeom>
                    <a:noFill/>
                  </p:spPr>
                  <p:txBody>
                    <a:bodyPr wrap="square">
                      <a:spAutoFit/>
                    </a:bodyPr>
                    <a:lstStyle/>
                    <a:p>
                      <a:pPr>
                        <a:lnSpc>
                          <a:spcPct val="250000"/>
                        </a:lnSpc>
                      </a:pPr>
                      <a:r>
                        <a:rPr lang="en-US" sz="1400" dirty="0">
                          <a:latin typeface="Montserrat" panose="00000500000000000000" pitchFamily="2" charset="0"/>
                        </a:rPr>
                        <a:t>How to derive a </a:t>
                      </a:r>
                      <a:r>
                        <a:rPr lang="en-US" sz="1400" b="1" dirty="0">
                          <a:latin typeface="Montserrat" panose="00000500000000000000" pitchFamily="2" charset="0"/>
                        </a:rPr>
                        <a:t>control method </a:t>
                      </a:r>
                      <a:r>
                        <a:rPr lang="en-US" sz="1400" dirty="0">
                          <a:latin typeface="Montserrat" panose="00000500000000000000" pitchFamily="2" charset="0"/>
                        </a:rPr>
                        <a:t>capable of </a:t>
                      </a:r>
                    </a:p>
                    <a:p>
                      <a:pPr>
                        <a:lnSpc>
                          <a:spcPct val="250000"/>
                        </a:lnSpc>
                      </a:pPr>
                      <a:r>
                        <a:rPr lang="en-US" sz="1400" b="1" dirty="0">
                          <a:latin typeface="Montserrat" panose="00000500000000000000" pitchFamily="2" charset="0"/>
                        </a:rPr>
                        <a:t>following</a:t>
                      </a:r>
                      <a:r>
                        <a:rPr lang="en-US" sz="1400" dirty="0">
                          <a:latin typeface="Montserrat" panose="00000500000000000000" pitchFamily="2" charset="0"/>
                        </a:rPr>
                        <a:t> a desired		      reference?</a:t>
                      </a:r>
                    </a:p>
                  </p:txBody>
                </p:sp>
                <p:sp>
                  <p:nvSpPr>
                    <p:cNvPr id="19" name="TextBox 18">
                      <a:extLst>
                        <a:ext uri="{FF2B5EF4-FFF2-40B4-BE49-F238E27FC236}">
                          <a16:creationId xmlns:a16="http://schemas.microsoft.com/office/drawing/2014/main" id="{210FF2E2-0B59-0981-C296-91F5C5DDA700}"/>
                        </a:ext>
                      </a:extLst>
                    </p:cNvPr>
                    <p:cNvSpPr txBox="1"/>
                    <p:nvPr/>
                  </p:nvSpPr>
                  <p:spPr>
                    <a:xfrm>
                      <a:off x="643032" y="3438580"/>
                      <a:ext cx="2350511" cy="338554"/>
                    </a:xfrm>
                    <a:prstGeom prst="rect">
                      <a:avLst/>
                    </a:prstGeom>
                    <a:noFill/>
                  </p:spPr>
                  <p:txBody>
                    <a:bodyPr wrap="square">
                      <a:spAutoFit/>
                    </a:bodyPr>
                    <a:lstStyle/>
                    <a:p>
                      <a:pPr algn="ctr"/>
                      <a:r>
                        <a:rPr lang="en-US" sz="1600" b="1" dirty="0">
                          <a:solidFill>
                            <a:srgbClr val="FF0000"/>
                          </a:solidFill>
                          <a:latin typeface="Montserrat" panose="00000500000000000000" pitchFamily="2" charset="0"/>
                        </a:rPr>
                        <a:t>Pose-following</a:t>
                      </a:r>
                      <a:endParaRPr lang="en-US" sz="1600" b="1" dirty="0">
                        <a:solidFill>
                          <a:srgbClr val="FF0000"/>
                        </a:solidFill>
                      </a:endParaRPr>
                    </a:p>
                  </p:txBody>
                </p:sp>
              </p:grpSp>
              <p:grpSp>
                <p:nvGrpSpPr>
                  <p:cNvPr id="15" name="Group 14">
                    <a:extLst>
                      <a:ext uri="{FF2B5EF4-FFF2-40B4-BE49-F238E27FC236}">
                        <a16:creationId xmlns:a16="http://schemas.microsoft.com/office/drawing/2014/main" id="{EF97FE60-A39F-2C11-DF0E-B47A5AAB0FFA}"/>
                      </a:ext>
                    </a:extLst>
                  </p:cNvPr>
                  <p:cNvGrpSpPr/>
                  <p:nvPr/>
                </p:nvGrpSpPr>
                <p:grpSpPr>
                  <a:xfrm>
                    <a:off x="2490285" y="2298360"/>
                    <a:ext cx="1564447" cy="795311"/>
                    <a:chOff x="3919563" y="2594653"/>
                    <a:chExt cx="1564447" cy="795311"/>
                  </a:xfrm>
                </p:grpSpPr>
                <p:sp>
                  <p:nvSpPr>
                    <p:cNvPr id="16" name="TextBox 15">
                      <a:extLst>
                        <a:ext uri="{FF2B5EF4-FFF2-40B4-BE49-F238E27FC236}">
                          <a16:creationId xmlns:a16="http://schemas.microsoft.com/office/drawing/2014/main" id="{CAEC4BC1-85AE-2935-969D-095826880C9B}"/>
                        </a:ext>
                      </a:extLst>
                    </p:cNvPr>
                    <p:cNvSpPr txBox="1"/>
                    <p:nvPr/>
                  </p:nvSpPr>
                  <p:spPr>
                    <a:xfrm>
                      <a:off x="4084404" y="2594653"/>
                      <a:ext cx="1347042" cy="564898"/>
                    </a:xfrm>
                    <a:prstGeom prst="rect">
                      <a:avLst/>
                    </a:prstGeom>
                    <a:noFill/>
                  </p:spPr>
                  <p:txBody>
                    <a:bodyPr wrap="square">
                      <a:spAutoFit/>
                    </a:bodyPr>
                    <a:lstStyle/>
                    <a:p>
                      <a:pPr>
                        <a:lnSpc>
                          <a:spcPct val="200000"/>
                        </a:lnSpc>
                      </a:pPr>
                      <a:r>
                        <a:rPr lang="en-US" sz="1400" b="1" dirty="0">
                          <a:latin typeface="Montserrat" panose="00000500000000000000" pitchFamily="2" charset="0"/>
                        </a:rPr>
                        <a:t>position</a:t>
                      </a:r>
                      <a:r>
                        <a:rPr lang="en-US" sz="1800" b="1" dirty="0">
                          <a:latin typeface="Montserrat" panose="00000500000000000000" pitchFamily="2" charset="0"/>
                        </a:rPr>
                        <a:t> </a:t>
                      </a:r>
                    </a:p>
                  </p:txBody>
                </p:sp>
                <p:sp>
                  <p:nvSpPr>
                    <p:cNvPr id="17" name="TextBox 16">
                      <a:extLst>
                        <a:ext uri="{FF2B5EF4-FFF2-40B4-BE49-F238E27FC236}">
                          <a16:creationId xmlns:a16="http://schemas.microsoft.com/office/drawing/2014/main" id="{165801AC-72F6-EE33-6A84-3E2F53140AAC}"/>
                        </a:ext>
                      </a:extLst>
                    </p:cNvPr>
                    <p:cNvSpPr txBox="1"/>
                    <p:nvPr/>
                  </p:nvSpPr>
                  <p:spPr>
                    <a:xfrm>
                      <a:off x="3919563" y="3082187"/>
                      <a:ext cx="1564447" cy="307777"/>
                    </a:xfrm>
                    <a:prstGeom prst="rect">
                      <a:avLst/>
                    </a:prstGeom>
                    <a:noFill/>
                  </p:spPr>
                  <p:txBody>
                    <a:bodyPr wrap="square">
                      <a:spAutoFit/>
                    </a:bodyPr>
                    <a:lstStyle/>
                    <a:p>
                      <a:r>
                        <a:rPr lang="en-US" sz="1400" b="1" dirty="0">
                          <a:latin typeface="Montserrat" panose="00000500000000000000" pitchFamily="2" charset="0"/>
                        </a:rPr>
                        <a:t>orientation</a:t>
                      </a:r>
                      <a:endParaRPr lang="en-US" sz="1400" dirty="0"/>
                    </a:p>
                  </p:txBody>
                </p:sp>
              </p:grpSp>
            </p:grpSp>
            <p:cxnSp>
              <p:nvCxnSpPr>
                <p:cNvPr id="12" name="Straight Connector 11">
                  <a:extLst>
                    <a:ext uri="{FF2B5EF4-FFF2-40B4-BE49-F238E27FC236}">
                      <a16:creationId xmlns:a16="http://schemas.microsoft.com/office/drawing/2014/main" id="{383E7E09-F7E1-A85C-DE83-4E47701203D6}"/>
                    </a:ext>
                  </a:extLst>
                </p:cNvPr>
                <p:cNvCxnSpPr>
                  <a:cxnSpLocks/>
                </p:cNvCxnSpPr>
                <p:nvPr/>
              </p:nvCxnSpPr>
              <p:spPr>
                <a:xfrm>
                  <a:off x="2482947" y="2213956"/>
                  <a:ext cx="0" cy="50155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8674B22-3E3D-EDEF-C7D1-AEE9A1911E7A}"/>
                    </a:ext>
                  </a:extLst>
                </p:cNvPr>
                <p:cNvCxnSpPr>
                  <a:cxnSpLocks/>
                </p:cNvCxnSpPr>
                <p:nvPr/>
              </p:nvCxnSpPr>
              <p:spPr>
                <a:xfrm>
                  <a:off x="3606897" y="2213956"/>
                  <a:ext cx="0" cy="501554"/>
                </a:xfrm>
                <a:prstGeom prst="line">
                  <a:avLst/>
                </a:prstGeom>
              </p:spPr>
              <p:style>
                <a:lnRef idx="1">
                  <a:schemeClr val="dk1"/>
                </a:lnRef>
                <a:fillRef idx="0">
                  <a:schemeClr val="dk1"/>
                </a:fillRef>
                <a:effectRef idx="0">
                  <a:schemeClr val="dk1"/>
                </a:effectRef>
                <a:fontRef idx="minor">
                  <a:schemeClr val="tx1"/>
                </a:fontRef>
              </p:style>
            </p:cxnSp>
          </p:grpSp>
        </p:grpSp>
      </p:grpSp>
      <p:grpSp>
        <p:nvGrpSpPr>
          <p:cNvPr id="34" name="Group 33">
            <a:extLst>
              <a:ext uri="{FF2B5EF4-FFF2-40B4-BE49-F238E27FC236}">
                <a16:creationId xmlns:a16="http://schemas.microsoft.com/office/drawing/2014/main" id="{EAB77F59-C613-E243-CD35-C6B39A5895DD}"/>
              </a:ext>
            </a:extLst>
          </p:cNvPr>
          <p:cNvGrpSpPr/>
          <p:nvPr/>
        </p:nvGrpSpPr>
        <p:grpSpPr>
          <a:xfrm>
            <a:off x="838200" y="3622311"/>
            <a:ext cx="5909766" cy="2463365"/>
            <a:chOff x="838200" y="3622311"/>
            <a:chExt cx="5909766" cy="2463365"/>
          </a:xfrm>
        </p:grpSpPr>
        <p:sp>
          <p:nvSpPr>
            <p:cNvPr id="6" name="TextBox 5">
              <a:extLst>
                <a:ext uri="{FF2B5EF4-FFF2-40B4-BE49-F238E27FC236}">
                  <a16:creationId xmlns:a16="http://schemas.microsoft.com/office/drawing/2014/main" id="{008CC2CE-72FF-D272-7F13-98198DE7A649}"/>
                </a:ext>
              </a:extLst>
            </p:cNvPr>
            <p:cNvSpPr txBox="1"/>
            <p:nvPr/>
          </p:nvSpPr>
          <p:spPr>
            <a:xfrm>
              <a:off x="838200" y="3921494"/>
              <a:ext cx="5909766" cy="2164182"/>
            </a:xfrm>
            <a:prstGeom prst="rect">
              <a:avLst/>
            </a:prstGeom>
            <a:noFill/>
          </p:spPr>
          <p:txBody>
            <a:bodyPr wrap="square">
              <a:spAutoFit/>
            </a:bodyPr>
            <a:lstStyle/>
            <a:p>
              <a:pPr>
                <a:lnSpc>
                  <a:spcPct val="200000"/>
                </a:lnSpc>
              </a:pPr>
              <a:r>
                <a:rPr lang="en-US" sz="1600" b="1" dirty="0">
                  <a:solidFill>
                    <a:srgbClr val="FF0000"/>
                  </a:solidFill>
                  <a:latin typeface="Montserrat" panose="00000500000000000000" pitchFamily="2" charset="0"/>
                </a:rPr>
                <a:t>Dual Quaternions</a:t>
              </a:r>
              <a:r>
                <a:rPr lang="en-US" sz="1600" dirty="0">
                  <a:solidFill>
                    <a:srgbClr val="FF0000"/>
                  </a:solidFill>
                  <a:latin typeface="Montserrat" panose="00000500000000000000" pitchFamily="2" charset="0"/>
                </a:rPr>
                <a:t> </a:t>
              </a:r>
            </a:p>
            <a:p>
              <a:pPr marL="285750" indent="-285750">
                <a:lnSpc>
                  <a:spcPct val="150000"/>
                </a:lnSpc>
                <a:buFontTx/>
                <a:buChar char="-"/>
              </a:pPr>
              <a:r>
                <a:rPr lang="en-US" sz="1400" dirty="0">
                  <a:latin typeface="Montserrat" panose="00000500000000000000" pitchFamily="2" charset="0"/>
                </a:rPr>
                <a:t>Singularity-free</a:t>
              </a:r>
            </a:p>
            <a:p>
              <a:pPr marL="285750" indent="-285750">
                <a:lnSpc>
                  <a:spcPct val="150000"/>
                </a:lnSpc>
                <a:buFontTx/>
                <a:buChar char="-"/>
              </a:pPr>
              <a:r>
                <a:rPr lang="en-US" sz="1400" dirty="0">
                  <a:latin typeface="Montserrat" panose="00000500000000000000" pitchFamily="2" charset="0"/>
                </a:rPr>
                <a:t>Compact</a:t>
              </a:r>
            </a:p>
            <a:p>
              <a:pPr marL="285750" indent="-285750">
                <a:lnSpc>
                  <a:spcPct val="150000"/>
                </a:lnSpc>
                <a:buFontTx/>
                <a:buChar char="-"/>
              </a:pPr>
              <a:r>
                <a:rPr lang="en-US" sz="1400" dirty="0">
                  <a:latin typeface="Montserrat" panose="00000500000000000000" pitchFamily="2" charset="0"/>
                </a:rPr>
                <a:t>Efficient</a:t>
              </a:r>
            </a:p>
            <a:p>
              <a:pPr marL="285750" indent="-285750">
                <a:lnSpc>
                  <a:spcPct val="150000"/>
                </a:lnSpc>
                <a:buFontTx/>
                <a:buChar char="-"/>
              </a:pPr>
              <a:r>
                <a:rPr lang="en-US" sz="1400" dirty="0">
                  <a:latin typeface="Montserrat" panose="00000500000000000000" pitchFamily="2" charset="0"/>
                </a:rPr>
                <a:t>Lie Algebra</a:t>
              </a:r>
            </a:p>
            <a:p>
              <a:pPr marL="285750" indent="-285750">
                <a:lnSpc>
                  <a:spcPct val="150000"/>
                </a:lnSpc>
                <a:buFontTx/>
                <a:buChar char="-"/>
              </a:pPr>
              <a:r>
                <a:rPr lang="en-US" sz="1400" dirty="0">
                  <a:latin typeface="Montserrat" panose="00000500000000000000" pitchFamily="2" charset="0"/>
                </a:rPr>
                <a:t>…</a:t>
              </a:r>
            </a:p>
          </p:txBody>
        </p:sp>
        <p:sp>
          <p:nvSpPr>
            <p:cNvPr id="20" name="TextBox 19">
              <a:extLst>
                <a:ext uri="{FF2B5EF4-FFF2-40B4-BE49-F238E27FC236}">
                  <a16:creationId xmlns:a16="http://schemas.microsoft.com/office/drawing/2014/main" id="{6B942931-5603-D08B-7BB9-349D8C916380}"/>
                </a:ext>
              </a:extLst>
            </p:cNvPr>
            <p:cNvSpPr txBox="1"/>
            <p:nvPr/>
          </p:nvSpPr>
          <p:spPr>
            <a:xfrm>
              <a:off x="838200" y="3622311"/>
              <a:ext cx="4527334" cy="369332"/>
            </a:xfrm>
            <a:prstGeom prst="rect">
              <a:avLst/>
            </a:prstGeom>
            <a:noFill/>
          </p:spPr>
          <p:txBody>
            <a:bodyPr wrap="square">
              <a:spAutoFit/>
            </a:bodyPr>
            <a:lstStyle/>
            <a:p>
              <a:r>
                <a:rPr lang="en-US" i="1" u="sng" dirty="0">
                  <a:latin typeface="Montserrat" panose="00000500000000000000" pitchFamily="2" charset="0"/>
                </a:rPr>
                <a:t>Ingredients</a:t>
              </a:r>
            </a:p>
          </p:txBody>
        </p:sp>
      </p:grpSp>
      <p:grpSp>
        <p:nvGrpSpPr>
          <p:cNvPr id="35" name="Group 34">
            <a:extLst>
              <a:ext uri="{FF2B5EF4-FFF2-40B4-BE49-F238E27FC236}">
                <a16:creationId xmlns:a16="http://schemas.microsoft.com/office/drawing/2014/main" id="{C0B01B01-FEFB-C90E-AECF-F51BADCFC300}"/>
              </a:ext>
            </a:extLst>
          </p:cNvPr>
          <p:cNvGrpSpPr/>
          <p:nvPr/>
        </p:nvGrpSpPr>
        <p:grpSpPr>
          <a:xfrm>
            <a:off x="5515504" y="1492516"/>
            <a:ext cx="6366966" cy="4192390"/>
            <a:chOff x="5515504" y="1492516"/>
            <a:chExt cx="6366966" cy="4192390"/>
          </a:xfrm>
        </p:grpSpPr>
        <p:grpSp>
          <p:nvGrpSpPr>
            <p:cNvPr id="21" name="Group 20">
              <a:extLst>
                <a:ext uri="{FF2B5EF4-FFF2-40B4-BE49-F238E27FC236}">
                  <a16:creationId xmlns:a16="http://schemas.microsoft.com/office/drawing/2014/main" id="{8C4DE809-D8EC-E11D-DBFF-3FFD469B8F49}"/>
                </a:ext>
              </a:extLst>
            </p:cNvPr>
            <p:cNvGrpSpPr/>
            <p:nvPr/>
          </p:nvGrpSpPr>
          <p:grpSpPr>
            <a:xfrm>
              <a:off x="5603223" y="1979184"/>
              <a:ext cx="6279247" cy="3705722"/>
              <a:chOff x="5957647" y="1273977"/>
              <a:chExt cx="6279247" cy="3705722"/>
            </a:xfrm>
          </p:grpSpPr>
          <p:sp>
            <p:nvSpPr>
              <p:cNvPr id="22" name="TextBox 21">
                <a:extLst>
                  <a:ext uri="{FF2B5EF4-FFF2-40B4-BE49-F238E27FC236}">
                    <a16:creationId xmlns:a16="http://schemas.microsoft.com/office/drawing/2014/main" id="{F74DEA9E-A1C1-4699-0CE0-D12FCC68F731}"/>
                  </a:ext>
                </a:extLst>
              </p:cNvPr>
              <p:cNvSpPr txBox="1"/>
              <p:nvPr/>
            </p:nvSpPr>
            <p:spPr>
              <a:xfrm>
                <a:off x="6771084" y="1366457"/>
                <a:ext cx="5021853" cy="369332"/>
              </a:xfrm>
              <a:prstGeom prst="rect">
                <a:avLst/>
              </a:prstGeom>
              <a:noFill/>
            </p:spPr>
            <p:txBody>
              <a:bodyPr wrap="square">
                <a:spAutoFit/>
              </a:bodyPr>
              <a:lstStyle/>
              <a:p>
                <a:r>
                  <a:rPr lang="en-US" b="1" i="1" dirty="0">
                    <a:solidFill>
                      <a:schemeClr val="accent1"/>
                    </a:solidFill>
                    <a:latin typeface="Montserrat" panose="00000500000000000000" pitchFamily="2" charset="0"/>
                  </a:rPr>
                  <a:t>Pose-Following</a:t>
                </a:r>
                <a:r>
                  <a:rPr lang="en-US" i="1" dirty="0">
                    <a:solidFill>
                      <a:schemeClr val="accent1"/>
                    </a:solidFill>
                    <a:latin typeface="Montserrat" panose="00000500000000000000" pitchFamily="2" charset="0"/>
                  </a:rPr>
                  <a:t> </a:t>
                </a:r>
                <a:r>
                  <a:rPr lang="en-US" sz="1400" i="1" dirty="0">
                    <a:solidFill>
                      <a:schemeClr val="accent1"/>
                    </a:solidFill>
                    <a:latin typeface="Montserrat" panose="00000500000000000000" pitchFamily="2" charset="0"/>
                  </a:rPr>
                  <a:t>with</a:t>
                </a:r>
                <a:r>
                  <a:rPr lang="en-US" i="1" dirty="0">
                    <a:solidFill>
                      <a:schemeClr val="accent1"/>
                    </a:solidFill>
                    <a:latin typeface="Montserrat" panose="00000500000000000000" pitchFamily="2" charset="0"/>
                  </a:rPr>
                  <a:t> </a:t>
                </a:r>
                <a:r>
                  <a:rPr lang="en-US" b="1" i="1" dirty="0">
                    <a:solidFill>
                      <a:schemeClr val="accent1"/>
                    </a:solidFill>
                    <a:latin typeface="Montserrat" panose="00000500000000000000" pitchFamily="2" charset="0"/>
                  </a:rPr>
                  <a:t>Dual Quaternions</a:t>
                </a:r>
              </a:p>
            </p:txBody>
          </p:sp>
          <p:sp>
            <p:nvSpPr>
              <p:cNvPr id="23" name="TextBox 22">
                <a:extLst>
                  <a:ext uri="{FF2B5EF4-FFF2-40B4-BE49-F238E27FC236}">
                    <a16:creationId xmlns:a16="http://schemas.microsoft.com/office/drawing/2014/main" id="{5F0ED143-54C8-820E-8876-8DFE9C256636}"/>
                  </a:ext>
                </a:extLst>
              </p:cNvPr>
              <p:cNvSpPr txBox="1"/>
              <p:nvPr/>
            </p:nvSpPr>
            <p:spPr>
              <a:xfrm>
                <a:off x="6327128" y="1932711"/>
                <a:ext cx="5909766" cy="3046988"/>
              </a:xfrm>
              <a:prstGeom prst="rect">
                <a:avLst/>
              </a:prstGeom>
              <a:noFill/>
            </p:spPr>
            <p:txBody>
              <a:bodyPr wrap="square">
                <a:spAutoFit/>
              </a:bodyPr>
              <a:lstStyle/>
              <a:p>
                <a:r>
                  <a:rPr lang="en-US" sz="1600" b="1" i="1" dirty="0">
                    <a:latin typeface="Montserrat" panose="00000500000000000000" pitchFamily="2" charset="0"/>
                  </a:rPr>
                  <a:t>Extend</a:t>
                </a:r>
                <a:r>
                  <a:rPr lang="en-US" sz="1600" dirty="0">
                    <a:latin typeface="Montserrat" panose="00000500000000000000" pitchFamily="2" charset="0"/>
                  </a:rPr>
                  <a:t> the </a:t>
                </a:r>
                <a:r>
                  <a:rPr lang="en-US" sz="1600" b="1" i="1" dirty="0">
                    <a:latin typeface="Montserrat" panose="00000500000000000000" pitchFamily="2" charset="0"/>
                  </a:rPr>
                  <a:t>ODEs</a:t>
                </a:r>
                <a:r>
                  <a:rPr lang="en-US" sz="1600" dirty="0">
                    <a:latin typeface="Montserrat" panose="00000500000000000000" pitchFamily="2" charset="0"/>
                  </a:rPr>
                  <a:t> from well-stablished dual-quaternion based pose-tracking </a:t>
                </a:r>
                <a:r>
                  <a:rPr lang="en-US" sz="1600" b="1" i="1" dirty="0">
                    <a:latin typeface="Montserrat" panose="00000500000000000000" pitchFamily="2" charset="0"/>
                  </a:rPr>
                  <a:t>to pose-following</a:t>
                </a:r>
                <a:r>
                  <a:rPr lang="en-US" sz="1600" i="1" dirty="0">
                    <a:latin typeface="Montserrat" panose="00000500000000000000" pitchFamily="2" charset="0"/>
                  </a:rPr>
                  <a:t>.</a:t>
                </a:r>
              </a:p>
              <a:p>
                <a:endParaRPr lang="en-US" sz="1600" i="1" dirty="0">
                  <a:latin typeface="Montserrat" panose="00000500000000000000" pitchFamily="2" charset="0"/>
                </a:endParaRPr>
              </a:p>
              <a:p>
                <a:endParaRPr lang="en-US" sz="1600" dirty="0">
                  <a:latin typeface="Montserrat" panose="00000500000000000000" pitchFamily="2" charset="0"/>
                </a:endParaRPr>
              </a:p>
              <a:p>
                <a:r>
                  <a:rPr lang="en-US" sz="1600" b="1" i="1" dirty="0">
                    <a:latin typeface="Montserrat" panose="00000500000000000000" pitchFamily="2" charset="0"/>
                  </a:rPr>
                  <a:t>Derive two alternative control methods </a:t>
                </a:r>
                <a:r>
                  <a:rPr lang="en-US" sz="1600" dirty="0">
                    <a:latin typeface="Montserrat" panose="00000500000000000000" pitchFamily="2" charset="0"/>
                  </a:rPr>
                  <a:t>to</a:t>
                </a:r>
                <a:r>
                  <a:rPr lang="en-US" sz="1600" b="1" i="1" dirty="0">
                    <a:latin typeface="Montserrat" panose="00000500000000000000" pitchFamily="2" charset="0"/>
                  </a:rPr>
                  <a:t> </a:t>
                </a:r>
              </a:p>
              <a:p>
                <a:pPr marL="285750" indent="-285750">
                  <a:buFontTx/>
                  <a:buChar char="-"/>
                </a:pPr>
                <a:r>
                  <a:rPr lang="en-US" sz="1600" dirty="0">
                    <a:latin typeface="Montserrat" panose="00000500000000000000" pitchFamily="2" charset="0"/>
                  </a:rPr>
                  <a:t>ensure convergence to a desired velocity profile.</a:t>
                </a:r>
              </a:p>
              <a:p>
                <a:pPr marL="285750" indent="-285750">
                  <a:buFontTx/>
                  <a:buChar char="-"/>
                </a:pPr>
                <a:r>
                  <a:rPr lang="en-US" sz="1600" dirty="0">
                    <a:latin typeface="Montserrat" panose="00000500000000000000" pitchFamily="2" charset="0"/>
                  </a:rPr>
                  <a:t>incite a desired behavior around the reference.</a:t>
                </a:r>
              </a:p>
              <a:p>
                <a:endParaRPr lang="en-US" sz="1600" dirty="0">
                  <a:latin typeface="Montserrat" panose="00000500000000000000" pitchFamily="2" charset="0"/>
                </a:endParaRPr>
              </a:p>
              <a:p>
                <a:r>
                  <a:rPr lang="en-US" sz="1600" b="1" i="1" dirty="0">
                    <a:latin typeface="Montserrat" panose="00000500000000000000" pitchFamily="2" charset="0"/>
                  </a:rPr>
                  <a:t>Prove almost global asymptotic stability </a:t>
                </a:r>
                <a:r>
                  <a:rPr lang="en-US" sz="1600" dirty="0">
                    <a:latin typeface="Montserrat" panose="00000500000000000000" pitchFamily="2" charset="0"/>
                  </a:rPr>
                  <a:t>for the presented pose-following control method.</a:t>
                </a:r>
                <a:endParaRPr lang="en-US" sz="1600" b="1" i="1" dirty="0">
                  <a:latin typeface="Montserrat" panose="00000500000000000000" pitchFamily="2" charset="0"/>
                </a:endParaRPr>
              </a:p>
              <a:p>
                <a:endParaRPr lang="en-US" sz="1600" dirty="0">
                  <a:latin typeface="Montserrat" panose="00000500000000000000" pitchFamily="2" charset="0"/>
                </a:endParaRPr>
              </a:p>
              <a:p>
                <a:endParaRPr lang="en-US" sz="1600" dirty="0">
                  <a:latin typeface="Montserrat" panose="00000500000000000000" pitchFamily="2" charset="0"/>
                </a:endParaRPr>
              </a:p>
            </p:txBody>
          </p:sp>
          <p:grpSp>
            <p:nvGrpSpPr>
              <p:cNvPr id="24" name="Group 23">
                <a:extLst>
                  <a:ext uri="{FF2B5EF4-FFF2-40B4-BE49-F238E27FC236}">
                    <a16:creationId xmlns:a16="http://schemas.microsoft.com/office/drawing/2014/main" id="{1497F233-7EC8-3D4C-AB6A-B7C86BB10C91}"/>
                  </a:ext>
                </a:extLst>
              </p:cNvPr>
              <p:cNvGrpSpPr/>
              <p:nvPr/>
            </p:nvGrpSpPr>
            <p:grpSpPr>
              <a:xfrm>
                <a:off x="6093619" y="1978338"/>
                <a:ext cx="277173" cy="2220647"/>
                <a:chOff x="6933735" y="2197571"/>
                <a:chExt cx="277173" cy="2220647"/>
              </a:xfrm>
            </p:grpSpPr>
            <p:pic>
              <p:nvPicPr>
                <p:cNvPr id="29" name="Picture 28" descr="A picture containing text, clipart&#10;&#10;Description automatically generated">
                  <a:extLst>
                    <a:ext uri="{FF2B5EF4-FFF2-40B4-BE49-F238E27FC236}">
                      <a16:creationId xmlns:a16="http://schemas.microsoft.com/office/drawing/2014/main" id="{6A2C6B6C-A974-FB8C-4F37-8DA614945E52}"/>
                    </a:ext>
                  </a:extLst>
                </p:cNvPr>
                <p:cNvPicPr>
                  <a:picLocks noChangeAspect="1"/>
                </p:cNvPicPr>
                <p:nvPr/>
              </p:nvPicPr>
              <p:blipFill rotWithShape="1">
                <a:blip r:embed="rId3"/>
                <a:srcRect l="20654" r="59667" b="55031"/>
                <a:stretch/>
              </p:blipFill>
              <p:spPr>
                <a:xfrm>
                  <a:off x="6941573" y="2197571"/>
                  <a:ext cx="269335" cy="265120"/>
                </a:xfrm>
                <a:prstGeom prst="rect">
                  <a:avLst/>
                </a:prstGeom>
              </p:spPr>
            </p:pic>
            <p:pic>
              <p:nvPicPr>
                <p:cNvPr id="30" name="Picture 29" descr="A picture containing text, clipart&#10;&#10;Description automatically generated">
                  <a:extLst>
                    <a:ext uri="{FF2B5EF4-FFF2-40B4-BE49-F238E27FC236}">
                      <a16:creationId xmlns:a16="http://schemas.microsoft.com/office/drawing/2014/main" id="{1DD409AF-8AF9-D547-4391-315744BFF266}"/>
                    </a:ext>
                  </a:extLst>
                </p:cNvPr>
                <p:cNvPicPr>
                  <a:picLocks noChangeAspect="1"/>
                </p:cNvPicPr>
                <p:nvPr/>
              </p:nvPicPr>
              <p:blipFill rotWithShape="1">
                <a:blip r:embed="rId3"/>
                <a:srcRect l="39862" t="-1" r="40285" b="55032"/>
                <a:stretch/>
              </p:blipFill>
              <p:spPr>
                <a:xfrm>
                  <a:off x="6933735" y="3164240"/>
                  <a:ext cx="271716" cy="265120"/>
                </a:xfrm>
                <a:prstGeom prst="rect">
                  <a:avLst/>
                </a:prstGeom>
              </p:spPr>
            </p:pic>
            <p:pic>
              <p:nvPicPr>
                <p:cNvPr id="31" name="Picture 30" descr="A picture containing text, clipart&#10;&#10;Description automatically generated">
                  <a:extLst>
                    <a:ext uri="{FF2B5EF4-FFF2-40B4-BE49-F238E27FC236}">
                      <a16:creationId xmlns:a16="http://schemas.microsoft.com/office/drawing/2014/main" id="{BDDD1BEF-0443-9D9D-5A46-78A374AE920E}"/>
                    </a:ext>
                  </a:extLst>
                </p:cNvPr>
                <p:cNvPicPr>
                  <a:picLocks noChangeAspect="1"/>
                </p:cNvPicPr>
                <p:nvPr/>
              </p:nvPicPr>
              <p:blipFill rotWithShape="1">
                <a:blip r:embed="rId3"/>
                <a:srcRect l="60672" r="19649" b="55031"/>
                <a:stretch/>
              </p:blipFill>
              <p:spPr>
                <a:xfrm>
                  <a:off x="6941573" y="4153098"/>
                  <a:ext cx="269335" cy="265120"/>
                </a:xfrm>
                <a:prstGeom prst="rect">
                  <a:avLst/>
                </a:prstGeom>
              </p:spPr>
            </p:pic>
          </p:grpSp>
          <p:sp>
            <p:nvSpPr>
              <p:cNvPr id="25" name="TextBox 24">
                <a:extLst>
                  <a:ext uri="{FF2B5EF4-FFF2-40B4-BE49-F238E27FC236}">
                    <a16:creationId xmlns:a16="http://schemas.microsoft.com/office/drawing/2014/main" id="{E2C73507-4A64-0EF0-07C9-17E34C689E95}"/>
                  </a:ext>
                </a:extLst>
              </p:cNvPr>
              <p:cNvSpPr txBox="1"/>
              <p:nvPr/>
            </p:nvSpPr>
            <p:spPr>
              <a:xfrm>
                <a:off x="11565998" y="3136531"/>
                <a:ext cx="667381" cy="369332"/>
              </a:xfrm>
              <a:prstGeom prst="rect">
                <a:avLst/>
              </a:prstGeom>
              <a:noFill/>
            </p:spPr>
            <p:txBody>
              <a:bodyPr wrap="square">
                <a:spAutoFit/>
              </a:bodyPr>
              <a:lstStyle/>
              <a:p>
                <a:r>
                  <a:rPr lang="en-US" sz="1800" b="1" i="1" dirty="0">
                    <a:solidFill>
                      <a:srgbClr val="FFC000"/>
                    </a:solidFill>
                    <a:latin typeface="Montserrat" panose="00000500000000000000" pitchFamily="2" charset="0"/>
                  </a:rPr>
                  <a:t>E1</a:t>
                </a:r>
                <a:endParaRPr lang="en-US" dirty="0">
                  <a:solidFill>
                    <a:srgbClr val="FFC000"/>
                  </a:solidFill>
                </a:endParaRPr>
              </a:p>
            </p:txBody>
          </p:sp>
          <p:sp>
            <p:nvSpPr>
              <p:cNvPr id="26" name="TextBox 25">
                <a:extLst>
                  <a:ext uri="{FF2B5EF4-FFF2-40B4-BE49-F238E27FC236}">
                    <a16:creationId xmlns:a16="http://schemas.microsoft.com/office/drawing/2014/main" id="{D757E2F2-FBEE-A3AE-F3A6-BC0696D423AA}"/>
                  </a:ext>
                </a:extLst>
              </p:cNvPr>
              <p:cNvSpPr txBox="1"/>
              <p:nvPr/>
            </p:nvSpPr>
            <p:spPr>
              <a:xfrm>
                <a:off x="11524619" y="3394649"/>
                <a:ext cx="667381" cy="369332"/>
              </a:xfrm>
              <a:prstGeom prst="rect">
                <a:avLst/>
              </a:prstGeom>
              <a:noFill/>
            </p:spPr>
            <p:txBody>
              <a:bodyPr wrap="square">
                <a:spAutoFit/>
              </a:bodyPr>
              <a:lstStyle/>
              <a:p>
                <a:r>
                  <a:rPr lang="en-US" sz="1800" b="1" i="1" dirty="0">
                    <a:solidFill>
                      <a:srgbClr val="7030A0"/>
                    </a:solidFill>
                    <a:latin typeface="Montserrat" panose="00000500000000000000" pitchFamily="2" charset="0"/>
                  </a:rPr>
                  <a:t>E2</a:t>
                </a:r>
                <a:endParaRPr lang="en-US" dirty="0">
                  <a:solidFill>
                    <a:srgbClr val="7030A0"/>
                  </a:solidFill>
                </a:endParaRPr>
              </a:p>
            </p:txBody>
          </p:sp>
          <p:sp>
            <p:nvSpPr>
              <p:cNvPr id="27" name="Rectangle 26">
                <a:extLst>
                  <a:ext uri="{FF2B5EF4-FFF2-40B4-BE49-F238E27FC236}">
                    <a16:creationId xmlns:a16="http://schemas.microsoft.com/office/drawing/2014/main" id="{C985D0A4-4337-781A-7850-4C4CC402C227}"/>
                  </a:ext>
                </a:extLst>
              </p:cNvPr>
              <p:cNvSpPr/>
              <p:nvPr/>
            </p:nvSpPr>
            <p:spPr>
              <a:xfrm>
                <a:off x="5957647" y="1781611"/>
                <a:ext cx="6211083" cy="2920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8" name="Rectangle 27">
                <a:extLst>
                  <a:ext uri="{FF2B5EF4-FFF2-40B4-BE49-F238E27FC236}">
                    <a16:creationId xmlns:a16="http://schemas.microsoft.com/office/drawing/2014/main" id="{12151A03-BCC4-C880-2B46-C8323E32CD3F}"/>
                  </a:ext>
                </a:extLst>
              </p:cNvPr>
              <p:cNvSpPr/>
              <p:nvPr/>
            </p:nvSpPr>
            <p:spPr>
              <a:xfrm>
                <a:off x="5957647" y="1273977"/>
                <a:ext cx="6211083" cy="5076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32" name="TextBox 31">
              <a:extLst>
                <a:ext uri="{FF2B5EF4-FFF2-40B4-BE49-F238E27FC236}">
                  <a16:creationId xmlns:a16="http://schemas.microsoft.com/office/drawing/2014/main" id="{CCC4B7BD-DAB1-EB1C-7F63-1F16F91A48CA}"/>
                </a:ext>
              </a:extLst>
            </p:cNvPr>
            <p:cNvSpPr txBox="1"/>
            <p:nvPr/>
          </p:nvSpPr>
          <p:spPr>
            <a:xfrm>
              <a:off x="5515504" y="1492516"/>
              <a:ext cx="4527334" cy="369332"/>
            </a:xfrm>
            <a:prstGeom prst="rect">
              <a:avLst/>
            </a:prstGeom>
            <a:noFill/>
          </p:spPr>
          <p:txBody>
            <a:bodyPr wrap="square">
              <a:spAutoFit/>
            </a:bodyPr>
            <a:lstStyle/>
            <a:p>
              <a:r>
                <a:rPr lang="en-US" i="1" u="sng" dirty="0">
                  <a:latin typeface="Montserrat" panose="00000500000000000000" pitchFamily="2" charset="0"/>
                </a:rPr>
                <a:t>Contributions</a:t>
              </a:r>
            </a:p>
          </p:txBody>
        </p:sp>
      </p:grpSp>
    </p:spTree>
    <p:extLst>
      <p:ext uri="{BB962C8B-B14F-4D97-AF65-F5344CB8AC3E}">
        <p14:creationId xmlns:p14="http://schemas.microsoft.com/office/powerpoint/2010/main" val="40270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413E43-BB33-4C8E-88D6-0390228FB166}"/>
              </a:ext>
            </a:extLst>
          </p:cNvPr>
          <p:cNvSpPr>
            <a:spLocks noGrp="1"/>
          </p:cNvSpPr>
          <p:nvPr>
            <p:ph type="sldNum" sz="quarter" idx="12"/>
          </p:nvPr>
        </p:nvSpPr>
        <p:spPr/>
        <p:txBody>
          <a:bodyPr/>
          <a:lstStyle/>
          <a:p>
            <a:fld id="{E8ED25DC-E166-554F-BCD9-3FA8AEAE4EAB}" type="slidenum">
              <a:rPr lang="en-US" smtClean="0"/>
              <a:pPr/>
              <a:t>28</a:t>
            </a:fld>
            <a:endParaRPr lang="en-US" dirty="0"/>
          </a:p>
        </p:txBody>
      </p:sp>
      <p:sp>
        <p:nvSpPr>
          <p:cNvPr id="53" name="Title 1">
            <a:extLst>
              <a:ext uri="{FF2B5EF4-FFF2-40B4-BE49-F238E27FC236}">
                <a16:creationId xmlns:a16="http://schemas.microsoft.com/office/drawing/2014/main" id="{57E6E833-D9A3-91A3-31B9-5A85A0B210F2}"/>
              </a:ext>
            </a:extLst>
          </p:cNvPr>
          <p:cNvSpPr>
            <a:spLocks noGrp="1"/>
          </p:cNvSpPr>
          <p:nvPr>
            <p:ph type="title"/>
          </p:nvPr>
        </p:nvSpPr>
        <p:spPr>
          <a:xfrm>
            <a:off x="838200" y="-3673"/>
            <a:ext cx="10515600" cy="1325563"/>
          </a:xfrm>
        </p:spPr>
        <p:txBody>
          <a:bodyPr/>
          <a:lstStyle/>
          <a:p>
            <a:r>
              <a:rPr lang="en-US" dirty="0"/>
              <a:t>Motivation</a:t>
            </a:r>
            <a:endParaRPr lang="en-DE" dirty="0"/>
          </a:p>
        </p:txBody>
      </p:sp>
      <p:sp>
        <p:nvSpPr>
          <p:cNvPr id="54" name="Content Placeholder 4">
            <a:extLst>
              <a:ext uri="{FF2B5EF4-FFF2-40B4-BE49-F238E27FC236}">
                <a16:creationId xmlns:a16="http://schemas.microsoft.com/office/drawing/2014/main" id="{1F490004-9902-D0A7-910F-711B2BB5FD12}"/>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Limitations of state-of-the-art</a:t>
            </a:r>
            <a:endParaRPr lang="en-DE" dirty="0"/>
          </a:p>
        </p:txBody>
      </p:sp>
      <p:grpSp>
        <p:nvGrpSpPr>
          <p:cNvPr id="2" name="Group 1">
            <a:extLst>
              <a:ext uri="{FF2B5EF4-FFF2-40B4-BE49-F238E27FC236}">
                <a16:creationId xmlns:a16="http://schemas.microsoft.com/office/drawing/2014/main" id="{56883B3B-582E-9B6C-B874-83BF7C55EEE2}"/>
              </a:ext>
            </a:extLst>
          </p:cNvPr>
          <p:cNvGrpSpPr/>
          <p:nvPr/>
        </p:nvGrpSpPr>
        <p:grpSpPr>
          <a:xfrm>
            <a:off x="636789" y="2973719"/>
            <a:ext cx="3151439" cy="980060"/>
            <a:chOff x="636789" y="2973719"/>
            <a:chExt cx="3151439" cy="980060"/>
          </a:xfrm>
        </p:grpSpPr>
        <p:sp>
          <p:nvSpPr>
            <p:cNvPr id="3" name="TextBox 2">
              <a:extLst>
                <a:ext uri="{FF2B5EF4-FFF2-40B4-BE49-F238E27FC236}">
                  <a16:creationId xmlns:a16="http://schemas.microsoft.com/office/drawing/2014/main" id="{0DB4E634-85CE-F8A6-7746-E8FA1EE2A140}"/>
                </a:ext>
              </a:extLst>
            </p:cNvPr>
            <p:cNvSpPr txBox="1"/>
            <p:nvPr/>
          </p:nvSpPr>
          <p:spPr>
            <a:xfrm>
              <a:off x="636789" y="2973719"/>
              <a:ext cx="3151439" cy="583878"/>
            </a:xfrm>
            <a:prstGeom prst="rect">
              <a:avLst/>
            </a:prstGeom>
            <a:noFill/>
          </p:spPr>
          <p:txBody>
            <a:bodyPr wrap="square" rtlCol="0">
              <a:spAutoFit/>
            </a:bodyPr>
            <a:lstStyle/>
            <a:p>
              <a:pPr>
                <a:lnSpc>
                  <a:spcPct val="150000"/>
                </a:lnSpc>
              </a:pPr>
              <a:r>
                <a:rPr lang="en-US" sz="2400" dirty="0">
                  <a:latin typeface="Montserrat" panose="00000500000000000000" pitchFamily="2" charset="0"/>
                </a:rPr>
                <a:t>Euler coordinates</a:t>
              </a:r>
            </a:p>
          </p:txBody>
        </p:sp>
        <p:pic>
          <p:nvPicPr>
            <p:cNvPr id="5" name="Picture 4" descr="\documentclass{article}&#10;\usepackage{amsmath}&#10;\usepackage{bm}&#10;\usepackage[usenames,dvipsnames]{color}&#10;\pagestyle{empty}&#10;\begin{document}&#10;$\left[\textcolor{red}{x},\textcolor{green}{y},\textcolor{blue}{z}\right]$&#10;&#10;&#10;&#10;\end{document}" title="IguanaTex Bitmap Display">
              <a:extLst>
                <a:ext uri="{FF2B5EF4-FFF2-40B4-BE49-F238E27FC236}">
                  <a16:creationId xmlns:a16="http://schemas.microsoft.com/office/drawing/2014/main" id="{840ED2DD-5411-9DB2-2DC3-2A9B99031735}"/>
                </a:ext>
              </a:extLst>
            </p:cNvPr>
            <p:cNvPicPr>
              <a:picLocks noChangeAspect="1"/>
            </p:cNvPicPr>
            <p:nvPr>
              <p:custDataLst>
                <p:tags r:id="rId2"/>
              </p:custDataLst>
            </p:nvPr>
          </p:nvPicPr>
          <p:blipFill>
            <a:blip r:embed="rId5"/>
            <a:stretch>
              <a:fillRect/>
            </a:stretch>
          </p:blipFill>
          <p:spPr>
            <a:xfrm>
              <a:off x="1488546" y="3588654"/>
              <a:ext cx="1025413" cy="365125"/>
            </a:xfrm>
            <a:prstGeom prst="rect">
              <a:avLst/>
            </a:prstGeom>
          </p:spPr>
        </p:pic>
      </p:grpSp>
      <p:grpSp>
        <p:nvGrpSpPr>
          <p:cNvPr id="6" name="Group 5">
            <a:extLst>
              <a:ext uri="{FF2B5EF4-FFF2-40B4-BE49-F238E27FC236}">
                <a16:creationId xmlns:a16="http://schemas.microsoft.com/office/drawing/2014/main" id="{068471DF-FDFD-331A-2A73-FCC708C7A349}"/>
              </a:ext>
            </a:extLst>
          </p:cNvPr>
          <p:cNvGrpSpPr/>
          <p:nvPr/>
        </p:nvGrpSpPr>
        <p:grpSpPr>
          <a:xfrm>
            <a:off x="8784768" y="2968192"/>
            <a:ext cx="3183729" cy="985586"/>
            <a:chOff x="7924249" y="3192560"/>
            <a:chExt cx="3183729" cy="985586"/>
          </a:xfrm>
        </p:grpSpPr>
        <p:sp>
          <p:nvSpPr>
            <p:cNvPr id="7" name="TextBox 6">
              <a:extLst>
                <a:ext uri="{FF2B5EF4-FFF2-40B4-BE49-F238E27FC236}">
                  <a16:creationId xmlns:a16="http://schemas.microsoft.com/office/drawing/2014/main" id="{4D12A00C-E494-F5C0-C299-E73AE798DB89}"/>
                </a:ext>
              </a:extLst>
            </p:cNvPr>
            <p:cNvSpPr txBox="1"/>
            <p:nvPr/>
          </p:nvSpPr>
          <p:spPr>
            <a:xfrm>
              <a:off x="7924249" y="3192560"/>
              <a:ext cx="3183729" cy="583878"/>
            </a:xfrm>
            <a:prstGeom prst="rect">
              <a:avLst/>
            </a:prstGeom>
            <a:noFill/>
          </p:spPr>
          <p:txBody>
            <a:bodyPr wrap="square" rtlCol="0">
              <a:spAutoFit/>
            </a:bodyPr>
            <a:lstStyle/>
            <a:p>
              <a:pPr>
                <a:lnSpc>
                  <a:spcPct val="150000"/>
                </a:lnSpc>
              </a:pPr>
              <a:r>
                <a:rPr lang="en-US" sz="2400" dirty="0">
                  <a:latin typeface="Montserrat" panose="00000500000000000000" pitchFamily="2" charset="0"/>
                </a:rPr>
                <a:t>Spatial coordinates</a:t>
              </a:r>
            </a:p>
          </p:txBody>
        </p:sp>
        <p:pic>
          <p:nvPicPr>
            <p:cNvPr id="8" name="Picture 7" descr="\documentclass{article}&#10;\usepackage{amsmath}&#10;\usepackage{bm}&#10;\usepackage[dvipsnames]{xcolor}&#10;\pagestyle{empty}&#10;\begin{document}&#10;$\left[\color{brown}\xi\color{black},\color{green}w_1\color{black},\color{blue}w_2\color{black}\right]$&#10;&#10;&#10;&#10;\end{document}" title="IguanaTex Bitmap Display">
              <a:extLst>
                <a:ext uri="{FF2B5EF4-FFF2-40B4-BE49-F238E27FC236}">
                  <a16:creationId xmlns:a16="http://schemas.microsoft.com/office/drawing/2014/main" id="{C49F08E4-AC03-2ADB-9C30-57378EE24D2F}"/>
                </a:ext>
              </a:extLst>
            </p:cNvPr>
            <p:cNvPicPr>
              <a:picLocks noChangeAspect="1"/>
            </p:cNvPicPr>
            <p:nvPr>
              <p:custDataLst>
                <p:tags r:id="rId1"/>
              </p:custDataLst>
            </p:nvPr>
          </p:nvPicPr>
          <p:blipFill>
            <a:blip r:embed="rId6"/>
            <a:stretch>
              <a:fillRect/>
            </a:stretch>
          </p:blipFill>
          <p:spPr>
            <a:xfrm>
              <a:off x="8784768" y="3813021"/>
              <a:ext cx="1462689" cy="365125"/>
            </a:xfrm>
            <a:prstGeom prst="rect">
              <a:avLst/>
            </a:prstGeom>
          </p:spPr>
        </p:pic>
      </p:grpSp>
      <p:grpSp>
        <p:nvGrpSpPr>
          <p:cNvPr id="9" name="Group 8">
            <a:extLst>
              <a:ext uri="{FF2B5EF4-FFF2-40B4-BE49-F238E27FC236}">
                <a16:creationId xmlns:a16="http://schemas.microsoft.com/office/drawing/2014/main" id="{2743735D-2F8B-E1D4-6BC7-45C056FC1D98}"/>
              </a:ext>
            </a:extLst>
          </p:cNvPr>
          <p:cNvGrpSpPr/>
          <p:nvPr/>
        </p:nvGrpSpPr>
        <p:grpSpPr>
          <a:xfrm>
            <a:off x="3627455" y="2696720"/>
            <a:ext cx="4983145" cy="1137876"/>
            <a:chOff x="3627455" y="2915561"/>
            <a:chExt cx="4983145" cy="1137876"/>
          </a:xfrm>
        </p:grpSpPr>
        <p:sp>
          <p:nvSpPr>
            <p:cNvPr id="10" name="TextBox 9">
              <a:extLst>
                <a:ext uri="{FF2B5EF4-FFF2-40B4-BE49-F238E27FC236}">
                  <a16:creationId xmlns:a16="http://schemas.microsoft.com/office/drawing/2014/main" id="{B9BB8879-EC20-D144-87C4-9AE08EFDAA4F}"/>
                </a:ext>
              </a:extLst>
            </p:cNvPr>
            <p:cNvSpPr txBox="1"/>
            <p:nvPr/>
          </p:nvSpPr>
          <p:spPr>
            <a:xfrm>
              <a:off x="4800759" y="2915561"/>
              <a:ext cx="2536136" cy="1137876"/>
            </a:xfrm>
            <a:prstGeom prst="rect">
              <a:avLst/>
            </a:prstGeom>
            <a:noFill/>
            <a:ln w="57150">
              <a:solidFill>
                <a:srgbClr val="FF0000"/>
              </a:solidFill>
            </a:ln>
          </p:spPr>
          <p:txBody>
            <a:bodyPr wrap="square" rtlCol="0">
              <a:spAutoFit/>
            </a:bodyPr>
            <a:lstStyle/>
            <a:p>
              <a:pPr algn="ctr">
                <a:lnSpc>
                  <a:spcPct val="150000"/>
                </a:lnSpc>
              </a:pPr>
              <a:r>
                <a:rPr lang="en-US" sz="2400" b="1" i="1" dirty="0" err="1">
                  <a:latin typeface="Montserrat" panose="00000500000000000000" pitchFamily="2" charset="0"/>
                </a:rPr>
                <a:t>Frenet-Serret</a:t>
              </a:r>
              <a:endParaRPr lang="en-US" sz="2400" b="1" i="1" dirty="0">
                <a:latin typeface="Montserrat" panose="00000500000000000000" pitchFamily="2" charset="0"/>
              </a:endParaRPr>
            </a:p>
            <a:p>
              <a:pPr algn="ctr">
                <a:lnSpc>
                  <a:spcPct val="150000"/>
                </a:lnSpc>
              </a:pPr>
              <a:r>
                <a:rPr lang="en-US" sz="2400" b="1" i="1" dirty="0">
                  <a:latin typeface="Montserrat" panose="00000500000000000000" pitchFamily="2" charset="0"/>
                </a:rPr>
                <a:t>frame</a:t>
              </a:r>
            </a:p>
          </p:txBody>
        </p:sp>
        <p:cxnSp>
          <p:nvCxnSpPr>
            <p:cNvPr id="11" name="Straight Arrow Connector 10">
              <a:extLst>
                <a:ext uri="{FF2B5EF4-FFF2-40B4-BE49-F238E27FC236}">
                  <a16:creationId xmlns:a16="http://schemas.microsoft.com/office/drawing/2014/main" id="{453C3E72-C995-C5B2-2E5D-1A1FB3A2B5B3}"/>
                </a:ext>
              </a:extLst>
            </p:cNvPr>
            <p:cNvCxnSpPr>
              <a:cxnSpLocks/>
            </p:cNvCxnSpPr>
            <p:nvPr/>
          </p:nvCxnSpPr>
          <p:spPr>
            <a:xfrm>
              <a:off x="3627455" y="3577213"/>
              <a:ext cx="857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F7A1605-5A55-B0DE-DF0F-13E012B6A5C8}"/>
                </a:ext>
              </a:extLst>
            </p:cNvPr>
            <p:cNvCxnSpPr>
              <a:cxnSpLocks/>
            </p:cNvCxnSpPr>
            <p:nvPr/>
          </p:nvCxnSpPr>
          <p:spPr>
            <a:xfrm>
              <a:off x="7752831" y="3577213"/>
              <a:ext cx="857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3" name="Straight Arrow Connector 12">
            <a:extLst>
              <a:ext uri="{FF2B5EF4-FFF2-40B4-BE49-F238E27FC236}">
                <a16:creationId xmlns:a16="http://schemas.microsoft.com/office/drawing/2014/main" id="{5ECF3676-617E-12DD-8019-B201F210C7A0}"/>
              </a:ext>
            </a:extLst>
          </p:cNvPr>
          <p:cNvCxnSpPr>
            <a:cxnSpLocks/>
          </p:cNvCxnSpPr>
          <p:nvPr/>
        </p:nvCxnSpPr>
        <p:spPr>
          <a:xfrm>
            <a:off x="3627455" y="3358372"/>
            <a:ext cx="49831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771B75A8-1079-77DF-0CAC-E52A34915F04}"/>
              </a:ext>
            </a:extLst>
          </p:cNvPr>
          <p:cNvSpPr txBox="1"/>
          <p:nvPr/>
        </p:nvSpPr>
        <p:spPr>
          <a:xfrm>
            <a:off x="322278" y="4344351"/>
            <a:ext cx="11869722" cy="3508653"/>
          </a:xfrm>
          <a:prstGeom prst="rect">
            <a:avLst/>
          </a:prstGeom>
          <a:noFill/>
        </p:spPr>
        <p:txBody>
          <a:bodyPr wrap="square" rtlCol="0">
            <a:spAutoFit/>
          </a:bodyPr>
          <a:lstStyle/>
          <a:p>
            <a:r>
              <a:rPr lang="en-US" sz="1200" dirty="0">
                <a:latin typeface="Montserrat" panose="00000500000000000000" pitchFamily="2" charset="0"/>
              </a:rPr>
              <a:t>[1] N. van </a:t>
            </a:r>
            <a:r>
              <a:rPr lang="en-US" sz="1200" dirty="0" err="1">
                <a:latin typeface="Montserrat" panose="00000500000000000000" pitchFamily="2" charset="0"/>
              </a:rPr>
              <a:t>Duijkeren</a:t>
            </a:r>
            <a:r>
              <a:rPr lang="en-US" sz="1200" dirty="0">
                <a:latin typeface="Montserrat" panose="00000500000000000000" pitchFamily="2" charset="0"/>
              </a:rPr>
              <a:t>, R. </a:t>
            </a:r>
            <a:r>
              <a:rPr lang="en-US" sz="1200" dirty="0" err="1">
                <a:latin typeface="Montserrat" panose="00000500000000000000" pitchFamily="2" charset="0"/>
              </a:rPr>
              <a:t>Verschueren</a:t>
            </a:r>
            <a:r>
              <a:rPr lang="en-US" sz="1200" dirty="0">
                <a:latin typeface="Montserrat" panose="00000500000000000000" pitchFamily="2" charset="0"/>
              </a:rPr>
              <a:t>, G. </a:t>
            </a:r>
            <a:r>
              <a:rPr lang="en-US" sz="1200" dirty="0" err="1">
                <a:latin typeface="Montserrat" panose="00000500000000000000" pitchFamily="2" charset="0"/>
              </a:rPr>
              <a:t>Pipeleers</a:t>
            </a:r>
            <a:r>
              <a:rPr lang="en-US" sz="1200" dirty="0">
                <a:latin typeface="Montserrat" panose="00000500000000000000" pitchFamily="2" charset="0"/>
              </a:rPr>
              <a:t>, M. Diehl, and J. </a:t>
            </a:r>
            <a:r>
              <a:rPr lang="en-US" sz="1200" dirty="0" err="1">
                <a:latin typeface="Montserrat" panose="00000500000000000000" pitchFamily="2" charset="0"/>
              </a:rPr>
              <a:t>Swevers</a:t>
            </a:r>
            <a:r>
              <a:rPr lang="en-US" sz="1200" dirty="0">
                <a:latin typeface="Montserrat" panose="00000500000000000000" pitchFamily="2" charset="0"/>
              </a:rPr>
              <a:t>, “Path-following NMPC for serial-link robot manipulators using a path-parametric system reformulation”, IEEE European Control Conference (ECC), 2016</a:t>
            </a:r>
          </a:p>
          <a:p>
            <a:r>
              <a:rPr lang="en-US" sz="1200" dirty="0">
                <a:latin typeface="Montserrat" panose="00000500000000000000" pitchFamily="2" charset="0"/>
              </a:rPr>
              <a:t>[2] R. </a:t>
            </a:r>
            <a:r>
              <a:rPr lang="en-US" sz="1200" dirty="0" err="1">
                <a:latin typeface="Montserrat" panose="00000500000000000000" pitchFamily="2" charset="0"/>
              </a:rPr>
              <a:t>Verschueren</a:t>
            </a:r>
            <a:r>
              <a:rPr lang="en-US" sz="1200" dirty="0">
                <a:latin typeface="Montserrat" panose="00000500000000000000" pitchFamily="2" charset="0"/>
              </a:rPr>
              <a:t>, N. van </a:t>
            </a:r>
            <a:r>
              <a:rPr lang="en-US" sz="1200" dirty="0" err="1">
                <a:latin typeface="Montserrat" panose="00000500000000000000" pitchFamily="2" charset="0"/>
              </a:rPr>
              <a:t>Duijkeren</a:t>
            </a:r>
            <a:r>
              <a:rPr lang="en-US" sz="1200" dirty="0">
                <a:latin typeface="Montserrat" panose="00000500000000000000" pitchFamily="2" charset="0"/>
              </a:rPr>
              <a:t>, J. </a:t>
            </a:r>
            <a:r>
              <a:rPr lang="en-US" sz="1200" dirty="0" err="1">
                <a:latin typeface="Montserrat" panose="00000500000000000000" pitchFamily="2" charset="0"/>
              </a:rPr>
              <a:t>Swevers</a:t>
            </a:r>
            <a:r>
              <a:rPr lang="en-US" sz="1200" dirty="0">
                <a:latin typeface="Montserrat" panose="00000500000000000000" pitchFamily="2" charset="0"/>
              </a:rPr>
              <a:t>, and M. Diehl, “Time-optimal motion planning for n-</a:t>
            </a:r>
            <a:r>
              <a:rPr lang="en-US" sz="1200" dirty="0" err="1">
                <a:latin typeface="Montserrat" panose="00000500000000000000" pitchFamily="2" charset="0"/>
              </a:rPr>
              <a:t>dof</a:t>
            </a:r>
            <a:r>
              <a:rPr lang="en-US" sz="1200" dirty="0">
                <a:latin typeface="Montserrat" panose="00000500000000000000" pitchFamily="2" charset="0"/>
              </a:rPr>
              <a:t> robot manipulators using a path-parametric system reformulation”, American Control Conference (ACC), 2016</a:t>
            </a:r>
          </a:p>
          <a:p>
            <a:r>
              <a:rPr lang="en-US" sz="1200" dirty="0">
                <a:latin typeface="Montserrat" panose="00000500000000000000" pitchFamily="2" charset="0"/>
              </a:rPr>
              <a:t>[3] S. Kumar and R. Gill, “Path following for quadrotors”, IEEE Conference on Control Technology and Applications (CCTA), 2017</a:t>
            </a:r>
          </a:p>
          <a:p>
            <a:r>
              <a:rPr lang="en-US" sz="1200" dirty="0">
                <a:latin typeface="Montserrat" panose="00000500000000000000" pitchFamily="2" charset="0"/>
              </a:rPr>
              <a:t>[4] S. </a:t>
            </a:r>
            <a:r>
              <a:rPr lang="en-US" sz="1200" dirty="0" err="1">
                <a:latin typeface="Montserrat" panose="00000500000000000000" pitchFamily="2" charset="0"/>
              </a:rPr>
              <a:t>Spedicato</a:t>
            </a:r>
            <a:r>
              <a:rPr lang="en-US" sz="1200" dirty="0">
                <a:latin typeface="Montserrat" panose="00000500000000000000" pitchFamily="2" charset="0"/>
              </a:rPr>
              <a:t> and G. </a:t>
            </a:r>
            <a:r>
              <a:rPr lang="en-US" sz="1200" dirty="0" err="1">
                <a:latin typeface="Montserrat" panose="00000500000000000000" pitchFamily="2" charset="0"/>
              </a:rPr>
              <a:t>Notarstefano</a:t>
            </a:r>
            <a:r>
              <a:rPr lang="en-US" sz="1200" dirty="0">
                <a:latin typeface="Montserrat" panose="00000500000000000000" pitchFamily="2" charset="0"/>
              </a:rPr>
              <a:t>, “Minimum-time trajectory generation for quadrotors in constrained environments”, IEEE Transactions on Control Systems Technology, 2017</a:t>
            </a:r>
          </a:p>
          <a:p>
            <a:r>
              <a:rPr lang="en-US" sz="1200" dirty="0">
                <a:latin typeface="Montserrat" panose="00000500000000000000" pitchFamily="2" charset="0"/>
              </a:rPr>
              <a:t>[5] J. Arrizabalaga and M. </a:t>
            </a:r>
            <a:r>
              <a:rPr lang="en-US" sz="1200" dirty="0" err="1">
                <a:latin typeface="Montserrat" panose="00000500000000000000" pitchFamily="2" charset="0"/>
              </a:rPr>
              <a:t>Ryll</a:t>
            </a:r>
            <a:r>
              <a:rPr lang="en-US" sz="1200" dirty="0">
                <a:latin typeface="Montserrat" panose="00000500000000000000" pitchFamily="2" charset="0"/>
              </a:rPr>
              <a:t>, “Towards time-optimal tunnel-following for quadrotors”, IEEE International Conference on Robotics and Automation (ICRA), 2022</a:t>
            </a:r>
          </a:p>
          <a:p>
            <a:endParaRPr lang="en-US" dirty="0"/>
          </a:p>
          <a:p>
            <a:endParaRPr lang="en-US" dirty="0"/>
          </a:p>
          <a:p>
            <a:endParaRPr lang="en-US" dirty="0"/>
          </a:p>
          <a:p>
            <a:endParaRPr lang="en-US" dirty="0"/>
          </a:p>
          <a:p>
            <a:endParaRPr lang="en-US" dirty="0"/>
          </a:p>
          <a:p>
            <a:endParaRPr lang="en-US" sz="1200" dirty="0">
              <a:latin typeface="Montserrat" panose="00000500000000000000" pitchFamily="2" charset="0"/>
            </a:endParaRPr>
          </a:p>
          <a:p>
            <a:endParaRPr lang="en-US" sz="1200" dirty="0">
              <a:latin typeface="Montserrat" panose="00000500000000000000" pitchFamily="2" charset="0"/>
            </a:endParaRPr>
          </a:p>
        </p:txBody>
      </p:sp>
      <p:grpSp>
        <p:nvGrpSpPr>
          <p:cNvPr id="15" name="Group 14">
            <a:extLst>
              <a:ext uri="{FF2B5EF4-FFF2-40B4-BE49-F238E27FC236}">
                <a16:creationId xmlns:a16="http://schemas.microsoft.com/office/drawing/2014/main" id="{B097EAD5-4A09-F83F-6A0C-C5292EC10D47}"/>
              </a:ext>
            </a:extLst>
          </p:cNvPr>
          <p:cNvGrpSpPr/>
          <p:nvPr/>
        </p:nvGrpSpPr>
        <p:grpSpPr>
          <a:xfrm>
            <a:off x="9013614" y="728478"/>
            <a:ext cx="5909766" cy="2463365"/>
            <a:chOff x="838200" y="3622311"/>
            <a:chExt cx="5909766" cy="2463365"/>
          </a:xfrm>
        </p:grpSpPr>
        <p:sp>
          <p:nvSpPr>
            <p:cNvPr id="16" name="TextBox 15">
              <a:extLst>
                <a:ext uri="{FF2B5EF4-FFF2-40B4-BE49-F238E27FC236}">
                  <a16:creationId xmlns:a16="http://schemas.microsoft.com/office/drawing/2014/main" id="{CB07E383-B520-975B-0812-EB8008598AD2}"/>
                </a:ext>
              </a:extLst>
            </p:cNvPr>
            <p:cNvSpPr txBox="1"/>
            <p:nvPr/>
          </p:nvSpPr>
          <p:spPr>
            <a:xfrm>
              <a:off x="838200" y="3921494"/>
              <a:ext cx="5909766" cy="2164182"/>
            </a:xfrm>
            <a:prstGeom prst="rect">
              <a:avLst/>
            </a:prstGeom>
            <a:noFill/>
          </p:spPr>
          <p:txBody>
            <a:bodyPr wrap="square">
              <a:spAutoFit/>
            </a:bodyPr>
            <a:lstStyle/>
            <a:p>
              <a:pPr>
                <a:lnSpc>
                  <a:spcPct val="200000"/>
                </a:lnSpc>
              </a:pPr>
              <a:r>
                <a:rPr lang="en-US" sz="1600" b="1" dirty="0">
                  <a:solidFill>
                    <a:srgbClr val="FF0000"/>
                  </a:solidFill>
                  <a:latin typeface="Montserrat" panose="00000500000000000000" pitchFamily="2" charset="0"/>
                </a:rPr>
                <a:t>Dual Quaternions</a:t>
              </a:r>
              <a:r>
                <a:rPr lang="en-US" sz="1600" dirty="0">
                  <a:solidFill>
                    <a:srgbClr val="FF0000"/>
                  </a:solidFill>
                  <a:latin typeface="Montserrat" panose="00000500000000000000" pitchFamily="2" charset="0"/>
                </a:rPr>
                <a:t> </a:t>
              </a:r>
            </a:p>
            <a:p>
              <a:pPr marL="285750" indent="-285750">
                <a:lnSpc>
                  <a:spcPct val="150000"/>
                </a:lnSpc>
                <a:buFontTx/>
                <a:buChar char="-"/>
              </a:pPr>
              <a:r>
                <a:rPr lang="en-US" sz="1400" dirty="0">
                  <a:latin typeface="Montserrat" panose="00000500000000000000" pitchFamily="2" charset="0"/>
                </a:rPr>
                <a:t>Singularity-free</a:t>
              </a:r>
            </a:p>
            <a:p>
              <a:pPr marL="285750" indent="-285750">
                <a:lnSpc>
                  <a:spcPct val="150000"/>
                </a:lnSpc>
                <a:buFontTx/>
                <a:buChar char="-"/>
              </a:pPr>
              <a:r>
                <a:rPr lang="en-US" sz="1400" dirty="0">
                  <a:latin typeface="Montserrat" panose="00000500000000000000" pitchFamily="2" charset="0"/>
                </a:rPr>
                <a:t>Compact</a:t>
              </a:r>
            </a:p>
            <a:p>
              <a:pPr marL="285750" indent="-285750">
                <a:lnSpc>
                  <a:spcPct val="150000"/>
                </a:lnSpc>
                <a:buFontTx/>
                <a:buChar char="-"/>
              </a:pPr>
              <a:r>
                <a:rPr lang="en-US" sz="1400" dirty="0">
                  <a:latin typeface="Montserrat" panose="00000500000000000000" pitchFamily="2" charset="0"/>
                </a:rPr>
                <a:t>Efficient</a:t>
              </a:r>
            </a:p>
            <a:p>
              <a:pPr marL="285750" indent="-285750">
                <a:lnSpc>
                  <a:spcPct val="150000"/>
                </a:lnSpc>
                <a:buFontTx/>
                <a:buChar char="-"/>
              </a:pPr>
              <a:r>
                <a:rPr lang="en-US" sz="1400" dirty="0">
                  <a:latin typeface="Montserrat" panose="00000500000000000000" pitchFamily="2" charset="0"/>
                </a:rPr>
                <a:t>Lie Algebra</a:t>
              </a:r>
            </a:p>
            <a:p>
              <a:pPr marL="285750" indent="-285750">
                <a:lnSpc>
                  <a:spcPct val="150000"/>
                </a:lnSpc>
                <a:buFontTx/>
                <a:buChar char="-"/>
              </a:pPr>
              <a:r>
                <a:rPr lang="en-US" sz="1400" dirty="0">
                  <a:latin typeface="Montserrat" panose="00000500000000000000" pitchFamily="2" charset="0"/>
                </a:rPr>
                <a:t>…</a:t>
              </a:r>
            </a:p>
          </p:txBody>
        </p:sp>
        <p:sp>
          <p:nvSpPr>
            <p:cNvPr id="17" name="TextBox 16">
              <a:extLst>
                <a:ext uri="{FF2B5EF4-FFF2-40B4-BE49-F238E27FC236}">
                  <a16:creationId xmlns:a16="http://schemas.microsoft.com/office/drawing/2014/main" id="{E2C61216-645B-79CF-5860-5591B58C66F3}"/>
                </a:ext>
              </a:extLst>
            </p:cNvPr>
            <p:cNvSpPr txBox="1"/>
            <p:nvPr/>
          </p:nvSpPr>
          <p:spPr>
            <a:xfrm>
              <a:off x="838200" y="3622311"/>
              <a:ext cx="4527334" cy="369332"/>
            </a:xfrm>
            <a:prstGeom prst="rect">
              <a:avLst/>
            </a:prstGeom>
            <a:noFill/>
          </p:spPr>
          <p:txBody>
            <a:bodyPr wrap="square">
              <a:spAutoFit/>
            </a:bodyPr>
            <a:lstStyle/>
            <a:p>
              <a:r>
                <a:rPr lang="en-US" i="1" u="sng" dirty="0">
                  <a:latin typeface="Montserrat" panose="00000500000000000000" pitchFamily="2" charset="0"/>
                </a:rPr>
                <a:t>Ingredients</a:t>
              </a:r>
            </a:p>
          </p:txBody>
        </p:sp>
      </p:grpSp>
    </p:spTree>
    <p:extLst>
      <p:ext uri="{BB962C8B-B14F-4D97-AF65-F5344CB8AC3E}">
        <p14:creationId xmlns:p14="http://schemas.microsoft.com/office/powerpoint/2010/main" val="13188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413E43-BB33-4C8E-88D6-0390228FB166}"/>
              </a:ext>
            </a:extLst>
          </p:cNvPr>
          <p:cNvSpPr>
            <a:spLocks noGrp="1"/>
          </p:cNvSpPr>
          <p:nvPr>
            <p:ph type="sldNum" sz="quarter" idx="12"/>
          </p:nvPr>
        </p:nvSpPr>
        <p:spPr/>
        <p:txBody>
          <a:bodyPr/>
          <a:lstStyle/>
          <a:p>
            <a:fld id="{E8ED25DC-E166-554F-BCD9-3FA8AEAE4EAB}" type="slidenum">
              <a:rPr lang="en-US" smtClean="0"/>
              <a:pPr/>
              <a:t>3</a:t>
            </a:fld>
            <a:endParaRPr lang="en-US" dirty="0"/>
          </a:p>
        </p:txBody>
      </p:sp>
      <p:sp>
        <p:nvSpPr>
          <p:cNvPr id="53" name="Title 1">
            <a:extLst>
              <a:ext uri="{FF2B5EF4-FFF2-40B4-BE49-F238E27FC236}">
                <a16:creationId xmlns:a16="http://schemas.microsoft.com/office/drawing/2014/main" id="{57E6E833-D9A3-91A3-31B9-5A85A0B210F2}"/>
              </a:ext>
            </a:extLst>
          </p:cNvPr>
          <p:cNvSpPr>
            <a:spLocks noGrp="1"/>
          </p:cNvSpPr>
          <p:nvPr>
            <p:ph type="title"/>
          </p:nvPr>
        </p:nvSpPr>
        <p:spPr>
          <a:xfrm>
            <a:off x="838200" y="-3673"/>
            <a:ext cx="10515600" cy="1325563"/>
          </a:xfrm>
        </p:spPr>
        <p:txBody>
          <a:bodyPr/>
          <a:lstStyle/>
          <a:p>
            <a:r>
              <a:rPr lang="en-US" dirty="0"/>
              <a:t>Motivation</a:t>
            </a:r>
            <a:endParaRPr lang="en-DE" dirty="0"/>
          </a:p>
        </p:txBody>
      </p:sp>
      <p:sp>
        <p:nvSpPr>
          <p:cNvPr id="54" name="Content Placeholder 4">
            <a:extLst>
              <a:ext uri="{FF2B5EF4-FFF2-40B4-BE49-F238E27FC236}">
                <a16:creationId xmlns:a16="http://schemas.microsoft.com/office/drawing/2014/main" id="{1F490004-9902-D0A7-910F-711B2BB5FD12}"/>
              </a:ext>
            </a:extLst>
          </p:cNvPr>
          <p:cNvSpPr txBox="1">
            <a:spLocks/>
          </p:cNvSpPr>
          <p:nvPr/>
        </p:nvSpPr>
        <p:spPr>
          <a:xfrm>
            <a:off x="848032"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is state-of-the-art?</a:t>
            </a:r>
            <a:endParaRPr lang="en-DE" dirty="0"/>
          </a:p>
        </p:txBody>
      </p:sp>
      <p:grpSp>
        <p:nvGrpSpPr>
          <p:cNvPr id="71" name="Group 70">
            <a:extLst>
              <a:ext uri="{FF2B5EF4-FFF2-40B4-BE49-F238E27FC236}">
                <a16:creationId xmlns:a16="http://schemas.microsoft.com/office/drawing/2014/main" id="{72E91BD0-D68C-7AE9-6FEC-841BFB03D940}"/>
              </a:ext>
            </a:extLst>
          </p:cNvPr>
          <p:cNvGrpSpPr/>
          <p:nvPr/>
        </p:nvGrpSpPr>
        <p:grpSpPr>
          <a:xfrm>
            <a:off x="899199" y="1528115"/>
            <a:ext cx="8916009" cy="419987"/>
            <a:chOff x="838200" y="1636158"/>
            <a:chExt cx="8916009" cy="419987"/>
          </a:xfrm>
        </p:grpSpPr>
        <p:sp>
          <p:nvSpPr>
            <p:cNvPr id="65" name="TextBox 64">
              <a:extLst>
                <a:ext uri="{FF2B5EF4-FFF2-40B4-BE49-F238E27FC236}">
                  <a16:creationId xmlns:a16="http://schemas.microsoft.com/office/drawing/2014/main" id="{E9B31D51-CF79-BAC1-0080-710DF1C3CEB5}"/>
                </a:ext>
              </a:extLst>
            </p:cNvPr>
            <p:cNvSpPr txBox="1"/>
            <p:nvPr/>
          </p:nvSpPr>
          <p:spPr>
            <a:xfrm>
              <a:off x="1063870" y="1636158"/>
              <a:ext cx="8690339" cy="419987"/>
            </a:xfrm>
            <a:prstGeom prst="rect">
              <a:avLst/>
            </a:prstGeom>
            <a:noFill/>
          </p:spPr>
          <p:txBody>
            <a:bodyPr wrap="square">
              <a:spAutoFit/>
            </a:bodyPr>
            <a:lstStyle/>
            <a:p>
              <a:pPr>
                <a:lnSpc>
                  <a:spcPct val="150000"/>
                </a:lnSpc>
              </a:pPr>
              <a:r>
                <a:rPr lang="en-US" sz="1600" b="1" i="1" dirty="0">
                  <a:latin typeface="Montserrat" panose="00000500000000000000" pitchFamily="2" charset="0"/>
                </a:rPr>
                <a:t>Decoupled</a:t>
              </a:r>
              <a:r>
                <a:rPr lang="en-US" sz="1600" dirty="0">
                  <a:latin typeface="Montserrat" panose="00000500000000000000" pitchFamily="2" charset="0"/>
                </a:rPr>
                <a:t> </a:t>
              </a:r>
            </a:p>
          </p:txBody>
        </p:sp>
        <p:pic>
          <p:nvPicPr>
            <p:cNvPr id="66" name="Picture 65" descr="A picture containing text, clipart&#10;&#10;Description automatically generated">
              <a:extLst>
                <a:ext uri="{FF2B5EF4-FFF2-40B4-BE49-F238E27FC236}">
                  <a16:creationId xmlns:a16="http://schemas.microsoft.com/office/drawing/2014/main" id="{8D2EF329-B8ED-82D6-4E19-C6B0DC3962B2}"/>
                </a:ext>
              </a:extLst>
            </p:cNvPr>
            <p:cNvPicPr>
              <a:picLocks noChangeAspect="1"/>
            </p:cNvPicPr>
            <p:nvPr/>
          </p:nvPicPr>
          <p:blipFill rotWithShape="1">
            <a:blip r:embed="rId4"/>
            <a:srcRect l="20654" r="59667" b="55031"/>
            <a:stretch/>
          </p:blipFill>
          <p:spPr>
            <a:xfrm>
              <a:off x="838200" y="1744180"/>
              <a:ext cx="269335" cy="265120"/>
            </a:xfrm>
            <a:prstGeom prst="rect">
              <a:avLst/>
            </a:prstGeom>
          </p:spPr>
        </p:pic>
      </p:grpSp>
      <p:grpSp>
        <p:nvGrpSpPr>
          <p:cNvPr id="13" name="Group 12">
            <a:extLst>
              <a:ext uri="{FF2B5EF4-FFF2-40B4-BE49-F238E27FC236}">
                <a16:creationId xmlns:a16="http://schemas.microsoft.com/office/drawing/2014/main" id="{2DBC93B2-93FD-6ECE-6508-1D00B345DF79}"/>
              </a:ext>
            </a:extLst>
          </p:cNvPr>
          <p:cNvGrpSpPr/>
          <p:nvPr/>
        </p:nvGrpSpPr>
        <p:grpSpPr>
          <a:xfrm>
            <a:off x="1246954" y="1957875"/>
            <a:ext cx="6542320" cy="523220"/>
            <a:chOff x="1246954" y="1897389"/>
            <a:chExt cx="6542320" cy="523220"/>
          </a:xfrm>
        </p:grpSpPr>
        <p:sp>
          <p:nvSpPr>
            <p:cNvPr id="5" name="Arrow: Right 4">
              <a:extLst>
                <a:ext uri="{FF2B5EF4-FFF2-40B4-BE49-F238E27FC236}">
                  <a16:creationId xmlns:a16="http://schemas.microsoft.com/office/drawing/2014/main" id="{9F33B455-75E7-C860-56BA-7993373E8B03}"/>
                </a:ext>
              </a:extLst>
            </p:cNvPr>
            <p:cNvSpPr/>
            <p:nvPr/>
          </p:nvSpPr>
          <p:spPr>
            <a:xfrm>
              <a:off x="1246954" y="2072038"/>
              <a:ext cx="253385"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7" name="TextBox 6">
              <a:extLst>
                <a:ext uri="{FF2B5EF4-FFF2-40B4-BE49-F238E27FC236}">
                  <a16:creationId xmlns:a16="http://schemas.microsoft.com/office/drawing/2014/main" id="{26556624-25A1-062B-560B-68BFD910B028}"/>
                </a:ext>
              </a:extLst>
            </p:cNvPr>
            <p:cNvSpPr txBox="1"/>
            <p:nvPr/>
          </p:nvSpPr>
          <p:spPr>
            <a:xfrm>
              <a:off x="1617074" y="1897389"/>
              <a:ext cx="6172200" cy="523220"/>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Montserrat" panose="00000500000000000000" pitchFamily="2" charset="0"/>
                </a:rPr>
                <a:t>Position Control </a:t>
              </a:r>
              <a:r>
                <a:rPr lang="en-US" sz="1400" dirty="0">
                  <a:latin typeface="Montserrat" panose="00000500000000000000" pitchFamily="2" charset="0"/>
                  <a:sym typeface="Wingdings" panose="05000000000000000000" pitchFamily="2" charset="2"/>
                </a:rPr>
                <a:t> Translations</a:t>
              </a:r>
              <a:endParaRPr lang="en-US" sz="1400" dirty="0">
                <a:latin typeface="Montserrat" panose="00000500000000000000" pitchFamily="2" charset="0"/>
              </a:endParaRPr>
            </a:p>
            <a:p>
              <a:pPr marL="285750" indent="-285750">
                <a:buFont typeface="Arial" panose="020B0604020202020204" pitchFamily="34" charset="0"/>
                <a:buChar char="•"/>
              </a:pPr>
              <a:r>
                <a:rPr lang="en-US" sz="1400" dirty="0">
                  <a:latin typeface="Montserrat" panose="00000500000000000000" pitchFamily="2" charset="0"/>
                </a:rPr>
                <a:t>Attitude Control </a:t>
              </a:r>
              <a:r>
                <a:rPr lang="en-US" sz="1400" dirty="0">
                  <a:latin typeface="Montserrat" panose="00000500000000000000" pitchFamily="2" charset="0"/>
                  <a:sym typeface="Wingdings" panose="05000000000000000000" pitchFamily="2" charset="2"/>
                </a:rPr>
                <a:t> Rotations</a:t>
              </a:r>
              <a:endParaRPr lang="en-US" sz="1400" dirty="0"/>
            </a:p>
          </p:txBody>
        </p:sp>
      </p:grpSp>
      <p:grpSp>
        <p:nvGrpSpPr>
          <p:cNvPr id="12" name="Group 11">
            <a:extLst>
              <a:ext uri="{FF2B5EF4-FFF2-40B4-BE49-F238E27FC236}">
                <a16:creationId xmlns:a16="http://schemas.microsoft.com/office/drawing/2014/main" id="{CC1902E4-E9CB-8F78-0EDA-2A860D3FC9BD}"/>
              </a:ext>
            </a:extLst>
          </p:cNvPr>
          <p:cNvGrpSpPr/>
          <p:nvPr/>
        </p:nvGrpSpPr>
        <p:grpSpPr>
          <a:xfrm>
            <a:off x="1192805" y="2559072"/>
            <a:ext cx="8491909" cy="307777"/>
            <a:chOff x="1226023" y="2482307"/>
            <a:chExt cx="8491909" cy="307777"/>
          </a:xfrm>
        </p:grpSpPr>
        <p:pic>
          <p:nvPicPr>
            <p:cNvPr id="78" name="Picture 77" descr="Icon&#10;&#10;Description automatically generated">
              <a:extLst>
                <a:ext uri="{FF2B5EF4-FFF2-40B4-BE49-F238E27FC236}">
                  <a16:creationId xmlns:a16="http://schemas.microsoft.com/office/drawing/2014/main" id="{171933C2-9EC2-2910-554B-DE9286A800D4}"/>
                </a:ext>
              </a:extLst>
            </p:cNvPr>
            <p:cNvPicPr>
              <a:picLocks noChangeAspect="1"/>
            </p:cNvPicPr>
            <p:nvPr/>
          </p:nvPicPr>
          <p:blipFill>
            <a:blip r:embed="rId5"/>
            <a:stretch>
              <a:fillRect/>
            </a:stretch>
          </p:blipFill>
          <p:spPr>
            <a:xfrm>
              <a:off x="1226023" y="2509197"/>
              <a:ext cx="257864" cy="253996"/>
            </a:xfrm>
            <a:prstGeom prst="rect">
              <a:avLst/>
            </a:prstGeom>
          </p:spPr>
        </p:pic>
        <p:sp>
          <p:nvSpPr>
            <p:cNvPr id="11" name="TextBox 10">
              <a:extLst>
                <a:ext uri="{FF2B5EF4-FFF2-40B4-BE49-F238E27FC236}">
                  <a16:creationId xmlns:a16="http://schemas.microsoft.com/office/drawing/2014/main" id="{866F7952-CD02-7EE6-99F1-FA7896A00651}"/>
                </a:ext>
              </a:extLst>
            </p:cNvPr>
            <p:cNvSpPr txBox="1"/>
            <p:nvPr/>
          </p:nvSpPr>
          <p:spPr>
            <a:xfrm>
              <a:off x="1479408" y="2482307"/>
              <a:ext cx="8238524" cy="307777"/>
            </a:xfrm>
            <a:prstGeom prst="rect">
              <a:avLst/>
            </a:prstGeom>
            <a:noFill/>
          </p:spPr>
          <p:txBody>
            <a:bodyPr wrap="square">
              <a:spAutoFit/>
            </a:bodyPr>
            <a:lstStyle/>
            <a:p>
              <a:r>
                <a:rPr lang="en-US" sz="1400" dirty="0">
                  <a:latin typeface="Montserrat" panose="00000500000000000000" pitchFamily="2" charset="0"/>
                </a:rPr>
                <a:t> Agnostic to interdependence between rotational and translational dynamics</a:t>
              </a:r>
              <a:endParaRPr lang="en-US" sz="1400" dirty="0"/>
            </a:p>
          </p:txBody>
        </p:sp>
      </p:grpSp>
      <p:grpSp>
        <p:nvGrpSpPr>
          <p:cNvPr id="70" name="Group 69">
            <a:extLst>
              <a:ext uri="{FF2B5EF4-FFF2-40B4-BE49-F238E27FC236}">
                <a16:creationId xmlns:a16="http://schemas.microsoft.com/office/drawing/2014/main" id="{39FCCDA8-C892-8AFE-CFB1-3559E456916E}"/>
              </a:ext>
            </a:extLst>
          </p:cNvPr>
          <p:cNvGrpSpPr/>
          <p:nvPr/>
        </p:nvGrpSpPr>
        <p:grpSpPr>
          <a:xfrm>
            <a:off x="899199" y="3166155"/>
            <a:ext cx="2607732" cy="338554"/>
            <a:chOff x="833438" y="2749896"/>
            <a:chExt cx="2607732" cy="338554"/>
          </a:xfrm>
        </p:grpSpPr>
        <p:sp>
          <p:nvSpPr>
            <p:cNvPr id="67" name="TextBox 66">
              <a:extLst>
                <a:ext uri="{FF2B5EF4-FFF2-40B4-BE49-F238E27FC236}">
                  <a16:creationId xmlns:a16="http://schemas.microsoft.com/office/drawing/2014/main" id="{B843FEB6-0610-C3E1-8710-95ECF5279E51}"/>
                </a:ext>
              </a:extLst>
            </p:cNvPr>
            <p:cNvSpPr txBox="1"/>
            <p:nvPr/>
          </p:nvSpPr>
          <p:spPr>
            <a:xfrm>
              <a:off x="1061489" y="2749896"/>
              <a:ext cx="2379681" cy="338554"/>
            </a:xfrm>
            <a:prstGeom prst="rect">
              <a:avLst/>
            </a:prstGeom>
            <a:noFill/>
          </p:spPr>
          <p:txBody>
            <a:bodyPr wrap="square">
              <a:spAutoFit/>
            </a:bodyPr>
            <a:lstStyle/>
            <a:p>
              <a:r>
                <a:rPr lang="en-US" sz="1600" b="1" i="1" dirty="0">
                  <a:latin typeface="Montserrat" panose="00000500000000000000" pitchFamily="2" charset="0"/>
                </a:rPr>
                <a:t>Globally expressed</a:t>
              </a:r>
              <a:endParaRPr lang="en-US" sz="1600" dirty="0">
                <a:latin typeface="Montserrat" panose="00000500000000000000" pitchFamily="2" charset="0"/>
              </a:endParaRPr>
            </a:p>
          </p:txBody>
        </p:sp>
        <p:pic>
          <p:nvPicPr>
            <p:cNvPr id="69" name="Picture 68" descr="A picture containing text, clipart&#10;&#10;Description automatically generated">
              <a:extLst>
                <a:ext uri="{FF2B5EF4-FFF2-40B4-BE49-F238E27FC236}">
                  <a16:creationId xmlns:a16="http://schemas.microsoft.com/office/drawing/2014/main" id="{454C21D7-82FA-532F-3C93-357C0A9F7FE7}"/>
                </a:ext>
              </a:extLst>
            </p:cNvPr>
            <p:cNvPicPr>
              <a:picLocks noChangeAspect="1"/>
            </p:cNvPicPr>
            <p:nvPr/>
          </p:nvPicPr>
          <p:blipFill rotWithShape="1">
            <a:blip r:embed="rId4"/>
            <a:srcRect l="39862" t="-1" r="40285" b="55032"/>
            <a:stretch/>
          </p:blipFill>
          <p:spPr>
            <a:xfrm>
              <a:off x="833438" y="2762764"/>
              <a:ext cx="271716" cy="265120"/>
            </a:xfrm>
            <a:prstGeom prst="rect">
              <a:avLst/>
            </a:prstGeom>
          </p:spPr>
        </p:pic>
      </p:grpSp>
      <p:grpSp>
        <p:nvGrpSpPr>
          <p:cNvPr id="14" name="Group 13">
            <a:extLst>
              <a:ext uri="{FF2B5EF4-FFF2-40B4-BE49-F238E27FC236}">
                <a16:creationId xmlns:a16="http://schemas.microsoft.com/office/drawing/2014/main" id="{BF91C29D-8EB3-1BB6-9280-165392099CE6}"/>
              </a:ext>
            </a:extLst>
          </p:cNvPr>
          <p:cNvGrpSpPr/>
          <p:nvPr/>
        </p:nvGrpSpPr>
        <p:grpSpPr>
          <a:xfrm>
            <a:off x="1228404" y="3523016"/>
            <a:ext cx="6444135" cy="307777"/>
            <a:chOff x="1226023" y="1987862"/>
            <a:chExt cx="6444135" cy="307777"/>
          </a:xfrm>
        </p:grpSpPr>
        <p:sp>
          <p:nvSpPr>
            <p:cNvPr id="15" name="Arrow: Right 14">
              <a:extLst>
                <a:ext uri="{FF2B5EF4-FFF2-40B4-BE49-F238E27FC236}">
                  <a16:creationId xmlns:a16="http://schemas.microsoft.com/office/drawing/2014/main" id="{B02E1F05-F1CC-F6A4-1824-1C2D9811FD2C}"/>
                </a:ext>
              </a:extLst>
            </p:cNvPr>
            <p:cNvSpPr/>
            <p:nvPr/>
          </p:nvSpPr>
          <p:spPr>
            <a:xfrm>
              <a:off x="1226023" y="2062913"/>
              <a:ext cx="253385"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17" name="TextBox 16">
              <a:extLst>
                <a:ext uri="{FF2B5EF4-FFF2-40B4-BE49-F238E27FC236}">
                  <a16:creationId xmlns:a16="http://schemas.microsoft.com/office/drawing/2014/main" id="{FA73505B-3215-06F9-1D51-AF5A0509ACE7}"/>
                </a:ext>
              </a:extLst>
            </p:cNvPr>
            <p:cNvSpPr txBox="1"/>
            <p:nvPr/>
          </p:nvSpPr>
          <p:spPr>
            <a:xfrm>
              <a:off x="1497958" y="1987862"/>
              <a:ext cx="6172200" cy="307777"/>
            </a:xfrm>
            <a:prstGeom prst="rect">
              <a:avLst/>
            </a:prstGeom>
            <a:noFill/>
          </p:spPr>
          <p:txBody>
            <a:bodyPr wrap="square">
              <a:spAutoFit/>
            </a:bodyPr>
            <a:lstStyle/>
            <a:p>
              <a:r>
                <a:rPr lang="en-US" sz="1400" dirty="0">
                  <a:latin typeface="Montserrat" panose="00000500000000000000" pitchFamily="2" charset="0"/>
                </a:rPr>
                <a:t>Special Euclidean Group</a:t>
              </a:r>
            </a:p>
          </p:txBody>
        </p:sp>
      </p:grpSp>
      <p:grpSp>
        <p:nvGrpSpPr>
          <p:cNvPr id="24" name="Group 23">
            <a:extLst>
              <a:ext uri="{FF2B5EF4-FFF2-40B4-BE49-F238E27FC236}">
                <a16:creationId xmlns:a16="http://schemas.microsoft.com/office/drawing/2014/main" id="{63F45BD1-B700-5F83-0A2A-8382017705E4}"/>
              </a:ext>
            </a:extLst>
          </p:cNvPr>
          <p:cNvGrpSpPr/>
          <p:nvPr/>
        </p:nvGrpSpPr>
        <p:grpSpPr>
          <a:xfrm>
            <a:off x="1224102" y="3850100"/>
            <a:ext cx="8933008" cy="523220"/>
            <a:chOff x="1237351" y="4400268"/>
            <a:chExt cx="8933008" cy="523220"/>
          </a:xfrm>
        </p:grpSpPr>
        <p:sp>
          <p:nvSpPr>
            <p:cNvPr id="84" name="TextBox 83">
              <a:extLst>
                <a:ext uri="{FF2B5EF4-FFF2-40B4-BE49-F238E27FC236}">
                  <a16:creationId xmlns:a16="http://schemas.microsoft.com/office/drawing/2014/main" id="{8E448C61-D12D-0C25-C42B-E307F35F7EA9}"/>
                </a:ext>
              </a:extLst>
            </p:cNvPr>
            <p:cNvSpPr txBox="1"/>
            <p:nvPr/>
          </p:nvSpPr>
          <p:spPr>
            <a:xfrm>
              <a:off x="1513588" y="4411627"/>
              <a:ext cx="7689898" cy="379078"/>
            </a:xfrm>
            <a:prstGeom prst="rect">
              <a:avLst/>
            </a:prstGeom>
            <a:noFill/>
          </p:spPr>
          <p:txBody>
            <a:bodyPr wrap="square">
              <a:spAutoFit/>
            </a:bodyPr>
            <a:lstStyle/>
            <a:p>
              <a:pPr>
                <a:lnSpc>
                  <a:spcPct val="150000"/>
                </a:lnSpc>
              </a:pPr>
              <a:r>
                <a:rPr lang="en-US" sz="1400" dirty="0">
                  <a:latin typeface="Montserrat" panose="00000500000000000000" pitchFamily="2" charset="0"/>
                </a:rPr>
                <a:t>Leverage group structure</a:t>
              </a:r>
              <a:endParaRPr lang="en-US" sz="1400" dirty="0">
                <a:latin typeface="Montserrat" panose="00000500000000000000" pitchFamily="2" charset="0"/>
                <a:sym typeface="Wingdings" panose="05000000000000000000" pitchFamily="2" charset="2"/>
              </a:endParaRPr>
            </a:p>
          </p:txBody>
        </p:sp>
        <p:sp>
          <p:nvSpPr>
            <p:cNvPr id="20" name="TextBox 19">
              <a:extLst>
                <a:ext uri="{FF2B5EF4-FFF2-40B4-BE49-F238E27FC236}">
                  <a16:creationId xmlns:a16="http://schemas.microsoft.com/office/drawing/2014/main" id="{2C62173E-9DC4-0E87-46EF-C8E8AF5C4135}"/>
                </a:ext>
              </a:extLst>
            </p:cNvPr>
            <p:cNvSpPr txBox="1"/>
            <p:nvPr/>
          </p:nvSpPr>
          <p:spPr>
            <a:xfrm>
              <a:off x="3998159" y="4400268"/>
              <a:ext cx="6172200" cy="523220"/>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Montserrat" panose="00000500000000000000" pitchFamily="2" charset="0"/>
                </a:rPr>
                <a:t>Singularity-free</a:t>
              </a:r>
            </a:p>
            <a:p>
              <a:pPr marL="285750" indent="-285750">
                <a:buFont typeface="Arial" panose="020B0604020202020204" pitchFamily="34" charset="0"/>
                <a:buChar char="•"/>
              </a:pPr>
              <a:r>
                <a:rPr lang="en-US" sz="1400" dirty="0">
                  <a:latin typeface="Montserrat" panose="00000500000000000000" pitchFamily="2" charset="0"/>
                </a:rPr>
                <a:t>Extend PD control design to pose-control</a:t>
              </a:r>
              <a:endParaRPr lang="en-US" sz="1400" dirty="0"/>
            </a:p>
          </p:txBody>
        </p:sp>
        <p:sp>
          <p:nvSpPr>
            <p:cNvPr id="21" name="Left Brace 20">
              <a:extLst>
                <a:ext uri="{FF2B5EF4-FFF2-40B4-BE49-F238E27FC236}">
                  <a16:creationId xmlns:a16="http://schemas.microsoft.com/office/drawing/2014/main" id="{47364351-E1DE-DC5C-5120-8ACFFBBB18D9}"/>
                </a:ext>
              </a:extLst>
            </p:cNvPr>
            <p:cNvSpPr/>
            <p:nvPr/>
          </p:nvSpPr>
          <p:spPr>
            <a:xfrm>
              <a:off x="3948636" y="4460521"/>
              <a:ext cx="110458" cy="3790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dirty="0"/>
            </a:p>
          </p:txBody>
        </p:sp>
        <p:pic>
          <p:nvPicPr>
            <p:cNvPr id="22" name="Picture 21" descr="Shape, arrow&#10;&#10;Description automatically generated">
              <a:extLst>
                <a:ext uri="{FF2B5EF4-FFF2-40B4-BE49-F238E27FC236}">
                  <a16:creationId xmlns:a16="http://schemas.microsoft.com/office/drawing/2014/main" id="{320365D2-3AE4-F95B-5C25-972D048C5953}"/>
                </a:ext>
              </a:extLst>
            </p:cNvPr>
            <p:cNvPicPr>
              <a:picLocks noChangeAspect="1"/>
            </p:cNvPicPr>
            <p:nvPr/>
          </p:nvPicPr>
          <p:blipFill>
            <a:blip r:embed="rId6"/>
            <a:stretch>
              <a:fillRect/>
            </a:stretch>
          </p:blipFill>
          <p:spPr>
            <a:xfrm>
              <a:off x="1237351" y="4498026"/>
              <a:ext cx="220824" cy="220824"/>
            </a:xfrm>
            <a:prstGeom prst="rect">
              <a:avLst/>
            </a:prstGeom>
          </p:spPr>
        </p:pic>
      </p:grpSp>
      <p:pic>
        <p:nvPicPr>
          <p:cNvPr id="29" name="Picture 28" descr="\documentclass{article}&#10;\usepackage{amsmath}&#10;\usepackage{amsfonts}&#10;\usepackage{bm}&#10;\usepackage[usenames,dvipsnames]{color}&#10;\pagestyle{empty}&#10;\begin{document}&#10;$\mathrm{SE}(3)$&#10;&#10;&#10;&#10;\end{document}" title="IguanaTex Bitmap Display">
            <a:extLst>
              <a:ext uri="{FF2B5EF4-FFF2-40B4-BE49-F238E27FC236}">
                <a16:creationId xmlns:a16="http://schemas.microsoft.com/office/drawing/2014/main" id="{32890CBE-ECF0-261E-C2B3-6268ADB34016}"/>
              </a:ext>
            </a:extLst>
          </p:cNvPr>
          <p:cNvPicPr>
            <a:picLocks noChangeAspect="1"/>
          </p:cNvPicPr>
          <p:nvPr>
            <p:custDataLst>
              <p:tags r:id="rId1"/>
            </p:custDataLst>
          </p:nvPr>
        </p:nvPicPr>
        <p:blipFill>
          <a:blip r:embed="rId7"/>
          <a:stretch>
            <a:fillRect/>
          </a:stretch>
        </p:blipFill>
        <p:spPr>
          <a:xfrm>
            <a:off x="3942953" y="3590178"/>
            <a:ext cx="477353" cy="203364"/>
          </a:xfrm>
          <a:prstGeom prst="rect">
            <a:avLst/>
          </a:prstGeom>
        </p:spPr>
      </p:pic>
      <p:grpSp>
        <p:nvGrpSpPr>
          <p:cNvPr id="32" name="Group 31">
            <a:extLst>
              <a:ext uri="{FF2B5EF4-FFF2-40B4-BE49-F238E27FC236}">
                <a16:creationId xmlns:a16="http://schemas.microsoft.com/office/drawing/2014/main" id="{9EA1FDBA-23EC-5B70-5BFD-7D87504A0968}"/>
              </a:ext>
            </a:extLst>
          </p:cNvPr>
          <p:cNvGrpSpPr/>
          <p:nvPr/>
        </p:nvGrpSpPr>
        <p:grpSpPr>
          <a:xfrm>
            <a:off x="1187972" y="4266712"/>
            <a:ext cx="8002265" cy="379078"/>
            <a:chOff x="1201221" y="5095771"/>
            <a:chExt cx="8002265" cy="379078"/>
          </a:xfrm>
        </p:grpSpPr>
        <p:sp>
          <p:nvSpPr>
            <p:cNvPr id="30" name="TextBox 29">
              <a:extLst>
                <a:ext uri="{FF2B5EF4-FFF2-40B4-BE49-F238E27FC236}">
                  <a16:creationId xmlns:a16="http://schemas.microsoft.com/office/drawing/2014/main" id="{3A7D12E2-AB47-1CF4-4DA6-1B1AE83A4173}"/>
                </a:ext>
              </a:extLst>
            </p:cNvPr>
            <p:cNvSpPr txBox="1"/>
            <p:nvPr/>
          </p:nvSpPr>
          <p:spPr>
            <a:xfrm>
              <a:off x="1513588" y="5095771"/>
              <a:ext cx="7689898" cy="379078"/>
            </a:xfrm>
            <a:prstGeom prst="rect">
              <a:avLst/>
            </a:prstGeom>
            <a:noFill/>
          </p:spPr>
          <p:txBody>
            <a:bodyPr wrap="square">
              <a:spAutoFit/>
            </a:bodyPr>
            <a:lstStyle/>
            <a:p>
              <a:pPr>
                <a:lnSpc>
                  <a:spcPct val="150000"/>
                </a:lnSpc>
              </a:pPr>
              <a:r>
                <a:rPr lang="en-US" sz="1400" dirty="0">
                  <a:latin typeface="Montserrat" panose="00000500000000000000" pitchFamily="2" charset="0"/>
                  <a:sym typeface="Wingdings" panose="05000000000000000000" pitchFamily="2" charset="2"/>
                </a:rPr>
                <a:t>Very well-stablished across a wide range of applications [ 1, 2, 3, 4]</a:t>
              </a:r>
            </a:p>
          </p:txBody>
        </p:sp>
        <p:pic>
          <p:nvPicPr>
            <p:cNvPr id="31" name="Picture 30" descr="Shape, arrow&#10;&#10;Description automatically generated">
              <a:extLst>
                <a:ext uri="{FF2B5EF4-FFF2-40B4-BE49-F238E27FC236}">
                  <a16:creationId xmlns:a16="http://schemas.microsoft.com/office/drawing/2014/main" id="{C88708CD-F769-7B4A-E83C-061E50174841}"/>
                </a:ext>
              </a:extLst>
            </p:cNvPr>
            <p:cNvPicPr>
              <a:picLocks noChangeAspect="1"/>
            </p:cNvPicPr>
            <p:nvPr/>
          </p:nvPicPr>
          <p:blipFill>
            <a:blip r:embed="rId6"/>
            <a:stretch>
              <a:fillRect/>
            </a:stretch>
          </p:blipFill>
          <p:spPr>
            <a:xfrm>
              <a:off x="1201221" y="5185790"/>
              <a:ext cx="220824" cy="220824"/>
            </a:xfrm>
            <a:prstGeom prst="rect">
              <a:avLst/>
            </a:prstGeom>
          </p:spPr>
        </p:pic>
      </p:grpSp>
      <p:sp>
        <p:nvSpPr>
          <p:cNvPr id="33" name="Left Brace 32">
            <a:extLst>
              <a:ext uri="{FF2B5EF4-FFF2-40B4-BE49-F238E27FC236}">
                <a16:creationId xmlns:a16="http://schemas.microsoft.com/office/drawing/2014/main" id="{B53207FB-F839-2788-8CE3-E5CA81A052C2}"/>
              </a:ext>
            </a:extLst>
          </p:cNvPr>
          <p:cNvSpPr/>
          <p:nvPr/>
        </p:nvSpPr>
        <p:spPr>
          <a:xfrm>
            <a:off x="1561845" y="2039219"/>
            <a:ext cx="110458" cy="37907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dirty="0"/>
          </a:p>
        </p:txBody>
      </p:sp>
      <p:sp>
        <p:nvSpPr>
          <p:cNvPr id="34" name="TextBox 33">
            <a:extLst>
              <a:ext uri="{FF2B5EF4-FFF2-40B4-BE49-F238E27FC236}">
                <a16:creationId xmlns:a16="http://schemas.microsoft.com/office/drawing/2014/main" id="{66313194-689A-B015-D863-133928E2953C}"/>
              </a:ext>
            </a:extLst>
          </p:cNvPr>
          <p:cNvSpPr txBox="1"/>
          <p:nvPr/>
        </p:nvSpPr>
        <p:spPr>
          <a:xfrm>
            <a:off x="838199" y="4900129"/>
            <a:ext cx="11599555" cy="1138773"/>
          </a:xfrm>
          <a:prstGeom prst="rect">
            <a:avLst/>
          </a:prstGeom>
          <a:noFill/>
        </p:spPr>
        <p:txBody>
          <a:bodyPr wrap="square">
            <a:spAutoFit/>
          </a:bodyPr>
          <a:lstStyle/>
          <a:p>
            <a:pPr>
              <a:lnSpc>
                <a:spcPct val="150000"/>
              </a:lnSpc>
            </a:pPr>
            <a:r>
              <a:rPr lang="en-US" sz="1000" dirty="0">
                <a:latin typeface="Montserrat" panose="00000500000000000000" pitchFamily="2" charset="0"/>
              </a:rPr>
              <a:t>[1] Geometric tracking control of a quadrotor UAV on SE(3), T. Lee,</a:t>
            </a:r>
            <a:r>
              <a:rPr lang="en-US" sz="1000" dirty="0"/>
              <a:t> </a:t>
            </a:r>
            <a:r>
              <a:rPr lang="en-US" sz="1000" dirty="0">
                <a:latin typeface="Montserrat" panose="00000500000000000000" pitchFamily="2" charset="0"/>
              </a:rPr>
              <a:t>M. </a:t>
            </a:r>
            <a:r>
              <a:rPr lang="en-US" sz="1000" dirty="0" err="1">
                <a:latin typeface="Montserrat" panose="00000500000000000000" pitchFamily="2" charset="0"/>
              </a:rPr>
              <a:t>Leok</a:t>
            </a:r>
            <a:r>
              <a:rPr lang="en-US" sz="1000" dirty="0">
                <a:latin typeface="Montserrat" panose="00000500000000000000" pitchFamily="2" charset="0"/>
              </a:rPr>
              <a:t>, and N. H. </a:t>
            </a:r>
            <a:r>
              <a:rPr lang="en-US" sz="1000" dirty="0" err="1">
                <a:latin typeface="Montserrat" panose="00000500000000000000" pitchFamily="2" charset="0"/>
              </a:rPr>
              <a:t>McClamro</a:t>
            </a:r>
            <a:r>
              <a:rPr lang="en-US" sz="1000" dirty="0">
                <a:latin typeface="Montserrat" panose="00000500000000000000" pitchFamily="2" charset="0"/>
              </a:rPr>
              <a:t>, CDC, 2010</a:t>
            </a:r>
          </a:p>
          <a:p>
            <a:pPr>
              <a:lnSpc>
                <a:spcPct val="150000"/>
              </a:lnSpc>
            </a:pPr>
            <a:r>
              <a:rPr lang="en-US" sz="1000" dirty="0">
                <a:latin typeface="Montserrat" panose="00000500000000000000" pitchFamily="2" charset="0"/>
              </a:rPr>
              <a:t>[2] Robust kinematic control of manipulator robots using dual quaternion, </a:t>
            </a:r>
            <a:r>
              <a:rPr lang="pt-BR" sz="1000" dirty="0">
                <a:latin typeface="Montserrat" panose="00000500000000000000" pitchFamily="2" charset="0"/>
              </a:rPr>
              <a:t>L. Figueredo, B. V. Adorno, J. Y. Ishihara, and G. A. Borges</a:t>
            </a:r>
            <a:r>
              <a:rPr lang="en-US" sz="1000" dirty="0">
                <a:latin typeface="Montserrat" panose="00000500000000000000" pitchFamily="2" charset="0"/>
              </a:rPr>
              <a:t>, ICRA, 2013</a:t>
            </a:r>
          </a:p>
          <a:p>
            <a:pPr>
              <a:lnSpc>
                <a:spcPct val="150000"/>
              </a:lnSpc>
            </a:pPr>
            <a:r>
              <a:rPr lang="en-US" sz="1000" dirty="0">
                <a:latin typeface="Montserrat" panose="00000500000000000000" pitchFamily="2" charset="0"/>
              </a:rPr>
              <a:t>[3] MIT Cheetah 3: Design and control of a robust, dynamic quadruped robot, G. </a:t>
            </a:r>
            <a:r>
              <a:rPr lang="en-US" sz="1000" dirty="0" err="1">
                <a:latin typeface="Montserrat" panose="00000500000000000000" pitchFamily="2" charset="0"/>
              </a:rPr>
              <a:t>Bledt</a:t>
            </a:r>
            <a:r>
              <a:rPr lang="en-US" sz="1000" dirty="0">
                <a:latin typeface="Montserrat" panose="00000500000000000000" pitchFamily="2" charset="0"/>
              </a:rPr>
              <a:t>, M. J. Powell, B. Katz, J. Di Carlo, P. M. </a:t>
            </a:r>
            <a:r>
              <a:rPr lang="en-US" sz="1000" dirty="0" err="1">
                <a:latin typeface="Montserrat" panose="00000500000000000000" pitchFamily="2" charset="0"/>
              </a:rPr>
              <a:t>Wensing</a:t>
            </a:r>
            <a:r>
              <a:rPr lang="en-US" sz="1000" dirty="0">
                <a:latin typeface="Montserrat" panose="00000500000000000000" pitchFamily="2" charset="0"/>
              </a:rPr>
              <a:t>, and S. Kim, IROS, 2018 </a:t>
            </a:r>
          </a:p>
          <a:p>
            <a:pPr>
              <a:lnSpc>
                <a:spcPct val="150000"/>
              </a:lnSpc>
            </a:pPr>
            <a:r>
              <a:rPr lang="en-US" sz="1000" dirty="0">
                <a:latin typeface="Montserrat" panose="00000500000000000000" pitchFamily="2" charset="0"/>
              </a:rPr>
              <a:t>[4] Adaptive position and attitude-tracking controller for satellite proximity operations using dual quaternions, N. Filipe et. al. , Journal of Guidance, Control, and Dynamics, 2015</a:t>
            </a:r>
          </a:p>
          <a:p>
            <a:endParaRPr lang="en-US" sz="800" dirty="0">
              <a:latin typeface="Montserrat" panose="00000500000000000000" pitchFamily="2" charset="0"/>
            </a:endParaRPr>
          </a:p>
        </p:txBody>
      </p:sp>
    </p:spTree>
    <p:extLst>
      <p:ext uri="{BB962C8B-B14F-4D97-AF65-F5344CB8AC3E}">
        <p14:creationId xmlns:p14="http://schemas.microsoft.com/office/powerpoint/2010/main" val="367282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1ED6748-2FA2-D686-EBEC-56204034E216}"/>
              </a:ext>
            </a:extLst>
          </p:cNvPr>
          <p:cNvSpPr/>
          <p:nvPr/>
        </p:nvSpPr>
        <p:spPr>
          <a:xfrm>
            <a:off x="7357094" y="2448197"/>
            <a:ext cx="1523335" cy="210458"/>
          </a:xfrm>
          <a:prstGeom prst="rect">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16413E43-BB33-4C8E-88D6-0390228FB166}"/>
              </a:ext>
            </a:extLst>
          </p:cNvPr>
          <p:cNvSpPr>
            <a:spLocks noGrp="1"/>
          </p:cNvSpPr>
          <p:nvPr>
            <p:ph type="sldNum" sz="quarter" idx="12"/>
          </p:nvPr>
        </p:nvSpPr>
        <p:spPr/>
        <p:txBody>
          <a:bodyPr/>
          <a:lstStyle/>
          <a:p>
            <a:fld id="{E8ED25DC-E166-554F-BCD9-3FA8AEAE4EAB}" type="slidenum">
              <a:rPr lang="en-US" smtClean="0"/>
              <a:pPr/>
              <a:t>4</a:t>
            </a:fld>
            <a:endParaRPr lang="en-US" dirty="0"/>
          </a:p>
        </p:txBody>
      </p:sp>
      <p:sp>
        <p:nvSpPr>
          <p:cNvPr id="53" name="Title 1">
            <a:extLst>
              <a:ext uri="{FF2B5EF4-FFF2-40B4-BE49-F238E27FC236}">
                <a16:creationId xmlns:a16="http://schemas.microsoft.com/office/drawing/2014/main" id="{57E6E833-D9A3-91A3-31B9-5A85A0B210F2}"/>
              </a:ext>
            </a:extLst>
          </p:cNvPr>
          <p:cNvSpPr>
            <a:spLocks noGrp="1"/>
          </p:cNvSpPr>
          <p:nvPr>
            <p:ph type="title"/>
          </p:nvPr>
        </p:nvSpPr>
        <p:spPr>
          <a:xfrm>
            <a:off x="838200" y="-3673"/>
            <a:ext cx="10515600" cy="1325563"/>
          </a:xfrm>
        </p:spPr>
        <p:txBody>
          <a:bodyPr/>
          <a:lstStyle/>
          <a:p>
            <a:r>
              <a:rPr lang="en-US" dirty="0"/>
              <a:t>Motivation</a:t>
            </a:r>
            <a:endParaRPr lang="en-DE" dirty="0"/>
          </a:p>
        </p:txBody>
      </p:sp>
      <p:sp>
        <p:nvSpPr>
          <p:cNvPr id="54" name="Content Placeholder 4 1">
            <a:extLst>
              <a:ext uri="{FF2B5EF4-FFF2-40B4-BE49-F238E27FC236}">
                <a16:creationId xmlns:a16="http://schemas.microsoft.com/office/drawing/2014/main" id="{1F490004-9902-D0A7-910F-711B2BB5FD12}"/>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Limitations of state-of-the-art</a:t>
            </a:r>
            <a:endParaRPr lang="en-DE" dirty="0"/>
          </a:p>
        </p:txBody>
      </p:sp>
      <p:grpSp>
        <p:nvGrpSpPr>
          <p:cNvPr id="71" name="Group 70">
            <a:extLst>
              <a:ext uri="{FF2B5EF4-FFF2-40B4-BE49-F238E27FC236}">
                <a16:creationId xmlns:a16="http://schemas.microsoft.com/office/drawing/2014/main" id="{72E91BD0-D68C-7AE9-6FEC-841BFB03D940}"/>
              </a:ext>
            </a:extLst>
          </p:cNvPr>
          <p:cNvGrpSpPr/>
          <p:nvPr/>
        </p:nvGrpSpPr>
        <p:grpSpPr>
          <a:xfrm>
            <a:off x="899199" y="1422040"/>
            <a:ext cx="6135437" cy="419987"/>
            <a:chOff x="838200" y="1636158"/>
            <a:chExt cx="6135437" cy="419987"/>
          </a:xfrm>
        </p:grpSpPr>
        <p:sp>
          <p:nvSpPr>
            <p:cNvPr id="65" name="TextBox 64">
              <a:extLst>
                <a:ext uri="{FF2B5EF4-FFF2-40B4-BE49-F238E27FC236}">
                  <a16:creationId xmlns:a16="http://schemas.microsoft.com/office/drawing/2014/main" id="{E9B31D51-CF79-BAC1-0080-710DF1C3CEB5}"/>
                </a:ext>
              </a:extLst>
            </p:cNvPr>
            <p:cNvSpPr txBox="1"/>
            <p:nvPr/>
          </p:nvSpPr>
          <p:spPr>
            <a:xfrm>
              <a:off x="1063871" y="1636158"/>
              <a:ext cx="5909766" cy="419987"/>
            </a:xfrm>
            <a:prstGeom prst="rect">
              <a:avLst/>
            </a:prstGeom>
            <a:noFill/>
          </p:spPr>
          <p:txBody>
            <a:bodyPr wrap="square">
              <a:spAutoFit/>
            </a:bodyPr>
            <a:lstStyle/>
            <a:p>
              <a:pPr>
                <a:lnSpc>
                  <a:spcPct val="150000"/>
                </a:lnSpc>
              </a:pPr>
              <a:r>
                <a:rPr lang="en-US" sz="1600" b="1" i="1" dirty="0">
                  <a:latin typeface="Montserrat" panose="00000500000000000000" pitchFamily="2" charset="0"/>
                </a:rPr>
                <a:t>Pose representation </a:t>
              </a:r>
            </a:p>
          </p:txBody>
        </p:sp>
        <p:pic>
          <p:nvPicPr>
            <p:cNvPr id="66" name="Picture 65" descr="A picture containing text, clipart&#10;&#10;Description automatically generated">
              <a:extLst>
                <a:ext uri="{FF2B5EF4-FFF2-40B4-BE49-F238E27FC236}">
                  <a16:creationId xmlns:a16="http://schemas.microsoft.com/office/drawing/2014/main" id="{8D2EF329-B8ED-82D6-4E19-C6B0DC3962B2}"/>
                </a:ext>
              </a:extLst>
            </p:cNvPr>
            <p:cNvPicPr>
              <a:picLocks noChangeAspect="1"/>
            </p:cNvPicPr>
            <p:nvPr/>
          </p:nvPicPr>
          <p:blipFill rotWithShape="1">
            <a:blip r:embed="rId15"/>
            <a:srcRect l="20654" r="59667" b="55031"/>
            <a:stretch/>
          </p:blipFill>
          <p:spPr>
            <a:xfrm>
              <a:off x="838200" y="1744180"/>
              <a:ext cx="269335" cy="265120"/>
            </a:xfrm>
            <a:prstGeom prst="rect">
              <a:avLst/>
            </a:prstGeom>
          </p:spPr>
        </p:pic>
      </p:grpSp>
      <p:sp>
        <p:nvSpPr>
          <p:cNvPr id="73" name="TextBox 72">
            <a:extLst>
              <a:ext uri="{FF2B5EF4-FFF2-40B4-BE49-F238E27FC236}">
                <a16:creationId xmlns:a16="http://schemas.microsoft.com/office/drawing/2014/main" id="{373E7F26-55BA-B4D8-D004-14EB28AE0F17}"/>
              </a:ext>
            </a:extLst>
          </p:cNvPr>
          <p:cNvSpPr txBox="1"/>
          <p:nvPr/>
        </p:nvSpPr>
        <p:spPr>
          <a:xfrm>
            <a:off x="1445470" y="2976749"/>
            <a:ext cx="4418424" cy="1527982"/>
          </a:xfrm>
          <a:prstGeom prst="rect">
            <a:avLst/>
          </a:prstGeom>
          <a:noFill/>
        </p:spPr>
        <p:txBody>
          <a:bodyPr wrap="square">
            <a:spAutoFit/>
          </a:bodyPr>
          <a:lstStyle/>
          <a:p>
            <a:pPr>
              <a:lnSpc>
                <a:spcPct val="150000"/>
              </a:lnSpc>
            </a:pPr>
            <a:r>
              <a:rPr lang="en-US" sz="1600" dirty="0">
                <a:latin typeface="Montserrat" panose="00000500000000000000" pitchFamily="2" charset="0"/>
              </a:rPr>
              <a:t>Not compact</a:t>
            </a:r>
          </a:p>
          <a:p>
            <a:pPr>
              <a:lnSpc>
                <a:spcPct val="150000"/>
              </a:lnSpc>
            </a:pPr>
            <a:r>
              <a:rPr lang="en-US" sz="1600" dirty="0">
                <a:latin typeface="Montserrat" panose="00000500000000000000" pitchFamily="2" charset="0"/>
              </a:rPr>
              <a:t>Inefficient “pose” operations</a:t>
            </a:r>
          </a:p>
          <a:p>
            <a:pPr>
              <a:lnSpc>
                <a:spcPct val="150000"/>
              </a:lnSpc>
            </a:pPr>
            <a:r>
              <a:rPr lang="en-US" sz="1600" dirty="0">
                <a:latin typeface="Montserrat" panose="00000500000000000000" pitchFamily="2" charset="0"/>
              </a:rPr>
              <a:t>Multiple equilibrium points</a:t>
            </a:r>
          </a:p>
          <a:p>
            <a:pPr>
              <a:lnSpc>
                <a:spcPct val="150000"/>
              </a:lnSpc>
            </a:pPr>
            <a:r>
              <a:rPr lang="en-US" sz="1600" dirty="0">
                <a:latin typeface="Montserrat" panose="00000500000000000000" pitchFamily="2" charset="0"/>
              </a:rPr>
              <a:t>Two separate “pose-error” functions</a:t>
            </a:r>
          </a:p>
        </p:txBody>
      </p:sp>
      <p:pic>
        <p:nvPicPr>
          <p:cNvPr id="78" name="Picture 77" descr="Icon&#10;&#10;Description automatically generated">
            <a:extLst>
              <a:ext uri="{FF2B5EF4-FFF2-40B4-BE49-F238E27FC236}">
                <a16:creationId xmlns:a16="http://schemas.microsoft.com/office/drawing/2014/main" id="{171933C2-9EC2-2910-554B-DE9286A800D4}"/>
              </a:ext>
            </a:extLst>
          </p:cNvPr>
          <p:cNvPicPr>
            <a:picLocks noChangeAspect="1"/>
          </p:cNvPicPr>
          <p:nvPr/>
        </p:nvPicPr>
        <p:blipFill>
          <a:blip r:embed="rId16"/>
          <a:stretch>
            <a:fillRect/>
          </a:stretch>
        </p:blipFill>
        <p:spPr>
          <a:xfrm>
            <a:off x="1187606" y="3133524"/>
            <a:ext cx="257864" cy="253996"/>
          </a:xfrm>
          <a:prstGeom prst="rect">
            <a:avLst/>
          </a:prstGeom>
        </p:spPr>
      </p:pic>
      <p:pic>
        <p:nvPicPr>
          <p:cNvPr id="79" name="Picture 78" descr="Icon&#10;&#10;Description automatically generated">
            <a:extLst>
              <a:ext uri="{FF2B5EF4-FFF2-40B4-BE49-F238E27FC236}">
                <a16:creationId xmlns:a16="http://schemas.microsoft.com/office/drawing/2014/main" id="{27D98A6A-347F-19BA-5637-199292B15312}"/>
              </a:ext>
            </a:extLst>
          </p:cNvPr>
          <p:cNvPicPr>
            <a:picLocks noChangeAspect="1"/>
          </p:cNvPicPr>
          <p:nvPr/>
        </p:nvPicPr>
        <p:blipFill>
          <a:blip r:embed="rId16"/>
          <a:stretch>
            <a:fillRect/>
          </a:stretch>
        </p:blipFill>
        <p:spPr>
          <a:xfrm>
            <a:off x="1187606" y="3489568"/>
            <a:ext cx="257864" cy="253996"/>
          </a:xfrm>
          <a:prstGeom prst="rect">
            <a:avLst/>
          </a:prstGeom>
        </p:spPr>
      </p:pic>
      <p:pic>
        <p:nvPicPr>
          <p:cNvPr id="80" name="Picture 79" descr="Icon&#10;&#10;Description automatically generated">
            <a:extLst>
              <a:ext uri="{FF2B5EF4-FFF2-40B4-BE49-F238E27FC236}">
                <a16:creationId xmlns:a16="http://schemas.microsoft.com/office/drawing/2014/main" id="{8ADB1661-B98C-D263-A2A1-DEE2D5D9EF08}"/>
              </a:ext>
            </a:extLst>
          </p:cNvPr>
          <p:cNvPicPr>
            <a:picLocks noChangeAspect="1"/>
          </p:cNvPicPr>
          <p:nvPr/>
        </p:nvPicPr>
        <p:blipFill>
          <a:blip r:embed="rId16"/>
          <a:stretch>
            <a:fillRect/>
          </a:stretch>
        </p:blipFill>
        <p:spPr>
          <a:xfrm>
            <a:off x="1187606" y="3845612"/>
            <a:ext cx="257864" cy="253996"/>
          </a:xfrm>
          <a:prstGeom prst="rect">
            <a:avLst/>
          </a:prstGeom>
        </p:spPr>
      </p:pic>
      <p:pic>
        <p:nvPicPr>
          <p:cNvPr id="81" name="Picture 80" descr="Icon&#10;&#10;Description automatically generated">
            <a:extLst>
              <a:ext uri="{FF2B5EF4-FFF2-40B4-BE49-F238E27FC236}">
                <a16:creationId xmlns:a16="http://schemas.microsoft.com/office/drawing/2014/main" id="{0EE4A9E7-379B-0C9D-348B-13997446D89E}"/>
              </a:ext>
            </a:extLst>
          </p:cNvPr>
          <p:cNvPicPr>
            <a:picLocks noChangeAspect="1"/>
          </p:cNvPicPr>
          <p:nvPr/>
        </p:nvPicPr>
        <p:blipFill>
          <a:blip r:embed="rId16"/>
          <a:stretch>
            <a:fillRect/>
          </a:stretch>
        </p:blipFill>
        <p:spPr>
          <a:xfrm>
            <a:off x="1187606" y="4208175"/>
            <a:ext cx="257864" cy="253996"/>
          </a:xfrm>
          <a:prstGeom prst="rect">
            <a:avLst/>
          </a:prstGeom>
        </p:spPr>
      </p:pic>
      <p:sp>
        <p:nvSpPr>
          <p:cNvPr id="95" name="Content Placeholder 4 2">
            <a:extLst>
              <a:ext uri="{FF2B5EF4-FFF2-40B4-BE49-F238E27FC236}">
                <a16:creationId xmlns:a16="http://schemas.microsoft.com/office/drawing/2014/main" id="{45666DE7-1A8D-6508-5F25-73BBF2DFCCF0}"/>
              </a:ext>
            </a:extLst>
          </p:cNvPr>
          <p:cNvSpPr txBox="1">
            <a:spLocks/>
          </p:cNvSpPr>
          <p:nvPr/>
        </p:nvSpPr>
        <p:spPr>
          <a:xfrm>
            <a:off x="6905965"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do we propose?</a:t>
            </a:r>
            <a:endParaRPr lang="en-DE" dirty="0"/>
          </a:p>
        </p:txBody>
      </p:sp>
      <p:sp>
        <p:nvSpPr>
          <p:cNvPr id="123" name="Arrow: Right 122">
            <a:extLst>
              <a:ext uri="{FF2B5EF4-FFF2-40B4-BE49-F238E27FC236}">
                <a16:creationId xmlns:a16="http://schemas.microsoft.com/office/drawing/2014/main" id="{60F5322D-ED21-0AD9-5686-A330DB2329C4}"/>
              </a:ext>
            </a:extLst>
          </p:cNvPr>
          <p:cNvSpPr/>
          <p:nvPr/>
        </p:nvSpPr>
        <p:spPr>
          <a:xfrm>
            <a:off x="6267304" y="3200936"/>
            <a:ext cx="405299"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cxnSp>
        <p:nvCxnSpPr>
          <p:cNvPr id="125" name="Straight Connector 124">
            <a:extLst>
              <a:ext uri="{FF2B5EF4-FFF2-40B4-BE49-F238E27FC236}">
                <a16:creationId xmlns:a16="http://schemas.microsoft.com/office/drawing/2014/main" id="{ED27B780-3E1C-A832-A832-7227BFAD0959}"/>
              </a:ext>
            </a:extLst>
          </p:cNvPr>
          <p:cNvCxnSpPr>
            <a:cxnSpLocks/>
          </p:cNvCxnSpPr>
          <p:nvPr/>
        </p:nvCxnSpPr>
        <p:spPr>
          <a:xfrm>
            <a:off x="6437521" y="875901"/>
            <a:ext cx="13120" cy="5053117"/>
          </a:xfrm>
          <a:prstGeom prst="line">
            <a:avLst/>
          </a:prstGeom>
          <a:ln w="6350">
            <a:prstDash val="dash"/>
          </a:ln>
        </p:spPr>
        <p:style>
          <a:lnRef idx="1">
            <a:schemeClr val="dk1"/>
          </a:lnRef>
          <a:fillRef idx="0">
            <a:schemeClr val="dk1"/>
          </a:fillRef>
          <a:effectRef idx="0">
            <a:schemeClr val="dk1"/>
          </a:effectRef>
          <a:fontRef idx="minor">
            <a:schemeClr val="tx1"/>
          </a:fontRef>
        </p:style>
      </p:cxnSp>
      <p:sp>
        <p:nvSpPr>
          <p:cNvPr id="3" name="TextBox 5 1">
            <a:extLst>
              <a:ext uri="{FF2B5EF4-FFF2-40B4-BE49-F238E27FC236}">
                <a16:creationId xmlns:a16="http://schemas.microsoft.com/office/drawing/2014/main" id="{89E9D75B-B478-7D4F-475C-89260EBF430F}"/>
              </a:ext>
            </a:extLst>
          </p:cNvPr>
          <p:cNvSpPr txBox="1"/>
          <p:nvPr/>
        </p:nvSpPr>
        <p:spPr>
          <a:xfrm>
            <a:off x="7008226" y="1354840"/>
            <a:ext cx="4025010" cy="5123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1600" b="1" dirty="0">
                <a:latin typeface="Montserrat" panose="00000500000000000000" pitchFamily="2" charset="0"/>
              </a:rPr>
              <a:t>Unit Dual Quaternions (UDQ)</a:t>
            </a:r>
            <a:r>
              <a:rPr lang="en-US" sz="1600" dirty="0">
                <a:solidFill>
                  <a:srgbClr val="FF0000"/>
                </a:solidFill>
                <a:latin typeface="Montserrat" panose="00000500000000000000" pitchFamily="2" charset="0"/>
              </a:rPr>
              <a:t> </a:t>
            </a:r>
          </a:p>
        </p:txBody>
      </p:sp>
      <p:pic>
        <p:nvPicPr>
          <p:cNvPr id="5" name="Picture 4" descr="A picture containing text, clipart&#10;&#10;Description automatically generated">
            <a:extLst>
              <a:ext uri="{FF2B5EF4-FFF2-40B4-BE49-F238E27FC236}">
                <a16:creationId xmlns:a16="http://schemas.microsoft.com/office/drawing/2014/main" id="{6F3F070F-F287-CABB-205D-88B9DA3B90A8}"/>
              </a:ext>
            </a:extLst>
          </p:cNvPr>
          <p:cNvPicPr>
            <a:picLocks noChangeAspect="1"/>
          </p:cNvPicPr>
          <p:nvPr/>
        </p:nvPicPr>
        <p:blipFill rotWithShape="1">
          <a:blip r:embed="rId15"/>
          <a:srcRect l="20654" r="59667" b="55031"/>
          <a:stretch/>
        </p:blipFill>
        <p:spPr>
          <a:xfrm>
            <a:off x="6738891" y="1539375"/>
            <a:ext cx="269335" cy="265120"/>
          </a:xfrm>
          <a:prstGeom prst="rect">
            <a:avLst/>
          </a:prstGeom>
        </p:spPr>
      </p:pic>
      <p:pic>
        <p:nvPicPr>
          <p:cNvPr id="11" name="Picture 10" descr="Shape, arrow&#10;&#10;Description automatically generated">
            <a:extLst>
              <a:ext uri="{FF2B5EF4-FFF2-40B4-BE49-F238E27FC236}">
                <a16:creationId xmlns:a16="http://schemas.microsoft.com/office/drawing/2014/main" id="{5BDD67A4-5E73-AAA2-A446-484362B45C3C}"/>
              </a:ext>
            </a:extLst>
          </p:cNvPr>
          <p:cNvPicPr>
            <a:picLocks noChangeAspect="1"/>
          </p:cNvPicPr>
          <p:nvPr/>
        </p:nvPicPr>
        <p:blipFill>
          <a:blip r:embed="rId17"/>
          <a:stretch>
            <a:fillRect/>
          </a:stretch>
        </p:blipFill>
        <p:spPr>
          <a:xfrm>
            <a:off x="7115575" y="3231975"/>
            <a:ext cx="214785" cy="214785"/>
          </a:xfrm>
          <a:prstGeom prst="rect">
            <a:avLst/>
          </a:prstGeom>
        </p:spPr>
      </p:pic>
      <p:pic>
        <p:nvPicPr>
          <p:cNvPr id="12" name="Picture 11" descr="Shape, arrow&#10;&#10;Description automatically generated">
            <a:extLst>
              <a:ext uri="{FF2B5EF4-FFF2-40B4-BE49-F238E27FC236}">
                <a16:creationId xmlns:a16="http://schemas.microsoft.com/office/drawing/2014/main" id="{14825944-C142-1A67-FFB9-0932F2B39D3F}"/>
              </a:ext>
            </a:extLst>
          </p:cNvPr>
          <p:cNvPicPr>
            <a:picLocks noChangeAspect="1"/>
          </p:cNvPicPr>
          <p:nvPr/>
        </p:nvPicPr>
        <p:blipFill>
          <a:blip r:embed="rId17"/>
          <a:stretch>
            <a:fillRect/>
          </a:stretch>
        </p:blipFill>
        <p:spPr>
          <a:xfrm>
            <a:off x="7120411" y="3602902"/>
            <a:ext cx="214785" cy="214785"/>
          </a:xfrm>
          <a:prstGeom prst="rect">
            <a:avLst/>
          </a:prstGeom>
        </p:spPr>
      </p:pic>
      <p:pic>
        <p:nvPicPr>
          <p:cNvPr id="13" name="Picture 12" descr="Shape, arrow&#10;&#10;Description automatically generated">
            <a:extLst>
              <a:ext uri="{FF2B5EF4-FFF2-40B4-BE49-F238E27FC236}">
                <a16:creationId xmlns:a16="http://schemas.microsoft.com/office/drawing/2014/main" id="{BB11C66D-3730-EC11-E8DF-F1BFA99A77A2}"/>
              </a:ext>
            </a:extLst>
          </p:cNvPr>
          <p:cNvPicPr>
            <a:picLocks noChangeAspect="1"/>
          </p:cNvPicPr>
          <p:nvPr/>
        </p:nvPicPr>
        <p:blipFill>
          <a:blip r:embed="rId17"/>
          <a:stretch>
            <a:fillRect/>
          </a:stretch>
        </p:blipFill>
        <p:spPr>
          <a:xfrm>
            <a:off x="7120411" y="4324708"/>
            <a:ext cx="214785" cy="214785"/>
          </a:xfrm>
          <a:prstGeom prst="rect">
            <a:avLst/>
          </a:prstGeom>
        </p:spPr>
      </p:pic>
      <p:sp>
        <p:nvSpPr>
          <p:cNvPr id="17" name="TextBox 16">
            <a:extLst>
              <a:ext uri="{FF2B5EF4-FFF2-40B4-BE49-F238E27FC236}">
                <a16:creationId xmlns:a16="http://schemas.microsoft.com/office/drawing/2014/main" id="{EC9EABEB-C5C7-F94B-883F-96097F893659}"/>
              </a:ext>
            </a:extLst>
          </p:cNvPr>
          <p:cNvSpPr txBox="1"/>
          <p:nvPr/>
        </p:nvSpPr>
        <p:spPr>
          <a:xfrm>
            <a:off x="7335196" y="3081312"/>
            <a:ext cx="4418424" cy="1527982"/>
          </a:xfrm>
          <a:prstGeom prst="rect">
            <a:avLst/>
          </a:prstGeom>
          <a:noFill/>
        </p:spPr>
        <p:txBody>
          <a:bodyPr wrap="square">
            <a:spAutoFit/>
          </a:bodyPr>
          <a:lstStyle/>
          <a:p>
            <a:pPr>
              <a:lnSpc>
                <a:spcPct val="150000"/>
              </a:lnSpc>
            </a:pPr>
            <a:r>
              <a:rPr lang="en-US" sz="1600" dirty="0">
                <a:latin typeface="Montserrat" panose="00000500000000000000" pitchFamily="2" charset="0"/>
              </a:rPr>
              <a:t>Compact</a:t>
            </a:r>
          </a:p>
          <a:p>
            <a:pPr>
              <a:lnSpc>
                <a:spcPct val="150000"/>
              </a:lnSpc>
            </a:pPr>
            <a:r>
              <a:rPr lang="en-US" sz="1600" dirty="0">
                <a:latin typeface="Montserrat" panose="00000500000000000000" pitchFamily="2" charset="0"/>
              </a:rPr>
              <a:t>Efficient “pose” operations</a:t>
            </a:r>
          </a:p>
          <a:p>
            <a:pPr>
              <a:lnSpc>
                <a:spcPct val="150000"/>
              </a:lnSpc>
            </a:pPr>
            <a:r>
              <a:rPr lang="en-US" sz="1600" dirty="0">
                <a:latin typeface="Montserrat" panose="00000500000000000000" pitchFamily="2" charset="0"/>
              </a:rPr>
              <a:t>Two equilibrium points</a:t>
            </a:r>
          </a:p>
          <a:p>
            <a:pPr>
              <a:lnSpc>
                <a:spcPct val="150000"/>
              </a:lnSpc>
            </a:pPr>
            <a:r>
              <a:rPr lang="en-US" sz="1600" dirty="0">
                <a:latin typeface="Montserrat" panose="00000500000000000000" pitchFamily="2" charset="0"/>
              </a:rPr>
              <a:t>Unique (coupled) “pose-error” function </a:t>
            </a:r>
          </a:p>
        </p:txBody>
      </p:sp>
      <p:pic>
        <p:nvPicPr>
          <p:cNvPr id="18" name="Picture 17" descr="Icon&#10;&#10;Description automatically generated">
            <a:extLst>
              <a:ext uri="{FF2B5EF4-FFF2-40B4-BE49-F238E27FC236}">
                <a16:creationId xmlns:a16="http://schemas.microsoft.com/office/drawing/2014/main" id="{BAE1A17F-A38E-BB77-A4BB-1029EA27CC37}"/>
              </a:ext>
            </a:extLst>
          </p:cNvPr>
          <p:cNvPicPr>
            <a:picLocks noChangeAspect="1"/>
          </p:cNvPicPr>
          <p:nvPr/>
        </p:nvPicPr>
        <p:blipFill>
          <a:blip r:embed="rId16"/>
          <a:stretch>
            <a:fillRect/>
          </a:stretch>
        </p:blipFill>
        <p:spPr>
          <a:xfrm>
            <a:off x="7098872" y="3957781"/>
            <a:ext cx="257864" cy="253996"/>
          </a:xfrm>
          <a:prstGeom prst="rect">
            <a:avLst/>
          </a:prstGeom>
        </p:spPr>
      </p:pic>
      <p:sp>
        <p:nvSpPr>
          <p:cNvPr id="32" name="TextBox 31">
            <a:extLst>
              <a:ext uri="{FF2B5EF4-FFF2-40B4-BE49-F238E27FC236}">
                <a16:creationId xmlns:a16="http://schemas.microsoft.com/office/drawing/2014/main" id="{8345DBD3-FCB4-32F7-5B6E-8752986D7B60}"/>
              </a:ext>
            </a:extLst>
          </p:cNvPr>
          <p:cNvSpPr txBox="1"/>
          <p:nvPr/>
        </p:nvSpPr>
        <p:spPr>
          <a:xfrm>
            <a:off x="1221246" y="4681469"/>
            <a:ext cx="5192530" cy="666208"/>
          </a:xfrm>
          <a:prstGeom prst="rect">
            <a:avLst/>
          </a:prstGeom>
          <a:noFill/>
        </p:spPr>
        <p:txBody>
          <a:bodyPr wrap="square">
            <a:spAutoFit/>
          </a:bodyPr>
          <a:lstStyle/>
          <a:p>
            <a:r>
              <a:rPr lang="en-US" sz="1600" b="1" i="1" dirty="0">
                <a:latin typeface="Montserrat" panose="00000500000000000000" pitchFamily="2" charset="0"/>
              </a:rPr>
              <a:t>UDQ Control methods</a:t>
            </a:r>
            <a:endParaRPr lang="en-US" sz="1600" dirty="0">
              <a:latin typeface="Montserrat" panose="00000500000000000000" pitchFamily="2" charset="0"/>
            </a:endParaRPr>
          </a:p>
          <a:p>
            <a:pPr marL="285750" indent="-285750">
              <a:lnSpc>
                <a:spcPct val="150000"/>
              </a:lnSpc>
              <a:buFont typeface="Arial" panose="020B0604020202020204" pitchFamily="34" charset="0"/>
              <a:buChar char="•"/>
            </a:pPr>
            <a:r>
              <a:rPr lang="en-US" sz="1600" dirty="0">
                <a:latin typeface="Montserrat" panose="00000500000000000000" pitchFamily="2" charset="0"/>
              </a:rPr>
              <a:t>Reference-tracking</a:t>
            </a:r>
          </a:p>
        </p:txBody>
      </p:sp>
      <p:grpSp>
        <p:nvGrpSpPr>
          <p:cNvPr id="29" name="Group 28">
            <a:extLst>
              <a:ext uri="{FF2B5EF4-FFF2-40B4-BE49-F238E27FC236}">
                <a16:creationId xmlns:a16="http://schemas.microsoft.com/office/drawing/2014/main" id="{D1888DA9-EFC3-F12A-7F9C-A9C29ED7EB55}"/>
              </a:ext>
            </a:extLst>
          </p:cNvPr>
          <p:cNvGrpSpPr/>
          <p:nvPr/>
        </p:nvGrpSpPr>
        <p:grpSpPr>
          <a:xfrm>
            <a:off x="1230577" y="5251919"/>
            <a:ext cx="4926877" cy="789319"/>
            <a:chOff x="5873228" y="1815394"/>
            <a:chExt cx="4926877" cy="789319"/>
          </a:xfrm>
        </p:grpSpPr>
        <p:sp>
          <p:nvSpPr>
            <p:cNvPr id="30" name="TextBox 29">
              <a:extLst>
                <a:ext uri="{FF2B5EF4-FFF2-40B4-BE49-F238E27FC236}">
                  <a16:creationId xmlns:a16="http://schemas.microsoft.com/office/drawing/2014/main" id="{4B935EFD-BC55-A704-18C4-7FD8B905F750}"/>
                </a:ext>
              </a:extLst>
            </p:cNvPr>
            <p:cNvSpPr txBox="1"/>
            <p:nvPr/>
          </p:nvSpPr>
          <p:spPr>
            <a:xfrm>
              <a:off x="6131091" y="1815394"/>
              <a:ext cx="4669014" cy="789319"/>
            </a:xfrm>
            <a:prstGeom prst="rect">
              <a:avLst/>
            </a:prstGeom>
            <a:noFill/>
          </p:spPr>
          <p:txBody>
            <a:bodyPr wrap="square">
              <a:spAutoFit/>
            </a:bodyPr>
            <a:lstStyle/>
            <a:p>
              <a:pPr>
                <a:lnSpc>
                  <a:spcPct val="150000"/>
                </a:lnSpc>
              </a:pPr>
              <a:r>
                <a:rPr lang="en-US" sz="1600" dirty="0">
                  <a:latin typeface="Montserrat" panose="00000500000000000000" pitchFamily="2" charset="0"/>
                </a:rPr>
                <a:t>Rely on predefined time-varying reference</a:t>
              </a:r>
            </a:p>
            <a:p>
              <a:pPr>
                <a:lnSpc>
                  <a:spcPct val="150000"/>
                </a:lnSpc>
              </a:pPr>
              <a:r>
                <a:rPr lang="en-US" sz="1600" dirty="0">
                  <a:latin typeface="Montserrat" panose="00000500000000000000" pitchFamily="2" charset="0"/>
                  <a:sym typeface="Wingdings" panose="05000000000000000000" pitchFamily="2" charset="2"/>
                </a:rPr>
                <a:t>	“… </a:t>
              </a:r>
              <a:r>
                <a:rPr lang="en-US" sz="1600" i="1" dirty="0">
                  <a:latin typeface="Montserrat" panose="00000500000000000000" pitchFamily="2" charset="0"/>
                  <a:sym typeface="Wingdings" panose="05000000000000000000" pitchFamily="2" charset="2"/>
                </a:rPr>
                <a:t>when to be where …</a:t>
              </a:r>
              <a:r>
                <a:rPr lang="en-US" sz="1600" dirty="0">
                  <a:latin typeface="Montserrat" panose="00000500000000000000" pitchFamily="2" charset="0"/>
                  <a:sym typeface="Wingdings" panose="05000000000000000000" pitchFamily="2" charset="2"/>
                </a:rPr>
                <a:t>”</a:t>
              </a:r>
              <a:r>
                <a:rPr lang="en-US" sz="1600" dirty="0">
                  <a:latin typeface="Montserrat" panose="00000500000000000000" pitchFamily="2" charset="0"/>
                </a:rPr>
                <a:t> </a:t>
              </a:r>
              <a:endParaRPr lang="en-US" sz="1600" dirty="0">
                <a:latin typeface="Montserrat" panose="00000500000000000000" pitchFamily="2" charset="0"/>
                <a:sym typeface="Wingdings" panose="05000000000000000000" pitchFamily="2" charset="2"/>
              </a:endParaRPr>
            </a:p>
          </p:txBody>
        </p:sp>
        <p:pic>
          <p:nvPicPr>
            <p:cNvPr id="31" name="Picture 30" descr="Icon&#10;&#10;Description automatically generated">
              <a:extLst>
                <a:ext uri="{FF2B5EF4-FFF2-40B4-BE49-F238E27FC236}">
                  <a16:creationId xmlns:a16="http://schemas.microsoft.com/office/drawing/2014/main" id="{2C21DB7C-0753-1380-B1C7-6FDF43D68C2B}"/>
                </a:ext>
              </a:extLst>
            </p:cNvPr>
            <p:cNvPicPr>
              <a:picLocks noChangeAspect="1"/>
            </p:cNvPicPr>
            <p:nvPr/>
          </p:nvPicPr>
          <p:blipFill>
            <a:blip r:embed="rId16"/>
            <a:stretch>
              <a:fillRect/>
            </a:stretch>
          </p:blipFill>
          <p:spPr>
            <a:xfrm>
              <a:off x="5873228" y="1972169"/>
              <a:ext cx="257864" cy="253996"/>
            </a:xfrm>
            <a:prstGeom prst="rect">
              <a:avLst/>
            </a:prstGeom>
          </p:spPr>
        </p:pic>
      </p:grpSp>
      <p:pic>
        <p:nvPicPr>
          <p:cNvPr id="40" name="Picture 39" descr="A picture containing text, clipart&#10;&#10;Description automatically generated">
            <a:extLst>
              <a:ext uri="{FF2B5EF4-FFF2-40B4-BE49-F238E27FC236}">
                <a16:creationId xmlns:a16="http://schemas.microsoft.com/office/drawing/2014/main" id="{E0DA2CCA-1036-717D-72D3-0E517D305C49}"/>
              </a:ext>
            </a:extLst>
          </p:cNvPr>
          <p:cNvPicPr>
            <a:picLocks noChangeAspect="1"/>
          </p:cNvPicPr>
          <p:nvPr/>
        </p:nvPicPr>
        <p:blipFill rotWithShape="1">
          <a:blip r:embed="rId15"/>
          <a:srcRect l="39862" t="-1" r="40285" b="55032"/>
          <a:stretch/>
        </p:blipFill>
        <p:spPr>
          <a:xfrm>
            <a:off x="954163" y="4696606"/>
            <a:ext cx="271716" cy="265120"/>
          </a:xfrm>
          <a:prstGeom prst="rect">
            <a:avLst/>
          </a:prstGeom>
        </p:spPr>
      </p:pic>
      <p:sp>
        <p:nvSpPr>
          <p:cNvPr id="47" name="TextBox 46">
            <a:extLst>
              <a:ext uri="{FF2B5EF4-FFF2-40B4-BE49-F238E27FC236}">
                <a16:creationId xmlns:a16="http://schemas.microsoft.com/office/drawing/2014/main" id="{257039A7-6ED4-8BDE-AAC1-F9BC4EFEBAFF}"/>
              </a:ext>
            </a:extLst>
          </p:cNvPr>
          <p:cNvSpPr txBox="1"/>
          <p:nvPr/>
        </p:nvSpPr>
        <p:spPr>
          <a:xfrm>
            <a:off x="7028034" y="1885753"/>
            <a:ext cx="4822358" cy="1323439"/>
          </a:xfrm>
          <a:prstGeom prst="rect">
            <a:avLst/>
          </a:prstGeom>
          <a:noFill/>
        </p:spPr>
        <p:txBody>
          <a:bodyPr wrap="square">
            <a:spAutoFit/>
          </a:bodyPr>
          <a:lstStyle/>
          <a:p>
            <a:pPr marL="285750" indent="-285750">
              <a:buFont typeface="Arial" panose="020B0604020202020204" pitchFamily="34" charset="0"/>
              <a:buChar char="•"/>
            </a:pPr>
            <a:r>
              <a:rPr lang="en-US" sz="1600" dirty="0">
                <a:solidFill>
                  <a:prstClr val="black"/>
                </a:solidFill>
                <a:latin typeface="Montserrat" panose="00000500000000000000" pitchFamily="2" charset="0"/>
              </a:rPr>
              <a:t>                      with              and</a:t>
            </a:r>
          </a:p>
          <a:p>
            <a:pPr marL="285750" indent="-285750">
              <a:buFont typeface="Arial" panose="020B0604020202020204" pitchFamily="34" charset="0"/>
              <a:buChar char="•"/>
            </a:pPr>
            <a:r>
              <a:rPr lang="en-US" sz="1600" dirty="0">
                <a:solidFill>
                  <a:prstClr val="black"/>
                </a:solidFill>
                <a:latin typeface="Montserrat" panose="00000500000000000000" pitchFamily="2" charset="0"/>
              </a:rPr>
              <a:t>                        Unit</a:t>
            </a:r>
          </a:p>
          <a:p>
            <a:pPr marL="285750" indent="-285750">
              <a:buFont typeface="Arial" panose="020B0604020202020204" pitchFamily="34" charset="0"/>
              <a:buChar char="•"/>
            </a:pPr>
            <a:r>
              <a:rPr lang="en-US" sz="1600" dirty="0">
                <a:solidFill>
                  <a:prstClr val="black"/>
                </a:solidFill>
                <a:latin typeface="Montserrat" panose="00000500000000000000" pitchFamily="2" charset="0"/>
              </a:rPr>
              <a:t> 		              where, </a:t>
            </a:r>
          </a:p>
          <a:p>
            <a:pPr marL="742950" lvl="1" indent="-285750">
              <a:buFont typeface="Courier New" panose="02070309020205020404" pitchFamily="49" charset="0"/>
              <a:buChar char="o"/>
            </a:pPr>
            <a:r>
              <a:rPr lang="en-US" sz="1600" dirty="0">
                <a:solidFill>
                  <a:prstClr val="black"/>
                </a:solidFill>
                <a:latin typeface="Montserrat" panose="00000500000000000000" pitchFamily="2" charset="0"/>
              </a:rPr>
              <a:t>Translation vector</a:t>
            </a:r>
          </a:p>
          <a:p>
            <a:pPr marL="742950" lvl="1" indent="-285750">
              <a:buFont typeface="Courier New" panose="02070309020205020404" pitchFamily="49" charset="0"/>
              <a:buChar char="o"/>
            </a:pPr>
            <a:r>
              <a:rPr lang="en-US" sz="1600" dirty="0">
                <a:solidFill>
                  <a:prstClr val="black"/>
                </a:solidFill>
                <a:latin typeface="Montserrat" panose="00000500000000000000" pitchFamily="2" charset="0"/>
              </a:rPr>
              <a:t>Rotation quaternion</a:t>
            </a:r>
            <a:endParaRPr lang="en-US" sz="1600" dirty="0"/>
          </a:p>
        </p:txBody>
      </p:sp>
      <p:pic>
        <p:nvPicPr>
          <p:cNvPr id="46" name="Picture 45" descr="\documentclass{article}&#10;\usepackage{amsmath}&#10;\pagestyle{empty}&#10;\begin{document}&#10;&#10;$\hat{q} = q_r + \epsilon\,q_d$&#10;&#10;&#10;\end{document}" title="IguanaTex Bitmap Display">
            <a:extLst>
              <a:ext uri="{FF2B5EF4-FFF2-40B4-BE49-F238E27FC236}">
                <a16:creationId xmlns:a16="http://schemas.microsoft.com/office/drawing/2014/main" id="{9C264EBD-CCB3-DCCE-F651-E7EBAD3469B0}"/>
              </a:ext>
            </a:extLst>
          </p:cNvPr>
          <p:cNvPicPr>
            <a:picLocks noChangeAspect="1"/>
          </p:cNvPicPr>
          <p:nvPr>
            <p:custDataLst>
              <p:tags r:id="rId1"/>
            </p:custDataLst>
          </p:nvPr>
        </p:nvPicPr>
        <p:blipFill>
          <a:blip r:embed="rId18"/>
          <a:stretch>
            <a:fillRect/>
          </a:stretch>
        </p:blipFill>
        <p:spPr>
          <a:xfrm>
            <a:off x="7388771" y="1957371"/>
            <a:ext cx="1098367" cy="183061"/>
          </a:xfrm>
          <a:prstGeom prst="rect">
            <a:avLst/>
          </a:prstGeom>
        </p:spPr>
      </p:pic>
      <p:pic>
        <p:nvPicPr>
          <p:cNvPr id="50" name="Picture 49" descr="\documentclass{article}&#10;\usepackage{amsmath}&#10;\pagestyle{empty}&#10;\begin{document}&#10;&#10;$\epsilon^2=0$&#10;&#10;&#10;\end{document}" title="IguanaTex Bitmap Display">
            <a:extLst>
              <a:ext uri="{FF2B5EF4-FFF2-40B4-BE49-F238E27FC236}">
                <a16:creationId xmlns:a16="http://schemas.microsoft.com/office/drawing/2014/main" id="{A77574AD-AE5E-37B7-55CD-4925A77F82E5}"/>
              </a:ext>
            </a:extLst>
          </p:cNvPr>
          <p:cNvPicPr>
            <a:picLocks noChangeAspect="1"/>
          </p:cNvPicPr>
          <p:nvPr>
            <p:custDataLst>
              <p:tags r:id="rId2"/>
            </p:custDataLst>
          </p:nvPr>
        </p:nvPicPr>
        <p:blipFill>
          <a:blip r:embed="rId19"/>
          <a:stretch>
            <a:fillRect/>
          </a:stretch>
        </p:blipFill>
        <p:spPr>
          <a:xfrm>
            <a:off x="9139094" y="1948010"/>
            <a:ext cx="539221" cy="175589"/>
          </a:xfrm>
          <a:prstGeom prst="rect">
            <a:avLst/>
          </a:prstGeom>
        </p:spPr>
      </p:pic>
      <p:pic>
        <p:nvPicPr>
          <p:cNvPr id="56" name="Picture 55" descr="\documentclass{article}&#10;\usepackage{amsmath}&#10;\pagestyle{empty}&#10;\begin{document}&#10;$\epsilon\neq 0$&#10;\end{document}" title="IguanaTex Bitmap Display">
            <a:extLst>
              <a:ext uri="{FF2B5EF4-FFF2-40B4-BE49-F238E27FC236}">
                <a16:creationId xmlns:a16="http://schemas.microsoft.com/office/drawing/2014/main" id="{F2402CDC-8E57-711A-9A61-013F22E09E68}"/>
              </a:ext>
            </a:extLst>
          </p:cNvPr>
          <p:cNvPicPr>
            <a:picLocks noChangeAspect="1"/>
          </p:cNvPicPr>
          <p:nvPr>
            <p:custDataLst>
              <p:tags r:id="rId3"/>
            </p:custDataLst>
          </p:nvPr>
        </p:nvPicPr>
        <p:blipFill>
          <a:blip r:embed="rId20"/>
          <a:stretch>
            <a:fillRect/>
          </a:stretch>
        </p:blipFill>
        <p:spPr>
          <a:xfrm>
            <a:off x="10330271" y="1958518"/>
            <a:ext cx="447068" cy="193023"/>
          </a:xfrm>
          <a:prstGeom prst="rect">
            <a:avLst/>
          </a:prstGeom>
        </p:spPr>
      </p:pic>
      <p:pic>
        <p:nvPicPr>
          <p:cNvPr id="61" name="Picture 60" descr="\documentclass{article}&#10;\usepackage{amsmath}&#10;\pagestyle{empty}&#10;\begin{document}&#10;&#10;$\hat{q}^{-1} = \hat{q}^*$&#10;&#10;&#10;\end{document}" title="IguanaTex Bitmap Display">
            <a:extLst>
              <a:ext uri="{FF2B5EF4-FFF2-40B4-BE49-F238E27FC236}">
                <a16:creationId xmlns:a16="http://schemas.microsoft.com/office/drawing/2014/main" id="{0EFB5EEA-D4B3-F1E8-B022-D63FBFBB7BA9}"/>
              </a:ext>
            </a:extLst>
          </p:cNvPr>
          <p:cNvPicPr>
            <a:picLocks noChangeAspect="1"/>
          </p:cNvPicPr>
          <p:nvPr>
            <p:custDataLst>
              <p:tags r:id="rId4"/>
            </p:custDataLst>
          </p:nvPr>
        </p:nvPicPr>
        <p:blipFill>
          <a:blip r:embed="rId21"/>
          <a:stretch>
            <a:fillRect/>
          </a:stretch>
        </p:blipFill>
        <p:spPr>
          <a:xfrm>
            <a:off x="7388771" y="2200571"/>
            <a:ext cx="762132" cy="210458"/>
          </a:xfrm>
          <a:prstGeom prst="rect">
            <a:avLst/>
          </a:prstGeom>
        </p:spPr>
      </p:pic>
      <p:cxnSp>
        <p:nvCxnSpPr>
          <p:cNvPr id="62" name="Straight Arrow Connector 61">
            <a:extLst>
              <a:ext uri="{FF2B5EF4-FFF2-40B4-BE49-F238E27FC236}">
                <a16:creationId xmlns:a16="http://schemas.microsoft.com/office/drawing/2014/main" id="{9087BED9-BE1D-8BEF-404D-76ABFBDE0284}"/>
              </a:ext>
            </a:extLst>
          </p:cNvPr>
          <p:cNvCxnSpPr>
            <a:cxnSpLocks/>
          </p:cNvCxnSpPr>
          <p:nvPr/>
        </p:nvCxnSpPr>
        <p:spPr>
          <a:xfrm>
            <a:off x="8264053" y="2317392"/>
            <a:ext cx="3335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descr="\documentclass{article}&#10;\usepackage{amsmath}&#10;\pagestyle{empty}&#10;\begin{document}&#10;&#10;$\hat{q} = q + \epsilon/{2}\,p\circ q \in \mathrm{SE}(3)$&#10;&#10;&#10;\end{document}" title="IguanaTex Bitmap Display">
            <a:extLst>
              <a:ext uri="{FF2B5EF4-FFF2-40B4-BE49-F238E27FC236}">
                <a16:creationId xmlns:a16="http://schemas.microsoft.com/office/drawing/2014/main" id="{01F6D79D-8B95-E758-4CD2-7B8C72B4B6A5}"/>
              </a:ext>
            </a:extLst>
          </p:cNvPr>
          <p:cNvPicPr>
            <a:picLocks noChangeAspect="1"/>
          </p:cNvPicPr>
          <p:nvPr>
            <p:custDataLst>
              <p:tags r:id="rId5"/>
            </p:custDataLst>
          </p:nvPr>
        </p:nvPicPr>
        <p:blipFill>
          <a:blip r:embed="rId22"/>
          <a:stretch>
            <a:fillRect/>
          </a:stretch>
        </p:blipFill>
        <p:spPr>
          <a:xfrm>
            <a:off x="7388771" y="2450688"/>
            <a:ext cx="2196734" cy="207967"/>
          </a:xfrm>
          <a:prstGeom prst="rect">
            <a:avLst/>
          </a:prstGeom>
        </p:spPr>
      </p:pic>
      <p:pic>
        <p:nvPicPr>
          <p:cNvPr id="64" name="Picture 63" descr="\documentclass{article}&#10;\usepackage{bm}&#10;\usepackage{amsmath}&#10;\usepackage{amsfonts}&#10;\pagestyle{empty}&#10;\begin{document}&#10;$\bm{p}\in\mathbb{R}^3$&#10;&#10;&#10;\end{document}" title="IguanaTex Bitmap Display">
            <a:extLst>
              <a:ext uri="{FF2B5EF4-FFF2-40B4-BE49-F238E27FC236}">
                <a16:creationId xmlns:a16="http://schemas.microsoft.com/office/drawing/2014/main" id="{4D14922E-4988-B27E-5BB8-6EF1881188F6}"/>
              </a:ext>
            </a:extLst>
          </p:cNvPr>
          <p:cNvPicPr>
            <a:picLocks noChangeAspect="1"/>
          </p:cNvPicPr>
          <p:nvPr>
            <p:custDataLst>
              <p:tags r:id="rId6"/>
            </p:custDataLst>
          </p:nvPr>
        </p:nvPicPr>
        <p:blipFill>
          <a:blip r:embed="rId23"/>
          <a:stretch>
            <a:fillRect/>
          </a:stretch>
        </p:blipFill>
        <p:spPr>
          <a:xfrm>
            <a:off x="9823120" y="2676048"/>
            <a:ext cx="584732" cy="203333"/>
          </a:xfrm>
          <a:prstGeom prst="rect">
            <a:avLst/>
          </a:prstGeom>
        </p:spPr>
      </p:pic>
      <p:pic>
        <p:nvPicPr>
          <p:cNvPr id="68" name="Picture 67" descr="\documentclass{article}&#10;\usepackage{bm}&#10;\usepackage{amsmath}&#10;\pagestyle{empty}&#10;\begin{document}&#10;$q\in\mathrm{SO}(3)$&#10;&#10;&#10;\end{document}" title="IguanaTex Bitmap Display">
            <a:extLst>
              <a:ext uri="{FF2B5EF4-FFF2-40B4-BE49-F238E27FC236}">
                <a16:creationId xmlns:a16="http://schemas.microsoft.com/office/drawing/2014/main" id="{21FAA007-690F-C019-7A61-2342D2D926B4}"/>
              </a:ext>
            </a:extLst>
          </p:cNvPr>
          <p:cNvPicPr>
            <a:picLocks noChangeAspect="1"/>
          </p:cNvPicPr>
          <p:nvPr>
            <p:custDataLst>
              <p:tags r:id="rId7"/>
            </p:custDataLst>
          </p:nvPr>
        </p:nvPicPr>
        <p:blipFill>
          <a:blip r:embed="rId24"/>
          <a:stretch>
            <a:fillRect/>
          </a:stretch>
        </p:blipFill>
        <p:spPr>
          <a:xfrm>
            <a:off x="10057518" y="2933857"/>
            <a:ext cx="834988" cy="200926"/>
          </a:xfrm>
          <a:prstGeom prst="rect">
            <a:avLst/>
          </a:prstGeom>
        </p:spPr>
      </p:pic>
      <p:sp>
        <p:nvSpPr>
          <p:cNvPr id="74" name="TextBox 73">
            <a:extLst>
              <a:ext uri="{FF2B5EF4-FFF2-40B4-BE49-F238E27FC236}">
                <a16:creationId xmlns:a16="http://schemas.microsoft.com/office/drawing/2014/main" id="{2D510E56-9C5F-40AE-A7CA-90977B71B2B8}"/>
              </a:ext>
            </a:extLst>
          </p:cNvPr>
          <p:cNvSpPr txBox="1"/>
          <p:nvPr/>
        </p:nvSpPr>
        <p:spPr>
          <a:xfrm>
            <a:off x="1168534" y="1799481"/>
            <a:ext cx="8075082" cy="1200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Montserrat" panose="00000500000000000000" pitchFamily="2" charset="0"/>
              </a:rPr>
              <a:t>Position</a:t>
            </a:r>
          </a:p>
          <a:p>
            <a:pPr marL="285750" indent="-285750">
              <a:buFont typeface="Arial" panose="020B0604020202020204" pitchFamily="34" charset="0"/>
              <a:buChar char="•"/>
            </a:pPr>
            <a:r>
              <a:rPr lang="en-US" sz="1600" dirty="0">
                <a:latin typeface="Montserrat" panose="00000500000000000000" pitchFamily="2" charset="0"/>
              </a:rPr>
              <a:t>Orientation</a:t>
            </a:r>
          </a:p>
          <a:p>
            <a:pPr marL="742950" lvl="1" indent="-285750">
              <a:buFont typeface="Courier New" panose="02070309020205020404" pitchFamily="49" charset="0"/>
              <a:buChar char="o"/>
            </a:pPr>
            <a:r>
              <a:rPr lang="en-US" sz="1600" dirty="0">
                <a:latin typeface="Montserrat" panose="00000500000000000000" pitchFamily="2" charset="0"/>
              </a:rPr>
              <a:t>Rotation matrices </a:t>
            </a:r>
          </a:p>
          <a:p>
            <a:pPr marL="742950" lvl="1" indent="-285750">
              <a:buFont typeface="Courier New" panose="02070309020205020404" pitchFamily="49" charset="0"/>
              <a:buChar char="o"/>
            </a:pPr>
            <a:r>
              <a:rPr lang="en-US" sz="1600" dirty="0">
                <a:latin typeface="Montserrat" panose="00000500000000000000" pitchFamily="2" charset="0"/>
              </a:rPr>
              <a:t>Unit quaternions</a:t>
            </a:r>
          </a:p>
        </p:txBody>
      </p:sp>
      <p:pic>
        <p:nvPicPr>
          <p:cNvPr id="75" name="Picture 74" descr="\documentclass{article}&#10;\usepackage{bm}&#10;\usepackage{amsmath}&#10;\usepackage{amsfonts}&#10;\pagestyle{empty}&#10;\begin{document}&#10;$\bm{p}\in\mathbb{R}^3$&#10;&#10;&#10;\end{document}" title="IguanaTex Bitmap Display">
            <a:extLst>
              <a:ext uri="{FF2B5EF4-FFF2-40B4-BE49-F238E27FC236}">
                <a16:creationId xmlns:a16="http://schemas.microsoft.com/office/drawing/2014/main" id="{749C15EC-AED6-CE40-F286-BC297F3B15EB}"/>
              </a:ext>
            </a:extLst>
          </p:cNvPr>
          <p:cNvPicPr>
            <a:picLocks noChangeAspect="1"/>
          </p:cNvPicPr>
          <p:nvPr>
            <p:custDataLst>
              <p:tags r:id="rId8"/>
            </p:custDataLst>
          </p:nvPr>
        </p:nvPicPr>
        <p:blipFill>
          <a:blip r:embed="rId23"/>
          <a:stretch>
            <a:fillRect/>
          </a:stretch>
        </p:blipFill>
        <p:spPr>
          <a:xfrm>
            <a:off x="2474053" y="1937099"/>
            <a:ext cx="584732" cy="203333"/>
          </a:xfrm>
          <a:prstGeom prst="rect">
            <a:avLst/>
          </a:prstGeom>
        </p:spPr>
      </p:pic>
      <p:pic>
        <p:nvPicPr>
          <p:cNvPr id="88" name="Picture 87" descr="\documentclass{article}&#10;\usepackage{bm}&#10;\usepackage{amsmath}&#10;\usepackage{amsfonts}&#10;\pagestyle{empty}&#10;\begin{document}&#10;$\{\text{R},q\}\in\mathrm{SO}(3)$&#10;&#10;&#10;\end{document}" title="IguanaTex Bitmap Display">
            <a:extLst>
              <a:ext uri="{FF2B5EF4-FFF2-40B4-BE49-F238E27FC236}">
                <a16:creationId xmlns:a16="http://schemas.microsoft.com/office/drawing/2014/main" id="{75BBF898-9121-773C-C8A2-ACE6FFDEAA04}"/>
              </a:ext>
            </a:extLst>
          </p:cNvPr>
          <p:cNvPicPr>
            <a:picLocks noChangeAspect="1"/>
          </p:cNvPicPr>
          <p:nvPr>
            <p:custDataLst>
              <p:tags r:id="rId9"/>
            </p:custDataLst>
          </p:nvPr>
        </p:nvPicPr>
        <p:blipFill>
          <a:blip r:embed="rId25"/>
          <a:stretch>
            <a:fillRect/>
          </a:stretch>
        </p:blipFill>
        <p:spPr>
          <a:xfrm>
            <a:off x="2778765" y="2238584"/>
            <a:ext cx="1264513" cy="200927"/>
          </a:xfrm>
          <a:prstGeom prst="rect">
            <a:avLst/>
          </a:prstGeom>
        </p:spPr>
      </p:pic>
      <p:pic>
        <p:nvPicPr>
          <p:cNvPr id="96" name="Picture 95" descr="\documentclass{article}&#10;\usepackage{bm}&#10;\usepackage{amsmath}&#10;\usepackage{amsfonts}&#10;\pagestyle{empty}&#10;\begin{document}&#10;$\text{R}\in\mathbb{R}^{3\times 3}$&#10;&#10;&#10;\end{document}" title="IguanaTex Bitmap Display">
            <a:extLst>
              <a:ext uri="{FF2B5EF4-FFF2-40B4-BE49-F238E27FC236}">
                <a16:creationId xmlns:a16="http://schemas.microsoft.com/office/drawing/2014/main" id="{962A01F6-62D3-8F8B-A5E8-6DAAF1665C8E}"/>
              </a:ext>
            </a:extLst>
          </p:cNvPr>
          <p:cNvPicPr>
            <a:picLocks noChangeAspect="1"/>
          </p:cNvPicPr>
          <p:nvPr>
            <p:custDataLst>
              <p:tags r:id="rId10"/>
            </p:custDataLst>
          </p:nvPr>
        </p:nvPicPr>
        <p:blipFill>
          <a:blip r:embed="rId26"/>
          <a:stretch>
            <a:fillRect/>
          </a:stretch>
        </p:blipFill>
        <p:spPr>
          <a:xfrm>
            <a:off x="3947254" y="2476420"/>
            <a:ext cx="806112" cy="173254"/>
          </a:xfrm>
          <a:prstGeom prst="rect">
            <a:avLst/>
          </a:prstGeom>
        </p:spPr>
      </p:pic>
      <p:pic>
        <p:nvPicPr>
          <p:cNvPr id="100" name="Picture 99" descr="\documentclass{article}&#10;\usepackage{bm}&#10;\usepackage{amsmath}&#10;\usepackage{amsfonts}&#10;\pagestyle{empty}&#10;\begin{document}&#10;$q\in\mathbb{R}^{4}$&#10;&#10;&#10;\end{document}" title="IguanaTex Bitmap Display">
            <a:extLst>
              <a:ext uri="{FF2B5EF4-FFF2-40B4-BE49-F238E27FC236}">
                <a16:creationId xmlns:a16="http://schemas.microsoft.com/office/drawing/2014/main" id="{E393A42C-D666-D56B-0B62-D266DCD12B8E}"/>
              </a:ext>
            </a:extLst>
          </p:cNvPr>
          <p:cNvPicPr>
            <a:picLocks noChangeAspect="1"/>
          </p:cNvPicPr>
          <p:nvPr>
            <p:custDataLst>
              <p:tags r:id="rId11"/>
            </p:custDataLst>
          </p:nvPr>
        </p:nvPicPr>
        <p:blipFill>
          <a:blip r:embed="rId27"/>
          <a:stretch>
            <a:fillRect/>
          </a:stretch>
        </p:blipFill>
        <p:spPr>
          <a:xfrm>
            <a:off x="3822361" y="2697161"/>
            <a:ext cx="552247" cy="204536"/>
          </a:xfrm>
          <a:prstGeom prst="rect">
            <a:avLst/>
          </a:prstGeom>
        </p:spPr>
      </p:pic>
      <p:grpSp>
        <p:nvGrpSpPr>
          <p:cNvPr id="101" name="Group 100">
            <a:extLst>
              <a:ext uri="{FF2B5EF4-FFF2-40B4-BE49-F238E27FC236}">
                <a16:creationId xmlns:a16="http://schemas.microsoft.com/office/drawing/2014/main" id="{48DA0348-C9D3-5616-5540-153D93A16379}"/>
              </a:ext>
            </a:extLst>
          </p:cNvPr>
          <p:cNvGrpSpPr/>
          <p:nvPr/>
        </p:nvGrpSpPr>
        <p:grpSpPr>
          <a:xfrm>
            <a:off x="9210215" y="60842"/>
            <a:ext cx="3422432" cy="307777"/>
            <a:chOff x="8818329" y="17394"/>
            <a:chExt cx="3422432" cy="307777"/>
          </a:xfrm>
        </p:grpSpPr>
        <p:pic>
          <p:nvPicPr>
            <p:cNvPr id="102" name="Picture 101" descr="\documentclass{article}&#10;\usepackage{amsmath}&#10;\pagestyle{empty}&#10;\begin{document}&#10;&#10;$\circ$&#10;&#10;&#10;\end{document}" title="IguanaTex Bitmap Display">
              <a:extLst>
                <a:ext uri="{FF2B5EF4-FFF2-40B4-BE49-F238E27FC236}">
                  <a16:creationId xmlns:a16="http://schemas.microsoft.com/office/drawing/2014/main" id="{9EE1B002-2B91-C1B0-25A8-D690484ED067}"/>
                </a:ext>
              </a:extLst>
            </p:cNvPr>
            <p:cNvPicPr>
              <a:picLocks noChangeAspect="1"/>
            </p:cNvPicPr>
            <p:nvPr>
              <p:custDataLst>
                <p:tags r:id="rId12"/>
              </p:custDataLst>
            </p:nvPr>
          </p:nvPicPr>
          <p:blipFill>
            <a:blip r:embed="rId28"/>
            <a:stretch>
              <a:fillRect/>
            </a:stretch>
          </p:blipFill>
          <p:spPr>
            <a:xfrm>
              <a:off x="8818329" y="136526"/>
              <a:ext cx="78205" cy="78205"/>
            </a:xfrm>
            <a:prstGeom prst="rect">
              <a:avLst/>
            </a:prstGeom>
          </p:spPr>
        </p:pic>
        <p:sp>
          <p:nvSpPr>
            <p:cNvPr id="104" name="TextBox 103">
              <a:extLst>
                <a:ext uri="{FF2B5EF4-FFF2-40B4-BE49-F238E27FC236}">
                  <a16:creationId xmlns:a16="http://schemas.microsoft.com/office/drawing/2014/main" id="{B3478E99-B889-5E9F-201C-ACD5D9431A45}"/>
                </a:ext>
              </a:extLst>
            </p:cNvPr>
            <p:cNvSpPr txBox="1"/>
            <p:nvPr/>
          </p:nvSpPr>
          <p:spPr>
            <a:xfrm>
              <a:off x="8896534" y="17394"/>
              <a:ext cx="3344227" cy="307777"/>
            </a:xfrm>
            <a:prstGeom prst="rect">
              <a:avLst/>
            </a:prstGeom>
            <a:noFill/>
          </p:spPr>
          <p:txBody>
            <a:bodyPr wrap="square">
              <a:spAutoFit/>
            </a:bodyPr>
            <a:lstStyle/>
            <a:p>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sym typeface="Wingdings" panose="05000000000000000000" pitchFamily="2" charset="2"/>
                </a:rPr>
                <a:t></a:t>
              </a:r>
              <a:r>
                <a:rPr lang="en-US" sz="1400" dirty="0">
                  <a:solidFill>
                    <a:prstClr val="black"/>
                  </a:solidFill>
                  <a:latin typeface="Montserrat" panose="00000500000000000000" pitchFamily="2" charset="0"/>
                  <a:sym typeface="Wingdings" panose="05000000000000000000" pitchFamily="2" charset="2"/>
                </a:rPr>
                <a:t> Quaternion multiplication</a:t>
              </a:r>
              <a:endParaRPr lang="en-US" dirty="0"/>
            </a:p>
          </p:txBody>
        </p:sp>
      </p:grpSp>
    </p:spTree>
    <p:extLst>
      <p:ext uri="{BB962C8B-B14F-4D97-AF65-F5344CB8AC3E}">
        <p14:creationId xmlns:p14="http://schemas.microsoft.com/office/powerpoint/2010/main" val="27619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7">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7">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7">
                                            <p:txEl>
                                              <p:pRg st="2" end="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xEl>
                                              <p:pRg st="3" end="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7">
                                            <p:txEl>
                                              <p:pRg st="4" end="4"/>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7">
                                            <p:txEl>
                                              <p:pRg st="0" end="0"/>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7">
                                            <p:txEl>
                                              <p:pRg st="1" end="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7">
                                            <p:txEl>
                                              <p:pRg st="2" end="2"/>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7">
                                            <p:txEl>
                                              <p:pRg st="3" end="3"/>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2">
                                            <p:txEl>
                                              <p:pRg st="0" end="0"/>
                                            </p:txEl>
                                          </p:spTgt>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2">
                                            <p:txEl>
                                              <p:pRg st="1" end="1"/>
                                            </p:txEl>
                                          </p:spTgt>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95" grpId="0"/>
      <p:bldP spid="123" grpId="0" animBg="1"/>
      <p:bldP spid="3" grpId="0"/>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5</a:t>
            </a:fld>
            <a:endParaRPr lang="en-US" dirty="0"/>
          </a:p>
        </p:txBody>
      </p:sp>
      <p:sp>
        <p:nvSpPr>
          <p:cNvPr id="36" name="Title 1">
            <a:extLst>
              <a:ext uri="{FF2B5EF4-FFF2-40B4-BE49-F238E27FC236}">
                <a16:creationId xmlns:a16="http://schemas.microsoft.com/office/drawing/2014/main" id="{588E5CB0-16FF-479C-449A-1397F5B0789E}"/>
              </a:ext>
            </a:extLst>
          </p:cNvPr>
          <p:cNvSpPr>
            <a:spLocks noGrp="1"/>
          </p:cNvSpPr>
          <p:nvPr>
            <p:ph type="title"/>
          </p:nvPr>
        </p:nvSpPr>
        <p:spPr>
          <a:xfrm>
            <a:off x="838200" y="-3673"/>
            <a:ext cx="10515600" cy="1325563"/>
          </a:xfrm>
        </p:spPr>
        <p:txBody>
          <a:bodyPr/>
          <a:lstStyle/>
          <a:p>
            <a:r>
              <a:rPr lang="en-US" dirty="0"/>
              <a:t>Motivation</a:t>
            </a:r>
            <a:endParaRPr lang="en-DE" dirty="0"/>
          </a:p>
        </p:txBody>
      </p:sp>
      <p:sp>
        <p:nvSpPr>
          <p:cNvPr id="37" name="Content Placeholder 4">
            <a:extLst>
              <a:ext uri="{FF2B5EF4-FFF2-40B4-BE49-F238E27FC236}">
                <a16:creationId xmlns:a16="http://schemas.microsoft.com/office/drawing/2014/main" id="{F3EB31C5-35ED-DB84-AC18-EB8F10EB2FFC}"/>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Tracking vs Following</a:t>
            </a:r>
            <a:endParaRPr lang="en-DE" dirty="0"/>
          </a:p>
        </p:txBody>
      </p:sp>
      <p:sp>
        <p:nvSpPr>
          <p:cNvPr id="5" name="TextBox 19 1 1">
            <a:extLst>
              <a:ext uri="{FF2B5EF4-FFF2-40B4-BE49-F238E27FC236}">
                <a16:creationId xmlns:a16="http://schemas.microsoft.com/office/drawing/2014/main" id="{1308C8AA-561A-6845-F402-BE63CC2E20A5}"/>
              </a:ext>
            </a:extLst>
          </p:cNvPr>
          <p:cNvSpPr txBox="1"/>
          <p:nvPr/>
        </p:nvSpPr>
        <p:spPr>
          <a:xfrm>
            <a:off x="480655" y="1767834"/>
            <a:ext cx="1957141"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Path-Tracking</a:t>
            </a:r>
            <a:endParaRPr lang="en-US" i="1" dirty="0">
              <a:latin typeface="Montserrat" panose="00000500000000000000" pitchFamily="2" charset="0"/>
            </a:endParaRPr>
          </a:p>
        </p:txBody>
      </p:sp>
      <p:sp>
        <p:nvSpPr>
          <p:cNvPr id="6" name="TextBox 19 1 2">
            <a:extLst>
              <a:ext uri="{FF2B5EF4-FFF2-40B4-BE49-F238E27FC236}">
                <a16:creationId xmlns:a16="http://schemas.microsoft.com/office/drawing/2014/main" id="{290A14DE-85B5-47B6-A792-B3AFA8730C9F}"/>
              </a:ext>
            </a:extLst>
          </p:cNvPr>
          <p:cNvSpPr txBox="1"/>
          <p:nvPr/>
        </p:nvSpPr>
        <p:spPr>
          <a:xfrm>
            <a:off x="480656" y="3796909"/>
            <a:ext cx="452733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Path-Following</a:t>
            </a:r>
          </a:p>
        </p:txBody>
      </p:sp>
      <p:grpSp>
        <p:nvGrpSpPr>
          <p:cNvPr id="92" name="Group 91">
            <a:extLst>
              <a:ext uri="{FF2B5EF4-FFF2-40B4-BE49-F238E27FC236}">
                <a16:creationId xmlns:a16="http://schemas.microsoft.com/office/drawing/2014/main" id="{8908025C-AF3B-65A2-2D37-6BEA78AC1B35}"/>
              </a:ext>
            </a:extLst>
          </p:cNvPr>
          <p:cNvGrpSpPr/>
          <p:nvPr/>
        </p:nvGrpSpPr>
        <p:grpSpPr>
          <a:xfrm>
            <a:off x="893417" y="2486294"/>
            <a:ext cx="2210463" cy="679494"/>
            <a:chOff x="893417" y="2486294"/>
            <a:chExt cx="2210463" cy="679494"/>
          </a:xfrm>
        </p:grpSpPr>
        <p:sp>
          <p:nvSpPr>
            <p:cNvPr id="7" name="Freeform: Shape 6">
              <a:extLst>
                <a:ext uri="{FF2B5EF4-FFF2-40B4-BE49-F238E27FC236}">
                  <a16:creationId xmlns:a16="http://schemas.microsoft.com/office/drawing/2014/main" id="{CFE2D127-FAFF-8855-7849-957C134192C2}"/>
                </a:ext>
              </a:extLst>
            </p:cNvPr>
            <p:cNvSpPr/>
            <p:nvPr/>
          </p:nvSpPr>
          <p:spPr>
            <a:xfrm flipH="1">
              <a:off x="893417" y="2486294"/>
              <a:ext cx="2210463" cy="679494"/>
            </a:xfrm>
            <a:custGeom>
              <a:avLst/>
              <a:gdLst>
                <a:gd name="connsiteX0" fmla="*/ 0 w 10952703"/>
                <a:gd name="connsiteY0" fmla="*/ 1810093 h 3727212"/>
                <a:gd name="connsiteX1" fmla="*/ 1446963 w 10952703"/>
                <a:gd name="connsiteY1" fmla="*/ 3025943 h 3727212"/>
                <a:gd name="connsiteX2" fmla="*/ 3356149 w 10952703"/>
                <a:gd name="connsiteY2" fmla="*/ 3709231 h 3727212"/>
                <a:gd name="connsiteX3" fmla="*/ 5285433 w 10952703"/>
                <a:gd name="connsiteY3" fmla="*/ 3307297 h 3727212"/>
                <a:gd name="connsiteX4" fmla="*/ 7154426 w 10952703"/>
                <a:gd name="connsiteY4" fmla="*/ 1116756 h 3727212"/>
                <a:gd name="connsiteX5" fmla="*/ 8782259 w 10952703"/>
                <a:gd name="connsiteY5" fmla="*/ 132018 h 3727212"/>
                <a:gd name="connsiteX6" fmla="*/ 10952703 w 10952703"/>
                <a:gd name="connsiteY6" fmla="*/ 61679 h 372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2703" h="3727212">
                  <a:moveTo>
                    <a:pt x="0" y="1810093"/>
                  </a:moveTo>
                  <a:cubicBezTo>
                    <a:pt x="443802" y="2259756"/>
                    <a:pt x="887605" y="2709420"/>
                    <a:pt x="1446963" y="3025943"/>
                  </a:cubicBezTo>
                  <a:cubicBezTo>
                    <a:pt x="2006321" y="3342466"/>
                    <a:pt x="2716404" y="3662339"/>
                    <a:pt x="3356149" y="3709231"/>
                  </a:cubicBezTo>
                  <a:cubicBezTo>
                    <a:pt x="3995894" y="3756123"/>
                    <a:pt x="4652387" y="3739376"/>
                    <a:pt x="5285433" y="3307297"/>
                  </a:cubicBezTo>
                  <a:cubicBezTo>
                    <a:pt x="5918479" y="2875218"/>
                    <a:pt x="6571622" y="1645969"/>
                    <a:pt x="7154426" y="1116756"/>
                  </a:cubicBezTo>
                  <a:cubicBezTo>
                    <a:pt x="7737230" y="587543"/>
                    <a:pt x="8149213" y="307864"/>
                    <a:pt x="8782259" y="132018"/>
                  </a:cubicBezTo>
                  <a:cubicBezTo>
                    <a:pt x="9415305" y="-43828"/>
                    <a:pt x="10358176" y="-18708"/>
                    <a:pt x="10952703" y="61679"/>
                  </a:cubicBezTo>
                </a:path>
              </a:pathLst>
            </a:custGeom>
            <a:noFill/>
            <a:ln w="635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30" name="Freeform: Shape 29">
              <a:extLst>
                <a:ext uri="{FF2B5EF4-FFF2-40B4-BE49-F238E27FC236}">
                  <a16:creationId xmlns:a16="http://schemas.microsoft.com/office/drawing/2014/main" id="{439353B3-1E83-BA44-D20E-60D320F53492}"/>
                </a:ext>
              </a:extLst>
            </p:cNvPr>
            <p:cNvSpPr/>
            <p:nvPr/>
          </p:nvSpPr>
          <p:spPr>
            <a:xfrm>
              <a:off x="893417" y="2517684"/>
              <a:ext cx="498475" cy="46355"/>
            </a:xfrm>
            <a:custGeom>
              <a:avLst/>
              <a:gdLst>
                <a:gd name="connsiteX0" fmla="*/ 0 w 498475"/>
                <a:gd name="connsiteY0" fmla="*/ 11204 h 46355"/>
                <a:gd name="connsiteX1" fmla="*/ 104775 w 498475"/>
                <a:gd name="connsiteY1" fmla="*/ 3266 h 46355"/>
                <a:gd name="connsiteX2" fmla="*/ 195263 w 498475"/>
                <a:gd name="connsiteY2" fmla="*/ 91 h 46355"/>
                <a:gd name="connsiteX3" fmla="*/ 274638 w 498475"/>
                <a:gd name="connsiteY3" fmla="*/ 6441 h 46355"/>
                <a:gd name="connsiteX4" fmla="*/ 371475 w 498475"/>
                <a:gd name="connsiteY4" fmla="*/ 14379 h 46355"/>
                <a:gd name="connsiteX5" fmla="*/ 444500 w 498475"/>
                <a:gd name="connsiteY5" fmla="*/ 27079 h 46355"/>
                <a:gd name="connsiteX6" fmla="*/ 498475 w 498475"/>
                <a:gd name="connsiteY6" fmla="*/ 44541 h 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475" h="46355">
                  <a:moveTo>
                    <a:pt x="0" y="11204"/>
                  </a:moveTo>
                  <a:lnTo>
                    <a:pt x="104775" y="3266"/>
                  </a:lnTo>
                  <a:cubicBezTo>
                    <a:pt x="137319" y="1414"/>
                    <a:pt x="166953" y="-438"/>
                    <a:pt x="195263" y="91"/>
                  </a:cubicBezTo>
                  <a:cubicBezTo>
                    <a:pt x="223573" y="620"/>
                    <a:pt x="274638" y="6441"/>
                    <a:pt x="274638" y="6441"/>
                  </a:cubicBezTo>
                  <a:cubicBezTo>
                    <a:pt x="304007" y="8822"/>
                    <a:pt x="343165" y="10939"/>
                    <a:pt x="371475" y="14379"/>
                  </a:cubicBezTo>
                  <a:cubicBezTo>
                    <a:pt x="399785" y="17819"/>
                    <a:pt x="423333" y="22052"/>
                    <a:pt x="444500" y="27079"/>
                  </a:cubicBezTo>
                  <a:cubicBezTo>
                    <a:pt x="465667" y="32106"/>
                    <a:pt x="477308" y="52479"/>
                    <a:pt x="498475" y="44541"/>
                  </a:cubicBezTo>
                </a:path>
              </a:pathLst>
            </a:custGeom>
            <a:noFill/>
            <a:ln w="38100">
              <a:solidFill>
                <a:srgbClr val="FF43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A6D248D-7DF6-CD03-A17B-70DE722D893D}"/>
                </a:ext>
              </a:extLst>
            </p:cNvPr>
            <p:cNvSpPr/>
            <p:nvPr/>
          </p:nvSpPr>
          <p:spPr>
            <a:xfrm>
              <a:off x="1399117" y="2488618"/>
              <a:ext cx="159854" cy="146124"/>
            </a:xfrm>
            <a:prstGeom prst="ellipse">
              <a:avLst/>
            </a:prstGeom>
            <a:solidFill>
              <a:srgbClr val="FF434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Oval 18">
              <a:extLst>
                <a:ext uri="{FF2B5EF4-FFF2-40B4-BE49-F238E27FC236}">
                  <a16:creationId xmlns:a16="http://schemas.microsoft.com/office/drawing/2014/main" id="{6C530D7D-427B-9DA2-A93F-79C411308DAA}"/>
                </a:ext>
              </a:extLst>
            </p:cNvPr>
            <p:cNvSpPr/>
            <p:nvPr/>
          </p:nvSpPr>
          <p:spPr>
            <a:xfrm>
              <a:off x="1425575" y="2513250"/>
              <a:ext cx="106938" cy="9685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5" name="Group 94">
            <a:extLst>
              <a:ext uri="{FF2B5EF4-FFF2-40B4-BE49-F238E27FC236}">
                <a16:creationId xmlns:a16="http://schemas.microsoft.com/office/drawing/2014/main" id="{D9D32CD5-05AB-9C18-3BDA-8DD3FDED3BDB}"/>
              </a:ext>
            </a:extLst>
          </p:cNvPr>
          <p:cNvGrpSpPr/>
          <p:nvPr/>
        </p:nvGrpSpPr>
        <p:grpSpPr>
          <a:xfrm>
            <a:off x="9280497" y="2486294"/>
            <a:ext cx="2210463" cy="679494"/>
            <a:chOff x="9280497" y="2486294"/>
            <a:chExt cx="2210463" cy="679494"/>
          </a:xfrm>
        </p:grpSpPr>
        <p:sp>
          <p:nvSpPr>
            <p:cNvPr id="13" name="Freeform: Shape 12">
              <a:extLst>
                <a:ext uri="{FF2B5EF4-FFF2-40B4-BE49-F238E27FC236}">
                  <a16:creationId xmlns:a16="http://schemas.microsoft.com/office/drawing/2014/main" id="{0B554B5C-15C2-57F5-1710-823A2DACC473}"/>
                </a:ext>
              </a:extLst>
            </p:cNvPr>
            <p:cNvSpPr/>
            <p:nvPr/>
          </p:nvSpPr>
          <p:spPr>
            <a:xfrm flipH="1">
              <a:off x="9280497" y="2486294"/>
              <a:ext cx="2210463" cy="679494"/>
            </a:xfrm>
            <a:custGeom>
              <a:avLst/>
              <a:gdLst>
                <a:gd name="connsiteX0" fmla="*/ 0 w 10952703"/>
                <a:gd name="connsiteY0" fmla="*/ 1810093 h 3727212"/>
                <a:gd name="connsiteX1" fmla="*/ 1446963 w 10952703"/>
                <a:gd name="connsiteY1" fmla="*/ 3025943 h 3727212"/>
                <a:gd name="connsiteX2" fmla="*/ 3356149 w 10952703"/>
                <a:gd name="connsiteY2" fmla="*/ 3709231 h 3727212"/>
                <a:gd name="connsiteX3" fmla="*/ 5285433 w 10952703"/>
                <a:gd name="connsiteY3" fmla="*/ 3307297 h 3727212"/>
                <a:gd name="connsiteX4" fmla="*/ 7154426 w 10952703"/>
                <a:gd name="connsiteY4" fmla="*/ 1116756 h 3727212"/>
                <a:gd name="connsiteX5" fmla="*/ 8782259 w 10952703"/>
                <a:gd name="connsiteY5" fmla="*/ 132018 h 3727212"/>
                <a:gd name="connsiteX6" fmla="*/ 10952703 w 10952703"/>
                <a:gd name="connsiteY6" fmla="*/ 61679 h 372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2703" h="3727212">
                  <a:moveTo>
                    <a:pt x="0" y="1810093"/>
                  </a:moveTo>
                  <a:cubicBezTo>
                    <a:pt x="443802" y="2259756"/>
                    <a:pt x="887605" y="2709420"/>
                    <a:pt x="1446963" y="3025943"/>
                  </a:cubicBezTo>
                  <a:cubicBezTo>
                    <a:pt x="2006321" y="3342466"/>
                    <a:pt x="2716404" y="3662339"/>
                    <a:pt x="3356149" y="3709231"/>
                  </a:cubicBezTo>
                  <a:cubicBezTo>
                    <a:pt x="3995894" y="3756123"/>
                    <a:pt x="4652387" y="3739376"/>
                    <a:pt x="5285433" y="3307297"/>
                  </a:cubicBezTo>
                  <a:cubicBezTo>
                    <a:pt x="5918479" y="2875218"/>
                    <a:pt x="6571622" y="1645969"/>
                    <a:pt x="7154426" y="1116756"/>
                  </a:cubicBezTo>
                  <a:cubicBezTo>
                    <a:pt x="7737230" y="587543"/>
                    <a:pt x="8149213" y="307864"/>
                    <a:pt x="8782259" y="132018"/>
                  </a:cubicBezTo>
                  <a:cubicBezTo>
                    <a:pt x="9415305" y="-43828"/>
                    <a:pt x="10358176" y="-18708"/>
                    <a:pt x="10952703" y="61679"/>
                  </a:cubicBezTo>
                </a:path>
              </a:pathLst>
            </a:custGeom>
            <a:noFill/>
            <a:ln w="635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43" name="Freeform: Shape 42">
              <a:extLst>
                <a:ext uri="{FF2B5EF4-FFF2-40B4-BE49-F238E27FC236}">
                  <a16:creationId xmlns:a16="http://schemas.microsoft.com/office/drawing/2014/main" id="{7DB5ABDB-C4A0-B18B-A5A6-FCF9E9A59845}"/>
                </a:ext>
              </a:extLst>
            </p:cNvPr>
            <p:cNvSpPr/>
            <p:nvPr/>
          </p:nvSpPr>
          <p:spPr>
            <a:xfrm>
              <a:off x="10175188" y="2869343"/>
              <a:ext cx="1125143" cy="84577"/>
            </a:xfrm>
            <a:custGeom>
              <a:avLst/>
              <a:gdLst>
                <a:gd name="connsiteX0" fmla="*/ 0 w 1095375"/>
                <a:gd name="connsiteY0" fmla="*/ 38162 h 92159"/>
                <a:gd name="connsiteX1" fmla="*/ 120650 w 1095375"/>
                <a:gd name="connsiteY1" fmla="*/ 74675 h 92159"/>
                <a:gd name="connsiteX2" fmla="*/ 239712 w 1095375"/>
                <a:gd name="connsiteY2" fmla="*/ 92137 h 92159"/>
                <a:gd name="connsiteX3" fmla="*/ 377825 w 1095375"/>
                <a:gd name="connsiteY3" fmla="*/ 71500 h 92159"/>
                <a:gd name="connsiteX4" fmla="*/ 530225 w 1095375"/>
                <a:gd name="connsiteY4" fmla="*/ 25462 h 92159"/>
                <a:gd name="connsiteX5" fmla="*/ 630237 w 1095375"/>
                <a:gd name="connsiteY5" fmla="*/ 8000 h 92159"/>
                <a:gd name="connsiteX6" fmla="*/ 736600 w 1095375"/>
                <a:gd name="connsiteY6" fmla="*/ 62 h 92159"/>
                <a:gd name="connsiteX7" fmla="*/ 871537 w 1095375"/>
                <a:gd name="connsiteY7" fmla="*/ 4825 h 92159"/>
                <a:gd name="connsiteX8" fmla="*/ 981075 w 1095375"/>
                <a:gd name="connsiteY8" fmla="*/ 14350 h 92159"/>
                <a:gd name="connsiteX9" fmla="*/ 1095375 w 1095375"/>
                <a:gd name="connsiteY9" fmla="*/ 27050 h 9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375" h="92159">
                  <a:moveTo>
                    <a:pt x="0" y="38162"/>
                  </a:moveTo>
                  <a:cubicBezTo>
                    <a:pt x="40349" y="51920"/>
                    <a:pt x="80698" y="65679"/>
                    <a:pt x="120650" y="74675"/>
                  </a:cubicBezTo>
                  <a:cubicBezTo>
                    <a:pt x="160602" y="83671"/>
                    <a:pt x="196850" y="92666"/>
                    <a:pt x="239712" y="92137"/>
                  </a:cubicBezTo>
                  <a:cubicBezTo>
                    <a:pt x="282574" y="91608"/>
                    <a:pt x="329406" y="82612"/>
                    <a:pt x="377825" y="71500"/>
                  </a:cubicBezTo>
                  <a:cubicBezTo>
                    <a:pt x="426244" y="60388"/>
                    <a:pt x="488156" y="36045"/>
                    <a:pt x="530225" y="25462"/>
                  </a:cubicBezTo>
                  <a:cubicBezTo>
                    <a:pt x="572294" y="14879"/>
                    <a:pt x="595841" y="12233"/>
                    <a:pt x="630237" y="8000"/>
                  </a:cubicBezTo>
                  <a:cubicBezTo>
                    <a:pt x="664633" y="3767"/>
                    <a:pt x="696383" y="591"/>
                    <a:pt x="736600" y="62"/>
                  </a:cubicBezTo>
                  <a:cubicBezTo>
                    <a:pt x="776817" y="-467"/>
                    <a:pt x="830791" y="2444"/>
                    <a:pt x="871537" y="4825"/>
                  </a:cubicBezTo>
                  <a:cubicBezTo>
                    <a:pt x="912283" y="7206"/>
                    <a:pt x="943769" y="10646"/>
                    <a:pt x="981075" y="14350"/>
                  </a:cubicBezTo>
                  <a:cubicBezTo>
                    <a:pt x="1018381" y="18054"/>
                    <a:pt x="1076854" y="25463"/>
                    <a:pt x="1095375" y="27050"/>
                  </a:cubicBezTo>
                </a:path>
              </a:pathLst>
            </a:custGeom>
            <a:noFill/>
            <a:ln w="38100">
              <a:solidFill>
                <a:srgbClr val="FF43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4C613AD-4F97-16B1-0489-51FB98003D80}"/>
                </a:ext>
              </a:extLst>
            </p:cNvPr>
            <p:cNvSpPr/>
            <p:nvPr/>
          </p:nvSpPr>
          <p:spPr>
            <a:xfrm>
              <a:off x="9280497" y="2517651"/>
              <a:ext cx="904903" cy="392092"/>
            </a:xfrm>
            <a:custGeom>
              <a:avLst/>
              <a:gdLst>
                <a:gd name="connsiteX0" fmla="*/ 0 w 906463"/>
                <a:gd name="connsiteY0" fmla="*/ 12733 h 392092"/>
                <a:gd name="connsiteX1" fmla="*/ 92075 w 906463"/>
                <a:gd name="connsiteY1" fmla="*/ 3208 h 392092"/>
                <a:gd name="connsiteX2" fmla="*/ 173038 w 906463"/>
                <a:gd name="connsiteY2" fmla="*/ 33 h 392092"/>
                <a:gd name="connsiteX3" fmla="*/ 274638 w 906463"/>
                <a:gd name="connsiteY3" fmla="*/ 4796 h 392092"/>
                <a:gd name="connsiteX4" fmla="*/ 361950 w 906463"/>
                <a:gd name="connsiteY4" fmla="*/ 11146 h 392092"/>
                <a:gd name="connsiteX5" fmla="*/ 441325 w 906463"/>
                <a:gd name="connsiteY5" fmla="*/ 28608 h 392092"/>
                <a:gd name="connsiteX6" fmla="*/ 536575 w 906463"/>
                <a:gd name="connsiteY6" fmla="*/ 65121 h 392092"/>
                <a:gd name="connsiteX7" fmla="*/ 619125 w 906463"/>
                <a:gd name="connsiteY7" fmla="*/ 109571 h 392092"/>
                <a:gd name="connsiteX8" fmla="*/ 703263 w 906463"/>
                <a:gd name="connsiteY8" fmla="*/ 171483 h 392092"/>
                <a:gd name="connsiteX9" fmla="*/ 785813 w 906463"/>
                <a:gd name="connsiteY9" fmla="*/ 247683 h 392092"/>
                <a:gd name="connsiteX10" fmla="*/ 846138 w 906463"/>
                <a:gd name="connsiteY10" fmla="*/ 322296 h 392092"/>
                <a:gd name="connsiteX11" fmla="*/ 890588 w 906463"/>
                <a:gd name="connsiteY11" fmla="*/ 373096 h 392092"/>
                <a:gd name="connsiteX12" fmla="*/ 906463 w 906463"/>
                <a:gd name="connsiteY12" fmla="*/ 388971 h 3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6463" h="392092">
                  <a:moveTo>
                    <a:pt x="0" y="12733"/>
                  </a:moveTo>
                  <a:cubicBezTo>
                    <a:pt x="31617" y="9029"/>
                    <a:pt x="63235" y="5325"/>
                    <a:pt x="92075" y="3208"/>
                  </a:cubicBezTo>
                  <a:cubicBezTo>
                    <a:pt x="120915" y="1091"/>
                    <a:pt x="142611" y="-232"/>
                    <a:pt x="173038" y="33"/>
                  </a:cubicBezTo>
                  <a:cubicBezTo>
                    <a:pt x="203465" y="298"/>
                    <a:pt x="243153" y="2944"/>
                    <a:pt x="274638" y="4796"/>
                  </a:cubicBezTo>
                  <a:cubicBezTo>
                    <a:pt x="306123" y="6648"/>
                    <a:pt x="334169" y="7177"/>
                    <a:pt x="361950" y="11146"/>
                  </a:cubicBezTo>
                  <a:cubicBezTo>
                    <a:pt x="389731" y="15115"/>
                    <a:pt x="412221" y="19612"/>
                    <a:pt x="441325" y="28608"/>
                  </a:cubicBezTo>
                  <a:cubicBezTo>
                    <a:pt x="470429" y="37604"/>
                    <a:pt x="506942" y="51627"/>
                    <a:pt x="536575" y="65121"/>
                  </a:cubicBezTo>
                  <a:cubicBezTo>
                    <a:pt x="566208" y="78615"/>
                    <a:pt x="591344" y="91844"/>
                    <a:pt x="619125" y="109571"/>
                  </a:cubicBezTo>
                  <a:cubicBezTo>
                    <a:pt x="646906" y="127298"/>
                    <a:pt x="675482" y="148464"/>
                    <a:pt x="703263" y="171483"/>
                  </a:cubicBezTo>
                  <a:cubicBezTo>
                    <a:pt x="731044" y="194502"/>
                    <a:pt x="762001" y="222548"/>
                    <a:pt x="785813" y="247683"/>
                  </a:cubicBezTo>
                  <a:cubicBezTo>
                    <a:pt x="809625" y="272818"/>
                    <a:pt x="828676" y="301394"/>
                    <a:pt x="846138" y="322296"/>
                  </a:cubicBezTo>
                  <a:cubicBezTo>
                    <a:pt x="863601" y="343198"/>
                    <a:pt x="880534" y="361984"/>
                    <a:pt x="890588" y="373096"/>
                  </a:cubicBezTo>
                  <a:cubicBezTo>
                    <a:pt x="900642" y="384208"/>
                    <a:pt x="897203" y="398496"/>
                    <a:pt x="906463" y="388971"/>
                  </a:cubicBezTo>
                </a:path>
              </a:pathLst>
            </a:custGeom>
            <a:noFill/>
            <a:ln w="28575">
              <a:solidFill>
                <a:srgbClr val="FF43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0E0909F-9222-688A-D389-D9DDAD927B55}"/>
                </a:ext>
              </a:extLst>
            </p:cNvPr>
            <p:cNvSpPr/>
            <p:nvPr/>
          </p:nvSpPr>
          <p:spPr>
            <a:xfrm>
              <a:off x="11300331" y="2836681"/>
              <a:ext cx="159854" cy="146124"/>
            </a:xfrm>
            <a:prstGeom prst="ellipse">
              <a:avLst/>
            </a:prstGeom>
            <a:solidFill>
              <a:srgbClr val="FF434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Oval 20">
              <a:extLst>
                <a:ext uri="{FF2B5EF4-FFF2-40B4-BE49-F238E27FC236}">
                  <a16:creationId xmlns:a16="http://schemas.microsoft.com/office/drawing/2014/main" id="{3486583A-3A9F-CFE4-67F0-32D3F8870746}"/>
                </a:ext>
              </a:extLst>
            </p:cNvPr>
            <p:cNvSpPr/>
            <p:nvPr/>
          </p:nvSpPr>
          <p:spPr>
            <a:xfrm>
              <a:off x="11326789" y="2861313"/>
              <a:ext cx="106938" cy="9685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93" name="Group 92">
            <a:extLst>
              <a:ext uri="{FF2B5EF4-FFF2-40B4-BE49-F238E27FC236}">
                <a16:creationId xmlns:a16="http://schemas.microsoft.com/office/drawing/2014/main" id="{E06A8309-44A0-E6C4-9E93-3247C2B228CB}"/>
              </a:ext>
            </a:extLst>
          </p:cNvPr>
          <p:cNvGrpSpPr/>
          <p:nvPr/>
        </p:nvGrpSpPr>
        <p:grpSpPr>
          <a:xfrm>
            <a:off x="3689110" y="2319324"/>
            <a:ext cx="2210463" cy="846464"/>
            <a:chOff x="3689110" y="2319324"/>
            <a:chExt cx="2210463" cy="846464"/>
          </a:xfrm>
        </p:grpSpPr>
        <p:sp>
          <p:nvSpPr>
            <p:cNvPr id="11" name="Freeform: Shape 10">
              <a:extLst>
                <a:ext uri="{FF2B5EF4-FFF2-40B4-BE49-F238E27FC236}">
                  <a16:creationId xmlns:a16="http://schemas.microsoft.com/office/drawing/2014/main" id="{A6A5FB40-C8B0-872B-7347-66FDF15B6662}"/>
                </a:ext>
              </a:extLst>
            </p:cNvPr>
            <p:cNvSpPr/>
            <p:nvPr/>
          </p:nvSpPr>
          <p:spPr>
            <a:xfrm flipH="1">
              <a:off x="3689110" y="2486294"/>
              <a:ext cx="2210463" cy="679494"/>
            </a:xfrm>
            <a:custGeom>
              <a:avLst/>
              <a:gdLst>
                <a:gd name="connsiteX0" fmla="*/ 0 w 10952703"/>
                <a:gd name="connsiteY0" fmla="*/ 1810093 h 3727212"/>
                <a:gd name="connsiteX1" fmla="*/ 1446963 w 10952703"/>
                <a:gd name="connsiteY1" fmla="*/ 3025943 h 3727212"/>
                <a:gd name="connsiteX2" fmla="*/ 3356149 w 10952703"/>
                <a:gd name="connsiteY2" fmla="*/ 3709231 h 3727212"/>
                <a:gd name="connsiteX3" fmla="*/ 5285433 w 10952703"/>
                <a:gd name="connsiteY3" fmla="*/ 3307297 h 3727212"/>
                <a:gd name="connsiteX4" fmla="*/ 7154426 w 10952703"/>
                <a:gd name="connsiteY4" fmla="*/ 1116756 h 3727212"/>
                <a:gd name="connsiteX5" fmla="*/ 8782259 w 10952703"/>
                <a:gd name="connsiteY5" fmla="*/ 132018 h 3727212"/>
                <a:gd name="connsiteX6" fmla="*/ 10952703 w 10952703"/>
                <a:gd name="connsiteY6" fmla="*/ 61679 h 372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2703" h="3727212">
                  <a:moveTo>
                    <a:pt x="0" y="1810093"/>
                  </a:moveTo>
                  <a:cubicBezTo>
                    <a:pt x="443802" y="2259756"/>
                    <a:pt x="887605" y="2709420"/>
                    <a:pt x="1446963" y="3025943"/>
                  </a:cubicBezTo>
                  <a:cubicBezTo>
                    <a:pt x="2006321" y="3342466"/>
                    <a:pt x="2716404" y="3662339"/>
                    <a:pt x="3356149" y="3709231"/>
                  </a:cubicBezTo>
                  <a:cubicBezTo>
                    <a:pt x="3995894" y="3756123"/>
                    <a:pt x="4652387" y="3739376"/>
                    <a:pt x="5285433" y="3307297"/>
                  </a:cubicBezTo>
                  <a:cubicBezTo>
                    <a:pt x="5918479" y="2875218"/>
                    <a:pt x="6571622" y="1645969"/>
                    <a:pt x="7154426" y="1116756"/>
                  </a:cubicBezTo>
                  <a:cubicBezTo>
                    <a:pt x="7737230" y="587543"/>
                    <a:pt x="8149213" y="307864"/>
                    <a:pt x="8782259" y="132018"/>
                  </a:cubicBezTo>
                  <a:cubicBezTo>
                    <a:pt x="9415305" y="-43828"/>
                    <a:pt x="10358176" y="-18708"/>
                    <a:pt x="10952703" y="61679"/>
                  </a:cubicBezTo>
                </a:path>
              </a:pathLst>
            </a:custGeom>
            <a:noFill/>
            <a:ln w="635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31" name="Freeform: Shape 30">
              <a:extLst>
                <a:ext uri="{FF2B5EF4-FFF2-40B4-BE49-F238E27FC236}">
                  <a16:creationId xmlns:a16="http://schemas.microsoft.com/office/drawing/2014/main" id="{CF1B8B4F-2FC8-EF60-5709-6D639DE9281E}"/>
                </a:ext>
              </a:extLst>
            </p:cNvPr>
            <p:cNvSpPr/>
            <p:nvPr/>
          </p:nvSpPr>
          <p:spPr>
            <a:xfrm>
              <a:off x="3702050" y="2524092"/>
              <a:ext cx="906463" cy="392092"/>
            </a:xfrm>
            <a:custGeom>
              <a:avLst/>
              <a:gdLst>
                <a:gd name="connsiteX0" fmla="*/ 0 w 906463"/>
                <a:gd name="connsiteY0" fmla="*/ 12733 h 392092"/>
                <a:gd name="connsiteX1" fmla="*/ 92075 w 906463"/>
                <a:gd name="connsiteY1" fmla="*/ 3208 h 392092"/>
                <a:gd name="connsiteX2" fmla="*/ 173038 w 906463"/>
                <a:gd name="connsiteY2" fmla="*/ 33 h 392092"/>
                <a:gd name="connsiteX3" fmla="*/ 274638 w 906463"/>
                <a:gd name="connsiteY3" fmla="*/ 4796 h 392092"/>
                <a:gd name="connsiteX4" fmla="*/ 361950 w 906463"/>
                <a:gd name="connsiteY4" fmla="*/ 11146 h 392092"/>
                <a:gd name="connsiteX5" fmla="*/ 441325 w 906463"/>
                <a:gd name="connsiteY5" fmla="*/ 28608 h 392092"/>
                <a:gd name="connsiteX6" fmla="*/ 536575 w 906463"/>
                <a:gd name="connsiteY6" fmla="*/ 65121 h 392092"/>
                <a:gd name="connsiteX7" fmla="*/ 619125 w 906463"/>
                <a:gd name="connsiteY7" fmla="*/ 109571 h 392092"/>
                <a:gd name="connsiteX8" fmla="*/ 703263 w 906463"/>
                <a:gd name="connsiteY8" fmla="*/ 171483 h 392092"/>
                <a:gd name="connsiteX9" fmla="*/ 785813 w 906463"/>
                <a:gd name="connsiteY9" fmla="*/ 247683 h 392092"/>
                <a:gd name="connsiteX10" fmla="*/ 846138 w 906463"/>
                <a:gd name="connsiteY10" fmla="*/ 322296 h 392092"/>
                <a:gd name="connsiteX11" fmla="*/ 890588 w 906463"/>
                <a:gd name="connsiteY11" fmla="*/ 373096 h 392092"/>
                <a:gd name="connsiteX12" fmla="*/ 906463 w 906463"/>
                <a:gd name="connsiteY12" fmla="*/ 388971 h 3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6463" h="392092">
                  <a:moveTo>
                    <a:pt x="0" y="12733"/>
                  </a:moveTo>
                  <a:cubicBezTo>
                    <a:pt x="31617" y="9029"/>
                    <a:pt x="63235" y="5325"/>
                    <a:pt x="92075" y="3208"/>
                  </a:cubicBezTo>
                  <a:cubicBezTo>
                    <a:pt x="120915" y="1091"/>
                    <a:pt x="142611" y="-232"/>
                    <a:pt x="173038" y="33"/>
                  </a:cubicBezTo>
                  <a:cubicBezTo>
                    <a:pt x="203465" y="298"/>
                    <a:pt x="243153" y="2944"/>
                    <a:pt x="274638" y="4796"/>
                  </a:cubicBezTo>
                  <a:cubicBezTo>
                    <a:pt x="306123" y="6648"/>
                    <a:pt x="334169" y="7177"/>
                    <a:pt x="361950" y="11146"/>
                  </a:cubicBezTo>
                  <a:cubicBezTo>
                    <a:pt x="389731" y="15115"/>
                    <a:pt x="412221" y="19612"/>
                    <a:pt x="441325" y="28608"/>
                  </a:cubicBezTo>
                  <a:cubicBezTo>
                    <a:pt x="470429" y="37604"/>
                    <a:pt x="506942" y="51627"/>
                    <a:pt x="536575" y="65121"/>
                  </a:cubicBezTo>
                  <a:cubicBezTo>
                    <a:pt x="566208" y="78615"/>
                    <a:pt x="591344" y="91844"/>
                    <a:pt x="619125" y="109571"/>
                  </a:cubicBezTo>
                  <a:cubicBezTo>
                    <a:pt x="646906" y="127298"/>
                    <a:pt x="675482" y="148464"/>
                    <a:pt x="703263" y="171483"/>
                  </a:cubicBezTo>
                  <a:cubicBezTo>
                    <a:pt x="731044" y="194502"/>
                    <a:pt x="762001" y="222548"/>
                    <a:pt x="785813" y="247683"/>
                  </a:cubicBezTo>
                  <a:cubicBezTo>
                    <a:pt x="809625" y="272818"/>
                    <a:pt x="828676" y="301394"/>
                    <a:pt x="846138" y="322296"/>
                  </a:cubicBezTo>
                  <a:cubicBezTo>
                    <a:pt x="863601" y="343198"/>
                    <a:pt x="880534" y="361984"/>
                    <a:pt x="890588" y="373096"/>
                  </a:cubicBezTo>
                  <a:cubicBezTo>
                    <a:pt x="900642" y="384208"/>
                    <a:pt x="897203" y="398496"/>
                    <a:pt x="906463" y="388971"/>
                  </a:cubicBezTo>
                </a:path>
              </a:pathLst>
            </a:custGeom>
            <a:noFill/>
            <a:ln w="28575">
              <a:solidFill>
                <a:srgbClr val="FF43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A695CBD-E9F7-A80A-3CE7-301291A739BF}"/>
                </a:ext>
              </a:extLst>
            </p:cNvPr>
            <p:cNvSpPr/>
            <p:nvPr/>
          </p:nvSpPr>
          <p:spPr>
            <a:xfrm>
              <a:off x="4607984" y="2869343"/>
              <a:ext cx="159854" cy="146124"/>
            </a:xfrm>
            <a:prstGeom prst="ellipse">
              <a:avLst/>
            </a:prstGeom>
            <a:solidFill>
              <a:srgbClr val="FF434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Oval 24">
              <a:extLst>
                <a:ext uri="{FF2B5EF4-FFF2-40B4-BE49-F238E27FC236}">
                  <a16:creationId xmlns:a16="http://schemas.microsoft.com/office/drawing/2014/main" id="{6B013D96-E060-0BDD-1D62-05050BF344F3}"/>
                </a:ext>
              </a:extLst>
            </p:cNvPr>
            <p:cNvSpPr/>
            <p:nvPr/>
          </p:nvSpPr>
          <p:spPr>
            <a:xfrm>
              <a:off x="4634442" y="2893975"/>
              <a:ext cx="106938" cy="9685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Lightning Bolt 43">
              <a:extLst>
                <a:ext uri="{FF2B5EF4-FFF2-40B4-BE49-F238E27FC236}">
                  <a16:creationId xmlns:a16="http://schemas.microsoft.com/office/drawing/2014/main" id="{8AEE0B91-EF7A-FB05-E653-75E70D4A55A9}"/>
                </a:ext>
              </a:extLst>
            </p:cNvPr>
            <p:cNvSpPr/>
            <p:nvPr/>
          </p:nvSpPr>
          <p:spPr>
            <a:xfrm rot="2848062">
              <a:off x="4515481" y="2345895"/>
              <a:ext cx="360530" cy="307387"/>
            </a:xfrm>
            <a:prstGeom prst="lightningBolt">
              <a:avLst/>
            </a:prstGeom>
            <a:solidFill>
              <a:srgbClr val="FFFF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a:extLst>
              <a:ext uri="{FF2B5EF4-FFF2-40B4-BE49-F238E27FC236}">
                <a16:creationId xmlns:a16="http://schemas.microsoft.com/office/drawing/2014/main" id="{60438019-E6AB-7779-BF2E-8822F32568A5}"/>
              </a:ext>
            </a:extLst>
          </p:cNvPr>
          <p:cNvGrpSpPr/>
          <p:nvPr/>
        </p:nvGrpSpPr>
        <p:grpSpPr>
          <a:xfrm>
            <a:off x="3985034" y="4450008"/>
            <a:ext cx="2210463" cy="846464"/>
            <a:chOff x="3985034" y="4450008"/>
            <a:chExt cx="2210463" cy="846464"/>
          </a:xfrm>
        </p:grpSpPr>
        <p:sp>
          <p:nvSpPr>
            <p:cNvPr id="49" name="Freeform: Shape 48">
              <a:extLst>
                <a:ext uri="{FF2B5EF4-FFF2-40B4-BE49-F238E27FC236}">
                  <a16:creationId xmlns:a16="http://schemas.microsoft.com/office/drawing/2014/main" id="{2E50D5E3-FDE6-1673-7C12-AF83571E10E9}"/>
                </a:ext>
              </a:extLst>
            </p:cNvPr>
            <p:cNvSpPr/>
            <p:nvPr/>
          </p:nvSpPr>
          <p:spPr>
            <a:xfrm flipH="1">
              <a:off x="3985034" y="4616978"/>
              <a:ext cx="2210463" cy="679494"/>
            </a:xfrm>
            <a:custGeom>
              <a:avLst/>
              <a:gdLst>
                <a:gd name="connsiteX0" fmla="*/ 0 w 10952703"/>
                <a:gd name="connsiteY0" fmla="*/ 1810093 h 3727212"/>
                <a:gd name="connsiteX1" fmla="*/ 1446963 w 10952703"/>
                <a:gd name="connsiteY1" fmla="*/ 3025943 h 3727212"/>
                <a:gd name="connsiteX2" fmla="*/ 3356149 w 10952703"/>
                <a:gd name="connsiteY2" fmla="*/ 3709231 h 3727212"/>
                <a:gd name="connsiteX3" fmla="*/ 5285433 w 10952703"/>
                <a:gd name="connsiteY3" fmla="*/ 3307297 h 3727212"/>
                <a:gd name="connsiteX4" fmla="*/ 7154426 w 10952703"/>
                <a:gd name="connsiteY4" fmla="*/ 1116756 h 3727212"/>
                <a:gd name="connsiteX5" fmla="*/ 8782259 w 10952703"/>
                <a:gd name="connsiteY5" fmla="*/ 132018 h 3727212"/>
                <a:gd name="connsiteX6" fmla="*/ 10952703 w 10952703"/>
                <a:gd name="connsiteY6" fmla="*/ 61679 h 372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2703" h="3727212">
                  <a:moveTo>
                    <a:pt x="0" y="1810093"/>
                  </a:moveTo>
                  <a:cubicBezTo>
                    <a:pt x="443802" y="2259756"/>
                    <a:pt x="887605" y="2709420"/>
                    <a:pt x="1446963" y="3025943"/>
                  </a:cubicBezTo>
                  <a:cubicBezTo>
                    <a:pt x="2006321" y="3342466"/>
                    <a:pt x="2716404" y="3662339"/>
                    <a:pt x="3356149" y="3709231"/>
                  </a:cubicBezTo>
                  <a:cubicBezTo>
                    <a:pt x="3995894" y="3756123"/>
                    <a:pt x="4652387" y="3739376"/>
                    <a:pt x="5285433" y="3307297"/>
                  </a:cubicBezTo>
                  <a:cubicBezTo>
                    <a:pt x="5918479" y="2875218"/>
                    <a:pt x="6571622" y="1645969"/>
                    <a:pt x="7154426" y="1116756"/>
                  </a:cubicBezTo>
                  <a:cubicBezTo>
                    <a:pt x="7737230" y="587543"/>
                    <a:pt x="8149213" y="307864"/>
                    <a:pt x="8782259" y="132018"/>
                  </a:cubicBezTo>
                  <a:cubicBezTo>
                    <a:pt x="9415305" y="-43828"/>
                    <a:pt x="10358176" y="-18708"/>
                    <a:pt x="10952703" y="61679"/>
                  </a:cubicBezTo>
                </a:path>
              </a:pathLst>
            </a:custGeom>
            <a:noFill/>
            <a:ln w="635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5" name="Freeform: Shape 54">
              <a:extLst>
                <a:ext uri="{FF2B5EF4-FFF2-40B4-BE49-F238E27FC236}">
                  <a16:creationId xmlns:a16="http://schemas.microsoft.com/office/drawing/2014/main" id="{7FF9AF39-854D-B7EC-C08A-ED644B85E268}"/>
                </a:ext>
              </a:extLst>
            </p:cNvPr>
            <p:cNvSpPr/>
            <p:nvPr/>
          </p:nvSpPr>
          <p:spPr>
            <a:xfrm>
              <a:off x="3997974" y="4654776"/>
              <a:ext cx="906463" cy="392092"/>
            </a:xfrm>
            <a:custGeom>
              <a:avLst/>
              <a:gdLst>
                <a:gd name="connsiteX0" fmla="*/ 0 w 906463"/>
                <a:gd name="connsiteY0" fmla="*/ 12733 h 392092"/>
                <a:gd name="connsiteX1" fmla="*/ 92075 w 906463"/>
                <a:gd name="connsiteY1" fmla="*/ 3208 h 392092"/>
                <a:gd name="connsiteX2" fmla="*/ 173038 w 906463"/>
                <a:gd name="connsiteY2" fmla="*/ 33 h 392092"/>
                <a:gd name="connsiteX3" fmla="*/ 274638 w 906463"/>
                <a:gd name="connsiteY3" fmla="*/ 4796 h 392092"/>
                <a:gd name="connsiteX4" fmla="*/ 361950 w 906463"/>
                <a:gd name="connsiteY4" fmla="*/ 11146 h 392092"/>
                <a:gd name="connsiteX5" fmla="*/ 441325 w 906463"/>
                <a:gd name="connsiteY5" fmla="*/ 28608 h 392092"/>
                <a:gd name="connsiteX6" fmla="*/ 536575 w 906463"/>
                <a:gd name="connsiteY6" fmla="*/ 65121 h 392092"/>
                <a:gd name="connsiteX7" fmla="*/ 619125 w 906463"/>
                <a:gd name="connsiteY7" fmla="*/ 109571 h 392092"/>
                <a:gd name="connsiteX8" fmla="*/ 703263 w 906463"/>
                <a:gd name="connsiteY8" fmla="*/ 171483 h 392092"/>
                <a:gd name="connsiteX9" fmla="*/ 785813 w 906463"/>
                <a:gd name="connsiteY9" fmla="*/ 247683 h 392092"/>
                <a:gd name="connsiteX10" fmla="*/ 846138 w 906463"/>
                <a:gd name="connsiteY10" fmla="*/ 322296 h 392092"/>
                <a:gd name="connsiteX11" fmla="*/ 890588 w 906463"/>
                <a:gd name="connsiteY11" fmla="*/ 373096 h 392092"/>
                <a:gd name="connsiteX12" fmla="*/ 906463 w 906463"/>
                <a:gd name="connsiteY12" fmla="*/ 388971 h 3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6463" h="392092">
                  <a:moveTo>
                    <a:pt x="0" y="12733"/>
                  </a:moveTo>
                  <a:cubicBezTo>
                    <a:pt x="31617" y="9029"/>
                    <a:pt x="63235" y="5325"/>
                    <a:pt x="92075" y="3208"/>
                  </a:cubicBezTo>
                  <a:cubicBezTo>
                    <a:pt x="120915" y="1091"/>
                    <a:pt x="142611" y="-232"/>
                    <a:pt x="173038" y="33"/>
                  </a:cubicBezTo>
                  <a:cubicBezTo>
                    <a:pt x="203465" y="298"/>
                    <a:pt x="243153" y="2944"/>
                    <a:pt x="274638" y="4796"/>
                  </a:cubicBezTo>
                  <a:cubicBezTo>
                    <a:pt x="306123" y="6648"/>
                    <a:pt x="334169" y="7177"/>
                    <a:pt x="361950" y="11146"/>
                  </a:cubicBezTo>
                  <a:cubicBezTo>
                    <a:pt x="389731" y="15115"/>
                    <a:pt x="412221" y="19612"/>
                    <a:pt x="441325" y="28608"/>
                  </a:cubicBezTo>
                  <a:cubicBezTo>
                    <a:pt x="470429" y="37604"/>
                    <a:pt x="506942" y="51627"/>
                    <a:pt x="536575" y="65121"/>
                  </a:cubicBezTo>
                  <a:cubicBezTo>
                    <a:pt x="566208" y="78615"/>
                    <a:pt x="591344" y="91844"/>
                    <a:pt x="619125" y="109571"/>
                  </a:cubicBezTo>
                  <a:cubicBezTo>
                    <a:pt x="646906" y="127298"/>
                    <a:pt x="675482" y="148464"/>
                    <a:pt x="703263" y="171483"/>
                  </a:cubicBezTo>
                  <a:cubicBezTo>
                    <a:pt x="731044" y="194502"/>
                    <a:pt x="762001" y="222548"/>
                    <a:pt x="785813" y="247683"/>
                  </a:cubicBezTo>
                  <a:cubicBezTo>
                    <a:pt x="809625" y="272818"/>
                    <a:pt x="828676" y="301394"/>
                    <a:pt x="846138" y="322296"/>
                  </a:cubicBezTo>
                  <a:cubicBezTo>
                    <a:pt x="863601" y="343198"/>
                    <a:pt x="880534" y="361984"/>
                    <a:pt x="890588" y="373096"/>
                  </a:cubicBezTo>
                  <a:cubicBezTo>
                    <a:pt x="900642" y="384208"/>
                    <a:pt x="897203" y="398496"/>
                    <a:pt x="906463" y="388971"/>
                  </a:cubicBezTo>
                </a:path>
              </a:pathLst>
            </a:custGeom>
            <a:noFill/>
            <a:ln w="28575">
              <a:solidFill>
                <a:srgbClr val="FF43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A6D1520-CC0D-EE7B-9C4A-1F82B22EC9A6}"/>
                </a:ext>
              </a:extLst>
            </p:cNvPr>
            <p:cNvSpPr/>
            <p:nvPr/>
          </p:nvSpPr>
          <p:spPr>
            <a:xfrm>
              <a:off x="4903908" y="5000027"/>
              <a:ext cx="159854" cy="146124"/>
            </a:xfrm>
            <a:prstGeom prst="ellipse">
              <a:avLst/>
            </a:prstGeom>
            <a:solidFill>
              <a:srgbClr val="FF434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Oval 60">
              <a:extLst>
                <a:ext uri="{FF2B5EF4-FFF2-40B4-BE49-F238E27FC236}">
                  <a16:creationId xmlns:a16="http://schemas.microsoft.com/office/drawing/2014/main" id="{2C3E205F-2309-19B2-37BB-CDD1C932D550}"/>
                </a:ext>
              </a:extLst>
            </p:cNvPr>
            <p:cNvSpPr/>
            <p:nvPr/>
          </p:nvSpPr>
          <p:spPr>
            <a:xfrm>
              <a:off x="4930366" y="5024659"/>
              <a:ext cx="106938" cy="9685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Lightning Bolt 63">
              <a:extLst>
                <a:ext uri="{FF2B5EF4-FFF2-40B4-BE49-F238E27FC236}">
                  <a16:creationId xmlns:a16="http://schemas.microsoft.com/office/drawing/2014/main" id="{0F6070CA-3329-70B7-BB60-302B5375CA94}"/>
                </a:ext>
              </a:extLst>
            </p:cNvPr>
            <p:cNvSpPr/>
            <p:nvPr/>
          </p:nvSpPr>
          <p:spPr>
            <a:xfrm rot="2848062">
              <a:off x="4811405" y="4476579"/>
              <a:ext cx="360530" cy="307387"/>
            </a:xfrm>
            <a:prstGeom prst="lightningBolt">
              <a:avLst/>
            </a:prstGeom>
            <a:solidFill>
              <a:srgbClr val="FFFF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 name="Group 99">
            <a:extLst>
              <a:ext uri="{FF2B5EF4-FFF2-40B4-BE49-F238E27FC236}">
                <a16:creationId xmlns:a16="http://schemas.microsoft.com/office/drawing/2014/main" id="{CEC1F636-8050-84EE-665C-D23EC67C0AF6}"/>
              </a:ext>
            </a:extLst>
          </p:cNvPr>
          <p:cNvGrpSpPr/>
          <p:nvPr/>
        </p:nvGrpSpPr>
        <p:grpSpPr>
          <a:xfrm>
            <a:off x="9576421" y="4616978"/>
            <a:ext cx="2210463" cy="713278"/>
            <a:chOff x="9576421" y="4616978"/>
            <a:chExt cx="2210463" cy="713278"/>
          </a:xfrm>
        </p:grpSpPr>
        <p:sp>
          <p:nvSpPr>
            <p:cNvPr id="47" name="Freeform: Shape 46">
              <a:extLst>
                <a:ext uri="{FF2B5EF4-FFF2-40B4-BE49-F238E27FC236}">
                  <a16:creationId xmlns:a16="http://schemas.microsoft.com/office/drawing/2014/main" id="{EB92B1C1-3B76-1979-BE0C-8F3AC6CFA734}"/>
                </a:ext>
              </a:extLst>
            </p:cNvPr>
            <p:cNvSpPr/>
            <p:nvPr/>
          </p:nvSpPr>
          <p:spPr>
            <a:xfrm flipH="1">
              <a:off x="9576421" y="4616978"/>
              <a:ext cx="2210463" cy="679494"/>
            </a:xfrm>
            <a:custGeom>
              <a:avLst/>
              <a:gdLst>
                <a:gd name="connsiteX0" fmla="*/ 0 w 10952703"/>
                <a:gd name="connsiteY0" fmla="*/ 1810093 h 3727212"/>
                <a:gd name="connsiteX1" fmla="*/ 1446963 w 10952703"/>
                <a:gd name="connsiteY1" fmla="*/ 3025943 h 3727212"/>
                <a:gd name="connsiteX2" fmla="*/ 3356149 w 10952703"/>
                <a:gd name="connsiteY2" fmla="*/ 3709231 h 3727212"/>
                <a:gd name="connsiteX3" fmla="*/ 5285433 w 10952703"/>
                <a:gd name="connsiteY3" fmla="*/ 3307297 h 3727212"/>
                <a:gd name="connsiteX4" fmla="*/ 7154426 w 10952703"/>
                <a:gd name="connsiteY4" fmla="*/ 1116756 h 3727212"/>
                <a:gd name="connsiteX5" fmla="*/ 8782259 w 10952703"/>
                <a:gd name="connsiteY5" fmla="*/ 132018 h 3727212"/>
                <a:gd name="connsiteX6" fmla="*/ 10952703 w 10952703"/>
                <a:gd name="connsiteY6" fmla="*/ 61679 h 372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2703" h="3727212">
                  <a:moveTo>
                    <a:pt x="0" y="1810093"/>
                  </a:moveTo>
                  <a:cubicBezTo>
                    <a:pt x="443802" y="2259756"/>
                    <a:pt x="887605" y="2709420"/>
                    <a:pt x="1446963" y="3025943"/>
                  </a:cubicBezTo>
                  <a:cubicBezTo>
                    <a:pt x="2006321" y="3342466"/>
                    <a:pt x="2716404" y="3662339"/>
                    <a:pt x="3356149" y="3709231"/>
                  </a:cubicBezTo>
                  <a:cubicBezTo>
                    <a:pt x="3995894" y="3756123"/>
                    <a:pt x="4652387" y="3739376"/>
                    <a:pt x="5285433" y="3307297"/>
                  </a:cubicBezTo>
                  <a:cubicBezTo>
                    <a:pt x="5918479" y="2875218"/>
                    <a:pt x="6571622" y="1645969"/>
                    <a:pt x="7154426" y="1116756"/>
                  </a:cubicBezTo>
                  <a:cubicBezTo>
                    <a:pt x="7737230" y="587543"/>
                    <a:pt x="8149213" y="307864"/>
                    <a:pt x="8782259" y="132018"/>
                  </a:cubicBezTo>
                  <a:cubicBezTo>
                    <a:pt x="9415305" y="-43828"/>
                    <a:pt x="10358176" y="-18708"/>
                    <a:pt x="10952703" y="61679"/>
                  </a:cubicBezTo>
                </a:path>
              </a:pathLst>
            </a:custGeom>
            <a:noFill/>
            <a:ln w="635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2" name="Freeform: Shape 51">
              <a:extLst>
                <a:ext uri="{FF2B5EF4-FFF2-40B4-BE49-F238E27FC236}">
                  <a16:creationId xmlns:a16="http://schemas.microsoft.com/office/drawing/2014/main" id="{AB8DC510-D827-9DC4-1E26-A389E01EBD90}"/>
                </a:ext>
              </a:extLst>
            </p:cNvPr>
            <p:cNvSpPr/>
            <p:nvPr/>
          </p:nvSpPr>
          <p:spPr>
            <a:xfrm>
              <a:off x="9576421" y="4648335"/>
              <a:ext cx="904903" cy="392092"/>
            </a:xfrm>
            <a:custGeom>
              <a:avLst/>
              <a:gdLst>
                <a:gd name="connsiteX0" fmla="*/ 0 w 906463"/>
                <a:gd name="connsiteY0" fmla="*/ 12733 h 392092"/>
                <a:gd name="connsiteX1" fmla="*/ 92075 w 906463"/>
                <a:gd name="connsiteY1" fmla="*/ 3208 h 392092"/>
                <a:gd name="connsiteX2" fmla="*/ 173038 w 906463"/>
                <a:gd name="connsiteY2" fmla="*/ 33 h 392092"/>
                <a:gd name="connsiteX3" fmla="*/ 274638 w 906463"/>
                <a:gd name="connsiteY3" fmla="*/ 4796 h 392092"/>
                <a:gd name="connsiteX4" fmla="*/ 361950 w 906463"/>
                <a:gd name="connsiteY4" fmla="*/ 11146 h 392092"/>
                <a:gd name="connsiteX5" fmla="*/ 441325 w 906463"/>
                <a:gd name="connsiteY5" fmla="*/ 28608 h 392092"/>
                <a:gd name="connsiteX6" fmla="*/ 536575 w 906463"/>
                <a:gd name="connsiteY6" fmla="*/ 65121 h 392092"/>
                <a:gd name="connsiteX7" fmla="*/ 619125 w 906463"/>
                <a:gd name="connsiteY7" fmla="*/ 109571 h 392092"/>
                <a:gd name="connsiteX8" fmla="*/ 703263 w 906463"/>
                <a:gd name="connsiteY8" fmla="*/ 171483 h 392092"/>
                <a:gd name="connsiteX9" fmla="*/ 785813 w 906463"/>
                <a:gd name="connsiteY9" fmla="*/ 247683 h 392092"/>
                <a:gd name="connsiteX10" fmla="*/ 846138 w 906463"/>
                <a:gd name="connsiteY10" fmla="*/ 322296 h 392092"/>
                <a:gd name="connsiteX11" fmla="*/ 890588 w 906463"/>
                <a:gd name="connsiteY11" fmla="*/ 373096 h 392092"/>
                <a:gd name="connsiteX12" fmla="*/ 906463 w 906463"/>
                <a:gd name="connsiteY12" fmla="*/ 388971 h 3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6463" h="392092">
                  <a:moveTo>
                    <a:pt x="0" y="12733"/>
                  </a:moveTo>
                  <a:cubicBezTo>
                    <a:pt x="31617" y="9029"/>
                    <a:pt x="63235" y="5325"/>
                    <a:pt x="92075" y="3208"/>
                  </a:cubicBezTo>
                  <a:cubicBezTo>
                    <a:pt x="120915" y="1091"/>
                    <a:pt x="142611" y="-232"/>
                    <a:pt x="173038" y="33"/>
                  </a:cubicBezTo>
                  <a:cubicBezTo>
                    <a:pt x="203465" y="298"/>
                    <a:pt x="243153" y="2944"/>
                    <a:pt x="274638" y="4796"/>
                  </a:cubicBezTo>
                  <a:cubicBezTo>
                    <a:pt x="306123" y="6648"/>
                    <a:pt x="334169" y="7177"/>
                    <a:pt x="361950" y="11146"/>
                  </a:cubicBezTo>
                  <a:cubicBezTo>
                    <a:pt x="389731" y="15115"/>
                    <a:pt x="412221" y="19612"/>
                    <a:pt x="441325" y="28608"/>
                  </a:cubicBezTo>
                  <a:cubicBezTo>
                    <a:pt x="470429" y="37604"/>
                    <a:pt x="506942" y="51627"/>
                    <a:pt x="536575" y="65121"/>
                  </a:cubicBezTo>
                  <a:cubicBezTo>
                    <a:pt x="566208" y="78615"/>
                    <a:pt x="591344" y="91844"/>
                    <a:pt x="619125" y="109571"/>
                  </a:cubicBezTo>
                  <a:cubicBezTo>
                    <a:pt x="646906" y="127298"/>
                    <a:pt x="675482" y="148464"/>
                    <a:pt x="703263" y="171483"/>
                  </a:cubicBezTo>
                  <a:cubicBezTo>
                    <a:pt x="731044" y="194502"/>
                    <a:pt x="762001" y="222548"/>
                    <a:pt x="785813" y="247683"/>
                  </a:cubicBezTo>
                  <a:cubicBezTo>
                    <a:pt x="809625" y="272818"/>
                    <a:pt x="828676" y="301394"/>
                    <a:pt x="846138" y="322296"/>
                  </a:cubicBezTo>
                  <a:cubicBezTo>
                    <a:pt x="863601" y="343198"/>
                    <a:pt x="880534" y="361984"/>
                    <a:pt x="890588" y="373096"/>
                  </a:cubicBezTo>
                  <a:cubicBezTo>
                    <a:pt x="900642" y="384208"/>
                    <a:pt x="897203" y="398496"/>
                    <a:pt x="906463" y="388971"/>
                  </a:cubicBezTo>
                </a:path>
              </a:pathLst>
            </a:custGeom>
            <a:noFill/>
            <a:ln w="28575">
              <a:solidFill>
                <a:srgbClr val="FF43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570B4CA2-E2F5-FB15-1A13-32F3B4AD997B}"/>
                </a:ext>
              </a:extLst>
            </p:cNvPr>
            <p:cNvSpPr/>
            <p:nvPr/>
          </p:nvSpPr>
          <p:spPr>
            <a:xfrm>
              <a:off x="11617594" y="4968446"/>
              <a:ext cx="159854" cy="146124"/>
            </a:xfrm>
            <a:prstGeom prst="ellipse">
              <a:avLst/>
            </a:prstGeom>
            <a:solidFill>
              <a:srgbClr val="FF434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Oval 58">
              <a:extLst>
                <a:ext uri="{FF2B5EF4-FFF2-40B4-BE49-F238E27FC236}">
                  <a16:creationId xmlns:a16="http://schemas.microsoft.com/office/drawing/2014/main" id="{5317719D-B4B7-FADA-299E-44FC0B492AB7}"/>
                </a:ext>
              </a:extLst>
            </p:cNvPr>
            <p:cNvSpPr/>
            <p:nvPr/>
          </p:nvSpPr>
          <p:spPr>
            <a:xfrm>
              <a:off x="11644052" y="4993078"/>
              <a:ext cx="106938" cy="9685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Freeform: Shape 65">
              <a:extLst>
                <a:ext uri="{FF2B5EF4-FFF2-40B4-BE49-F238E27FC236}">
                  <a16:creationId xmlns:a16="http://schemas.microsoft.com/office/drawing/2014/main" id="{13FC22DF-D0BE-B394-75DA-09C51CCF7206}"/>
                </a:ext>
              </a:extLst>
            </p:cNvPr>
            <p:cNvSpPr/>
            <p:nvPr/>
          </p:nvSpPr>
          <p:spPr>
            <a:xfrm>
              <a:off x="10472036" y="5025722"/>
              <a:ext cx="1189037" cy="304534"/>
            </a:xfrm>
            <a:custGeom>
              <a:avLst/>
              <a:gdLst>
                <a:gd name="connsiteX0" fmla="*/ 0 w 1189037"/>
                <a:gd name="connsiteY0" fmla="*/ 0 h 304534"/>
                <a:gd name="connsiteX1" fmla="*/ 34925 w 1189037"/>
                <a:gd name="connsiteY1" fmla="*/ 41275 h 304534"/>
                <a:gd name="connsiteX2" fmla="*/ 73025 w 1189037"/>
                <a:gd name="connsiteY2" fmla="*/ 85725 h 304534"/>
                <a:gd name="connsiteX3" fmla="*/ 149225 w 1189037"/>
                <a:gd name="connsiteY3" fmla="*/ 161925 h 304534"/>
                <a:gd name="connsiteX4" fmla="*/ 263525 w 1189037"/>
                <a:gd name="connsiteY4" fmla="*/ 242888 h 304534"/>
                <a:gd name="connsiteX5" fmla="*/ 377825 w 1189037"/>
                <a:gd name="connsiteY5" fmla="*/ 285750 h 304534"/>
                <a:gd name="connsiteX6" fmla="*/ 500062 w 1189037"/>
                <a:gd name="connsiteY6" fmla="*/ 301625 h 304534"/>
                <a:gd name="connsiteX7" fmla="*/ 647700 w 1189037"/>
                <a:gd name="connsiteY7" fmla="*/ 300038 h 304534"/>
                <a:gd name="connsiteX8" fmla="*/ 835025 w 1189037"/>
                <a:gd name="connsiteY8" fmla="*/ 257175 h 304534"/>
                <a:gd name="connsiteX9" fmla="*/ 976312 w 1189037"/>
                <a:gd name="connsiteY9" fmla="*/ 200025 h 304534"/>
                <a:gd name="connsiteX10" fmla="*/ 1108075 w 1189037"/>
                <a:gd name="connsiteY10" fmla="*/ 130175 h 304534"/>
                <a:gd name="connsiteX11" fmla="*/ 1189037 w 1189037"/>
                <a:gd name="connsiteY11" fmla="*/ 74613 h 30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9037" h="304534">
                  <a:moveTo>
                    <a:pt x="0" y="0"/>
                  </a:moveTo>
                  <a:lnTo>
                    <a:pt x="34925" y="41275"/>
                  </a:lnTo>
                  <a:cubicBezTo>
                    <a:pt x="47096" y="55562"/>
                    <a:pt x="53975" y="65617"/>
                    <a:pt x="73025" y="85725"/>
                  </a:cubicBezTo>
                  <a:cubicBezTo>
                    <a:pt x="92075" y="105833"/>
                    <a:pt x="117475" y="135731"/>
                    <a:pt x="149225" y="161925"/>
                  </a:cubicBezTo>
                  <a:cubicBezTo>
                    <a:pt x="180975" y="188119"/>
                    <a:pt x="225425" y="222251"/>
                    <a:pt x="263525" y="242888"/>
                  </a:cubicBezTo>
                  <a:cubicBezTo>
                    <a:pt x="301625" y="263525"/>
                    <a:pt x="338402" y="275961"/>
                    <a:pt x="377825" y="285750"/>
                  </a:cubicBezTo>
                  <a:cubicBezTo>
                    <a:pt x="417248" y="295539"/>
                    <a:pt x="455083" y="299244"/>
                    <a:pt x="500062" y="301625"/>
                  </a:cubicBezTo>
                  <a:cubicBezTo>
                    <a:pt x="545041" y="304006"/>
                    <a:pt x="591873" y="307446"/>
                    <a:pt x="647700" y="300038"/>
                  </a:cubicBezTo>
                  <a:cubicBezTo>
                    <a:pt x="703527" y="292630"/>
                    <a:pt x="780256" y="273844"/>
                    <a:pt x="835025" y="257175"/>
                  </a:cubicBezTo>
                  <a:cubicBezTo>
                    <a:pt x="889794" y="240506"/>
                    <a:pt x="930804" y="221192"/>
                    <a:pt x="976312" y="200025"/>
                  </a:cubicBezTo>
                  <a:cubicBezTo>
                    <a:pt x="1021820" y="178858"/>
                    <a:pt x="1072621" y="151077"/>
                    <a:pt x="1108075" y="130175"/>
                  </a:cubicBezTo>
                  <a:cubicBezTo>
                    <a:pt x="1143529" y="109273"/>
                    <a:pt x="1167341" y="88636"/>
                    <a:pt x="1189037" y="74613"/>
                  </a:cubicBezTo>
                </a:path>
              </a:pathLst>
            </a:custGeom>
            <a:noFill/>
            <a:ln w="28575">
              <a:solidFill>
                <a:srgbClr val="FF43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9" name="Picture 68" descr="\documentclass{article}&#10;\usepackage{amsmath}&#10;\usepackage{amsfonts}&#10;\usepackage{bm}&#10;\pagestyle{empty}&#10;\begin{document}&#10;&#10;$x_d(t)$&#10;&#10;&#10;\end{document}" title="IguanaTex Bitmap Display">
            <a:extLst>
              <a:ext uri="{FF2B5EF4-FFF2-40B4-BE49-F238E27FC236}">
                <a16:creationId xmlns:a16="http://schemas.microsoft.com/office/drawing/2014/main" id="{AE2A088F-6305-C0FA-E1F1-331F0E71EF4F}"/>
              </a:ext>
            </a:extLst>
          </p:cNvPr>
          <p:cNvPicPr>
            <a:picLocks noChangeAspect="1"/>
          </p:cNvPicPr>
          <p:nvPr>
            <p:custDataLst>
              <p:tags r:id="rId1"/>
            </p:custDataLst>
          </p:nvPr>
        </p:nvPicPr>
        <p:blipFill>
          <a:blip r:embed="rId9"/>
          <a:stretch>
            <a:fillRect/>
          </a:stretch>
        </p:blipFill>
        <p:spPr>
          <a:xfrm>
            <a:off x="2437796" y="1849087"/>
            <a:ext cx="434322" cy="212703"/>
          </a:xfrm>
          <a:prstGeom prst="rect">
            <a:avLst/>
          </a:prstGeom>
        </p:spPr>
      </p:pic>
      <p:pic>
        <p:nvPicPr>
          <p:cNvPr id="72" name="Picture 71" descr="\documentclass{article}&#10;\usepackage{amsmath}&#10;\usepackage{amsfonts}&#10;\usepackage{bm}&#10;\pagestyle{empty}&#10;\begin{document}&#10;&#10;$x_d(\theta)$&#10;&#10;&#10;\end{document}" title="IguanaTex Bitmap Display">
            <a:extLst>
              <a:ext uri="{FF2B5EF4-FFF2-40B4-BE49-F238E27FC236}">
                <a16:creationId xmlns:a16="http://schemas.microsoft.com/office/drawing/2014/main" id="{C8BACE05-6A51-B891-E61D-B10038E7BF0E}"/>
              </a:ext>
            </a:extLst>
          </p:cNvPr>
          <p:cNvPicPr>
            <a:picLocks noChangeAspect="1"/>
          </p:cNvPicPr>
          <p:nvPr>
            <p:custDataLst>
              <p:tags r:id="rId2"/>
            </p:custDataLst>
          </p:nvPr>
        </p:nvPicPr>
        <p:blipFill>
          <a:blip r:embed="rId10"/>
          <a:stretch>
            <a:fillRect/>
          </a:stretch>
        </p:blipFill>
        <p:spPr>
          <a:xfrm>
            <a:off x="2572068" y="3875224"/>
            <a:ext cx="463617" cy="212703"/>
          </a:xfrm>
          <a:prstGeom prst="rect">
            <a:avLst/>
          </a:prstGeom>
        </p:spPr>
      </p:pic>
      <p:grpSp>
        <p:nvGrpSpPr>
          <p:cNvPr id="94" name="Group 93">
            <a:extLst>
              <a:ext uri="{FF2B5EF4-FFF2-40B4-BE49-F238E27FC236}">
                <a16:creationId xmlns:a16="http://schemas.microsoft.com/office/drawing/2014/main" id="{AFC6359F-83D0-9013-A9E6-4CE13DAD7392}"/>
              </a:ext>
            </a:extLst>
          </p:cNvPr>
          <p:cNvGrpSpPr/>
          <p:nvPr/>
        </p:nvGrpSpPr>
        <p:grpSpPr>
          <a:xfrm>
            <a:off x="6484803" y="2322095"/>
            <a:ext cx="2210463" cy="1163392"/>
            <a:chOff x="6484803" y="2322095"/>
            <a:chExt cx="2210463" cy="1163392"/>
          </a:xfrm>
        </p:grpSpPr>
        <p:sp>
          <p:nvSpPr>
            <p:cNvPr id="12" name="Freeform: Shape 11">
              <a:extLst>
                <a:ext uri="{FF2B5EF4-FFF2-40B4-BE49-F238E27FC236}">
                  <a16:creationId xmlns:a16="http://schemas.microsoft.com/office/drawing/2014/main" id="{22FCB96D-F65F-E8E1-0385-505742E65DE1}"/>
                </a:ext>
              </a:extLst>
            </p:cNvPr>
            <p:cNvSpPr/>
            <p:nvPr/>
          </p:nvSpPr>
          <p:spPr>
            <a:xfrm flipH="1">
              <a:off x="6484803" y="2486294"/>
              <a:ext cx="2210463" cy="679494"/>
            </a:xfrm>
            <a:custGeom>
              <a:avLst/>
              <a:gdLst>
                <a:gd name="connsiteX0" fmla="*/ 0 w 10952703"/>
                <a:gd name="connsiteY0" fmla="*/ 1810093 h 3727212"/>
                <a:gd name="connsiteX1" fmla="*/ 1446963 w 10952703"/>
                <a:gd name="connsiteY1" fmla="*/ 3025943 h 3727212"/>
                <a:gd name="connsiteX2" fmla="*/ 3356149 w 10952703"/>
                <a:gd name="connsiteY2" fmla="*/ 3709231 h 3727212"/>
                <a:gd name="connsiteX3" fmla="*/ 5285433 w 10952703"/>
                <a:gd name="connsiteY3" fmla="*/ 3307297 h 3727212"/>
                <a:gd name="connsiteX4" fmla="*/ 7154426 w 10952703"/>
                <a:gd name="connsiteY4" fmla="*/ 1116756 h 3727212"/>
                <a:gd name="connsiteX5" fmla="*/ 8782259 w 10952703"/>
                <a:gd name="connsiteY5" fmla="*/ 132018 h 3727212"/>
                <a:gd name="connsiteX6" fmla="*/ 10952703 w 10952703"/>
                <a:gd name="connsiteY6" fmla="*/ 61679 h 372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2703" h="3727212">
                  <a:moveTo>
                    <a:pt x="0" y="1810093"/>
                  </a:moveTo>
                  <a:cubicBezTo>
                    <a:pt x="443802" y="2259756"/>
                    <a:pt x="887605" y="2709420"/>
                    <a:pt x="1446963" y="3025943"/>
                  </a:cubicBezTo>
                  <a:cubicBezTo>
                    <a:pt x="2006321" y="3342466"/>
                    <a:pt x="2716404" y="3662339"/>
                    <a:pt x="3356149" y="3709231"/>
                  </a:cubicBezTo>
                  <a:cubicBezTo>
                    <a:pt x="3995894" y="3756123"/>
                    <a:pt x="4652387" y="3739376"/>
                    <a:pt x="5285433" y="3307297"/>
                  </a:cubicBezTo>
                  <a:cubicBezTo>
                    <a:pt x="5918479" y="2875218"/>
                    <a:pt x="6571622" y="1645969"/>
                    <a:pt x="7154426" y="1116756"/>
                  </a:cubicBezTo>
                  <a:cubicBezTo>
                    <a:pt x="7737230" y="587543"/>
                    <a:pt x="8149213" y="307864"/>
                    <a:pt x="8782259" y="132018"/>
                  </a:cubicBezTo>
                  <a:cubicBezTo>
                    <a:pt x="9415305" y="-43828"/>
                    <a:pt x="10358176" y="-18708"/>
                    <a:pt x="10952703" y="61679"/>
                  </a:cubicBezTo>
                </a:path>
              </a:pathLst>
            </a:custGeom>
            <a:noFill/>
            <a:ln w="635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32" name="Freeform: Shape 31">
              <a:extLst>
                <a:ext uri="{FF2B5EF4-FFF2-40B4-BE49-F238E27FC236}">
                  <a16:creationId xmlns:a16="http://schemas.microsoft.com/office/drawing/2014/main" id="{9C81B2EE-D248-C70F-D24A-21AA5F8C8A84}"/>
                </a:ext>
              </a:extLst>
            </p:cNvPr>
            <p:cNvSpPr/>
            <p:nvPr/>
          </p:nvSpPr>
          <p:spPr>
            <a:xfrm>
              <a:off x="6488113" y="2524092"/>
              <a:ext cx="906463" cy="392092"/>
            </a:xfrm>
            <a:custGeom>
              <a:avLst/>
              <a:gdLst>
                <a:gd name="connsiteX0" fmla="*/ 0 w 906463"/>
                <a:gd name="connsiteY0" fmla="*/ 12733 h 392092"/>
                <a:gd name="connsiteX1" fmla="*/ 92075 w 906463"/>
                <a:gd name="connsiteY1" fmla="*/ 3208 h 392092"/>
                <a:gd name="connsiteX2" fmla="*/ 173038 w 906463"/>
                <a:gd name="connsiteY2" fmla="*/ 33 h 392092"/>
                <a:gd name="connsiteX3" fmla="*/ 274638 w 906463"/>
                <a:gd name="connsiteY3" fmla="*/ 4796 h 392092"/>
                <a:gd name="connsiteX4" fmla="*/ 361950 w 906463"/>
                <a:gd name="connsiteY4" fmla="*/ 11146 h 392092"/>
                <a:gd name="connsiteX5" fmla="*/ 441325 w 906463"/>
                <a:gd name="connsiteY5" fmla="*/ 28608 h 392092"/>
                <a:gd name="connsiteX6" fmla="*/ 536575 w 906463"/>
                <a:gd name="connsiteY6" fmla="*/ 65121 h 392092"/>
                <a:gd name="connsiteX7" fmla="*/ 619125 w 906463"/>
                <a:gd name="connsiteY7" fmla="*/ 109571 h 392092"/>
                <a:gd name="connsiteX8" fmla="*/ 703263 w 906463"/>
                <a:gd name="connsiteY8" fmla="*/ 171483 h 392092"/>
                <a:gd name="connsiteX9" fmla="*/ 785813 w 906463"/>
                <a:gd name="connsiteY9" fmla="*/ 247683 h 392092"/>
                <a:gd name="connsiteX10" fmla="*/ 846138 w 906463"/>
                <a:gd name="connsiteY10" fmla="*/ 322296 h 392092"/>
                <a:gd name="connsiteX11" fmla="*/ 890588 w 906463"/>
                <a:gd name="connsiteY11" fmla="*/ 373096 h 392092"/>
                <a:gd name="connsiteX12" fmla="*/ 906463 w 906463"/>
                <a:gd name="connsiteY12" fmla="*/ 388971 h 3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6463" h="392092">
                  <a:moveTo>
                    <a:pt x="0" y="12733"/>
                  </a:moveTo>
                  <a:cubicBezTo>
                    <a:pt x="31617" y="9029"/>
                    <a:pt x="63235" y="5325"/>
                    <a:pt x="92075" y="3208"/>
                  </a:cubicBezTo>
                  <a:cubicBezTo>
                    <a:pt x="120915" y="1091"/>
                    <a:pt x="142611" y="-232"/>
                    <a:pt x="173038" y="33"/>
                  </a:cubicBezTo>
                  <a:cubicBezTo>
                    <a:pt x="203465" y="298"/>
                    <a:pt x="243153" y="2944"/>
                    <a:pt x="274638" y="4796"/>
                  </a:cubicBezTo>
                  <a:cubicBezTo>
                    <a:pt x="306123" y="6648"/>
                    <a:pt x="334169" y="7177"/>
                    <a:pt x="361950" y="11146"/>
                  </a:cubicBezTo>
                  <a:cubicBezTo>
                    <a:pt x="389731" y="15115"/>
                    <a:pt x="412221" y="19612"/>
                    <a:pt x="441325" y="28608"/>
                  </a:cubicBezTo>
                  <a:cubicBezTo>
                    <a:pt x="470429" y="37604"/>
                    <a:pt x="506942" y="51627"/>
                    <a:pt x="536575" y="65121"/>
                  </a:cubicBezTo>
                  <a:cubicBezTo>
                    <a:pt x="566208" y="78615"/>
                    <a:pt x="591344" y="91844"/>
                    <a:pt x="619125" y="109571"/>
                  </a:cubicBezTo>
                  <a:cubicBezTo>
                    <a:pt x="646906" y="127298"/>
                    <a:pt x="675482" y="148464"/>
                    <a:pt x="703263" y="171483"/>
                  </a:cubicBezTo>
                  <a:cubicBezTo>
                    <a:pt x="731044" y="194502"/>
                    <a:pt x="762001" y="222548"/>
                    <a:pt x="785813" y="247683"/>
                  </a:cubicBezTo>
                  <a:cubicBezTo>
                    <a:pt x="809625" y="272818"/>
                    <a:pt x="828676" y="301394"/>
                    <a:pt x="846138" y="322296"/>
                  </a:cubicBezTo>
                  <a:cubicBezTo>
                    <a:pt x="863601" y="343198"/>
                    <a:pt x="880534" y="361984"/>
                    <a:pt x="890588" y="373096"/>
                  </a:cubicBezTo>
                  <a:cubicBezTo>
                    <a:pt x="900642" y="384208"/>
                    <a:pt x="897203" y="398496"/>
                    <a:pt x="906463" y="388971"/>
                  </a:cubicBezTo>
                </a:path>
              </a:pathLst>
            </a:custGeom>
            <a:noFill/>
            <a:ln w="28575">
              <a:solidFill>
                <a:srgbClr val="FF43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061A00-6AAB-B8FA-6B11-32304ED8991D}"/>
                </a:ext>
              </a:extLst>
            </p:cNvPr>
            <p:cNvSpPr/>
            <p:nvPr/>
          </p:nvSpPr>
          <p:spPr>
            <a:xfrm>
              <a:off x="7394576" y="2865539"/>
              <a:ext cx="159854" cy="146124"/>
            </a:xfrm>
            <a:prstGeom prst="ellipse">
              <a:avLst/>
            </a:prstGeom>
            <a:solidFill>
              <a:srgbClr val="FF434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Oval 26">
              <a:extLst>
                <a:ext uri="{FF2B5EF4-FFF2-40B4-BE49-F238E27FC236}">
                  <a16:creationId xmlns:a16="http://schemas.microsoft.com/office/drawing/2014/main" id="{10E7AADD-B3C5-08B1-F5CE-605B674811EF}"/>
                </a:ext>
              </a:extLst>
            </p:cNvPr>
            <p:cNvSpPr/>
            <p:nvPr/>
          </p:nvSpPr>
          <p:spPr>
            <a:xfrm>
              <a:off x="8262409" y="3021743"/>
              <a:ext cx="106938" cy="9685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Lightning Bolt 44">
              <a:extLst>
                <a:ext uri="{FF2B5EF4-FFF2-40B4-BE49-F238E27FC236}">
                  <a16:creationId xmlns:a16="http://schemas.microsoft.com/office/drawing/2014/main" id="{9866D09E-063D-56ED-BBCC-C5132FF00F60}"/>
                </a:ext>
              </a:extLst>
            </p:cNvPr>
            <p:cNvSpPr/>
            <p:nvPr/>
          </p:nvSpPr>
          <p:spPr>
            <a:xfrm rot="2848062">
              <a:off x="7329907" y="2348666"/>
              <a:ext cx="360530" cy="307387"/>
            </a:xfrm>
            <a:prstGeom prst="lightningBolt">
              <a:avLst/>
            </a:prstGeom>
            <a:solidFill>
              <a:srgbClr val="FFFF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7" name="Picture 76" descr="\documentclass{article}&#10;\usepackage{amsmath}&#10;\usepackage{amsfonts}&#10;\usepackage{bm}&#10;\pagestyle{empty}&#10;\begin{document}&#10;&#10;$x(t)\neq x_d(t)$&#10;&#10;&#10;\end{document}" title="IguanaTex Bitmap Display">
              <a:extLst>
                <a:ext uri="{FF2B5EF4-FFF2-40B4-BE49-F238E27FC236}">
                  <a16:creationId xmlns:a16="http://schemas.microsoft.com/office/drawing/2014/main" id="{D2F65AF9-1313-9910-6B44-BD4BC3C01267}"/>
                </a:ext>
              </a:extLst>
            </p:cNvPr>
            <p:cNvPicPr>
              <a:picLocks noChangeAspect="1"/>
            </p:cNvPicPr>
            <p:nvPr>
              <p:custDataLst>
                <p:tags r:id="rId6"/>
              </p:custDataLst>
            </p:nvPr>
          </p:nvPicPr>
          <p:blipFill>
            <a:blip r:embed="rId11"/>
            <a:stretch>
              <a:fillRect/>
            </a:stretch>
          </p:blipFill>
          <p:spPr>
            <a:xfrm>
              <a:off x="7394576" y="3272784"/>
              <a:ext cx="1078800" cy="212703"/>
            </a:xfrm>
            <a:prstGeom prst="rect">
              <a:avLst/>
            </a:prstGeom>
          </p:spPr>
        </p:pic>
      </p:grpSp>
      <p:grpSp>
        <p:nvGrpSpPr>
          <p:cNvPr id="99" name="Group 98">
            <a:extLst>
              <a:ext uri="{FF2B5EF4-FFF2-40B4-BE49-F238E27FC236}">
                <a16:creationId xmlns:a16="http://schemas.microsoft.com/office/drawing/2014/main" id="{120EA316-BF82-25DC-E9C5-F0D347727471}"/>
              </a:ext>
            </a:extLst>
          </p:cNvPr>
          <p:cNvGrpSpPr/>
          <p:nvPr/>
        </p:nvGrpSpPr>
        <p:grpSpPr>
          <a:xfrm>
            <a:off x="6780727" y="4452779"/>
            <a:ext cx="2210463" cy="1189221"/>
            <a:chOff x="6780727" y="4452779"/>
            <a:chExt cx="2210463" cy="1189221"/>
          </a:xfrm>
        </p:grpSpPr>
        <p:sp>
          <p:nvSpPr>
            <p:cNvPr id="48" name="Freeform: Shape 47">
              <a:extLst>
                <a:ext uri="{FF2B5EF4-FFF2-40B4-BE49-F238E27FC236}">
                  <a16:creationId xmlns:a16="http://schemas.microsoft.com/office/drawing/2014/main" id="{43229A73-5429-A295-9FB6-F8B5BF0CD608}"/>
                </a:ext>
              </a:extLst>
            </p:cNvPr>
            <p:cNvSpPr/>
            <p:nvPr/>
          </p:nvSpPr>
          <p:spPr>
            <a:xfrm flipH="1">
              <a:off x="6780727" y="4616978"/>
              <a:ext cx="2210463" cy="679494"/>
            </a:xfrm>
            <a:custGeom>
              <a:avLst/>
              <a:gdLst>
                <a:gd name="connsiteX0" fmla="*/ 0 w 10952703"/>
                <a:gd name="connsiteY0" fmla="*/ 1810093 h 3727212"/>
                <a:gd name="connsiteX1" fmla="*/ 1446963 w 10952703"/>
                <a:gd name="connsiteY1" fmla="*/ 3025943 h 3727212"/>
                <a:gd name="connsiteX2" fmla="*/ 3356149 w 10952703"/>
                <a:gd name="connsiteY2" fmla="*/ 3709231 h 3727212"/>
                <a:gd name="connsiteX3" fmla="*/ 5285433 w 10952703"/>
                <a:gd name="connsiteY3" fmla="*/ 3307297 h 3727212"/>
                <a:gd name="connsiteX4" fmla="*/ 7154426 w 10952703"/>
                <a:gd name="connsiteY4" fmla="*/ 1116756 h 3727212"/>
                <a:gd name="connsiteX5" fmla="*/ 8782259 w 10952703"/>
                <a:gd name="connsiteY5" fmla="*/ 132018 h 3727212"/>
                <a:gd name="connsiteX6" fmla="*/ 10952703 w 10952703"/>
                <a:gd name="connsiteY6" fmla="*/ 61679 h 372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2703" h="3727212">
                  <a:moveTo>
                    <a:pt x="0" y="1810093"/>
                  </a:moveTo>
                  <a:cubicBezTo>
                    <a:pt x="443802" y="2259756"/>
                    <a:pt x="887605" y="2709420"/>
                    <a:pt x="1446963" y="3025943"/>
                  </a:cubicBezTo>
                  <a:cubicBezTo>
                    <a:pt x="2006321" y="3342466"/>
                    <a:pt x="2716404" y="3662339"/>
                    <a:pt x="3356149" y="3709231"/>
                  </a:cubicBezTo>
                  <a:cubicBezTo>
                    <a:pt x="3995894" y="3756123"/>
                    <a:pt x="4652387" y="3739376"/>
                    <a:pt x="5285433" y="3307297"/>
                  </a:cubicBezTo>
                  <a:cubicBezTo>
                    <a:pt x="5918479" y="2875218"/>
                    <a:pt x="6571622" y="1645969"/>
                    <a:pt x="7154426" y="1116756"/>
                  </a:cubicBezTo>
                  <a:cubicBezTo>
                    <a:pt x="7737230" y="587543"/>
                    <a:pt x="8149213" y="307864"/>
                    <a:pt x="8782259" y="132018"/>
                  </a:cubicBezTo>
                  <a:cubicBezTo>
                    <a:pt x="9415305" y="-43828"/>
                    <a:pt x="10358176" y="-18708"/>
                    <a:pt x="10952703" y="61679"/>
                  </a:cubicBezTo>
                </a:path>
              </a:pathLst>
            </a:custGeom>
            <a:noFill/>
            <a:ln w="635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3" name="Freeform: Shape 52">
              <a:extLst>
                <a:ext uri="{FF2B5EF4-FFF2-40B4-BE49-F238E27FC236}">
                  <a16:creationId xmlns:a16="http://schemas.microsoft.com/office/drawing/2014/main" id="{66697DFF-21E5-C51C-357A-2717B7D4449D}"/>
                </a:ext>
              </a:extLst>
            </p:cNvPr>
            <p:cNvSpPr/>
            <p:nvPr/>
          </p:nvSpPr>
          <p:spPr>
            <a:xfrm>
              <a:off x="6784037" y="4648886"/>
              <a:ext cx="906463" cy="392092"/>
            </a:xfrm>
            <a:custGeom>
              <a:avLst/>
              <a:gdLst>
                <a:gd name="connsiteX0" fmla="*/ 0 w 906463"/>
                <a:gd name="connsiteY0" fmla="*/ 12733 h 392092"/>
                <a:gd name="connsiteX1" fmla="*/ 92075 w 906463"/>
                <a:gd name="connsiteY1" fmla="*/ 3208 h 392092"/>
                <a:gd name="connsiteX2" fmla="*/ 173038 w 906463"/>
                <a:gd name="connsiteY2" fmla="*/ 33 h 392092"/>
                <a:gd name="connsiteX3" fmla="*/ 274638 w 906463"/>
                <a:gd name="connsiteY3" fmla="*/ 4796 h 392092"/>
                <a:gd name="connsiteX4" fmla="*/ 361950 w 906463"/>
                <a:gd name="connsiteY4" fmla="*/ 11146 h 392092"/>
                <a:gd name="connsiteX5" fmla="*/ 441325 w 906463"/>
                <a:gd name="connsiteY5" fmla="*/ 28608 h 392092"/>
                <a:gd name="connsiteX6" fmla="*/ 536575 w 906463"/>
                <a:gd name="connsiteY6" fmla="*/ 65121 h 392092"/>
                <a:gd name="connsiteX7" fmla="*/ 619125 w 906463"/>
                <a:gd name="connsiteY7" fmla="*/ 109571 h 392092"/>
                <a:gd name="connsiteX8" fmla="*/ 703263 w 906463"/>
                <a:gd name="connsiteY8" fmla="*/ 171483 h 392092"/>
                <a:gd name="connsiteX9" fmla="*/ 785813 w 906463"/>
                <a:gd name="connsiteY9" fmla="*/ 247683 h 392092"/>
                <a:gd name="connsiteX10" fmla="*/ 846138 w 906463"/>
                <a:gd name="connsiteY10" fmla="*/ 322296 h 392092"/>
                <a:gd name="connsiteX11" fmla="*/ 890588 w 906463"/>
                <a:gd name="connsiteY11" fmla="*/ 373096 h 392092"/>
                <a:gd name="connsiteX12" fmla="*/ 906463 w 906463"/>
                <a:gd name="connsiteY12" fmla="*/ 388971 h 3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6463" h="392092">
                  <a:moveTo>
                    <a:pt x="0" y="12733"/>
                  </a:moveTo>
                  <a:cubicBezTo>
                    <a:pt x="31617" y="9029"/>
                    <a:pt x="63235" y="5325"/>
                    <a:pt x="92075" y="3208"/>
                  </a:cubicBezTo>
                  <a:cubicBezTo>
                    <a:pt x="120915" y="1091"/>
                    <a:pt x="142611" y="-232"/>
                    <a:pt x="173038" y="33"/>
                  </a:cubicBezTo>
                  <a:cubicBezTo>
                    <a:pt x="203465" y="298"/>
                    <a:pt x="243153" y="2944"/>
                    <a:pt x="274638" y="4796"/>
                  </a:cubicBezTo>
                  <a:cubicBezTo>
                    <a:pt x="306123" y="6648"/>
                    <a:pt x="334169" y="7177"/>
                    <a:pt x="361950" y="11146"/>
                  </a:cubicBezTo>
                  <a:cubicBezTo>
                    <a:pt x="389731" y="15115"/>
                    <a:pt x="412221" y="19612"/>
                    <a:pt x="441325" y="28608"/>
                  </a:cubicBezTo>
                  <a:cubicBezTo>
                    <a:pt x="470429" y="37604"/>
                    <a:pt x="506942" y="51627"/>
                    <a:pt x="536575" y="65121"/>
                  </a:cubicBezTo>
                  <a:cubicBezTo>
                    <a:pt x="566208" y="78615"/>
                    <a:pt x="591344" y="91844"/>
                    <a:pt x="619125" y="109571"/>
                  </a:cubicBezTo>
                  <a:cubicBezTo>
                    <a:pt x="646906" y="127298"/>
                    <a:pt x="675482" y="148464"/>
                    <a:pt x="703263" y="171483"/>
                  </a:cubicBezTo>
                  <a:cubicBezTo>
                    <a:pt x="731044" y="194502"/>
                    <a:pt x="762001" y="222548"/>
                    <a:pt x="785813" y="247683"/>
                  </a:cubicBezTo>
                  <a:cubicBezTo>
                    <a:pt x="809625" y="272818"/>
                    <a:pt x="828676" y="301394"/>
                    <a:pt x="846138" y="322296"/>
                  </a:cubicBezTo>
                  <a:cubicBezTo>
                    <a:pt x="863601" y="343198"/>
                    <a:pt x="880534" y="361984"/>
                    <a:pt x="890588" y="373096"/>
                  </a:cubicBezTo>
                  <a:cubicBezTo>
                    <a:pt x="900642" y="384208"/>
                    <a:pt x="897203" y="398496"/>
                    <a:pt x="906463" y="388971"/>
                  </a:cubicBezTo>
                </a:path>
              </a:pathLst>
            </a:custGeom>
            <a:noFill/>
            <a:ln w="28575">
              <a:solidFill>
                <a:srgbClr val="FF43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F380805-43FA-2FBB-E134-3FDC6A6F6A0F}"/>
                </a:ext>
              </a:extLst>
            </p:cNvPr>
            <p:cNvSpPr/>
            <p:nvPr/>
          </p:nvSpPr>
          <p:spPr>
            <a:xfrm>
              <a:off x="7690500" y="4996223"/>
              <a:ext cx="159854" cy="146124"/>
            </a:xfrm>
            <a:prstGeom prst="ellipse">
              <a:avLst/>
            </a:prstGeom>
            <a:solidFill>
              <a:srgbClr val="FF434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Oval 62">
              <a:extLst>
                <a:ext uri="{FF2B5EF4-FFF2-40B4-BE49-F238E27FC236}">
                  <a16:creationId xmlns:a16="http://schemas.microsoft.com/office/drawing/2014/main" id="{819F69E4-5A3E-14C3-2085-01282B503973}"/>
                </a:ext>
              </a:extLst>
            </p:cNvPr>
            <p:cNvSpPr/>
            <p:nvPr/>
          </p:nvSpPr>
          <p:spPr>
            <a:xfrm>
              <a:off x="7716958" y="5020855"/>
              <a:ext cx="106938" cy="9685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Lightning Bolt 64">
              <a:extLst>
                <a:ext uri="{FF2B5EF4-FFF2-40B4-BE49-F238E27FC236}">
                  <a16:creationId xmlns:a16="http://schemas.microsoft.com/office/drawing/2014/main" id="{74A03943-C254-76D3-DDE6-D320EB5E55F4}"/>
                </a:ext>
              </a:extLst>
            </p:cNvPr>
            <p:cNvSpPr/>
            <p:nvPr/>
          </p:nvSpPr>
          <p:spPr>
            <a:xfrm rot="2848062">
              <a:off x="7625831" y="4479350"/>
              <a:ext cx="360530" cy="307387"/>
            </a:xfrm>
            <a:prstGeom prst="lightningBolt">
              <a:avLst/>
            </a:prstGeom>
            <a:solidFill>
              <a:srgbClr val="FFFF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 name="Picture 81" descr="\documentclass{article}&#10;\usepackage{amsmath}&#10;\usepackage{amsfonts}&#10;\usepackage{bm}&#10;\pagestyle{empty}&#10;\begin{document}&#10;&#10;$x(t)= x_d(\theta)$&#10;&#10;&#10;\end{document}" title="IguanaTex Bitmap Display">
              <a:extLst>
                <a:ext uri="{FF2B5EF4-FFF2-40B4-BE49-F238E27FC236}">
                  <a16:creationId xmlns:a16="http://schemas.microsoft.com/office/drawing/2014/main" id="{50D1AFB7-B4DF-A72F-1A26-5C8D2B51A24C}"/>
                </a:ext>
              </a:extLst>
            </p:cNvPr>
            <p:cNvPicPr>
              <a:picLocks noChangeAspect="1"/>
            </p:cNvPicPr>
            <p:nvPr>
              <p:custDataLst>
                <p:tags r:id="rId5"/>
              </p:custDataLst>
            </p:nvPr>
          </p:nvPicPr>
          <p:blipFill>
            <a:blip r:embed="rId12"/>
            <a:stretch>
              <a:fillRect/>
            </a:stretch>
          </p:blipFill>
          <p:spPr>
            <a:xfrm>
              <a:off x="7510174" y="5429297"/>
              <a:ext cx="1106821" cy="212703"/>
            </a:xfrm>
            <a:prstGeom prst="rect">
              <a:avLst/>
            </a:prstGeom>
          </p:spPr>
        </p:pic>
      </p:grpSp>
      <p:grpSp>
        <p:nvGrpSpPr>
          <p:cNvPr id="97" name="Group 96">
            <a:extLst>
              <a:ext uri="{FF2B5EF4-FFF2-40B4-BE49-F238E27FC236}">
                <a16:creationId xmlns:a16="http://schemas.microsoft.com/office/drawing/2014/main" id="{25FE0215-EBA9-2E0B-C063-E732271F6902}"/>
              </a:ext>
            </a:extLst>
          </p:cNvPr>
          <p:cNvGrpSpPr/>
          <p:nvPr/>
        </p:nvGrpSpPr>
        <p:grpSpPr>
          <a:xfrm>
            <a:off x="1109810" y="4616978"/>
            <a:ext cx="2436267" cy="699294"/>
            <a:chOff x="1109810" y="4616978"/>
            <a:chExt cx="2436267" cy="699294"/>
          </a:xfrm>
        </p:grpSpPr>
        <p:sp>
          <p:nvSpPr>
            <p:cNvPr id="50" name="Freeform: Shape 49">
              <a:extLst>
                <a:ext uri="{FF2B5EF4-FFF2-40B4-BE49-F238E27FC236}">
                  <a16:creationId xmlns:a16="http://schemas.microsoft.com/office/drawing/2014/main" id="{ACE3477D-3497-C4F6-BE69-6994B774B581}"/>
                </a:ext>
              </a:extLst>
            </p:cNvPr>
            <p:cNvSpPr/>
            <p:nvPr/>
          </p:nvSpPr>
          <p:spPr>
            <a:xfrm flipH="1">
              <a:off x="1189341" y="4616978"/>
              <a:ext cx="2210463" cy="679494"/>
            </a:xfrm>
            <a:custGeom>
              <a:avLst/>
              <a:gdLst>
                <a:gd name="connsiteX0" fmla="*/ 0 w 10952703"/>
                <a:gd name="connsiteY0" fmla="*/ 1810093 h 3727212"/>
                <a:gd name="connsiteX1" fmla="*/ 1446963 w 10952703"/>
                <a:gd name="connsiteY1" fmla="*/ 3025943 h 3727212"/>
                <a:gd name="connsiteX2" fmla="*/ 3356149 w 10952703"/>
                <a:gd name="connsiteY2" fmla="*/ 3709231 h 3727212"/>
                <a:gd name="connsiteX3" fmla="*/ 5285433 w 10952703"/>
                <a:gd name="connsiteY3" fmla="*/ 3307297 h 3727212"/>
                <a:gd name="connsiteX4" fmla="*/ 7154426 w 10952703"/>
                <a:gd name="connsiteY4" fmla="*/ 1116756 h 3727212"/>
                <a:gd name="connsiteX5" fmla="*/ 8782259 w 10952703"/>
                <a:gd name="connsiteY5" fmla="*/ 132018 h 3727212"/>
                <a:gd name="connsiteX6" fmla="*/ 10952703 w 10952703"/>
                <a:gd name="connsiteY6" fmla="*/ 61679 h 372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2703" h="3727212">
                  <a:moveTo>
                    <a:pt x="0" y="1810093"/>
                  </a:moveTo>
                  <a:cubicBezTo>
                    <a:pt x="443802" y="2259756"/>
                    <a:pt x="887605" y="2709420"/>
                    <a:pt x="1446963" y="3025943"/>
                  </a:cubicBezTo>
                  <a:cubicBezTo>
                    <a:pt x="2006321" y="3342466"/>
                    <a:pt x="2716404" y="3662339"/>
                    <a:pt x="3356149" y="3709231"/>
                  </a:cubicBezTo>
                  <a:cubicBezTo>
                    <a:pt x="3995894" y="3756123"/>
                    <a:pt x="4652387" y="3739376"/>
                    <a:pt x="5285433" y="3307297"/>
                  </a:cubicBezTo>
                  <a:cubicBezTo>
                    <a:pt x="5918479" y="2875218"/>
                    <a:pt x="6571622" y="1645969"/>
                    <a:pt x="7154426" y="1116756"/>
                  </a:cubicBezTo>
                  <a:cubicBezTo>
                    <a:pt x="7737230" y="587543"/>
                    <a:pt x="8149213" y="307864"/>
                    <a:pt x="8782259" y="132018"/>
                  </a:cubicBezTo>
                  <a:cubicBezTo>
                    <a:pt x="9415305" y="-43828"/>
                    <a:pt x="10358176" y="-18708"/>
                    <a:pt x="10952703" y="61679"/>
                  </a:cubicBezTo>
                </a:path>
              </a:pathLst>
            </a:custGeom>
            <a:noFill/>
            <a:ln w="635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4" name="Freeform: Shape 53">
              <a:extLst>
                <a:ext uri="{FF2B5EF4-FFF2-40B4-BE49-F238E27FC236}">
                  <a16:creationId xmlns:a16="http://schemas.microsoft.com/office/drawing/2014/main" id="{B327EC55-B59A-AC5C-2AF9-6B6DB8DDA05E}"/>
                </a:ext>
              </a:extLst>
            </p:cNvPr>
            <p:cNvSpPr/>
            <p:nvPr/>
          </p:nvSpPr>
          <p:spPr>
            <a:xfrm>
              <a:off x="1189341" y="4648368"/>
              <a:ext cx="498475" cy="46355"/>
            </a:xfrm>
            <a:custGeom>
              <a:avLst/>
              <a:gdLst>
                <a:gd name="connsiteX0" fmla="*/ 0 w 498475"/>
                <a:gd name="connsiteY0" fmla="*/ 11204 h 46355"/>
                <a:gd name="connsiteX1" fmla="*/ 104775 w 498475"/>
                <a:gd name="connsiteY1" fmla="*/ 3266 h 46355"/>
                <a:gd name="connsiteX2" fmla="*/ 195263 w 498475"/>
                <a:gd name="connsiteY2" fmla="*/ 91 h 46355"/>
                <a:gd name="connsiteX3" fmla="*/ 274638 w 498475"/>
                <a:gd name="connsiteY3" fmla="*/ 6441 h 46355"/>
                <a:gd name="connsiteX4" fmla="*/ 371475 w 498475"/>
                <a:gd name="connsiteY4" fmla="*/ 14379 h 46355"/>
                <a:gd name="connsiteX5" fmla="*/ 444500 w 498475"/>
                <a:gd name="connsiteY5" fmla="*/ 27079 h 46355"/>
                <a:gd name="connsiteX6" fmla="*/ 498475 w 498475"/>
                <a:gd name="connsiteY6" fmla="*/ 44541 h 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475" h="46355">
                  <a:moveTo>
                    <a:pt x="0" y="11204"/>
                  </a:moveTo>
                  <a:lnTo>
                    <a:pt x="104775" y="3266"/>
                  </a:lnTo>
                  <a:cubicBezTo>
                    <a:pt x="137319" y="1414"/>
                    <a:pt x="166953" y="-438"/>
                    <a:pt x="195263" y="91"/>
                  </a:cubicBezTo>
                  <a:cubicBezTo>
                    <a:pt x="223573" y="620"/>
                    <a:pt x="274638" y="6441"/>
                    <a:pt x="274638" y="6441"/>
                  </a:cubicBezTo>
                  <a:cubicBezTo>
                    <a:pt x="304007" y="8822"/>
                    <a:pt x="343165" y="10939"/>
                    <a:pt x="371475" y="14379"/>
                  </a:cubicBezTo>
                  <a:cubicBezTo>
                    <a:pt x="399785" y="17819"/>
                    <a:pt x="423333" y="22052"/>
                    <a:pt x="444500" y="27079"/>
                  </a:cubicBezTo>
                  <a:cubicBezTo>
                    <a:pt x="465667" y="32106"/>
                    <a:pt x="477308" y="52479"/>
                    <a:pt x="498475" y="44541"/>
                  </a:cubicBezTo>
                </a:path>
              </a:pathLst>
            </a:custGeom>
            <a:noFill/>
            <a:ln w="38100">
              <a:solidFill>
                <a:srgbClr val="FF43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3DB813F-5BD7-21B7-4D5B-F223AC56234A}"/>
                </a:ext>
              </a:extLst>
            </p:cNvPr>
            <p:cNvSpPr/>
            <p:nvPr/>
          </p:nvSpPr>
          <p:spPr>
            <a:xfrm>
              <a:off x="1695041" y="4619302"/>
              <a:ext cx="159854" cy="146124"/>
            </a:xfrm>
            <a:prstGeom prst="ellipse">
              <a:avLst/>
            </a:prstGeom>
            <a:solidFill>
              <a:srgbClr val="FF434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Oval 56">
              <a:extLst>
                <a:ext uri="{FF2B5EF4-FFF2-40B4-BE49-F238E27FC236}">
                  <a16:creationId xmlns:a16="http://schemas.microsoft.com/office/drawing/2014/main" id="{85A87310-96EE-60D6-FF0C-F8A8778D6A17}"/>
                </a:ext>
              </a:extLst>
            </p:cNvPr>
            <p:cNvSpPr/>
            <p:nvPr/>
          </p:nvSpPr>
          <p:spPr>
            <a:xfrm>
              <a:off x="1721499" y="4643934"/>
              <a:ext cx="106938" cy="9685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85" name="Picture 84" descr="\documentclass{article}&#10;\usepackage{amsmath}&#10;\usepackage{amsfonts}&#10;\usepackage{bm}&#10;\pagestyle{empty}&#10;\begin{document}&#10;&#10;$\theta_0$&#10;&#10;&#10;\end{document}" title="IguanaTex Bitmap Display">
              <a:extLst>
                <a:ext uri="{FF2B5EF4-FFF2-40B4-BE49-F238E27FC236}">
                  <a16:creationId xmlns:a16="http://schemas.microsoft.com/office/drawing/2014/main" id="{C11C8396-AF8F-8591-3359-D23967484FD5}"/>
                </a:ext>
              </a:extLst>
            </p:cNvPr>
            <p:cNvPicPr>
              <a:picLocks noChangeAspect="1"/>
            </p:cNvPicPr>
            <p:nvPr>
              <p:custDataLst>
                <p:tags r:id="rId3"/>
              </p:custDataLst>
            </p:nvPr>
          </p:nvPicPr>
          <p:blipFill>
            <a:blip r:embed="rId13"/>
            <a:stretch>
              <a:fillRect/>
            </a:stretch>
          </p:blipFill>
          <p:spPr>
            <a:xfrm>
              <a:off x="1109810" y="4765426"/>
              <a:ext cx="168125" cy="183409"/>
            </a:xfrm>
            <a:prstGeom prst="rect">
              <a:avLst/>
            </a:prstGeom>
          </p:spPr>
        </p:pic>
        <p:pic>
          <p:nvPicPr>
            <p:cNvPr id="88" name="Picture 87" descr="\documentclass{article}&#10;\usepackage{amsmath}&#10;\usepackage{amsfonts}&#10;\usepackage{bm}&#10;\pagestyle{empty}&#10;\begin{document}&#10;&#10;$\theta_f$&#10;&#10;&#10;\end{document}" title="IguanaTex Bitmap Display">
              <a:extLst>
                <a:ext uri="{FF2B5EF4-FFF2-40B4-BE49-F238E27FC236}">
                  <a16:creationId xmlns:a16="http://schemas.microsoft.com/office/drawing/2014/main" id="{25773355-8E63-24DE-B132-C5D505F6B83A}"/>
                </a:ext>
              </a:extLst>
            </p:cNvPr>
            <p:cNvPicPr>
              <a:picLocks noChangeAspect="1"/>
            </p:cNvPicPr>
            <p:nvPr>
              <p:custDataLst>
                <p:tags r:id="rId4"/>
              </p:custDataLst>
            </p:nvPr>
          </p:nvPicPr>
          <p:blipFill>
            <a:blip r:embed="rId14"/>
            <a:stretch>
              <a:fillRect/>
            </a:stretch>
          </p:blipFill>
          <p:spPr>
            <a:xfrm>
              <a:off x="3363942" y="5104842"/>
              <a:ext cx="182135" cy="211430"/>
            </a:xfrm>
            <a:prstGeom prst="rect">
              <a:avLst/>
            </a:prstGeom>
          </p:spPr>
        </p:pic>
      </p:grpSp>
      <p:sp>
        <p:nvSpPr>
          <p:cNvPr id="91" name="Arrow: Right 90">
            <a:extLst>
              <a:ext uri="{FF2B5EF4-FFF2-40B4-BE49-F238E27FC236}">
                <a16:creationId xmlns:a16="http://schemas.microsoft.com/office/drawing/2014/main" id="{D85CA385-4916-C1FC-0CA5-7FA4F88E54AA}"/>
              </a:ext>
            </a:extLst>
          </p:cNvPr>
          <p:cNvSpPr/>
          <p:nvPr/>
        </p:nvSpPr>
        <p:spPr>
          <a:xfrm>
            <a:off x="3035685" y="1864489"/>
            <a:ext cx="253385"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96" name="TextBox 19 1 1">
            <a:extLst>
              <a:ext uri="{FF2B5EF4-FFF2-40B4-BE49-F238E27FC236}">
                <a16:creationId xmlns:a16="http://schemas.microsoft.com/office/drawing/2014/main" id="{2ECDD8C9-C6C1-2EF2-5E10-2E08514E610D}"/>
              </a:ext>
            </a:extLst>
          </p:cNvPr>
          <p:cNvSpPr txBox="1"/>
          <p:nvPr/>
        </p:nvSpPr>
        <p:spPr>
          <a:xfrm>
            <a:off x="3447334" y="1762918"/>
            <a:ext cx="276385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latin typeface="Montserrat" panose="00000500000000000000" pitchFamily="2" charset="0"/>
              </a:rPr>
              <a:t>“ … when to where … “ </a:t>
            </a:r>
          </a:p>
        </p:txBody>
      </p:sp>
    </p:spTree>
    <p:extLst>
      <p:ext uri="{BB962C8B-B14F-4D97-AF65-F5344CB8AC3E}">
        <p14:creationId xmlns:p14="http://schemas.microsoft.com/office/powerpoint/2010/main" val="69177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1" grpId="0" animBg="1"/>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1ED6748-2FA2-D686-EBEC-56204034E216}"/>
              </a:ext>
            </a:extLst>
          </p:cNvPr>
          <p:cNvSpPr/>
          <p:nvPr/>
        </p:nvSpPr>
        <p:spPr>
          <a:xfrm>
            <a:off x="7357094" y="2448197"/>
            <a:ext cx="1523335" cy="210458"/>
          </a:xfrm>
          <a:prstGeom prst="rect">
            <a:avLst/>
          </a:prstGeom>
          <a:solidFill>
            <a:srgbClr val="FFFF00">
              <a:alpha val="20000"/>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16413E43-BB33-4C8E-88D6-0390228FB166}"/>
              </a:ext>
            </a:extLst>
          </p:cNvPr>
          <p:cNvSpPr>
            <a:spLocks noGrp="1"/>
          </p:cNvSpPr>
          <p:nvPr>
            <p:ph type="sldNum" sz="quarter" idx="12"/>
          </p:nvPr>
        </p:nvSpPr>
        <p:spPr/>
        <p:txBody>
          <a:bodyPr/>
          <a:lstStyle/>
          <a:p>
            <a:fld id="{E8ED25DC-E166-554F-BCD9-3FA8AEAE4EAB}" type="slidenum">
              <a:rPr lang="en-US" smtClean="0"/>
              <a:pPr/>
              <a:t>6</a:t>
            </a:fld>
            <a:endParaRPr lang="en-US" dirty="0"/>
          </a:p>
        </p:txBody>
      </p:sp>
      <p:sp>
        <p:nvSpPr>
          <p:cNvPr id="53" name="Title 1">
            <a:extLst>
              <a:ext uri="{FF2B5EF4-FFF2-40B4-BE49-F238E27FC236}">
                <a16:creationId xmlns:a16="http://schemas.microsoft.com/office/drawing/2014/main" id="{57E6E833-D9A3-91A3-31B9-5A85A0B210F2}"/>
              </a:ext>
            </a:extLst>
          </p:cNvPr>
          <p:cNvSpPr>
            <a:spLocks noGrp="1"/>
          </p:cNvSpPr>
          <p:nvPr>
            <p:ph type="title"/>
          </p:nvPr>
        </p:nvSpPr>
        <p:spPr>
          <a:xfrm>
            <a:off x="838200" y="-3673"/>
            <a:ext cx="10515600" cy="1325563"/>
          </a:xfrm>
        </p:spPr>
        <p:txBody>
          <a:bodyPr/>
          <a:lstStyle/>
          <a:p>
            <a:r>
              <a:rPr lang="en-US" dirty="0"/>
              <a:t>Motivation</a:t>
            </a:r>
            <a:endParaRPr lang="en-DE" dirty="0"/>
          </a:p>
        </p:txBody>
      </p:sp>
      <p:sp>
        <p:nvSpPr>
          <p:cNvPr id="54" name="Content Placeholder 4 1">
            <a:extLst>
              <a:ext uri="{FF2B5EF4-FFF2-40B4-BE49-F238E27FC236}">
                <a16:creationId xmlns:a16="http://schemas.microsoft.com/office/drawing/2014/main" id="{1F490004-9902-D0A7-910F-711B2BB5FD12}"/>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Limitations of state-of-the-art</a:t>
            </a:r>
            <a:endParaRPr lang="en-DE" dirty="0"/>
          </a:p>
        </p:txBody>
      </p:sp>
      <p:grpSp>
        <p:nvGrpSpPr>
          <p:cNvPr id="71" name="Group 70">
            <a:extLst>
              <a:ext uri="{FF2B5EF4-FFF2-40B4-BE49-F238E27FC236}">
                <a16:creationId xmlns:a16="http://schemas.microsoft.com/office/drawing/2014/main" id="{72E91BD0-D68C-7AE9-6FEC-841BFB03D940}"/>
              </a:ext>
            </a:extLst>
          </p:cNvPr>
          <p:cNvGrpSpPr/>
          <p:nvPr/>
        </p:nvGrpSpPr>
        <p:grpSpPr>
          <a:xfrm>
            <a:off x="899199" y="1422040"/>
            <a:ext cx="6135437" cy="419987"/>
            <a:chOff x="838200" y="1636158"/>
            <a:chExt cx="6135437" cy="419987"/>
          </a:xfrm>
        </p:grpSpPr>
        <p:sp>
          <p:nvSpPr>
            <p:cNvPr id="65" name="TextBox 64">
              <a:extLst>
                <a:ext uri="{FF2B5EF4-FFF2-40B4-BE49-F238E27FC236}">
                  <a16:creationId xmlns:a16="http://schemas.microsoft.com/office/drawing/2014/main" id="{E9B31D51-CF79-BAC1-0080-710DF1C3CEB5}"/>
                </a:ext>
              </a:extLst>
            </p:cNvPr>
            <p:cNvSpPr txBox="1"/>
            <p:nvPr/>
          </p:nvSpPr>
          <p:spPr>
            <a:xfrm>
              <a:off x="1063871" y="1636158"/>
              <a:ext cx="5909766" cy="419987"/>
            </a:xfrm>
            <a:prstGeom prst="rect">
              <a:avLst/>
            </a:prstGeom>
            <a:noFill/>
          </p:spPr>
          <p:txBody>
            <a:bodyPr wrap="square">
              <a:spAutoFit/>
            </a:bodyPr>
            <a:lstStyle/>
            <a:p>
              <a:pPr>
                <a:lnSpc>
                  <a:spcPct val="150000"/>
                </a:lnSpc>
              </a:pPr>
              <a:r>
                <a:rPr lang="en-US" sz="1600" b="1" i="1" dirty="0">
                  <a:latin typeface="Montserrat" panose="00000500000000000000" pitchFamily="2" charset="0"/>
                </a:rPr>
                <a:t>Pose representation </a:t>
              </a:r>
            </a:p>
          </p:txBody>
        </p:sp>
        <p:pic>
          <p:nvPicPr>
            <p:cNvPr id="66" name="Picture 65" descr="A picture containing text, clipart&#10;&#10;Description automatically generated">
              <a:extLst>
                <a:ext uri="{FF2B5EF4-FFF2-40B4-BE49-F238E27FC236}">
                  <a16:creationId xmlns:a16="http://schemas.microsoft.com/office/drawing/2014/main" id="{8D2EF329-B8ED-82D6-4E19-C6B0DC3962B2}"/>
                </a:ext>
              </a:extLst>
            </p:cNvPr>
            <p:cNvPicPr>
              <a:picLocks noChangeAspect="1"/>
            </p:cNvPicPr>
            <p:nvPr/>
          </p:nvPicPr>
          <p:blipFill rotWithShape="1">
            <a:blip r:embed="rId16"/>
            <a:srcRect l="20654" r="59667" b="55031"/>
            <a:stretch/>
          </p:blipFill>
          <p:spPr>
            <a:xfrm>
              <a:off x="838200" y="1744180"/>
              <a:ext cx="269335" cy="265120"/>
            </a:xfrm>
            <a:prstGeom prst="rect">
              <a:avLst/>
            </a:prstGeom>
          </p:spPr>
        </p:pic>
      </p:grpSp>
      <p:sp>
        <p:nvSpPr>
          <p:cNvPr id="73" name="TextBox 72">
            <a:extLst>
              <a:ext uri="{FF2B5EF4-FFF2-40B4-BE49-F238E27FC236}">
                <a16:creationId xmlns:a16="http://schemas.microsoft.com/office/drawing/2014/main" id="{373E7F26-55BA-B4D8-D004-14EB28AE0F17}"/>
              </a:ext>
            </a:extLst>
          </p:cNvPr>
          <p:cNvSpPr txBox="1"/>
          <p:nvPr/>
        </p:nvSpPr>
        <p:spPr>
          <a:xfrm>
            <a:off x="1445470" y="2976749"/>
            <a:ext cx="4418424" cy="1527982"/>
          </a:xfrm>
          <a:prstGeom prst="rect">
            <a:avLst/>
          </a:prstGeom>
          <a:noFill/>
        </p:spPr>
        <p:txBody>
          <a:bodyPr wrap="square">
            <a:spAutoFit/>
          </a:bodyPr>
          <a:lstStyle/>
          <a:p>
            <a:pPr>
              <a:lnSpc>
                <a:spcPct val="150000"/>
              </a:lnSpc>
            </a:pPr>
            <a:r>
              <a:rPr lang="en-US" sz="1600" dirty="0">
                <a:latin typeface="Montserrat" panose="00000500000000000000" pitchFamily="2" charset="0"/>
              </a:rPr>
              <a:t>Not compact</a:t>
            </a:r>
          </a:p>
          <a:p>
            <a:pPr>
              <a:lnSpc>
                <a:spcPct val="150000"/>
              </a:lnSpc>
            </a:pPr>
            <a:r>
              <a:rPr lang="en-US" sz="1600" dirty="0">
                <a:latin typeface="Montserrat" panose="00000500000000000000" pitchFamily="2" charset="0"/>
              </a:rPr>
              <a:t>Inefficient “pose” operations</a:t>
            </a:r>
          </a:p>
          <a:p>
            <a:pPr>
              <a:lnSpc>
                <a:spcPct val="150000"/>
              </a:lnSpc>
            </a:pPr>
            <a:r>
              <a:rPr lang="en-US" sz="1600" dirty="0">
                <a:latin typeface="Montserrat" panose="00000500000000000000" pitchFamily="2" charset="0"/>
              </a:rPr>
              <a:t>Multiple equilibrium points</a:t>
            </a:r>
          </a:p>
          <a:p>
            <a:pPr>
              <a:lnSpc>
                <a:spcPct val="150000"/>
              </a:lnSpc>
            </a:pPr>
            <a:r>
              <a:rPr lang="en-US" sz="1600" dirty="0">
                <a:latin typeface="Montserrat" panose="00000500000000000000" pitchFamily="2" charset="0"/>
              </a:rPr>
              <a:t>Two separate “pose-error” functions</a:t>
            </a:r>
          </a:p>
        </p:txBody>
      </p:sp>
      <p:pic>
        <p:nvPicPr>
          <p:cNvPr id="78" name="Picture 77" descr="Icon&#10;&#10;Description automatically generated">
            <a:extLst>
              <a:ext uri="{FF2B5EF4-FFF2-40B4-BE49-F238E27FC236}">
                <a16:creationId xmlns:a16="http://schemas.microsoft.com/office/drawing/2014/main" id="{171933C2-9EC2-2910-554B-DE9286A800D4}"/>
              </a:ext>
            </a:extLst>
          </p:cNvPr>
          <p:cNvPicPr>
            <a:picLocks noChangeAspect="1"/>
          </p:cNvPicPr>
          <p:nvPr/>
        </p:nvPicPr>
        <p:blipFill>
          <a:blip r:embed="rId17"/>
          <a:stretch>
            <a:fillRect/>
          </a:stretch>
        </p:blipFill>
        <p:spPr>
          <a:xfrm>
            <a:off x="1187606" y="3133524"/>
            <a:ext cx="257864" cy="253996"/>
          </a:xfrm>
          <a:prstGeom prst="rect">
            <a:avLst/>
          </a:prstGeom>
        </p:spPr>
      </p:pic>
      <p:pic>
        <p:nvPicPr>
          <p:cNvPr id="79" name="Picture 78" descr="Icon&#10;&#10;Description automatically generated">
            <a:extLst>
              <a:ext uri="{FF2B5EF4-FFF2-40B4-BE49-F238E27FC236}">
                <a16:creationId xmlns:a16="http://schemas.microsoft.com/office/drawing/2014/main" id="{27D98A6A-347F-19BA-5637-199292B15312}"/>
              </a:ext>
            </a:extLst>
          </p:cNvPr>
          <p:cNvPicPr>
            <a:picLocks noChangeAspect="1"/>
          </p:cNvPicPr>
          <p:nvPr/>
        </p:nvPicPr>
        <p:blipFill>
          <a:blip r:embed="rId17"/>
          <a:stretch>
            <a:fillRect/>
          </a:stretch>
        </p:blipFill>
        <p:spPr>
          <a:xfrm>
            <a:off x="1187606" y="3489568"/>
            <a:ext cx="257864" cy="253996"/>
          </a:xfrm>
          <a:prstGeom prst="rect">
            <a:avLst/>
          </a:prstGeom>
        </p:spPr>
      </p:pic>
      <p:pic>
        <p:nvPicPr>
          <p:cNvPr id="80" name="Picture 79" descr="Icon&#10;&#10;Description automatically generated">
            <a:extLst>
              <a:ext uri="{FF2B5EF4-FFF2-40B4-BE49-F238E27FC236}">
                <a16:creationId xmlns:a16="http://schemas.microsoft.com/office/drawing/2014/main" id="{8ADB1661-B98C-D263-A2A1-DEE2D5D9EF08}"/>
              </a:ext>
            </a:extLst>
          </p:cNvPr>
          <p:cNvPicPr>
            <a:picLocks noChangeAspect="1"/>
          </p:cNvPicPr>
          <p:nvPr/>
        </p:nvPicPr>
        <p:blipFill>
          <a:blip r:embed="rId17"/>
          <a:stretch>
            <a:fillRect/>
          </a:stretch>
        </p:blipFill>
        <p:spPr>
          <a:xfrm>
            <a:off x="1187606" y="3845612"/>
            <a:ext cx="257864" cy="253996"/>
          </a:xfrm>
          <a:prstGeom prst="rect">
            <a:avLst/>
          </a:prstGeom>
        </p:spPr>
      </p:pic>
      <p:pic>
        <p:nvPicPr>
          <p:cNvPr id="81" name="Picture 80" descr="Icon&#10;&#10;Description automatically generated">
            <a:extLst>
              <a:ext uri="{FF2B5EF4-FFF2-40B4-BE49-F238E27FC236}">
                <a16:creationId xmlns:a16="http://schemas.microsoft.com/office/drawing/2014/main" id="{0EE4A9E7-379B-0C9D-348B-13997446D89E}"/>
              </a:ext>
            </a:extLst>
          </p:cNvPr>
          <p:cNvPicPr>
            <a:picLocks noChangeAspect="1"/>
          </p:cNvPicPr>
          <p:nvPr/>
        </p:nvPicPr>
        <p:blipFill>
          <a:blip r:embed="rId17"/>
          <a:stretch>
            <a:fillRect/>
          </a:stretch>
        </p:blipFill>
        <p:spPr>
          <a:xfrm>
            <a:off x="1187606" y="4208175"/>
            <a:ext cx="257864" cy="253996"/>
          </a:xfrm>
          <a:prstGeom prst="rect">
            <a:avLst/>
          </a:prstGeom>
        </p:spPr>
      </p:pic>
      <p:sp>
        <p:nvSpPr>
          <p:cNvPr id="67" name="TextBox 66">
            <a:extLst>
              <a:ext uri="{FF2B5EF4-FFF2-40B4-BE49-F238E27FC236}">
                <a16:creationId xmlns:a16="http://schemas.microsoft.com/office/drawing/2014/main" id="{B843FEB6-0610-C3E1-8710-95ECF5279E51}"/>
              </a:ext>
            </a:extLst>
          </p:cNvPr>
          <p:cNvSpPr txBox="1"/>
          <p:nvPr/>
        </p:nvSpPr>
        <p:spPr>
          <a:xfrm>
            <a:off x="7140809" y="4681469"/>
            <a:ext cx="5909766" cy="666208"/>
          </a:xfrm>
          <a:prstGeom prst="rect">
            <a:avLst/>
          </a:prstGeom>
          <a:noFill/>
        </p:spPr>
        <p:txBody>
          <a:bodyPr wrap="square">
            <a:spAutoFit/>
          </a:bodyPr>
          <a:lstStyle/>
          <a:p>
            <a:r>
              <a:rPr lang="en-US" sz="1600" b="1" i="1" dirty="0">
                <a:latin typeface="Montserrat" panose="00000500000000000000" pitchFamily="2" charset="0"/>
              </a:rPr>
              <a:t>UDQ Pose-Following</a:t>
            </a:r>
            <a:endParaRPr lang="en-US" sz="1600" dirty="0">
              <a:latin typeface="Montserrat" panose="00000500000000000000" pitchFamily="2" charset="0"/>
            </a:endParaRPr>
          </a:p>
          <a:p>
            <a:pPr marL="285750" indent="-285750">
              <a:lnSpc>
                <a:spcPct val="150000"/>
              </a:lnSpc>
              <a:buFont typeface="Arial" panose="020B0604020202020204" pitchFamily="34" charset="0"/>
              <a:buChar char="•"/>
            </a:pPr>
            <a:r>
              <a:rPr lang="en-US" sz="1600" dirty="0">
                <a:latin typeface="Montserrat" panose="00000500000000000000" pitchFamily="2" charset="0"/>
              </a:rPr>
              <a:t>Reference-following</a:t>
            </a:r>
          </a:p>
        </p:txBody>
      </p:sp>
      <p:pic>
        <p:nvPicPr>
          <p:cNvPr id="69" name="Picture 68" descr="A picture containing text, clipart&#10;&#10;Description automatically generated">
            <a:extLst>
              <a:ext uri="{FF2B5EF4-FFF2-40B4-BE49-F238E27FC236}">
                <a16:creationId xmlns:a16="http://schemas.microsoft.com/office/drawing/2014/main" id="{454C21D7-82FA-532F-3C93-357C0A9F7FE7}"/>
              </a:ext>
            </a:extLst>
          </p:cNvPr>
          <p:cNvPicPr>
            <a:picLocks noChangeAspect="1"/>
          </p:cNvPicPr>
          <p:nvPr/>
        </p:nvPicPr>
        <p:blipFill rotWithShape="1">
          <a:blip r:embed="rId16"/>
          <a:srcRect l="39862" t="-1" r="40285" b="55032"/>
          <a:stretch/>
        </p:blipFill>
        <p:spPr>
          <a:xfrm>
            <a:off x="6738891" y="4690224"/>
            <a:ext cx="271716" cy="265120"/>
          </a:xfrm>
          <a:prstGeom prst="rect">
            <a:avLst/>
          </a:prstGeom>
        </p:spPr>
      </p:pic>
      <p:sp>
        <p:nvSpPr>
          <p:cNvPr id="95" name="Content Placeholder 4 2">
            <a:extLst>
              <a:ext uri="{FF2B5EF4-FFF2-40B4-BE49-F238E27FC236}">
                <a16:creationId xmlns:a16="http://schemas.microsoft.com/office/drawing/2014/main" id="{45666DE7-1A8D-6508-5F25-73BBF2DFCCF0}"/>
              </a:ext>
            </a:extLst>
          </p:cNvPr>
          <p:cNvSpPr txBox="1">
            <a:spLocks/>
          </p:cNvSpPr>
          <p:nvPr/>
        </p:nvSpPr>
        <p:spPr>
          <a:xfrm>
            <a:off x="6905965"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do we propose?</a:t>
            </a:r>
            <a:endParaRPr lang="en-DE" dirty="0"/>
          </a:p>
        </p:txBody>
      </p:sp>
      <p:sp>
        <p:nvSpPr>
          <p:cNvPr id="123" name="Arrow: Right 122">
            <a:extLst>
              <a:ext uri="{FF2B5EF4-FFF2-40B4-BE49-F238E27FC236}">
                <a16:creationId xmlns:a16="http://schemas.microsoft.com/office/drawing/2014/main" id="{60F5322D-ED21-0AD9-5686-A330DB2329C4}"/>
              </a:ext>
            </a:extLst>
          </p:cNvPr>
          <p:cNvSpPr/>
          <p:nvPr/>
        </p:nvSpPr>
        <p:spPr>
          <a:xfrm>
            <a:off x="6267304" y="3200936"/>
            <a:ext cx="405299" cy="180975"/>
          </a:xfrm>
          <a:prstGeom prst="rightArrow">
            <a:avLst>
              <a:gd name="adj1" fmla="val 50000"/>
              <a:gd name="adj2" fmla="val 625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cxnSp>
        <p:nvCxnSpPr>
          <p:cNvPr id="125" name="Straight Connector 124">
            <a:extLst>
              <a:ext uri="{FF2B5EF4-FFF2-40B4-BE49-F238E27FC236}">
                <a16:creationId xmlns:a16="http://schemas.microsoft.com/office/drawing/2014/main" id="{ED27B780-3E1C-A832-A832-7227BFAD0959}"/>
              </a:ext>
            </a:extLst>
          </p:cNvPr>
          <p:cNvCxnSpPr>
            <a:cxnSpLocks/>
          </p:cNvCxnSpPr>
          <p:nvPr/>
        </p:nvCxnSpPr>
        <p:spPr>
          <a:xfrm>
            <a:off x="6437521" y="875901"/>
            <a:ext cx="13120" cy="5053117"/>
          </a:xfrm>
          <a:prstGeom prst="line">
            <a:avLst/>
          </a:prstGeom>
          <a:ln w="6350">
            <a:prstDash val="dash"/>
          </a:ln>
        </p:spPr>
        <p:style>
          <a:lnRef idx="1">
            <a:schemeClr val="dk1"/>
          </a:lnRef>
          <a:fillRef idx="0">
            <a:schemeClr val="dk1"/>
          </a:fillRef>
          <a:effectRef idx="0">
            <a:schemeClr val="dk1"/>
          </a:effectRef>
          <a:fontRef idx="minor">
            <a:schemeClr val="tx1"/>
          </a:fontRef>
        </p:style>
      </p:cxnSp>
      <p:sp>
        <p:nvSpPr>
          <p:cNvPr id="3" name="TextBox 5 1">
            <a:extLst>
              <a:ext uri="{FF2B5EF4-FFF2-40B4-BE49-F238E27FC236}">
                <a16:creationId xmlns:a16="http://schemas.microsoft.com/office/drawing/2014/main" id="{89E9D75B-B478-7D4F-475C-89260EBF430F}"/>
              </a:ext>
            </a:extLst>
          </p:cNvPr>
          <p:cNvSpPr txBox="1"/>
          <p:nvPr/>
        </p:nvSpPr>
        <p:spPr>
          <a:xfrm>
            <a:off x="7008226" y="1354840"/>
            <a:ext cx="4025010" cy="5123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1600" b="1" dirty="0">
                <a:latin typeface="Montserrat" panose="00000500000000000000" pitchFamily="2" charset="0"/>
              </a:rPr>
              <a:t>Unit Dual Quaternions (UDQ)</a:t>
            </a:r>
            <a:r>
              <a:rPr lang="en-US" sz="1600" dirty="0">
                <a:solidFill>
                  <a:srgbClr val="FF0000"/>
                </a:solidFill>
                <a:latin typeface="Montserrat" panose="00000500000000000000" pitchFamily="2" charset="0"/>
              </a:rPr>
              <a:t> </a:t>
            </a:r>
          </a:p>
        </p:txBody>
      </p:sp>
      <p:pic>
        <p:nvPicPr>
          <p:cNvPr id="5" name="Picture 4" descr="A picture containing text, clipart&#10;&#10;Description automatically generated">
            <a:extLst>
              <a:ext uri="{FF2B5EF4-FFF2-40B4-BE49-F238E27FC236}">
                <a16:creationId xmlns:a16="http://schemas.microsoft.com/office/drawing/2014/main" id="{6F3F070F-F287-CABB-205D-88B9DA3B90A8}"/>
              </a:ext>
            </a:extLst>
          </p:cNvPr>
          <p:cNvPicPr>
            <a:picLocks noChangeAspect="1"/>
          </p:cNvPicPr>
          <p:nvPr/>
        </p:nvPicPr>
        <p:blipFill rotWithShape="1">
          <a:blip r:embed="rId16"/>
          <a:srcRect l="20654" r="59667" b="55031"/>
          <a:stretch/>
        </p:blipFill>
        <p:spPr>
          <a:xfrm>
            <a:off x="6738891" y="1539375"/>
            <a:ext cx="269335" cy="265120"/>
          </a:xfrm>
          <a:prstGeom prst="rect">
            <a:avLst/>
          </a:prstGeom>
        </p:spPr>
      </p:pic>
      <p:pic>
        <p:nvPicPr>
          <p:cNvPr id="11" name="Picture 10" descr="Shape, arrow&#10;&#10;Description automatically generated">
            <a:extLst>
              <a:ext uri="{FF2B5EF4-FFF2-40B4-BE49-F238E27FC236}">
                <a16:creationId xmlns:a16="http://schemas.microsoft.com/office/drawing/2014/main" id="{5BDD67A4-5E73-AAA2-A446-484362B45C3C}"/>
              </a:ext>
            </a:extLst>
          </p:cNvPr>
          <p:cNvPicPr>
            <a:picLocks noChangeAspect="1"/>
          </p:cNvPicPr>
          <p:nvPr/>
        </p:nvPicPr>
        <p:blipFill>
          <a:blip r:embed="rId18"/>
          <a:stretch>
            <a:fillRect/>
          </a:stretch>
        </p:blipFill>
        <p:spPr>
          <a:xfrm>
            <a:off x="7115575" y="3231975"/>
            <a:ext cx="214785" cy="214785"/>
          </a:xfrm>
          <a:prstGeom prst="rect">
            <a:avLst/>
          </a:prstGeom>
        </p:spPr>
      </p:pic>
      <p:pic>
        <p:nvPicPr>
          <p:cNvPr id="12" name="Picture 11" descr="Shape, arrow&#10;&#10;Description automatically generated">
            <a:extLst>
              <a:ext uri="{FF2B5EF4-FFF2-40B4-BE49-F238E27FC236}">
                <a16:creationId xmlns:a16="http://schemas.microsoft.com/office/drawing/2014/main" id="{14825944-C142-1A67-FFB9-0932F2B39D3F}"/>
              </a:ext>
            </a:extLst>
          </p:cNvPr>
          <p:cNvPicPr>
            <a:picLocks noChangeAspect="1"/>
          </p:cNvPicPr>
          <p:nvPr/>
        </p:nvPicPr>
        <p:blipFill>
          <a:blip r:embed="rId18"/>
          <a:stretch>
            <a:fillRect/>
          </a:stretch>
        </p:blipFill>
        <p:spPr>
          <a:xfrm>
            <a:off x="7120411" y="3602902"/>
            <a:ext cx="214785" cy="214785"/>
          </a:xfrm>
          <a:prstGeom prst="rect">
            <a:avLst/>
          </a:prstGeom>
        </p:spPr>
      </p:pic>
      <p:pic>
        <p:nvPicPr>
          <p:cNvPr id="13" name="Picture 12" descr="Shape, arrow&#10;&#10;Description automatically generated">
            <a:extLst>
              <a:ext uri="{FF2B5EF4-FFF2-40B4-BE49-F238E27FC236}">
                <a16:creationId xmlns:a16="http://schemas.microsoft.com/office/drawing/2014/main" id="{BB11C66D-3730-EC11-E8DF-F1BFA99A77A2}"/>
              </a:ext>
            </a:extLst>
          </p:cNvPr>
          <p:cNvPicPr>
            <a:picLocks noChangeAspect="1"/>
          </p:cNvPicPr>
          <p:nvPr/>
        </p:nvPicPr>
        <p:blipFill>
          <a:blip r:embed="rId18"/>
          <a:stretch>
            <a:fillRect/>
          </a:stretch>
        </p:blipFill>
        <p:spPr>
          <a:xfrm>
            <a:off x="7120411" y="4324708"/>
            <a:ext cx="214785" cy="214785"/>
          </a:xfrm>
          <a:prstGeom prst="rect">
            <a:avLst/>
          </a:prstGeom>
        </p:spPr>
      </p:pic>
      <p:sp>
        <p:nvSpPr>
          <p:cNvPr id="17" name="TextBox 16">
            <a:extLst>
              <a:ext uri="{FF2B5EF4-FFF2-40B4-BE49-F238E27FC236}">
                <a16:creationId xmlns:a16="http://schemas.microsoft.com/office/drawing/2014/main" id="{EC9EABEB-C5C7-F94B-883F-96097F893659}"/>
              </a:ext>
            </a:extLst>
          </p:cNvPr>
          <p:cNvSpPr txBox="1"/>
          <p:nvPr/>
        </p:nvSpPr>
        <p:spPr>
          <a:xfrm>
            <a:off x="7335196" y="3081312"/>
            <a:ext cx="4418424" cy="1527982"/>
          </a:xfrm>
          <a:prstGeom prst="rect">
            <a:avLst/>
          </a:prstGeom>
          <a:noFill/>
        </p:spPr>
        <p:txBody>
          <a:bodyPr wrap="square">
            <a:spAutoFit/>
          </a:bodyPr>
          <a:lstStyle/>
          <a:p>
            <a:pPr>
              <a:lnSpc>
                <a:spcPct val="150000"/>
              </a:lnSpc>
            </a:pPr>
            <a:r>
              <a:rPr lang="en-US" sz="1600" dirty="0">
                <a:latin typeface="Montserrat" panose="00000500000000000000" pitchFamily="2" charset="0"/>
              </a:rPr>
              <a:t>Compact</a:t>
            </a:r>
          </a:p>
          <a:p>
            <a:pPr>
              <a:lnSpc>
                <a:spcPct val="150000"/>
              </a:lnSpc>
            </a:pPr>
            <a:r>
              <a:rPr lang="en-US" sz="1600" dirty="0">
                <a:latin typeface="Montserrat" panose="00000500000000000000" pitchFamily="2" charset="0"/>
              </a:rPr>
              <a:t>Efficient “pose” operations</a:t>
            </a:r>
          </a:p>
          <a:p>
            <a:pPr>
              <a:lnSpc>
                <a:spcPct val="150000"/>
              </a:lnSpc>
            </a:pPr>
            <a:r>
              <a:rPr lang="en-US" sz="1600" dirty="0">
                <a:latin typeface="Montserrat" panose="00000500000000000000" pitchFamily="2" charset="0"/>
              </a:rPr>
              <a:t>Two equilibrium points</a:t>
            </a:r>
          </a:p>
          <a:p>
            <a:pPr>
              <a:lnSpc>
                <a:spcPct val="150000"/>
              </a:lnSpc>
            </a:pPr>
            <a:r>
              <a:rPr lang="en-US" sz="1600" dirty="0">
                <a:latin typeface="Montserrat" panose="00000500000000000000" pitchFamily="2" charset="0"/>
              </a:rPr>
              <a:t>Unique (coupled) “pose-error” function </a:t>
            </a:r>
          </a:p>
        </p:txBody>
      </p:sp>
      <p:pic>
        <p:nvPicPr>
          <p:cNvPr id="18" name="Picture 17" descr="Icon&#10;&#10;Description automatically generated">
            <a:extLst>
              <a:ext uri="{FF2B5EF4-FFF2-40B4-BE49-F238E27FC236}">
                <a16:creationId xmlns:a16="http://schemas.microsoft.com/office/drawing/2014/main" id="{BAE1A17F-A38E-BB77-A4BB-1029EA27CC37}"/>
              </a:ext>
            </a:extLst>
          </p:cNvPr>
          <p:cNvPicPr>
            <a:picLocks noChangeAspect="1"/>
          </p:cNvPicPr>
          <p:nvPr/>
        </p:nvPicPr>
        <p:blipFill>
          <a:blip r:embed="rId17"/>
          <a:stretch>
            <a:fillRect/>
          </a:stretch>
        </p:blipFill>
        <p:spPr>
          <a:xfrm>
            <a:off x="7098872" y="3957781"/>
            <a:ext cx="257864" cy="253996"/>
          </a:xfrm>
          <a:prstGeom prst="rect">
            <a:avLst/>
          </a:prstGeom>
        </p:spPr>
      </p:pic>
      <p:sp>
        <p:nvSpPr>
          <p:cNvPr id="32" name="TextBox 31">
            <a:extLst>
              <a:ext uri="{FF2B5EF4-FFF2-40B4-BE49-F238E27FC236}">
                <a16:creationId xmlns:a16="http://schemas.microsoft.com/office/drawing/2014/main" id="{8345DBD3-FCB4-32F7-5B6E-8752986D7B60}"/>
              </a:ext>
            </a:extLst>
          </p:cNvPr>
          <p:cNvSpPr txBox="1"/>
          <p:nvPr/>
        </p:nvSpPr>
        <p:spPr>
          <a:xfrm>
            <a:off x="1221246" y="4681469"/>
            <a:ext cx="5192530" cy="666208"/>
          </a:xfrm>
          <a:prstGeom prst="rect">
            <a:avLst/>
          </a:prstGeom>
          <a:noFill/>
        </p:spPr>
        <p:txBody>
          <a:bodyPr wrap="square">
            <a:spAutoFit/>
          </a:bodyPr>
          <a:lstStyle/>
          <a:p>
            <a:r>
              <a:rPr lang="en-US" sz="1600" b="1" i="1" dirty="0">
                <a:latin typeface="Montserrat" panose="00000500000000000000" pitchFamily="2" charset="0"/>
              </a:rPr>
              <a:t>UDQ Control methods</a:t>
            </a:r>
            <a:endParaRPr lang="en-US" sz="1600" dirty="0">
              <a:latin typeface="Montserrat" panose="00000500000000000000" pitchFamily="2" charset="0"/>
            </a:endParaRPr>
          </a:p>
          <a:p>
            <a:pPr marL="285750" indent="-285750">
              <a:lnSpc>
                <a:spcPct val="150000"/>
              </a:lnSpc>
              <a:buFont typeface="Arial" panose="020B0604020202020204" pitchFamily="34" charset="0"/>
              <a:buChar char="•"/>
            </a:pPr>
            <a:r>
              <a:rPr lang="en-US" sz="1600" dirty="0">
                <a:latin typeface="Montserrat" panose="00000500000000000000" pitchFamily="2" charset="0"/>
              </a:rPr>
              <a:t>Reference-tracking</a:t>
            </a:r>
          </a:p>
        </p:txBody>
      </p:sp>
      <p:grpSp>
        <p:nvGrpSpPr>
          <p:cNvPr id="29" name="Group 28">
            <a:extLst>
              <a:ext uri="{FF2B5EF4-FFF2-40B4-BE49-F238E27FC236}">
                <a16:creationId xmlns:a16="http://schemas.microsoft.com/office/drawing/2014/main" id="{D1888DA9-EFC3-F12A-7F9C-A9C29ED7EB55}"/>
              </a:ext>
            </a:extLst>
          </p:cNvPr>
          <p:cNvGrpSpPr/>
          <p:nvPr/>
        </p:nvGrpSpPr>
        <p:grpSpPr>
          <a:xfrm>
            <a:off x="1230577" y="5251919"/>
            <a:ext cx="4926877" cy="789319"/>
            <a:chOff x="5873228" y="1815394"/>
            <a:chExt cx="4926877" cy="789319"/>
          </a:xfrm>
        </p:grpSpPr>
        <p:sp>
          <p:nvSpPr>
            <p:cNvPr id="30" name="TextBox 29">
              <a:extLst>
                <a:ext uri="{FF2B5EF4-FFF2-40B4-BE49-F238E27FC236}">
                  <a16:creationId xmlns:a16="http://schemas.microsoft.com/office/drawing/2014/main" id="{4B935EFD-BC55-A704-18C4-7FD8B905F750}"/>
                </a:ext>
              </a:extLst>
            </p:cNvPr>
            <p:cNvSpPr txBox="1"/>
            <p:nvPr/>
          </p:nvSpPr>
          <p:spPr>
            <a:xfrm>
              <a:off x="6131091" y="1815394"/>
              <a:ext cx="4669014" cy="789319"/>
            </a:xfrm>
            <a:prstGeom prst="rect">
              <a:avLst/>
            </a:prstGeom>
            <a:noFill/>
          </p:spPr>
          <p:txBody>
            <a:bodyPr wrap="square">
              <a:spAutoFit/>
            </a:bodyPr>
            <a:lstStyle/>
            <a:p>
              <a:pPr>
                <a:lnSpc>
                  <a:spcPct val="150000"/>
                </a:lnSpc>
              </a:pPr>
              <a:r>
                <a:rPr lang="en-US" sz="1600" dirty="0">
                  <a:latin typeface="Montserrat" panose="00000500000000000000" pitchFamily="2" charset="0"/>
                </a:rPr>
                <a:t>Rely on predefined time-varying reference</a:t>
              </a:r>
            </a:p>
            <a:p>
              <a:pPr>
                <a:lnSpc>
                  <a:spcPct val="150000"/>
                </a:lnSpc>
              </a:pPr>
              <a:r>
                <a:rPr lang="en-US" sz="1600" dirty="0">
                  <a:latin typeface="Montserrat" panose="00000500000000000000" pitchFamily="2" charset="0"/>
                  <a:sym typeface="Wingdings" panose="05000000000000000000" pitchFamily="2" charset="2"/>
                </a:rPr>
                <a:t>	“… </a:t>
              </a:r>
              <a:r>
                <a:rPr lang="en-US" sz="1600" i="1" dirty="0">
                  <a:latin typeface="Montserrat" panose="00000500000000000000" pitchFamily="2" charset="0"/>
                  <a:sym typeface="Wingdings" panose="05000000000000000000" pitchFamily="2" charset="2"/>
                </a:rPr>
                <a:t>when to be where …</a:t>
              </a:r>
              <a:r>
                <a:rPr lang="en-US" sz="1600" dirty="0">
                  <a:latin typeface="Montserrat" panose="00000500000000000000" pitchFamily="2" charset="0"/>
                  <a:sym typeface="Wingdings" panose="05000000000000000000" pitchFamily="2" charset="2"/>
                </a:rPr>
                <a:t>”</a:t>
              </a:r>
              <a:r>
                <a:rPr lang="en-US" sz="1600" dirty="0">
                  <a:latin typeface="Montserrat" panose="00000500000000000000" pitchFamily="2" charset="0"/>
                </a:rPr>
                <a:t> </a:t>
              </a:r>
              <a:endParaRPr lang="en-US" sz="1600" dirty="0">
                <a:latin typeface="Montserrat" panose="00000500000000000000" pitchFamily="2" charset="0"/>
                <a:sym typeface="Wingdings" panose="05000000000000000000" pitchFamily="2" charset="2"/>
              </a:endParaRPr>
            </a:p>
          </p:txBody>
        </p:sp>
        <p:pic>
          <p:nvPicPr>
            <p:cNvPr id="31" name="Picture 30" descr="Icon&#10;&#10;Description automatically generated">
              <a:extLst>
                <a:ext uri="{FF2B5EF4-FFF2-40B4-BE49-F238E27FC236}">
                  <a16:creationId xmlns:a16="http://schemas.microsoft.com/office/drawing/2014/main" id="{2C21DB7C-0753-1380-B1C7-6FDF43D68C2B}"/>
                </a:ext>
              </a:extLst>
            </p:cNvPr>
            <p:cNvPicPr>
              <a:picLocks noChangeAspect="1"/>
            </p:cNvPicPr>
            <p:nvPr/>
          </p:nvPicPr>
          <p:blipFill>
            <a:blip r:embed="rId17"/>
            <a:stretch>
              <a:fillRect/>
            </a:stretch>
          </p:blipFill>
          <p:spPr>
            <a:xfrm>
              <a:off x="5873228" y="1972169"/>
              <a:ext cx="257864" cy="253996"/>
            </a:xfrm>
            <a:prstGeom prst="rect">
              <a:avLst/>
            </a:prstGeom>
          </p:spPr>
        </p:pic>
      </p:grpSp>
      <p:pic>
        <p:nvPicPr>
          <p:cNvPr id="34" name="Picture 33" descr="Shape, arrow&#10;&#10;Description automatically generated">
            <a:extLst>
              <a:ext uri="{FF2B5EF4-FFF2-40B4-BE49-F238E27FC236}">
                <a16:creationId xmlns:a16="http://schemas.microsoft.com/office/drawing/2014/main" id="{6DE50C41-9F15-6663-6750-E7B08B244D1D}"/>
              </a:ext>
            </a:extLst>
          </p:cNvPr>
          <p:cNvPicPr>
            <a:picLocks noChangeAspect="1"/>
          </p:cNvPicPr>
          <p:nvPr/>
        </p:nvPicPr>
        <p:blipFill>
          <a:blip r:embed="rId18"/>
          <a:stretch>
            <a:fillRect/>
          </a:stretch>
        </p:blipFill>
        <p:spPr>
          <a:xfrm>
            <a:off x="7173986" y="5418533"/>
            <a:ext cx="214785" cy="214785"/>
          </a:xfrm>
          <a:prstGeom prst="rect">
            <a:avLst/>
          </a:prstGeom>
        </p:spPr>
      </p:pic>
      <p:sp>
        <p:nvSpPr>
          <p:cNvPr id="36" name="TextBox 35">
            <a:extLst>
              <a:ext uri="{FF2B5EF4-FFF2-40B4-BE49-F238E27FC236}">
                <a16:creationId xmlns:a16="http://schemas.microsoft.com/office/drawing/2014/main" id="{7FF78392-4CD5-37AA-EEF0-09A2BE9E8AE8}"/>
              </a:ext>
            </a:extLst>
          </p:cNvPr>
          <p:cNvSpPr txBox="1"/>
          <p:nvPr/>
        </p:nvSpPr>
        <p:spPr>
          <a:xfrm>
            <a:off x="7415004" y="5363154"/>
            <a:ext cx="8077200" cy="584775"/>
          </a:xfrm>
          <a:prstGeom prst="rect">
            <a:avLst/>
          </a:prstGeom>
          <a:noFill/>
        </p:spPr>
        <p:txBody>
          <a:bodyPr wrap="square">
            <a:spAutoFit/>
          </a:bodyPr>
          <a:lstStyle/>
          <a:p>
            <a:r>
              <a:rPr lang="en-US" sz="1600" dirty="0">
                <a:latin typeface="Montserrat" panose="00000500000000000000" pitchFamily="2" charset="0"/>
              </a:rPr>
              <a:t>Additional </a:t>
            </a:r>
            <a:r>
              <a:rPr lang="en-US" sz="1600" dirty="0" err="1">
                <a:latin typeface="Montserrat" panose="00000500000000000000" pitchFamily="2" charset="0"/>
              </a:rPr>
              <a:t>DoF</a:t>
            </a:r>
            <a:r>
              <a:rPr lang="en-US" sz="1600" dirty="0">
                <a:latin typeface="Montserrat" panose="00000500000000000000" pitchFamily="2" charset="0"/>
              </a:rPr>
              <a:t> -        - to self-regulate </a:t>
            </a:r>
          </a:p>
          <a:p>
            <a:r>
              <a:rPr lang="en-US" sz="1600" dirty="0">
                <a:latin typeface="Montserrat" panose="00000500000000000000" pitchFamily="2" charset="0"/>
              </a:rPr>
              <a:t>progress along the path</a:t>
            </a:r>
          </a:p>
        </p:txBody>
      </p:sp>
      <p:pic>
        <p:nvPicPr>
          <p:cNvPr id="38" name="Picture 37" descr="\documentclass{article}&#10;\usepackage{bm}&#10;\usepackage{amsmath}&#10;\pagestyle{empty}&#10;\begin{document}&#10;&#10;$\theta(t)$&#10;&#10;&#10;\end{document}" title="IguanaTex Bitmap Display">
            <a:extLst>
              <a:ext uri="{FF2B5EF4-FFF2-40B4-BE49-F238E27FC236}">
                <a16:creationId xmlns:a16="http://schemas.microsoft.com/office/drawing/2014/main" id="{94613908-31BF-2618-A4D3-D660B76140A1}"/>
              </a:ext>
            </a:extLst>
          </p:cNvPr>
          <p:cNvPicPr>
            <a:picLocks noChangeAspect="1"/>
          </p:cNvPicPr>
          <p:nvPr>
            <p:custDataLst>
              <p:tags r:id="rId1"/>
            </p:custDataLst>
          </p:nvPr>
        </p:nvPicPr>
        <p:blipFill>
          <a:blip r:embed="rId19"/>
          <a:stretch>
            <a:fillRect/>
          </a:stretch>
        </p:blipFill>
        <p:spPr>
          <a:xfrm>
            <a:off x="9210038" y="5440266"/>
            <a:ext cx="334059" cy="223151"/>
          </a:xfrm>
          <a:prstGeom prst="rect">
            <a:avLst/>
          </a:prstGeom>
        </p:spPr>
      </p:pic>
      <p:pic>
        <p:nvPicPr>
          <p:cNvPr id="40" name="Picture 39" descr="A picture containing text, clipart&#10;&#10;Description automatically generated">
            <a:extLst>
              <a:ext uri="{FF2B5EF4-FFF2-40B4-BE49-F238E27FC236}">
                <a16:creationId xmlns:a16="http://schemas.microsoft.com/office/drawing/2014/main" id="{E0DA2CCA-1036-717D-72D3-0E517D305C49}"/>
              </a:ext>
            </a:extLst>
          </p:cNvPr>
          <p:cNvPicPr>
            <a:picLocks noChangeAspect="1"/>
          </p:cNvPicPr>
          <p:nvPr/>
        </p:nvPicPr>
        <p:blipFill rotWithShape="1">
          <a:blip r:embed="rId16"/>
          <a:srcRect l="39862" t="-1" r="40285" b="55032"/>
          <a:stretch/>
        </p:blipFill>
        <p:spPr>
          <a:xfrm>
            <a:off x="954163" y="4696606"/>
            <a:ext cx="271716" cy="265120"/>
          </a:xfrm>
          <a:prstGeom prst="rect">
            <a:avLst/>
          </a:prstGeom>
        </p:spPr>
      </p:pic>
      <p:sp>
        <p:nvSpPr>
          <p:cNvPr id="47" name="TextBox 46">
            <a:extLst>
              <a:ext uri="{FF2B5EF4-FFF2-40B4-BE49-F238E27FC236}">
                <a16:creationId xmlns:a16="http://schemas.microsoft.com/office/drawing/2014/main" id="{257039A7-6ED4-8BDE-AAC1-F9BC4EFEBAFF}"/>
              </a:ext>
            </a:extLst>
          </p:cNvPr>
          <p:cNvSpPr txBox="1"/>
          <p:nvPr/>
        </p:nvSpPr>
        <p:spPr>
          <a:xfrm>
            <a:off x="7028034" y="1885753"/>
            <a:ext cx="4822358" cy="1323439"/>
          </a:xfrm>
          <a:prstGeom prst="rect">
            <a:avLst/>
          </a:prstGeom>
          <a:noFill/>
        </p:spPr>
        <p:txBody>
          <a:bodyPr wrap="square">
            <a:spAutoFit/>
          </a:bodyPr>
          <a:lstStyle/>
          <a:p>
            <a:pPr marL="285750" indent="-285750">
              <a:buFont typeface="Arial" panose="020B0604020202020204" pitchFamily="34" charset="0"/>
              <a:buChar char="•"/>
            </a:pPr>
            <a:r>
              <a:rPr lang="en-US" sz="1600" dirty="0">
                <a:solidFill>
                  <a:prstClr val="black"/>
                </a:solidFill>
                <a:latin typeface="Montserrat" panose="00000500000000000000" pitchFamily="2" charset="0"/>
              </a:rPr>
              <a:t>                      with              and</a:t>
            </a:r>
          </a:p>
          <a:p>
            <a:pPr marL="285750" indent="-285750">
              <a:buFont typeface="Arial" panose="020B0604020202020204" pitchFamily="34" charset="0"/>
              <a:buChar char="•"/>
            </a:pPr>
            <a:r>
              <a:rPr lang="en-US" sz="1600" dirty="0">
                <a:solidFill>
                  <a:prstClr val="black"/>
                </a:solidFill>
                <a:latin typeface="Montserrat" panose="00000500000000000000" pitchFamily="2" charset="0"/>
              </a:rPr>
              <a:t>                        Unit</a:t>
            </a:r>
          </a:p>
          <a:p>
            <a:pPr marL="285750" indent="-285750">
              <a:buFont typeface="Arial" panose="020B0604020202020204" pitchFamily="34" charset="0"/>
              <a:buChar char="•"/>
            </a:pPr>
            <a:r>
              <a:rPr lang="en-US" sz="1600" dirty="0">
                <a:solidFill>
                  <a:prstClr val="black"/>
                </a:solidFill>
                <a:latin typeface="Montserrat" panose="00000500000000000000" pitchFamily="2" charset="0"/>
              </a:rPr>
              <a:t> 		              where, </a:t>
            </a:r>
          </a:p>
          <a:p>
            <a:pPr marL="742950" lvl="1" indent="-285750">
              <a:buFont typeface="Courier New" panose="02070309020205020404" pitchFamily="49" charset="0"/>
              <a:buChar char="o"/>
            </a:pPr>
            <a:r>
              <a:rPr lang="en-US" sz="1600" dirty="0">
                <a:solidFill>
                  <a:prstClr val="black"/>
                </a:solidFill>
                <a:latin typeface="Montserrat" panose="00000500000000000000" pitchFamily="2" charset="0"/>
              </a:rPr>
              <a:t>Translation vector</a:t>
            </a:r>
          </a:p>
          <a:p>
            <a:pPr marL="742950" lvl="1" indent="-285750">
              <a:buFont typeface="Courier New" panose="02070309020205020404" pitchFamily="49" charset="0"/>
              <a:buChar char="o"/>
            </a:pPr>
            <a:r>
              <a:rPr lang="en-US" sz="1600" dirty="0">
                <a:solidFill>
                  <a:prstClr val="black"/>
                </a:solidFill>
                <a:latin typeface="Montserrat" panose="00000500000000000000" pitchFamily="2" charset="0"/>
              </a:rPr>
              <a:t>Rotation quaternion</a:t>
            </a:r>
            <a:endParaRPr lang="en-US" sz="1600" dirty="0"/>
          </a:p>
        </p:txBody>
      </p:sp>
      <p:pic>
        <p:nvPicPr>
          <p:cNvPr id="46" name="Picture 45" descr="\documentclass{article}&#10;\usepackage{amsmath}&#10;\pagestyle{empty}&#10;\begin{document}&#10;&#10;$\hat{q} = q_r + \epsilon\,q_d$&#10;&#10;&#10;\end{document}" title="IguanaTex Bitmap Display">
            <a:extLst>
              <a:ext uri="{FF2B5EF4-FFF2-40B4-BE49-F238E27FC236}">
                <a16:creationId xmlns:a16="http://schemas.microsoft.com/office/drawing/2014/main" id="{9C264EBD-CCB3-DCCE-F651-E7EBAD3469B0}"/>
              </a:ext>
            </a:extLst>
          </p:cNvPr>
          <p:cNvPicPr>
            <a:picLocks noChangeAspect="1"/>
          </p:cNvPicPr>
          <p:nvPr>
            <p:custDataLst>
              <p:tags r:id="rId2"/>
            </p:custDataLst>
          </p:nvPr>
        </p:nvPicPr>
        <p:blipFill>
          <a:blip r:embed="rId20"/>
          <a:stretch>
            <a:fillRect/>
          </a:stretch>
        </p:blipFill>
        <p:spPr>
          <a:xfrm>
            <a:off x="7388771" y="1957371"/>
            <a:ext cx="1098367" cy="183061"/>
          </a:xfrm>
          <a:prstGeom prst="rect">
            <a:avLst/>
          </a:prstGeom>
        </p:spPr>
      </p:pic>
      <p:pic>
        <p:nvPicPr>
          <p:cNvPr id="50" name="Picture 49" descr="\documentclass{article}&#10;\usepackage{amsmath}&#10;\pagestyle{empty}&#10;\begin{document}&#10;&#10;$\epsilon^2=0$&#10;&#10;&#10;\end{document}" title="IguanaTex Bitmap Display">
            <a:extLst>
              <a:ext uri="{FF2B5EF4-FFF2-40B4-BE49-F238E27FC236}">
                <a16:creationId xmlns:a16="http://schemas.microsoft.com/office/drawing/2014/main" id="{A77574AD-AE5E-37B7-55CD-4925A77F82E5}"/>
              </a:ext>
            </a:extLst>
          </p:cNvPr>
          <p:cNvPicPr>
            <a:picLocks noChangeAspect="1"/>
          </p:cNvPicPr>
          <p:nvPr>
            <p:custDataLst>
              <p:tags r:id="rId3"/>
            </p:custDataLst>
          </p:nvPr>
        </p:nvPicPr>
        <p:blipFill>
          <a:blip r:embed="rId21"/>
          <a:stretch>
            <a:fillRect/>
          </a:stretch>
        </p:blipFill>
        <p:spPr>
          <a:xfrm>
            <a:off x="9139094" y="1948010"/>
            <a:ext cx="539221" cy="175589"/>
          </a:xfrm>
          <a:prstGeom prst="rect">
            <a:avLst/>
          </a:prstGeom>
        </p:spPr>
      </p:pic>
      <p:pic>
        <p:nvPicPr>
          <p:cNvPr id="56" name="Picture 55" descr="\documentclass{article}&#10;\usepackage{amsmath}&#10;\pagestyle{empty}&#10;\begin{document}&#10;$\epsilon\neq 0$&#10;\end{document}" title="IguanaTex Bitmap Display">
            <a:extLst>
              <a:ext uri="{FF2B5EF4-FFF2-40B4-BE49-F238E27FC236}">
                <a16:creationId xmlns:a16="http://schemas.microsoft.com/office/drawing/2014/main" id="{F2402CDC-8E57-711A-9A61-013F22E09E68}"/>
              </a:ext>
            </a:extLst>
          </p:cNvPr>
          <p:cNvPicPr>
            <a:picLocks noChangeAspect="1"/>
          </p:cNvPicPr>
          <p:nvPr>
            <p:custDataLst>
              <p:tags r:id="rId4"/>
            </p:custDataLst>
          </p:nvPr>
        </p:nvPicPr>
        <p:blipFill>
          <a:blip r:embed="rId22"/>
          <a:stretch>
            <a:fillRect/>
          </a:stretch>
        </p:blipFill>
        <p:spPr>
          <a:xfrm>
            <a:off x="10330271" y="1958518"/>
            <a:ext cx="447068" cy="193023"/>
          </a:xfrm>
          <a:prstGeom prst="rect">
            <a:avLst/>
          </a:prstGeom>
        </p:spPr>
      </p:pic>
      <p:pic>
        <p:nvPicPr>
          <p:cNvPr id="61" name="Picture 60" descr="\documentclass{article}&#10;\usepackage{amsmath}&#10;\pagestyle{empty}&#10;\begin{document}&#10;&#10;$\hat{q}^{-1} = \hat{q}^*$&#10;&#10;&#10;\end{document}" title="IguanaTex Bitmap Display">
            <a:extLst>
              <a:ext uri="{FF2B5EF4-FFF2-40B4-BE49-F238E27FC236}">
                <a16:creationId xmlns:a16="http://schemas.microsoft.com/office/drawing/2014/main" id="{0EFB5EEA-D4B3-F1E8-B022-D63FBFBB7BA9}"/>
              </a:ext>
            </a:extLst>
          </p:cNvPr>
          <p:cNvPicPr>
            <a:picLocks noChangeAspect="1"/>
          </p:cNvPicPr>
          <p:nvPr>
            <p:custDataLst>
              <p:tags r:id="rId5"/>
            </p:custDataLst>
          </p:nvPr>
        </p:nvPicPr>
        <p:blipFill>
          <a:blip r:embed="rId23"/>
          <a:stretch>
            <a:fillRect/>
          </a:stretch>
        </p:blipFill>
        <p:spPr>
          <a:xfrm>
            <a:off x="7388771" y="2200571"/>
            <a:ext cx="762132" cy="210458"/>
          </a:xfrm>
          <a:prstGeom prst="rect">
            <a:avLst/>
          </a:prstGeom>
        </p:spPr>
      </p:pic>
      <p:cxnSp>
        <p:nvCxnSpPr>
          <p:cNvPr id="62" name="Straight Arrow Connector 61">
            <a:extLst>
              <a:ext uri="{FF2B5EF4-FFF2-40B4-BE49-F238E27FC236}">
                <a16:creationId xmlns:a16="http://schemas.microsoft.com/office/drawing/2014/main" id="{9087BED9-BE1D-8BEF-404D-76ABFBDE0284}"/>
              </a:ext>
            </a:extLst>
          </p:cNvPr>
          <p:cNvCxnSpPr>
            <a:cxnSpLocks/>
          </p:cNvCxnSpPr>
          <p:nvPr/>
        </p:nvCxnSpPr>
        <p:spPr>
          <a:xfrm>
            <a:off x="8264053" y="2317392"/>
            <a:ext cx="3335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descr="\documentclass{article}&#10;\usepackage{amsmath}&#10;\pagestyle{empty}&#10;\begin{document}&#10;&#10;$\hat{q} = q + \epsilon/{2}\,p\circ q \in \mathrm{SE}(3)$&#10;&#10;&#10;\end{document}" title="IguanaTex Bitmap Display">
            <a:extLst>
              <a:ext uri="{FF2B5EF4-FFF2-40B4-BE49-F238E27FC236}">
                <a16:creationId xmlns:a16="http://schemas.microsoft.com/office/drawing/2014/main" id="{01F6D79D-8B95-E758-4CD2-7B8C72B4B6A5}"/>
              </a:ext>
            </a:extLst>
          </p:cNvPr>
          <p:cNvPicPr>
            <a:picLocks noChangeAspect="1"/>
          </p:cNvPicPr>
          <p:nvPr>
            <p:custDataLst>
              <p:tags r:id="rId6"/>
            </p:custDataLst>
          </p:nvPr>
        </p:nvPicPr>
        <p:blipFill>
          <a:blip r:embed="rId24"/>
          <a:stretch>
            <a:fillRect/>
          </a:stretch>
        </p:blipFill>
        <p:spPr>
          <a:xfrm>
            <a:off x="7388771" y="2450688"/>
            <a:ext cx="2196734" cy="207967"/>
          </a:xfrm>
          <a:prstGeom prst="rect">
            <a:avLst/>
          </a:prstGeom>
        </p:spPr>
      </p:pic>
      <p:pic>
        <p:nvPicPr>
          <p:cNvPr id="64" name="Picture 63" descr="\documentclass{article}&#10;\usepackage{bm}&#10;\usepackage{amsmath}&#10;\usepackage{amsfonts}&#10;\pagestyle{empty}&#10;\begin{document}&#10;$\bm{p}\in\mathbb{R}^3$&#10;&#10;&#10;\end{document}" title="IguanaTex Bitmap Display">
            <a:extLst>
              <a:ext uri="{FF2B5EF4-FFF2-40B4-BE49-F238E27FC236}">
                <a16:creationId xmlns:a16="http://schemas.microsoft.com/office/drawing/2014/main" id="{4D14922E-4988-B27E-5BB8-6EF1881188F6}"/>
              </a:ext>
            </a:extLst>
          </p:cNvPr>
          <p:cNvPicPr>
            <a:picLocks noChangeAspect="1"/>
          </p:cNvPicPr>
          <p:nvPr>
            <p:custDataLst>
              <p:tags r:id="rId7"/>
            </p:custDataLst>
          </p:nvPr>
        </p:nvPicPr>
        <p:blipFill>
          <a:blip r:embed="rId25"/>
          <a:stretch>
            <a:fillRect/>
          </a:stretch>
        </p:blipFill>
        <p:spPr>
          <a:xfrm>
            <a:off x="9823120" y="2676048"/>
            <a:ext cx="584732" cy="203333"/>
          </a:xfrm>
          <a:prstGeom prst="rect">
            <a:avLst/>
          </a:prstGeom>
        </p:spPr>
      </p:pic>
      <p:pic>
        <p:nvPicPr>
          <p:cNvPr id="68" name="Picture 67" descr="\documentclass{article}&#10;\usepackage{bm}&#10;\usepackage{amsmath}&#10;\pagestyle{empty}&#10;\begin{document}&#10;$q\in\mathrm{SO}(3)$&#10;&#10;&#10;\end{document}" title="IguanaTex Bitmap Display">
            <a:extLst>
              <a:ext uri="{FF2B5EF4-FFF2-40B4-BE49-F238E27FC236}">
                <a16:creationId xmlns:a16="http://schemas.microsoft.com/office/drawing/2014/main" id="{21FAA007-690F-C019-7A61-2342D2D926B4}"/>
              </a:ext>
            </a:extLst>
          </p:cNvPr>
          <p:cNvPicPr>
            <a:picLocks noChangeAspect="1"/>
          </p:cNvPicPr>
          <p:nvPr>
            <p:custDataLst>
              <p:tags r:id="rId8"/>
            </p:custDataLst>
          </p:nvPr>
        </p:nvPicPr>
        <p:blipFill>
          <a:blip r:embed="rId26"/>
          <a:stretch>
            <a:fillRect/>
          </a:stretch>
        </p:blipFill>
        <p:spPr>
          <a:xfrm>
            <a:off x="10057518" y="2933857"/>
            <a:ext cx="834988" cy="200926"/>
          </a:xfrm>
          <a:prstGeom prst="rect">
            <a:avLst/>
          </a:prstGeom>
        </p:spPr>
      </p:pic>
      <p:sp>
        <p:nvSpPr>
          <p:cNvPr id="74" name="TextBox 73">
            <a:extLst>
              <a:ext uri="{FF2B5EF4-FFF2-40B4-BE49-F238E27FC236}">
                <a16:creationId xmlns:a16="http://schemas.microsoft.com/office/drawing/2014/main" id="{2D510E56-9C5F-40AE-A7CA-90977B71B2B8}"/>
              </a:ext>
            </a:extLst>
          </p:cNvPr>
          <p:cNvSpPr txBox="1"/>
          <p:nvPr/>
        </p:nvSpPr>
        <p:spPr>
          <a:xfrm>
            <a:off x="1168534" y="1799481"/>
            <a:ext cx="8075082" cy="1200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Montserrat" panose="00000500000000000000" pitchFamily="2" charset="0"/>
              </a:rPr>
              <a:t>Position</a:t>
            </a:r>
          </a:p>
          <a:p>
            <a:pPr marL="285750" indent="-285750">
              <a:buFont typeface="Arial" panose="020B0604020202020204" pitchFamily="34" charset="0"/>
              <a:buChar char="•"/>
            </a:pPr>
            <a:r>
              <a:rPr lang="en-US" sz="1600" dirty="0">
                <a:latin typeface="Montserrat" panose="00000500000000000000" pitchFamily="2" charset="0"/>
              </a:rPr>
              <a:t>Orientation</a:t>
            </a:r>
          </a:p>
          <a:p>
            <a:pPr marL="742950" lvl="1" indent="-285750">
              <a:buFont typeface="Courier New" panose="02070309020205020404" pitchFamily="49" charset="0"/>
              <a:buChar char="o"/>
            </a:pPr>
            <a:r>
              <a:rPr lang="en-US" sz="1600" dirty="0">
                <a:latin typeface="Montserrat" panose="00000500000000000000" pitchFamily="2" charset="0"/>
              </a:rPr>
              <a:t>Rotation matrices </a:t>
            </a:r>
          </a:p>
          <a:p>
            <a:pPr marL="742950" lvl="1" indent="-285750">
              <a:buFont typeface="Courier New" panose="02070309020205020404" pitchFamily="49" charset="0"/>
              <a:buChar char="o"/>
            </a:pPr>
            <a:r>
              <a:rPr lang="en-US" sz="1600" dirty="0">
                <a:latin typeface="Montserrat" panose="00000500000000000000" pitchFamily="2" charset="0"/>
              </a:rPr>
              <a:t>Unit quaternions</a:t>
            </a:r>
          </a:p>
        </p:txBody>
      </p:sp>
      <p:pic>
        <p:nvPicPr>
          <p:cNvPr id="75" name="Picture 74" descr="\documentclass{article}&#10;\usepackage{bm}&#10;\usepackage{amsmath}&#10;\usepackage{amsfonts}&#10;\pagestyle{empty}&#10;\begin{document}&#10;$\bm{p}\in\mathbb{R}^3$&#10;&#10;&#10;\end{document}" title="IguanaTex Bitmap Display">
            <a:extLst>
              <a:ext uri="{FF2B5EF4-FFF2-40B4-BE49-F238E27FC236}">
                <a16:creationId xmlns:a16="http://schemas.microsoft.com/office/drawing/2014/main" id="{749C15EC-AED6-CE40-F286-BC297F3B15EB}"/>
              </a:ext>
            </a:extLst>
          </p:cNvPr>
          <p:cNvPicPr>
            <a:picLocks noChangeAspect="1"/>
          </p:cNvPicPr>
          <p:nvPr>
            <p:custDataLst>
              <p:tags r:id="rId9"/>
            </p:custDataLst>
          </p:nvPr>
        </p:nvPicPr>
        <p:blipFill>
          <a:blip r:embed="rId25"/>
          <a:stretch>
            <a:fillRect/>
          </a:stretch>
        </p:blipFill>
        <p:spPr>
          <a:xfrm>
            <a:off x="2474053" y="1937099"/>
            <a:ext cx="584732" cy="203333"/>
          </a:xfrm>
          <a:prstGeom prst="rect">
            <a:avLst/>
          </a:prstGeom>
        </p:spPr>
      </p:pic>
      <p:pic>
        <p:nvPicPr>
          <p:cNvPr id="88" name="Picture 87" descr="\documentclass{article}&#10;\usepackage{bm}&#10;\usepackage{amsmath}&#10;\usepackage{amsfonts}&#10;\pagestyle{empty}&#10;\begin{document}&#10;$\{\text{R},q\}\in\mathrm{SO}(3)$&#10;&#10;&#10;\end{document}" title="IguanaTex Bitmap Display">
            <a:extLst>
              <a:ext uri="{FF2B5EF4-FFF2-40B4-BE49-F238E27FC236}">
                <a16:creationId xmlns:a16="http://schemas.microsoft.com/office/drawing/2014/main" id="{75BBF898-9121-773C-C8A2-ACE6FFDEAA04}"/>
              </a:ext>
            </a:extLst>
          </p:cNvPr>
          <p:cNvPicPr>
            <a:picLocks noChangeAspect="1"/>
          </p:cNvPicPr>
          <p:nvPr>
            <p:custDataLst>
              <p:tags r:id="rId10"/>
            </p:custDataLst>
          </p:nvPr>
        </p:nvPicPr>
        <p:blipFill>
          <a:blip r:embed="rId27"/>
          <a:stretch>
            <a:fillRect/>
          </a:stretch>
        </p:blipFill>
        <p:spPr>
          <a:xfrm>
            <a:off x="2778765" y="2238584"/>
            <a:ext cx="1264513" cy="200927"/>
          </a:xfrm>
          <a:prstGeom prst="rect">
            <a:avLst/>
          </a:prstGeom>
        </p:spPr>
      </p:pic>
      <p:pic>
        <p:nvPicPr>
          <p:cNvPr id="96" name="Picture 95" descr="\documentclass{article}&#10;\usepackage{bm}&#10;\usepackage{amsmath}&#10;\usepackage{amsfonts}&#10;\pagestyle{empty}&#10;\begin{document}&#10;$\text{R}\in\mathbb{R}^{3\times 3}$&#10;&#10;&#10;\end{document}" title="IguanaTex Bitmap Display">
            <a:extLst>
              <a:ext uri="{FF2B5EF4-FFF2-40B4-BE49-F238E27FC236}">
                <a16:creationId xmlns:a16="http://schemas.microsoft.com/office/drawing/2014/main" id="{962A01F6-62D3-8F8B-A5E8-6DAAF1665C8E}"/>
              </a:ext>
            </a:extLst>
          </p:cNvPr>
          <p:cNvPicPr>
            <a:picLocks noChangeAspect="1"/>
          </p:cNvPicPr>
          <p:nvPr>
            <p:custDataLst>
              <p:tags r:id="rId11"/>
            </p:custDataLst>
          </p:nvPr>
        </p:nvPicPr>
        <p:blipFill>
          <a:blip r:embed="rId28"/>
          <a:stretch>
            <a:fillRect/>
          </a:stretch>
        </p:blipFill>
        <p:spPr>
          <a:xfrm>
            <a:off x="3947254" y="2476420"/>
            <a:ext cx="806112" cy="173254"/>
          </a:xfrm>
          <a:prstGeom prst="rect">
            <a:avLst/>
          </a:prstGeom>
        </p:spPr>
      </p:pic>
      <p:pic>
        <p:nvPicPr>
          <p:cNvPr id="100" name="Picture 99" descr="\documentclass{article}&#10;\usepackage{bm}&#10;\usepackage{amsmath}&#10;\usepackage{amsfonts}&#10;\pagestyle{empty}&#10;\begin{document}&#10;$q\in\mathbb{R}^{4}$&#10;&#10;&#10;\end{document}" title="IguanaTex Bitmap Display">
            <a:extLst>
              <a:ext uri="{FF2B5EF4-FFF2-40B4-BE49-F238E27FC236}">
                <a16:creationId xmlns:a16="http://schemas.microsoft.com/office/drawing/2014/main" id="{E393A42C-D666-D56B-0B62-D266DCD12B8E}"/>
              </a:ext>
            </a:extLst>
          </p:cNvPr>
          <p:cNvPicPr>
            <a:picLocks noChangeAspect="1"/>
          </p:cNvPicPr>
          <p:nvPr>
            <p:custDataLst>
              <p:tags r:id="rId12"/>
            </p:custDataLst>
          </p:nvPr>
        </p:nvPicPr>
        <p:blipFill>
          <a:blip r:embed="rId29"/>
          <a:stretch>
            <a:fillRect/>
          </a:stretch>
        </p:blipFill>
        <p:spPr>
          <a:xfrm>
            <a:off x="3822361" y="2697161"/>
            <a:ext cx="552247" cy="204536"/>
          </a:xfrm>
          <a:prstGeom prst="rect">
            <a:avLst/>
          </a:prstGeom>
        </p:spPr>
      </p:pic>
      <p:grpSp>
        <p:nvGrpSpPr>
          <p:cNvPr id="2" name="Group 1">
            <a:extLst>
              <a:ext uri="{FF2B5EF4-FFF2-40B4-BE49-F238E27FC236}">
                <a16:creationId xmlns:a16="http://schemas.microsoft.com/office/drawing/2014/main" id="{4446D6E8-9ECA-7F6F-B15D-094783D90376}"/>
              </a:ext>
            </a:extLst>
          </p:cNvPr>
          <p:cNvGrpSpPr/>
          <p:nvPr/>
        </p:nvGrpSpPr>
        <p:grpSpPr>
          <a:xfrm>
            <a:off x="9210215" y="60842"/>
            <a:ext cx="3422432" cy="307777"/>
            <a:chOff x="8818329" y="17394"/>
            <a:chExt cx="3422432" cy="307777"/>
          </a:xfrm>
        </p:grpSpPr>
        <p:pic>
          <p:nvPicPr>
            <p:cNvPr id="7" name="Picture 6" descr="\documentclass{article}&#10;\usepackage{amsmath}&#10;\pagestyle{empty}&#10;\begin{document}&#10;&#10;$\circ$&#10;&#10;&#10;\end{document}" title="IguanaTex Bitmap Display">
              <a:extLst>
                <a:ext uri="{FF2B5EF4-FFF2-40B4-BE49-F238E27FC236}">
                  <a16:creationId xmlns:a16="http://schemas.microsoft.com/office/drawing/2014/main" id="{A6796523-1B4B-CD22-6C94-48AB452BAD85}"/>
                </a:ext>
              </a:extLst>
            </p:cNvPr>
            <p:cNvPicPr>
              <a:picLocks noChangeAspect="1"/>
            </p:cNvPicPr>
            <p:nvPr>
              <p:custDataLst>
                <p:tags r:id="rId13"/>
              </p:custDataLst>
            </p:nvPr>
          </p:nvPicPr>
          <p:blipFill>
            <a:blip r:embed="rId30"/>
            <a:stretch>
              <a:fillRect/>
            </a:stretch>
          </p:blipFill>
          <p:spPr>
            <a:xfrm>
              <a:off x="8818329" y="136526"/>
              <a:ext cx="78205" cy="78205"/>
            </a:xfrm>
            <a:prstGeom prst="rect">
              <a:avLst/>
            </a:prstGeom>
          </p:spPr>
        </p:pic>
        <p:sp>
          <p:nvSpPr>
            <p:cNvPr id="8" name="TextBox 7">
              <a:extLst>
                <a:ext uri="{FF2B5EF4-FFF2-40B4-BE49-F238E27FC236}">
                  <a16:creationId xmlns:a16="http://schemas.microsoft.com/office/drawing/2014/main" id="{8315958A-151F-D857-20DD-BB8223A6AD88}"/>
                </a:ext>
              </a:extLst>
            </p:cNvPr>
            <p:cNvSpPr txBox="1"/>
            <p:nvPr/>
          </p:nvSpPr>
          <p:spPr>
            <a:xfrm>
              <a:off x="8896534" y="17394"/>
              <a:ext cx="3344227" cy="307777"/>
            </a:xfrm>
            <a:prstGeom prst="rect">
              <a:avLst/>
            </a:prstGeom>
            <a:noFill/>
          </p:spPr>
          <p:txBody>
            <a:bodyPr wrap="square">
              <a:spAutoFit/>
            </a:bodyPr>
            <a:lstStyle/>
            <a:p>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sym typeface="Wingdings" panose="05000000000000000000" pitchFamily="2" charset="2"/>
                </a:rPr>
                <a:t></a:t>
              </a:r>
              <a:r>
                <a:rPr lang="en-US" sz="1400" dirty="0">
                  <a:solidFill>
                    <a:prstClr val="black"/>
                  </a:solidFill>
                  <a:latin typeface="Montserrat" panose="00000500000000000000" pitchFamily="2" charset="0"/>
                  <a:sym typeface="Wingdings" panose="05000000000000000000" pitchFamily="2" charset="2"/>
                </a:rPr>
                <a:t> Quaternion multiplication</a:t>
              </a:r>
              <a:endParaRPr lang="en-US" dirty="0"/>
            </a:p>
          </p:txBody>
        </p:sp>
      </p:grpSp>
    </p:spTree>
    <p:extLst>
      <p:ext uri="{BB962C8B-B14F-4D97-AF65-F5344CB8AC3E}">
        <p14:creationId xmlns:p14="http://schemas.microsoft.com/office/powerpoint/2010/main" val="26587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7</a:t>
            </a:fld>
            <a:endParaRPr lang="en-US" dirty="0"/>
          </a:p>
        </p:txBody>
      </p:sp>
      <p:sp>
        <p:nvSpPr>
          <p:cNvPr id="36" name="Title 1">
            <a:extLst>
              <a:ext uri="{FF2B5EF4-FFF2-40B4-BE49-F238E27FC236}">
                <a16:creationId xmlns:a16="http://schemas.microsoft.com/office/drawing/2014/main" id="{588E5CB0-16FF-479C-449A-1397F5B0789E}"/>
              </a:ext>
            </a:extLst>
          </p:cNvPr>
          <p:cNvSpPr>
            <a:spLocks noGrp="1"/>
          </p:cNvSpPr>
          <p:nvPr>
            <p:ph type="title"/>
          </p:nvPr>
        </p:nvSpPr>
        <p:spPr>
          <a:xfrm>
            <a:off x="838200" y="-3673"/>
            <a:ext cx="10515600" cy="1325563"/>
          </a:xfrm>
        </p:spPr>
        <p:txBody>
          <a:bodyPr/>
          <a:lstStyle/>
          <a:p>
            <a:r>
              <a:rPr lang="en-US" dirty="0"/>
              <a:t>Motivation</a:t>
            </a:r>
            <a:endParaRPr lang="en-DE" dirty="0"/>
          </a:p>
        </p:txBody>
      </p:sp>
      <p:sp>
        <p:nvSpPr>
          <p:cNvPr id="37" name="Content Placeholder 4">
            <a:extLst>
              <a:ext uri="{FF2B5EF4-FFF2-40B4-BE49-F238E27FC236}">
                <a16:creationId xmlns:a16="http://schemas.microsoft.com/office/drawing/2014/main" id="{F3EB31C5-35ED-DB84-AC18-EB8F10EB2FFC}"/>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Research question</a:t>
            </a:r>
            <a:endParaRPr lang="en-DE" dirty="0"/>
          </a:p>
        </p:txBody>
      </p:sp>
      <p:sp>
        <p:nvSpPr>
          <p:cNvPr id="38" name="Content Placeholder 2">
            <a:extLst>
              <a:ext uri="{FF2B5EF4-FFF2-40B4-BE49-F238E27FC236}">
                <a16:creationId xmlns:a16="http://schemas.microsoft.com/office/drawing/2014/main" id="{348A04C3-F3E0-197D-8DA1-F44D43A806C2}"/>
              </a:ext>
            </a:extLst>
          </p:cNvPr>
          <p:cNvSpPr>
            <a:spLocks noGrp="1"/>
          </p:cNvSpPr>
          <p:nvPr>
            <p:ph idx="1"/>
          </p:nvPr>
        </p:nvSpPr>
        <p:spPr>
          <a:xfrm>
            <a:off x="693420" y="1774258"/>
            <a:ext cx="10805160" cy="3309483"/>
          </a:xfrm>
        </p:spPr>
        <p:txBody>
          <a:bodyPr>
            <a:normAutofit/>
          </a:bodyPr>
          <a:lstStyle/>
          <a:p>
            <a:pPr marL="0" indent="0" algn="ctr">
              <a:lnSpc>
                <a:spcPct val="150000"/>
              </a:lnSpc>
              <a:buNone/>
            </a:pPr>
            <a:r>
              <a:rPr lang="en-US" sz="3000" dirty="0"/>
              <a:t>“ How can we formulate a </a:t>
            </a:r>
          </a:p>
          <a:p>
            <a:pPr marL="0" indent="0" algn="ctr">
              <a:lnSpc>
                <a:spcPct val="150000"/>
              </a:lnSpc>
              <a:buNone/>
            </a:pPr>
            <a:r>
              <a:rPr lang="en-US" sz="3000" b="1" dirty="0">
                <a:solidFill>
                  <a:srgbClr val="0070C0"/>
                </a:solidFill>
              </a:rPr>
              <a:t>   </a:t>
            </a:r>
            <a:r>
              <a:rPr lang="en-US" sz="3000" b="1" u="sng" dirty="0">
                <a:solidFill>
                  <a:srgbClr val="0070C0"/>
                </a:solidFill>
              </a:rPr>
              <a:t>pose-following</a:t>
            </a:r>
            <a:r>
              <a:rPr lang="en-US" sz="3000" u="sng" dirty="0">
                <a:solidFill>
                  <a:srgbClr val="0070C0"/>
                </a:solidFill>
              </a:rPr>
              <a:t> control method</a:t>
            </a:r>
            <a:r>
              <a:rPr lang="en-US" sz="3000" dirty="0">
                <a:solidFill>
                  <a:srgbClr val="0070C0"/>
                </a:solidFill>
              </a:rPr>
              <a:t> </a:t>
            </a:r>
          </a:p>
          <a:p>
            <a:pPr marL="0" indent="0" algn="ctr">
              <a:lnSpc>
                <a:spcPct val="150000"/>
              </a:lnSpc>
              <a:buNone/>
            </a:pPr>
            <a:r>
              <a:rPr lang="en-US" sz="3000" dirty="0">
                <a:solidFill>
                  <a:srgbClr val="0070C0"/>
                </a:solidFill>
              </a:rPr>
              <a:t>   </a:t>
            </a:r>
            <a:r>
              <a:rPr lang="en-US" sz="3000" dirty="0"/>
              <a:t>based on</a:t>
            </a:r>
          </a:p>
          <a:p>
            <a:pPr marL="0" indent="0" algn="ctr">
              <a:lnSpc>
                <a:spcPct val="150000"/>
              </a:lnSpc>
              <a:buNone/>
            </a:pPr>
            <a:r>
              <a:rPr lang="en-US" sz="3000" b="1" dirty="0">
                <a:solidFill>
                  <a:srgbClr val="866D53"/>
                </a:solidFill>
              </a:rPr>
              <a:t>   unit dual quaternions </a:t>
            </a:r>
            <a:r>
              <a:rPr lang="en-US" sz="3000" dirty="0"/>
              <a:t>? ”</a:t>
            </a:r>
          </a:p>
        </p:txBody>
      </p:sp>
    </p:spTree>
    <p:extLst>
      <p:ext uri="{BB962C8B-B14F-4D97-AF65-F5344CB8AC3E}">
        <p14:creationId xmlns:p14="http://schemas.microsoft.com/office/powerpoint/2010/main" val="88313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8</a:t>
            </a:fld>
            <a:endParaRPr lang="en-US" dirty="0"/>
          </a:p>
        </p:txBody>
      </p:sp>
      <p:sp>
        <p:nvSpPr>
          <p:cNvPr id="36" name="Title 1">
            <a:extLst>
              <a:ext uri="{FF2B5EF4-FFF2-40B4-BE49-F238E27FC236}">
                <a16:creationId xmlns:a16="http://schemas.microsoft.com/office/drawing/2014/main" id="{7A974C4B-0029-6CF6-40E3-E88643EC3BA2}"/>
              </a:ext>
            </a:extLst>
          </p:cNvPr>
          <p:cNvSpPr>
            <a:spLocks noGrp="1"/>
          </p:cNvSpPr>
          <p:nvPr>
            <p:ph type="title"/>
          </p:nvPr>
        </p:nvSpPr>
        <p:spPr>
          <a:xfrm>
            <a:off x="838200" y="-3673"/>
            <a:ext cx="10515600" cy="1325563"/>
          </a:xfrm>
        </p:spPr>
        <p:txBody>
          <a:bodyPr/>
          <a:lstStyle/>
          <a:p>
            <a:r>
              <a:rPr lang="en-US" dirty="0"/>
              <a:t>Methodology</a:t>
            </a:r>
            <a:endParaRPr lang="en-DE" dirty="0"/>
          </a:p>
        </p:txBody>
      </p:sp>
      <p:sp>
        <p:nvSpPr>
          <p:cNvPr id="37" name="Content Placeholder 4">
            <a:extLst>
              <a:ext uri="{FF2B5EF4-FFF2-40B4-BE49-F238E27FC236}">
                <a16:creationId xmlns:a16="http://schemas.microsoft.com/office/drawing/2014/main" id="{66864157-2FB4-2CC8-22F6-A48B081354F8}"/>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Problem statement (preliminaries)</a:t>
            </a:r>
            <a:endParaRPr lang="en-DE" dirty="0"/>
          </a:p>
        </p:txBody>
      </p:sp>
      <p:sp>
        <p:nvSpPr>
          <p:cNvPr id="16" name="TextBox 19 1">
            <a:extLst>
              <a:ext uri="{FF2B5EF4-FFF2-40B4-BE49-F238E27FC236}">
                <a16:creationId xmlns:a16="http://schemas.microsoft.com/office/drawing/2014/main" id="{6E3ECDBF-BF76-366A-F092-CABCDB601147}"/>
              </a:ext>
            </a:extLst>
          </p:cNvPr>
          <p:cNvSpPr txBox="1"/>
          <p:nvPr/>
        </p:nvSpPr>
        <p:spPr>
          <a:xfrm>
            <a:off x="838200" y="1544377"/>
            <a:ext cx="452733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Rigid body dynamics</a:t>
            </a:r>
          </a:p>
        </p:txBody>
      </p:sp>
      <p:sp>
        <p:nvSpPr>
          <p:cNvPr id="17" name="TextBox 19 2 1">
            <a:extLst>
              <a:ext uri="{FF2B5EF4-FFF2-40B4-BE49-F238E27FC236}">
                <a16:creationId xmlns:a16="http://schemas.microsoft.com/office/drawing/2014/main" id="{EE99BBFC-0683-E9CB-B3C6-86E9EFEB8B38}"/>
              </a:ext>
            </a:extLst>
          </p:cNvPr>
          <p:cNvSpPr txBox="1"/>
          <p:nvPr/>
        </p:nvSpPr>
        <p:spPr>
          <a:xfrm>
            <a:off x="6435464" y="1549212"/>
            <a:ext cx="452733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Geometric reference representation</a:t>
            </a:r>
          </a:p>
        </p:txBody>
      </p:sp>
      <p:pic>
        <p:nvPicPr>
          <p:cNvPr id="109" name="Picture 108" descr="\documentclass{article}&#10;\usepackage{amsmath}&#10;\usepackage{amsfonts}&#10;\usepackage{bm}&#10;\pagestyle{empty}&#10;\begin{document}&#10;&#10;$\Gamma = \{\theta \in[\theta_0,\theta_f] \subseteq\mathbb{R}\mapsto\bm{p}_d(\theta) \in \mathbb{R}^3, q_d(\theta) \in \mathrm{SO}(3)\}\,,$&#10;&#10;&#10;\end{document}" title="IguanaTex Bitmap Display">
            <a:extLst>
              <a:ext uri="{FF2B5EF4-FFF2-40B4-BE49-F238E27FC236}">
                <a16:creationId xmlns:a16="http://schemas.microsoft.com/office/drawing/2014/main" id="{3C35DD53-126C-0579-E8F0-EFF024B9DD7B}"/>
              </a:ext>
            </a:extLst>
          </p:cNvPr>
          <p:cNvPicPr>
            <a:picLocks noChangeAspect="1"/>
          </p:cNvPicPr>
          <p:nvPr>
            <p:custDataLst>
              <p:tags r:id="rId1"/>
            </p:custDataLst>
          </p:nvPr>
        </p:nvPicPr>
        <p:blipFill>
          <a:blip r:embed="rId17"/>
          <a:stretch>
            <a:fillRect/>
          </a:stretch>
        </p:blipFill>
        <p:spPr>
          <a:xfrm>
            <a:off x="6766541" y="2119533"/>
            <a:ext cx="4806836" cy="236903"/>
          </a:xfrm>
          <a:prstGeom prst="rect">
            <a:avLst/>
          </a:prstGeom>
        </p:spPr>
      </p:pic>
      <p:grpSp>
        <p:nvGrpSpPr>
          <p:cNvPr id="77" name="Group 76">
            <a:extLst>
              <a:ext uri="{FF2B5EF4-FFF2-40B4-BE49-F238E27FC236}">
                <a16:creationId xmlns:a16="http://schemas.microsoft.com/office/drawing/2014/main" id="{AA8942F1-C226-61D7-E354-E3AA92A46E0F}"/>
              </a:ext>
            </a:extLst>
          </p:cNvPr>
          <p:cNvGrpSpPr/>
          <p:nvPr/>
        </p:nvGrpSpPr>
        <p:grpSpPr>
          <a:xfrm>
            <a:off x="6458410" y="2368240"/>
            <a:ext cx="5592485" cy="1024704"/>
            <a:chOff x="6499640" y="2762534"/>
            <a:chExt cx="5592485" cy="1024704"/>
          </a:xfrm>
        </p:grpSpPr>
        <p:grpSp>
          <p:nvGrpSpPr>
            <p:cNvPr id="65" name="Group 64">
              <a:extLst>
                <a:ext uri="{FF2B5EF4-FFF2-40B4-BE49-F238E27FC236}">
                  <a16:creationId xmlns:a16="http://schemas.microsoft.com/office/drawing/2014/main" id="{8EE2533A-4D65-35A8-13EF-ED2CB65B5F1A}"/>
                </a:ext>
              </a:extLst>
            </p:cNvPr>
            <p:cNvGrpSpPr/>
            <p:nvPr/>
          </p:nvGrpSpPr>
          <p:grpSpPr>
            <a:xfrm>
              <a:off x="6499640" y="2762534"/>
              <a:ext cx="4913071" cy="1024704"/>
              <a:chOff x="6707057" y="2848470"/>
              <a:chExt cx="4913071" cy="1024704"/>
            </a:xfrm>
          </p:grpSpPr>
          <p:sp>
            <p:nvSpPr>
              <p:cNvPr id="66" name="TextBox 65">
                <a:extLst>
                  <a:ext uri="{FF2B5EF4-FFF2-40B4-BE49-F238E27FC236}">
                    <a16:creationId xmlns:a16="http://schemas.microsoft.com/office/drawing/2014/main" id="{FA7016B8-B0D1-6809-C4FB-E5BB59D0B5AB}"/>
                  </a:ext>
                </a:extLst>
              </p:cNvPr>
              <p:cNvSpPr txBox="1"/>
              <p:nvPr/>
            </p:nvSpPr>
            <p:spPr>
              <a:xfrm>
                <a:off x="6707057" y="2848470"/>
                <a:ext cx="4913071" cy="1024704"/>
              </a:xfrm>
              <a:prstGeom prst="rect">
                <a:avLst/>
              </a:prstGeom>
              <a:noFill/>
            </p:spPr>
            <p:txBody>
              <a:bodyPr wrap="square">
                <a:spAutoFit/>
              </a:bodyPr>
              <a:lstStyle/>
              <a:p>
                <a:pPr>
                  <a:lnSpc>
                    <a:spcPct val="150000"/>
                  </a:lnSpc>
                </a:pP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where</a:t>
                </a:r>
              </a:p>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is the desired parametric position	        </a:t>
                </a:r>
              </a:p>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is the desired parametric attitude</a:t>
                </a:r>
                <a:endParaRPr lang="en-US" dirty="0"/>
              </a:p>
            </p:txBody>
          </p:sp>
          <p:pic>
            <p:nvPicPr>
              <p:cNvPr id="67" name="Picture 66" descr="\documentclass{article}&#10;\usepackage{amsmath}&#10;\usepackage{amsfonts}&#10;\usepackage{bm}&#10;\pagestyle{empty}&#10;\begin{document}&#10;$\bm{p}_d\,:\,\mathbb{R}\mapsto\mathbb{R}^3$&#10;\end{document}" title="IguanaTex Bitmap Display">
                <a:extLst>
                  <a:ext uri="{FF2B5EF4-FFF2-40B4-BE49-F238E27FC236}">
                    <a16:creationId xmlns:a16="http://schemas.microsoft.com/office/drawing/2014/main" id="{D1DD0BEB-F11A-696E-8BE5-B0A78A524CC9}"/>
                  </a:ext>
                </a:extLst>
              </p:cNvPr>
              <p:cNvPicPr>
                <a:picLocks noChangeAspect="1"/>
              </p:cNvPicPr>
              <p:nvPr>
                <p:custDataLst>
                  <p:tags r:id="rId13"/>
                </p:custDataLst>
              </p:nvPr>
            </p:nvPicPr>
            <p:blipFill>
              <a:blip r:embed="rId18"/>
              <a:stretch>
                <a:fillRect/>
              </a:stretch>
            </p:blipFill>
            <p:spPr>
              <a:xfrm>
                <a:off x="6973958" y="3262705"/>
                <a:ext cx="1082191" cy="196234"/>
              </a:xfrm>
              <a:prstGeom prst="rect">
                <a:avLst/>
              </a:prstGeom>
            </p:spPr>
          </p:pic>
          <p:pic>
            <p:nvPicPr>
              <p:cNvPr id="68" name="Picture 67" descr="\documentclass{article}&#10;\usepackage{amsmath}&#10;\usepackage{amsfonts}&#10;\usepackage{bm}&#10;\pagestyle{empty}&#10;\begin{document}&#10;$q_d\,:\,\mathbb{R}\mapsto\mathrm{SO}(3)$&#10;\end{document}" title="IguanaTex Bitmap Display">
                <a:extLst>
                  <a:ext uri="{FF2B5EF4-FFF2-40B4-BE49-F238E27FC236}">
                    <a16:creationId xmlns:a16="http://schemas.microsoft.com/office/drawing/2014/main" id="{18A6FD63-7803-FAD2-D870-F7FE9A3C7512}"/>
                  </a:ext>
                </a:extLst>
              </p:cNvPr>
              <p:cNvPicPr>
                <a:picLocks noChangeAspect="1"/>
              </p:cNvPicPr>
              <p:nvPr>
                <p:custDataLst>
                  <p:tags r:id="rId14"/>
                </p:custDataLst>
              </p:nvPr>
            </p:nvPicPr>
            <p:blipFill>
              <a:blip r:embed="rId19"/>
              <a:stretch>
                <a:fillRect/>
              </a:stretch>
            </p:blipFill>
            <p:spPr>
              <a:xfrm>
                <a:off x="6973958" y="3635326"/>
                <a:ext cx="1381037" cy="203201"/>
              </a:xfrm>
              <a:prstGeom prst="rect">
                <a:avLst/>
              </a:prstGeom>
            </p:spPr>
          </p:pic>
        </p:grpSp>
        <p:pic>
          <p:nvPicPr>
            <p:cNvPr id="71" name="Picture 70" descr="\documentclass{article}&#10;\usepackage{amsmath}&#10;\usepackage{amsfonts}&#10;\usepackage{bm}&#10;\pagestyle{empty}&#10;\begin{document}&#10;$C^2(\theta)$&#10;\end{document}" title="IguanaTex Bitmap Display">
              <a:extLst>
                <a:ext uri="{FF2B5EF4-FFF2-40B4-BE49-F238E27FC236}">
                  <a16:creationId xmlns:a16="http://schemas.microsoft.com/office/drawing/2014/main" id="{986D07BF-229B-A98C-2E50-531D5EA2C6E5}"/>
                </a:ext>
              </a:extLst>
            </p:cNvPr>
            <p:cNvPicPr>
              <a:picLocks noChangeAspect="1"/>
            </p:cNvPicPr>
            <p:nvPr>
              <p:custDataLst>
                <p:tags r:id="rId12"/>
              </p:custDataLst>
            </p:nvPr>
          </p:nvPicPr>
          <p:blipFill>
            <a:blip r:embed="rId20"/>
            <a:stretch>
              <a:fillRect/>
            </a:stretch>
          </p:blipFill>
          <p:spPr>
            <a:xfrm>
              <a:off x="11615149" y="3354769"/>
              <a:ext cx="476976" cy="217802"/>
            </a:xfrm>
            <a:prstGeom prst="rect">
              <a:avLst/>
            </a:prstGeom>
          </p:spPr>
        </p:pic>
        <p:sp>
          <p:nvSpPr>
            <p:cNvPr id="72" name="Left Brace 71">
              <a:extLst>
                <a:ext uri="{FF2B5EF4-FFF2-40B4-BE49-F238E27FC236}">
                  <a16:creationId xmlns:a16="http://schemas.microsoft.com/office/drawing/2014/main" id="{12BDB28C-A9E7-8668-D715-EAFC5C3FC8B2}"/>
                </a:ext>
              </a:extLst>
            </p:cNvPr>
            <p:cNvSpPr/>
            <p:nvPr/>
          </p:nvSpPr>
          <p:spPr>
            <a:xfrm rot="10800000">
              <a:off x="11353800" y="3231473"/>
              <a:ext cx="160113" cy="48315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dirty="0"/>
            </a:p>
          </p:txBody>
        </p:sp>
      </p:grpSp>
      <p:sp>
        <p:nvSpPr>
          <p:cNvPr id="73" name="TextBox 19 2 2">
            <a:extLst>
              <a:ext uri="{FF2B5EF4-FFF2-40B4-BE49-F238E27FC236}">
                <a16:creationId xmlns:a16="http://schemas.microsoft.com/office/drawing/2014/main" id="{33A6E266-BE4A-BE57-A8D8-36B4A2CA9995}"/>
              </a:ext>
            </a:extLst>
          </p:cNvPr>
          <p:cNvSpPr txBox="1"/>
          <p:nvPr/>
        </p:nvSpPr>
        <p:spPr>
          <a:xfrm>
            <a:off x="6435464" y="3763585"/>
            <a:ext cx="452733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Pose-following error</a:t>
            </a:r>
          </a:p>
        </p:txBody>
      </p:sp>
      <p:pic>
        <p:nvPicPr>
          <p:cNvPr id="75" name="Picture 74" descr="\documentclass{article}&#10;\usepackage{amsmath}&#10;\usepackage{bm}&#10;\pagestyle{empty}&#10;\begin{document}&#10;&#10;$\bm{e}_\Gamma(t) = \triangle \left[\{\bm{p}(t),q(t)\},\{\bm{p}_d(\theta(t)),q_d(\theta(t))\}\right]\,,$&#10;&#10;&#10;\end{document}" title="IguanaTex Bitmap Display">
            <a:extLst>
              <a:ext uri="{FF2B5EF4-FFF2-40B4-BE49-F238E27FC236}">
                <a16:creationId xmlns:a16="http://schemas.microsoft.com/office/drawing/2014/main" id="{91CDD2A1-3430-06B8-D5C9-7E8C27F03890}"/>
              </a:ext>
            </a:extLst>
          </p:cNvPr>
          <p:cNvPicPr>
            <a:picLocks noChangeAspect="1"/>
          </p:cNvPicPr>
          <p:nvPr>
            <p:custDataLst>
              <p:tags r:id="rId2"/>
            </p:custDataLst>
          </p:nvPr>
        </p:nvPicPr>
        <p:blipFill>
          <a:blip r:embed="rId21"/>
          <a:stretch>
            <a:fillRect/>
          </a:stretch>
        </p:blipFill>
        <p:spPr>
          <a:xfrm>
            <a:off x="6766541" y="4338278"/>
            <a:ext cx="4272973" cy="224186"/>
          </a:xfrm>
          <a:prstGeom prst="rect">
            <a:avLst/>
          </a:prstGeom>
        </p:spPr>
      </p:pic>
      <p:grpSp>
        <p:nvGrpSpPr>
          <p:cNvPr id="80" name="Group 79">
            <a:extLst>
              <a:ext uri="{FF2B5EF4-FFF2-40B4-BE49-F238E27FC236}">
                <a16:creationId xmlns:a16="http://schemas.microsoft.com/office/drawing/2014/main" id="{3B469AF9-DBC5-5B7F-108D-CCEB40C5883C}"/>
              </a:ext>
            </a:extLst>
          </p:cNvPr>
          <p:cNvGrpSpPr/>
          <p:nvPr/>
        </p:nvGrpSpPr>
        <p:grpSpPr>
          <a:xfrm>
            <a:off x="6537055" y="4698745"/>
            <a:ext cx="5174103" cy="1024704"/>
            <a:chOff x="6611497" y="4395529"/>
            <a:chExt cx="5174103" cy="1024704"/>
          </a:xfrm>
        </p:grpSpPr>
        <p:sp>
          <p:nvSpPr>
            <p:cNvPr id="76" name="TextBox 75">
              <a:extLst>
                <a:ext uri="{FF2B5EF4-FFF2-40B4-BE49-F238E27FC236}">
                  <a16:creationId xmlns:a16="http://schemas.microsoft.com/office/drawing/2014/main" id="{91B552FB-7EB0-71C7-1AE7-4A61DFFDA6FE}"/>
                </a:ext>
              </a:extLst>
            </p:cNvPr>
            <p:cNvSpPr txBox="1"/>
            <p:nvPr/>
          </p:nvSpPr>
          <p:spPr>
            <a:xfrm>
              <a:off x="6611497" y="4395529"/>
              <a:ext cx="5174103" cy="1024704"/>
            </a:xfrm>
            <a:prstGeom prst="rect">
              <a:avLst/>
            </a:prstGeom>
            <a:noFill/>
          </p:spPr>
          <p:txBody>
            <a:bodyPr wrap="square">
              <a:spAutoFit/>
            </a:bodyPr>
            <a:lstStyle/>
            <a:p>
              <a:pPr>
                <a:lnSpc>
                  <a:spcPct val="150000"/>
                </a:lnSpc>
              </a:pPr>
              <a:r>
                <a:rPr lang="en-US" sz="1400" dirty="0">
                  <a:solidFill>
                    <a:prstClr val="black"/>
                  </a:solidFill>
                  <a:latin typeface="Montserrat" panose="00000500000000000000" pitchFamily="2" charset="0"/>
                </a:rPr>
                <a:t>w</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here                                                               	       is a function that outputs the deviation between the rigid body's pose and desired pose.</a:t>
              </a:r>
              <a:endParaRPr lang="en-US" dirty="0"/>
            </a:p>
          </p:txBody>
        </p:sp>
        <p:pic>
          <p:nvPicPr>
            <p:cNvPr id="79" name="Picture 78" descr="\documentclass{article}&#10;\usepackage{amsmath}&#10;\usepackage{amsfonts}&#10;\usepackage{bm}&#10;\pagestyle{empty}&#10;\begin{document}&#10;$\triangle\,:\,\{\mathbb{R}^3,\,\mathrm{SO}(3)\}\times\{\mathbb{R}^3,\,\mathrm{SO}(3)\}\mapsto\mathbb{R}$&#10;\end{document}" title="IguanaTex Bitmap Display">
              <a:extLst>
                <a:ext uri="{FF2B5EF4-FFF2-40B4-BE49-F238E27FC236}">
                  <a16:creationId xmlns:a16="http://schemas.microsoft.com/office/drawing/2014/main" id="{8132045D-24F7-9895-F245-646A6E0D4564}"/>
                </a:ext>
              </a:extLst>
            </p:cNvPr>
            <p:cNvPicPr>
              <a:picLocks noChangeAspect="1"/>
            </p:cNvPicPr>
            <p:nvPr>
              <p:custDataLst>
                <p:tags r:id="rId11"/>
              </p:custDataLst>
            </p:nvPr>
          </p:nvPicPr>
          <p:blipFill>
            <a:blip r:embed="rId22"/>
            <a:stretch>
              <a:fillRect/>
            </a:stretch>
          </p:blipFill>
          <p:spPr>
            <a:xfrm>
              <a:off x="7344512" y="4516931"/>
              <a:ext cx="3258185" cy="215925"/>
            </a:xfrm>
            <a:prstGeom prst="rect">
              <a:avLst/>
            </a:prstGeom>
          </p:spPr>
        </p:pic>
      </p:grpSp>
      <p:grpSp>
        <p:nvGrpSpPr>
          <p:cNvPr id="99" name="Group 98">
            <a:extLst>
              <a:ext uri="{FF2B5EF4-FFF2-40B4-BE49-F238E27FC236}">
                <a16:creationId xmlns:a16="http://schemas.microsoft.com/office/drawing/2014/main" id="{CD3A3D11-F061-8904-3AC0-2457D1C4DC30}"/>
              </a:ext>
            </a:extLst>
          </p:cNvPr>
          <p:cNvGrpSpPr/>
          <p:nvPr/>
        </p:nvGrpSpPr>
        <p:grpSpPr>
          <a:xfrm>
            <a:off x="974386" y="2049621"/>
            <a:ext cx="4913072" cy="1621807"/>
            <a:chOff x="974386" y="2003075"/>
            <a:chExt cx="4913072" cy="1621807"/>
          </a:xfrm>
        </p:grpSpPr>
        <p:pic>
          <p:nvPicPr>
            <p:cNvPr id="90" name="Picture 89" descr="\documentclass{article}&#10;\usepackage{amsmath}&#10;\usepackage{bm}&#10;\pagestyle{empty}&#10;\begin{document}&#10;&#10;&#10;\begin{subequations}\label{eq:rigid_body_dynamics}&#10;\begin{flalign*}&#10;    &amp;\Ddot{\bm{p}}(t)= \bm{f}(t)m^{-1}\,,\\&#10;    &amp;\dot{\bm{\omega}}(t) = \text{J}^{-1} \left(\bm{\tau}(t) - \bm{\omega}(t) \times \text{J}\,\bm{\omega}(t) \right)\,,&#10;\end{flalign*}&#10;\end{subequations}&#10;&#10;&#10;\end{document}" title="IguanaTex Bitmap Display">
              <a:extLst>
                <a:ext uri="{FF2B5EF4-FFF2-40B4-BE49-F238E27FC236}">
                  <a16:creationId xmlns:a16="http://schemas.microsoft.com/office/drawing/2014/main" id="{F567280A-6467-65F6-A31E-9943309ACE50}"/>
                </a:ext>
              </a:extLst>
            </p:cNvPr>
            <p:cNvPicPr>
              <a:picLocks noChangeAspect="1"/>
            </p:cNvPicPr>
            <p:nvPr>
              <p:custDataLst>
                <p:tags r:id="rId7"/>
              </p:custDataLst>
            </p:nvPr>
          </p:nvPicPr>
          <p:blipFill>
            <a:blip r:embed="rId23"/>
            <a:stretch>
              <a:fillRect/>
            </a:stretch>
          </p:blipFill>
          <p:spPr>
            <a:xfrm>
              <a:off x="1304465" y="2610966"/>
              <a:ext cx="3208988" cy="593161"/>
            </a:xfrm>
            <a:prstGeom prst="rect">
              <a:avLst/>
            </a:prstGeom>
          </p:spPr>
        </p:pic>
        <p:grpSp>
          <p:nvGrpSpPr>
            <p:cNvPr id="94" name="Group 93">
              <a:extLst>
                <a:ext uri="{FF2B5EF4-FFF2-40B4-BE49-F238E27FC236}">
                  <a16:creationId xmlns:a16="http://schemas.microsoft.com/office/drawing/2014/main" id="{07B9A8ED-CEEB-8596-A44B-890B24E8B020}"/>
                </a:ext>
              </a:extLst>
            </p:cNvPr>
            <p:cNvGrpSpPr/>
            <p:nvPr/>
          </p:nvGrpSpPr>
          <p:grpSpPr>
            <a:xfrm>
              <a:off x="974387" y="3317105"/>
              <a:ext cx="4913071" cy="307777"/>
              <a:chOff x="974387" y="3317105"/>
              <a:chExt cx="4913071" cy="307777"/>
            </a:xfrm>
          </p:grpSpPr>
          <p:sp>
            <p:nvSpPr>
              <p:cNvPr id="19" name="TextBox 18">
                <a:extLst>
                  <a:ext uri="{FF2B5EF4-FFF2-40B4-BE49-F238E27FC236}">
                    <a16:creationId xmlns:a16="http://schemas.microsoft.com/office/drawing/2014/main" id="{3672E26F-DD3B-AF64-F455-C4B3DD4B0B7B}"/>
                  </a:ext>
                </a:extLst>
              </p:cNvPr>
              <p:cNvSpPr txBox="1"/>
              <p:nvPr/>
            </p:nvSpPr>
            <p:spPr>
              <a:xfrm>
                <a:off x="974387" y="3317105"/>
                <a:ext cx="4913071" cy="307777"/>
              </a:xfrm>
              <a:prstGeom prst="rect">
                <a:avLst/>
              </a:prstGeom>
              <a:noFill/>
            </p:spPr>
            <p:txBody>
              <a:bodyPr wrap="square">
                <a:spAutoFit/>
              </a:bodyPr>
              <a:lstStyle/>
              <a:p>
                <a:r>
                  <a:rPr lang="en-US" sz="1400" dirty="0">
                    <a:solidFill>
                      <a:prstClr val="black"/>
                    </a:solidFill>
                    <a:latin typeface="Montserrat" panose="00000500000000000000" pitchFamily="2" charset="0"/>
                  </a:rPr>
                  <a:t>w</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here		       ,                and	          .	  </a:t>
                </a:r>
                <a:endParaRPr lang="en-US" dirty="0"/>
              </a:p>
            </p:txBody>
          </p:sp>
          <p:pic>
            <p:nvPicPr>
              <p:cNvPr id="93" name="Picture 92" descr="\documentclass{article}&#10;\usepackage{bm}&#10;\usepackage{amsmath}&#10;\usepackage{amsfonts}&#10;\pagestyle{empty}&#10;\begin{document}&#10;&#10;$\{\bm{p},\bm{\omega}, \bm{f}, \bm{\tau}\}\in\mathbb{R}^3$&#10;&#10;\end{document}" title="IguanaTex Bitmap Display">
                <a:extLst>
                  <a:ext uri="{FF2B5EF4-FFF2-40B4-BE49-F238E27FC236}">
                    <a16:creationId xmlns:a16="http://schemas.microsoft.com/office/drawing/2014/main" id="{43D4FE19-EE13-346A-A21F-EE5522675E12}"/>
                  </a:ext>
                </a:extLst>
              </p:cNvPr>
              <p:cNvPicPr>
                <a:picLocks noChangeAspect="1"/>
              </p:cNvPicPr>
              <p:nvPr>
                <p:custDataLst>
                  <p:tags r:id="rId8"/>
                </p:custDataLst>
              </p:nvPr>
            </p:nvPicPr>
            <p:blipFill>
              <a:blip r:embed="rId24"/>
              <a:stretch>
                <a:fillRect/>
              </a:stretch>
            </p:blipFill>
            <p:spPr>
              <a:xfrm>
                <a:off x="1718955" y="3370053"/>
                <a:ext cx="1451001" cy="215363"/>
              </a:xfrm>
              <a:prstGeom prst="rect">
                <a:avLst/>
              </a:prstGeom>
            </p:spPr>
          </p:pic>
          <p:pic>
            <p:nvPicPr>
              <p:cNvPr id="27" name="Picture 26" descr="\documentclass{article}&#10;\usepackage{bm}&#10;\usepackage{amsmath}&#10;\usepackage{amsfonts}&#10;\pagestyle{empty}&#10;\begin{document}&#10;&#10;$m\in\mathbb{R}$&#10;&#10;\end{document}" title="IguanaTex Bitmap Display">
                <a:extLst>
                  <a:ext uri="{FF2B5EF4-FFF2-40B4-BE49-F238E27FC236}">
                    <a16:creationId xmlns:a16="http://schemas.microsoft.com/office/drawing/2014/main" id="{7EB99EFF-B2CD-FAC5-AB78-F58B35D7681B}"/>
                  </a:ext>
                </a:extLst>
              </p:cNvPr>
              <p:cNvPicPr>
                <a:picLocks noChangeAspect="1"/>
              </p:cNvPicPr>
              <p:nvPr>
                <p:custDataLst>
                  <p:tags r:id="rId9"/>
                </p:custDataLst>
              </p:nvPr>
            </p:nvPicPr>
            <p:blipFill>
              <a:blip r:embed="rId25"/>
              <a:stretch>
                <a:fillRect/>
              </a:stretch>
            </p:blipFill>
            <p:spPr>
              <a:xfrm>
                <a:off x="3358668" y="3398202"/>
                <a:ext cx="555856" cy="145581"/>
              </a:xfrm>
              <a:prstGeom prst="rect">
                <a:avLst/>
              </a:prstGeom>
            </p:spPr>
          </p:pic>
          <p:pic>
            <p:nvPicPr>
              <p:cNvPr id="32" name="Picture 31" descr="\documentclass{article}&#10;\usepackage{bm}&#10;\usepackage{amsmath}&#10;\usepackage{amsfonts}&#10;\pagestyle{empty}&#10;\begin{document}&#10;&#10;$\text{J}\in\mathbb{R}^{3\times 3}$&#10;&#10;\end{document}" title="IguanaTex Bitmap Display">
                <a:extLst>
                  <a:ext uri="{FF2B5EF4-FFF2-40B4-BE49-F238E27FC236}">
                    <a16:creationId xmlns:a16="http://schemas.microsoft.com/office/drawing/2014/main" id="{B4EB7128-F21A-3D06-AF4B-15507FA1A2F2}"/>
                  </a:ext>
                </a:extLst>
              </p:cNvPr>
              <p:cNvPicPr>
                <a:picLocks noChangeAspect="1"/>
              </p:cNvPicPr>
              <p:nvPr>
                <p:custDataLst>
                  <p:tags r:id="rId10"/>
                </p:custDataLst>
              </p:nvPr>
            </p:nvPicPr>
            <p:blipFill>
              <a:blip r:embed="rId26"/>
              <a:stretch>
                <a:fillRect/>
              </a:stretch>
            </p:blipFill>
            <p:spPr>
              <a:xfrm>
                <a:off x="4404472" y="3358586"/>
                <a:ext cx="760391" cy="173253"/>
              </a:xfrm>
              <a:prstGeom prst="rect">
                <a:avLst/>
              </a:prstGeom>
            </p:spPr>
          </p:pic>
        </p:grpSp>
        <p:sp>
          <p:nvSpPr>
            <p:cNvPr id="81" name="TextBox 80">
              <a:extLst>
                <a:ext uri="{FF2B5EF4-FFF2-40B4-BE49-F238E27FC236}">
                  <a16:creationId xmlns:a16="http://schemas.microsoft.com/office/drawing/2014/main" id="{C6CB2386-4CAC-4969-844D-7D6F8431F43D}"/>
                </a:ext>
              </a:extLst>
            </p:cNvPr>
            <p:cNvSpPr txBox="1"/>
            <p:nvPr/>
          </p:nvSpPr>
          <p:spPr>
            <a:xfrm>
              <a:off x="974386" y="2003075"/>
              <a:ext cx="4913071" cy="523220"/>
            </a:xfrm>
            <a:prstGeom prst="rect">
              <a:avLst/>
            </a:prstGeom>
            <a:noFill/>
          </p:spPr>
          <p:txBody>
            <a:bodyPr wrap="square">
              <a:spAutoFit/>
            </a:bodyPr>
            <a:lstStyle/>
            <a:p>
              <a:r>
                <a:rPr lang="en-US" sz="1400" dirty="0">
                  <a:solidFill>
                    <a:prstClr val="black"/>
                  </a:solidFill>
                  <a:latin typeface="Montserrat" panose="00000500000000000000" pitchFamily="2" charset="0"/>
                </a:rPr>
                <a:t>Three-dimensional rigid body dynamics in body-frame:</a:t>
              </a:r>
              <a:endParaRPr lang="en-US" dirty="0"/>
            </a:p>
          </p:txBody>
        </p:sp>
      </p:grpSp>
      <p:grpSp>
        <p:nvGrpSpPr>
          <p:cNvPr id="107" name="Group 106">
            <a:extLst>
              <a:ext uri="{FF2B5EF4-FFF2-40B4-BE49-F238E27FC236}">
                <a16:creationId xmlns:a16="http://schemas.microsoft.com/office/drawing/2014/main" id="{59D66502-C4F3-F01C-58CE-1F5010E0A290}"/>
              </a:ext>
            </a:extLst>
          </p:cNvPr>
          <p:cNvGrpSpPr/>
          <p:nvPr/>
        </p:nvGrpSpPr>
        <p:grpSpPr>
          <a:xfrm>
            <a:off x="974387" y="4266870"/>
            <a:ext cx="4680559" cy="1710910"/>
            <a:chOff x="974387" y="3980849"/>
            <a:chExt cx="4680559" cy="1710910"/>
          </a:xfrm>
        </p:grpSpPr>
        <p:pic>
          <p:nvPicPr>
            <p:cNvPr id="102" name="Picture 101" descr="\documentclass{article}&#10;\usepackage{amsmath}&#10;\usepackage{bm}&#10;\pagestyle{empty}&#10;\begin{document}&#10;&#10;&#10;$\bm{x}(t)=\left[\bm{p}(t), \dot{\bm{p}}(t), q(t), \bm{\omega}(t),\theta(t),\dot{\theta}(t)\right]\,,$&#10;&#10;\end{document}" title="IguanaTex Bitmap Display">
              <a:extLst>
                <a:ext uri="{FF2B5EF4-FFF2-40B4-BE49-F238E27FC236}">
                  <a16:creationId xmlns:a16="http://schemas.microsoft.com/office/drawing/2014/main" id="{26432376-3E92-8252-8AD1-D5DFAA056247}"/>
                </a:ext>
              </a:extLst>
            </p:cNvPr>
            <p:cNvPicPr>
              <a:picLocks noChangeAspect="1"/>
            </p:cNvPicPr>
            <p:nvPr>
              <p:custDataLst>
                <p:tags r:id="rId3"/>
              </p:custDataLst>
            </p:nvPr>
          </p:nvPicPr>
          <p:blipFill>
            <a:blip r:embed="rId27"/>
            <a:stretch>
              <a:fillRect/>
            </a:stretch>
          </p:blipFill>
          <p:spPr>
            <a:xfrm>
              <a:off x="1304466" y="4355683"/>
              <a:ext cx="3289533" cy="347184"/>
            </a:xfrm>
            <a:prstGeom prst="rect">
              <a:avLst/>
            </a:prstGeom>
          </p:spPr>
        </p:pic>
        <p:pic>
          <p:nvPicPr>
            <p:cNvPr id="106" name="Picture 105" descr="\documentclass{article}&#10;\usepackage{amsmath}&#10;\usepackage{bm}&#10;\pagestyle{empty}&#10;\begin{document}&#10;&#10;&#10;$\bm{u}(t)=\left[\bm{f}(t),\bm{\tau}(t), \ddot{\theta}(t)\right]\,,$&#10;&#10;\end{document}" title="IguanaTex Bitmap Display">
              <a:extLst>
                <a:ext uri="{FF2B5EF4-FFF2-40B4-BE49-F238E27FC236}">
                  <a16:creationId xmlns:a16="http://schemas.microsoft.com/office/drawing/2014/main" id="{61EED27F-0F3C-B949-AC88-2C4260607DAB}"/>
                </a:ext>
              </a:extLst>
            </p:cNvPr>
            <p:cNvPicPr>
              <a:picLocks noChangeAspect="1"/>
            </p:cNvPicPr>
            <p:nvPr>
              <p:custDataLst>
                <p:tags r:id="rId4"/>
              </p:custDataLst>
            </p:nvPr>
          </p:nvPicPr>
          <p:blipFill>
            <a:blip r:embed="rId28"/>
            <a:stretch>
              <a:fillRect/>
            </a:stretch>
          </p:blipFill>
          <p:spPr>
            <a:xfrm>
              <a:off x="1304465" y="4740386"/>
              <a:ext cx="2070328" cy="347184"/>
            </a:xfrm>
            <a:prstGeom prst="rect">
              <a:avLst/>
            </a:prstGeom>
          </p:spPr>
        </p:pic>
        <p:pic>
          <p:nvPicPr>
            <p:cNvPr id="96" name="Picture 95" descr="\documentclass{article}&#10;\usepackage{amsmath}&#10;\usepackage{bm}&#10;\pagestyle{empty}&#10;\begin{document}&#10;&#10;&#10;$\dot{\bm{x}}(t) = f(\bm{x}(t), \bm{u}(t))\,.$&#10;&#10;\end{document}" title="IguanaTex Bitmap Display">
              <a:extLst>
                <a:ext uri="{FF2B5EF4-FFF2-40B4-BE49-F238E27FC236}">
                  <a16:creationId xmlns:a16="http://schemas.microsoft.com/office/drawing/2014/main" id="{1FEE8297-6BFE-CF1D-3E54-63A0AF7F0905}"/>
                </a:ext>
              </a:extLst>
            </p:cNvPr>
            <p:cNvPicPr>
              <a:picLocks noChangeAspect="1"/>
            </p:cNvPicPr>
            <p:nvPr>
              <p:custDataLst>
                <p:tags r:id="rId5"/>
              </p:custDataLst>
            </p:nvPr>
          </p:nvPicPr>
          <p:blipFill>
            <a:blip r:embed="rId29"/>
            <a:stretch>
              <a:fillRect/>
            </a:stretch>
          </p:blipFill>
          <p:spPr>
            <a:xfrm>
              <a:off x="1314070" y="5497847"/>
              <a:ext cx="1713854" cy="193912"/>
            </a:xfrm>
            <a:prstGeom prst="rect">
              <a:avLst/>
            </a:prstGeom>
          </p:spPr>
        </p:pic>
        <p:sp>
          <p:nvSpPr>
            <p:cNvPr id="46" name="TextBox 45">
              <a:extLst>
                <a:ext uri="{FF2B5EF4-FFF2-40B4-BE49-F238E27FC236}">
                  <a16:creationId xmlns:a16="http://schemas.microsoft.com/office/drawing/2014/main" id="{E41E2137-A6F8-9585-64EE-3777226FE5E4}"/>
                </a:ext>
              </a:extLst>
            </p:cNvPr>
            <p:cNvSpPr txBox="1"/>
            <p:nvPr/>
          </p:nvSpPr>
          <p:spPr>
            <a:xfrm>
              <a:off x="974387" y="3980849"/>
              <a:ext cx="4242283" cy="307777"/>
            </a:xfrm>
            <a:prstGeom prst="rect">
              <a:avLst/>
            </a:prstGeom>
            <a:noFill/>
          </p:spPr>
          <p:txBody>
            <a:bodyPr wrap="square">
              <a:spAutoFit/>
            </a:bodyPr>
            <a:lstStyle/>
            <a:p>
              <a:r>
                <a:rPr lang="en-US" sz="1400" dirty="0">
                  <a:solidFill>
                    <a:prstClr val="black"/>
                  </a:solidFill>
                  <a:latin typeface="Montserrat" panose="00000500000000000000" pitchFamily="2" charset="0"/>
                </a:rPr>
                <a:t>Defining                      and choosing</a:t>
              </a:r>
              <a:endParaRPr lang="en-US" dirty="0"/>
            </a:p>
          </p:txBody>
        </p:sp>
        <p:sp>
          <p:nvSpPr>
            <p:cNvPr id="47" name="TextBox 46">
              <a:extLst>
                <a:ext uri="{FF2B5EF4-FFF2-40B4-BE49-F238E27FC236}">
                  <a16:creationId xmlns:a16="http://schemas.microsoft.com/office/drawing/2014/main" id="{0E1264E0-BEB5-B3F0-70FE-6659F34EC9BE}"/>
                </a:ext>
              </a:extLst>
            </p:cNvPr>
            <p:cNvSpPr txBox="1"/>
            <p:nvPr/>
          </p:nvSpPr>
          <p:spPr>
            <a:xfrm>
              <a:off x="974387" y="5100464"/>
              <a:ext cx="4680559" cy="307777"/>
            </a:xfrm>
            <a:prstGeom prst="rect">
              <a:avLst/>
            </a:prstGeom>
            <a:noFill/>
          </p:spPr>
          <p:txBody>
            <a:bodyPr wrap="square">
              <a:spAutoFit/>
            </a:bodyPr>
            <a:lstStyle/>
            <a:p>
              <a:r>
                <a:rPr lang="en-US" sz="1400" dirty="0">
                  <a:solidFill>
                    <a:prstClr val="black"/>
                  </a:solidFill>
                  <a:latin typeface="Montserrat" panose="00000500000000000000" pitchFamily="2" charset="0"/>
                </a:rPr>
                <a:t>we can express the augmented body dynamics as</a:t>
              </a:r>
              <a:endParaRPr lang="en-US" dirty="0"/>
            </a:p>
          </p:txBody>
        </p:sp>
        <p:pic>
          <p:nvPicPr>
            <p:cNvPr id="84" name="Picture 83" descr="\documentclass{article}&#10;\usepackage{bm}&#10;\usepackage{amsmath}&#10;\usepackage{amsfonts}&#10;\pagestyle{empty}&#10;\begin{document}&#10;&#10;$q \in\mathrm{SO}(3)$&#10;&#10;\end{document}" title="IguanaTex Bitmap Display">
              <a:extLst>
                <a:ext uri="{FF2B5EF4-FFF2-40B4-BE49-F238E27FC236}">
                  <a16:creationId xmlns:a16="http://schemas.microsoft.com/office/drawing/2014/main" id="{22A62662-B8DC-EE55-1E3F-D895774F3720}"/>
                </a:ext>
              </a:extLst>
            </p:cNvPr>
            <p:cNvPicPr>
              <a:picLocks noChangeAspect="1"/>
            </p:cNvPicPr>
            <p:nvPr>
              <p:custDataLst>
                <p:tags r:id="rId6"/>
              </p:custDataLst>
            </p:nvPr>
          </p:nvPicPr>
          <p:blipFill>
            <a:blip r:embed="rId30"/>
            <a:stretch>
              <a:fillRect/>
            </a:stretch>
          </p:blipFill>
          <p:spPr>
            <a:xfrm>
              <a:off x="1949095" y="4034274"/>
              <a:ext cx="834987" cy="200926"/>
            </a:xfrm>
            <a:prstGeom prst="rect">
              <a:avLst/>
            </a:prstGeom>
          </p:spPr>
        </p:pic>
      </p:grpSp>
      <p:sp>
        <p:nvSpPr>
          <p:cNvPr id="2" name="TextBox 19 2 2">
            <a:extLst>
              <a:ext uri="{FF2B5EF4-FFF2-40B4-BE49-F238E27FC236}">
                <a16:creationId xmlns:a16="http://schemas.microsoft.com/office/drawing/2014/main" id="{E82CE948-399D-4E6F-4D79-5DE98239AEAA}"/>
              </a:ext>
            </a:extLst>
          </p:cNvPr>
          <p:cNvSpPr txBox="1"/>
          <p:nvPr/>
        </p:nvSpPr>
        <p:spPr>
          <a:xfrm>
            <a:off x="838200" y="3761034"/>
            <a:ext cx="452733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latin typeface="Montserrat" panose="00000500000000000000" pitchFamily="2" charset="0"/>
              </a:rPr>
              <a:t>Augmented rigid body dynamics</a:t>
            </a:r>
          </a:p>
        </p:txBody>
      </p:sp>
    </p:spTree>
    <p:extLst>
      <p:ext uri="{BB962C8B-B14F-4D97-AF65-F5344CB8AC3E}">
        <p14:creationId xmlns:p14="http://schemas.microsoft.com/office/powerpoint/2010/main" val="146127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7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9</a:t>
            </a:fld>
            <a:endParaRPr lang="en-US" dirty="0"/>
          </a:p>
        </p:txBody>
      </p:sp>
      <p:sp>
        <p:nvSpPr>
          <p:cNvPr id="36" name="Title 1">
            <a:extLst>
              <a:ext uri="{FF2B5EF4-FFF2-40B4-BE49-F238E27FC236}">
                <a16:creationId xmlns:a16="http://schemas.microsoft.com/office/drawing/2014/main" id="{7A974C4B-0029-6CF6-40E3-E88643EC3BA2}"/>
              </a:ext>
            </a:extLst>
          </p:cNvPr>
          <p:cNvSpPr>
            <a:spLocks noGrp="1"/>
          </p:cNvSpPr>
          <p:nvPr>
            <p:ph type="title"/>
          </p:nvPr>
        </p:nvSpPr>
        <p:spPr>
          <a:xfrm>
            <a:off x="838200" y="-3673"/>
            <a:ext cx="10515600" cy="1325563"/>
          </a:xfrm>
        </p:spPr>
        <p:txBody>
          <a:bodyPr/>
          <a:lstStyle/>
          <a:p>
            <a:r>
              <a:rPr lang="en-US" dirty="0"/>
              <a:t>Methodology</a:t>
            </a:r>
            <a:endParaRPr lang="en-DE" dirty="0"/>
          </a:p>
        </p:txBody>
      </p:sp>
      <p:sp>
        <p:nvSpPr>
          <p:cNvPr id="37" name="Content Placeholder 4">
            <a:extLst>
              <a:ext uri="{FF2B5EF4-FFF2-40B4-BE49-F238E27FC236}">
                <a16:creationId xmlns:a16="http://schemas.microsoft.com/office/drawing/2014/main" id="{66864157-2FB4-2CC8-22F6-A48B081354F8}"/>
              </a:ext>
            </a:extLst>
          </p:cNvPr>
          <p:cNvSpPr txBox="1">
            <a:spLocks/>
          </p:cNvSpPr>
          <p:nvPr/>
        </p:nvSpPr>
        <p:spPr>
          <a:xfrm>
            <a:off x="838200" y="928982"/>
            <a:ext cx="9244012" cy="41433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i="1" u="none"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Problem formulations</a:t>
            </a:r>
            <a:endParaRPr lang="en-DE" dirty="0"/>
          </a:p>
        </p:txBody>
      </p:sp>
      <p:grpSp>
        <p:nvGrpSpPr>
          <p:cNvPr id="68" name="Group 67">
            <a:extLst>
              <a:ext uri="{FF2B5EF4-FFF2-40B4-BE49-F238E27FC236}">
                <a16:creationId xmlns:a16="http://schemas.microsoft.com/office/drawing/2014/main" id="{ADC0D9C5-5B6E-57E0-6963-58C0840ED5B6}"/>
              </a:ext>
            </a:extLst>
          </p:cNvPr>
          <p:cNvGrpSpPr/>
          <p:nvPr/>
        </p:nvGrpSpPr>
        <p:grpSpPr>
          <a:xfrm>
            <a:off x="5738556" y="136525"/>
            <a:ext cx="6453444" cy="1007271"/>
            <a:chOff x="5738556" y="136525"/>
            <a:chExt cx="6453444" cy="1007271"/>
          </a:xfrm>
        </p:grpSpPr>
        <p:sp>
          <p:nvSpPr>
            <p:cNvPr id="24" name="TextBox 23">
              <a:extLst>
                <a:ext uri="{FF2B5EF4-FFF2-40B4-BE49-F238E27FC236}">
                  <a16:creationId xmlns:a16="http://schemas.microsoft.com/office/drawing/2014/main" id="{00F592E6-7877-9D43-E522-214FBF5C7021}"/>
                </a:ext>
              </a:extLst>
            </p:cNvPr>
            <p:cNvSpPr txBox="1"/>
            <p:nvPr/>
          </p:nvSpPr>
          <p:spPr>
            <a:xfrm>
              <a:off x="5738556" y="199373"/>
              <a:ext cx="6390450" cy="307777"/>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 Body dynamics					         ( 1 )</a:t>
              </a:r>
              <a:endParaRPr lang="en-US" dirty="0"/>
            </a:p>
          </p:txBody>
        </p:sp>
        <p:pic>
          <p:nvPicPr>
            <p:cNvPr id="27" name="Picture 26" descr="\documentclass{article}&#10;\usepackage{amsmath}&#10;\usepackage{bm}&#10;\pagestyle{empty}&#10;\begin{document}&#10;&#10;&#10;$\dot{\bm{x}}(t) = f(\bm{x}(t), \bm{u}(t))$&#10;&#10;\end{document}" title="IguanaTex Bitmap Display">
              <a:extLst>
                <a:ext uri="{FF2B5EF4-FFF2-40B4-BE49-F238E27FC236}">
                  <a16:creationId xmlns:a16="http://schemas.microsoft.com/office/drawing/2014/main" id="{99B1A676-D3A8-03A2-32FA-CB5EC05D22A3}"/>
                </a:ext>
              </a:extLst>
            </p:cNvPr>
            <p:cNvPicPr>
              <a:picLocks noChangeAspect="1"/>
            </p:cNvPicPr>
            <p:nvPr>
              <p:custDataLst>
                <p:tags r:id="rId8"/>
              </p:custDataLst>
            </p:nvPr>
          </p:nvPicPr>
          <p:blipFill>
            <a:blip r:embed="rId13"/>
            <a:stretch>
              <a:fillRect/>
            </a:stretch>
          </p:blipFill>
          <p:spPr>
            <a:xfrm>
              <a:off x="7780020" y="259617"/>
              <a:ext cx="1626767" cy="193912"/>
            </a:xfrm>
            <a:prstGeom prst="rect">
              <a:avLst/>
            </a:prstGeom>
          </p:spPr>
        </p:pic>
        <p:grpSp>
          <p:nvGrpSpPr>
            <p:cNvPr id="40" name="Group 39">
              <a:extLst>
                <a:ext uri="{FF2B5EF4-FFF2-40B4-BE49-F238E27FC236}">
                  <a16:creationId xmlns:a16="http://schemas.microsoft.com/office/drawing/2014/main" id="{15E3CFE5-D09D-711A-F9B9-6C32323E25AD}"/>
                </a:ext>
              </a:extLst>
            </p:cNvPr>
            <p:cNvGrpSpPr/>
            <p:nvPr/>
          </p:nvGrpSpPr>
          <p:grpSpPr>
            <a:xfrm>
              <a:off x="5740588" y="502686"/>
              <a:ext cx="6451412" cy="307777"/>
              <a:chOff x="5740588" y="430641"/>
              <a:chExt cx="6451412" cy="307777"/>
            </a:xfrm>
          </p:grpSpPr>
          <p:sp>
            <p:nvSpPr>
              <p:cNvPr id="28" name="TextBox 27">
                <a:extLst>
                  <a:ext uri="{FF2B5EF4-FFF2-40B4-BE49-F238E27FC236}">
                    <a16:creationId xmlns:a16="http://schemas.microsoft.com/office/drawing/2014/main" id="{E85ACD66-8B9C-3B41-C6BA-631C71021E4D}"/>
                  </a:ext>
                </a:extLst>
              </p:cNvPr>
              <p:cNvSpPr txBox="1"/>
              <p:nvPr/>
            </p:nvSpPr>
            <p:spPr>
              <a:xfrm>
                <a:off x="5740588" y="430641"/>
                <a:ext cx="6451412" cy="307777"/>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 Geom. reference	        				         ( 2 )</a:t>
                </a:r>
                <a:endParaRPr lang="en-US" dirty="0"/>
              </a:p>
            </p:txBody>
          </p:sp>
          <p:pic>
            <p:nvPicPr>
              <p:cNvPr id="31" name="Picture 30" descr="\documentclass{article}&#10;\usepackage{amsmath}&#10;\usepackage{amsfonts}&#10;\usepackage{bm}&#10;\pagestyle{empty}&#10;\begin{document}&#10;&#10;$\Gamma = \{\theta \in[\theta_0,\theta_f] \subseteq\mathbb{R}\mapsto\bm{p}_d(\theta) \in \mathbb{R}^3, q_d(\theta) \in \mathrm{SO}(3)\}$&#10;&#10;&#10;\end{document}" title="IguanaTex Bitmap Display">
                <a:extLst>
                  <a:ext uri="{FF2B5EF4-FFF2-40B4-BE49-F238E27FC236}">
                    <a16:creationId xmlns:a16="http://schemas.microsoft.com/office/drawing/2014/main" id="{6E57B15B-7FA5-EA74-B0F3-0A4196D3EC11}"/>
                  </a:ext>
                </a:extLst>
              </p:cNvPr>
              <p:cNvPicPr>
                <a:picLocks noChangeAspect="1"/>
              </p:cNvPicPr>
              <p:nvPr>
                <p:custDataLst>
                  <p:tags r:id="rId10"/>
                </p:custDataLst>
              </p:nvPr>
            </p:nvPicPr>
            <p:blipFill>
              <a:blip r:embed="rId14"/>
              <a:stretch>
                <a:fillRect/>
              </a:stretch>
            </p:blipFill>
            <p:spPr>
              <a:xfrm>
                <a:off x="7780020" y="504912"/>
                <a:ext cx="3702933" cy="186047"/>
              </a:xfrm>
              <a:prstGeom prst="rect">
                <a:avLst/>
              </a:prstGeom>
            </p:spPr>
          </p:pic>
        </p:grpSp>
        <p:grpSp>
          <p:nvGrpSpPr>
            <p:cNvPr id="41" name="Group 40">
              <a:extLst>
                <a:ext uri="{FF2B5EF4-FFF2-40B4-BE49-F238E27FC236}">
                  <a16:creationId xmlns:a16="http://schemas.microsoft.com/office/drawing/2014/main" id="{BF704E75-4892-DC61-80FD-3EB72A97DC18}"/>
                </a:ext>
              </a:extLst>
            </p:cNvPr>
            <p:cNvGrpSpPr/>
            <p:nvPr/>
          </p:nvGrpSpPr>
          <p:grpSpPr>
            <a:xfrm>
              <a:off x="5738556" y="800773"/>
              <a:ext cx="6451412" cy="307777"/>
              <a:chOff x="5738556" y="761893"/>
              <a:chExt cx="6451412" cy="307777"/>
            </a:xfrm>
          </p:grpSpPr>
          <p:sp>
            <p:nvSpPr>
              <p:cNvPr id="32" name="TextBox 31">
                <a:extLst>
                  <a:ext uri="{FF2B5EF4-FFF2-40B4-BE49-F238E27FC236}">
                    <a16:creationId xmlns:a16="http://schemas.microsoft.com/office/drawing/2014/main" id="{18D5859D-2B3D-2EA1-FBB0-987468072D79}"/>
                  </a:ext>
                </a:extLst>
              </p:cNvPr>
              <p:cNvSpPr txBox="1"/>
              <p:nvPr/>
            </p:nvSpPr>
            <p:spPr>
              <a:xfrm>
                <a:off x="5738556" y="761893"/>
                <a:ext cx="6451412" cy="307777"/>
              </a:xfrm>
              <a:prstGeom prst="rect">
                <a:avLst/>
              </a:prstGeom>
              <a:noFill/>
            </p:spPr>
            <p:txBody>
              <a:bodyPr wrap="square">
                <a:spAutoFit/>
              </a:bodyPr>
              <a:lstStyle/>
              <a:p>
                <a:r>
                  <a:rPr lang="en-US" sz="1400" dirty="0">
                    <a:solidFill>
                      <a:prstClr val="black"/>
                    </a:solidFill>
                    <a:latin typeface="Montserrat" panose="00000500000000000000" pitchFamily="2" charset="0"/>
                    <a:sym typeface="Wingdings" panose="05000000000000000000" pitchFamily="2" charset="2"/>
                  </a:rPr>
                  <a:t> Pose error function 					         ( 3 )</a:t>
                </a:r>
                <a:endParaRPr lang="en-US" dirty="0"/>
              </a:p>
            </p:txBody>
          </p:sp>
          <p:pic>
            <p:nvPicPr>
              <p:cNvPr id="35" name="Picture 34" descr="\documentclass{article}&#10;\usepackage{amsmath}&#10;\usepackage{bm}&#10;\pagestyle{empty}&#10;\begin{document}&#10;&#10;$\bm{e}_\Gamma(t) = \triangle \left[\{\bm{p}(t),q(t)\},\{\bm{p}_d(\theta(t)),q_d(\theta(t))\}\right]$&#10;&#10;&#10;\end{document}" title="IguanaTex Bitmap Display">
                <a:extLst>
                  <a:ext uri="{FF2B5EF4-FFF2-40B4-BE49-F238E27FC236}">
                    <a16:creationId xmlns:a16="http://schemas.microsoft.com/office/drawing/2014/main" id="{E22189A5-56C0-A44C-B92F-3EA2C2E3AE83}"/>
                  </a:ext>
                </a:extLst>
              </p:cNvPr>
              <p:cNvPicPr>
                <a:picLocks noChangeAspect="1"/>
              </p:cNvPicPr>
              <p:nvPr>
                <p:custDataLst>
                  <p:tags r:id="rId9"/>
                </p:custDataLst>
              </p:nvPr>
            </p:nvPicPr>
            <p:blipFill>
              <a:blip r:embed="rId15"/>
              <a:stretch>
                <a:fillRect/>
              </a:stretch>
            </p:blipFill>
            <p:spPr>
              <a:xfrm>
                <a:off x="7780020" y="814465"/>
                <a:ext cx="3513894" cy="190835"/>
              </a:xfrm>
              <a:prstGeom prst="rect">
                <a:avLst/>
              </a:prstGeom>
            </p:spPr>
          </p:pic>
        </p:grpSp>
        <p:sp>
          <p:nvSpPr>
            <p:cNvPr id="39" name="Rectangle 38">
              <a:extLst>
                <a:ext uri="{FF2B5EF4-FFF2-40B4-BE49-F238E27FC236}">
                  <a16:creationId xmlns:a16="http://schemas.microsoft.com/office/drawing/2014/main" id="{1E47164F-CF42-DEA6-E014-93141E0C8ACC}"/>
                </a:ext>
              </a:extLst>
            </p:cNvPr>
            <p:cNvSpPr/>
            <p:nvPr/>
          </p:nvSpPr>
          <p:spPr>
            <a:xfrm>
              <a:off x="5740588" y="136525"/>
              <a:ext cx="6388418" cy="1007271"/>
            </a:xfrm>
            <a:prstGeom prst="rect">
              <a:avLst/>
            </a:prstGeom>
            <a:noFill/>
            <a:ln w="3175">
              <a:solidFill>
                <a:schemeClr val="tx1"/>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prstDash val="lgDashDotDot"/>
                </a:ln>
              </a:endParaRPr>
            </a:p>
          </p:txBody>
        </p:sp>
      </p:grpSp>
      <p:grpSp>
        <p:nvGrpSpPr>
          <p:cNvPr id="66" name="Group 65">
            <a:extLst>
              <a:ext uri="{FF2B5EF4-FFF2-40B4-BE49-F238E27FC236}">
                <a16:creationId xmlns:a16="http://schemas.microsoft.com/office/drawing/2014/main" id="{13B824D6-A6F5-D538-755E-28445E274CB9}"/>
              </a:ext>
            </a:extLst>
          </p:cNvPr>
          <p:cNvGrpSpPr/>
          <p:nvPr/>
        </p:nvGrpSpPr>
        <p:grpSpPr>
          <a:xfrm>
            <a:off x="506844" y="3967999"/>
            <a:ext cx="11178309" cy="1765978"/>
            <a:chOff x="838200" y="3678390"/>
            <a:chExt cx="11178309" cy="1712648"/>
          </a:xfrm>
        </p:grpSpPr>
        <p:grpSp>
          <p:nvGrpSpPr>
            <p:cNvPr id="21" name="Group 20">
              <a:extLst>
                <a:ext uri="{FF2B5EF4-FFF2-40B4-BE49-F238E27FC236}">
                  <a16:creationId xmlns:a16="http://schemas.microsoft.com/office/drawing/2014/main" id="{BF5AE47F-9737-BB9C-9B7A-A6DCCE28C85E}"/>
                </a:ext>
              </a:extLst>
            </p:cNvPr>
            <p:cNvGrpSpPr/>
            <p:nvPr/>
          </p:nvGrpSpPr>
          <p:grpSpPr>
            <a:xfrm>
              <a:off x="838200" y="3678390"/>
              <a:ext cx="11178309" cy="1712648"/>
              <a:chOff x="838200" y="3678390"/>
              <a:chExt cx="10996697" cy="1712648"/>
            </a:xfrm>
          </p:grpSpPr>
          <p:sp>
            <p:nvSpPr>
              <p:cNvPr id="14" name="TextBox 13">
                <a:extLst>
                  <a:ext uri="{FF2B5EF4-FFF2-40B4-BE49-F238E27FC236}">
                    <a16:creationId xmlns:a16="http://schemas.microsoft.com/office/drawing/2014/main" id="{22C26739-22CE-53DD-D617-92E9AF248539}"/>
                  </a:ext>
                </a:extLst>
              </p:cNvPr>
              <p:cNvSpPr txBox="1"/>
              <p:nvPr/>
            </p:nvSpPr>
            <p:spPr>
              <a:xfrm>
                <a:off x="838200" y="3678390"/>
                <a:ext cx="10996697" cy="1712648"/>
              </a:xfrm>
              <a:prstGeom prst="rect">
                <a:avLst/>
              </a:prstGeom>
              <a:noFill/>
              <a:ln w="38100">
                <a:solidFill>
                  <a:schemeClr val="tx1"/>
                </a:solidFill>
              </a:ln>
            </p:spPr>
            <p:txBody>
              <a:bodyPr wrap="square">
                <a:spAutoFit/>
              </a:bodyPr>
              <a:lstStyle/>
              <a:p>
                <a:pPr>
                  <a:lnSpc>
                    <a:spcPct val="150000"/>
                  </a:lnSpc>
                </a:pPr>
                <a:r>
                  <a:rPr lang="en-US" sz="1400" b="1" i="1" dirty="0">
                    <a:latin typeface="Montserrat" panose="00000500000000000000" pitchFamily="2" charset="0"/>
                  </a:rPr>
                  <a:t>Problem       : Pose-Following with velocity assignment</a:t>
                </a:r>
              </a:p>
              <a:p>
                <a:pPr>
                  <a:lnSpc>
                    <a:spcPct val="150000"/>
                  </a:lnSpc>
                </a:pPr>
                <a:r>
                  <a:rPr lang="en-US" sz="1400" i="1" dirty="0">
                    <a:latin typeface="Montserrat" panose="00000500000000000000" pitchFamily="2" charset="0"/>
                  </a:rPr>
                  <a:t>Given the geometric reference      in (2) and the augmented rigid body dynamics in (1), formulate a controller </a:t>
                </a:r>
              </a:p>
              <a:p>
                <a:pPr>
                  <a:lnSpc>
                    <a:spcPct val="150000"/>
                  </a:lnSpc>
                </a:pPr>
                <a:r>
                  <a:rPr lang="en-US" sz="1400" i="1" dirty="0">
                    <a:latin typeface="Montserrat" panose="00000500000000000000" pitchFamily="2" charset="0"/>
                  </a:rPr>
                  <a:t>		    that fulfills:</a:t>
                </a:r>
              </a:p>
              <a:p>
                <a:pPr marL="742950" lvl="1" indent="-285750">
                  <a:lnSpc>
                    <a:spcPct val="150000"/>
                  </a:lnSpc>
                  <a:buFont typeface="Arial" panose="020B0604020202020204" pitchFamily="34" charset="0"/>
                  <a:buChar char="•"/>
                </a:pPr>
                <a:r>
                  <a:rPr lang="en-US" sz="1400" b="1" i="1" dirty="0">
                    <a:latin typeface="Montserrat" panose="00000500000000000000" pitchFamily="2" charset="0"/>
                  </a:rPr>
                  <a:t>Pose Convergence</a:t>
                </a:r>
                <a:r>
                  <a:rPr lang="en-US" sz="1400" i="1" dirty="0">
                    <a:latin typeface="Montserrat" panose="00000500000000000000" pitchFamily="2" charset="0"/>
                  </a:rPr>
                  <a:t>: From Problem 1 .</a:t>
                </a:r>
              </a:p>
              <a:p>
                <a:pPr marL="742950" lvl="1" indent="-285750">
                  <a:lnSpc>
                    <a:spcPct val="150000"/>
                  </a:lnSpc>
                  <a:buFont typeface="Arial" panose="020B0604020202020204" pitchFamily="34" charset="0"/>
                  <a:buChar char="•"/>
                </a:pPr>
                <a:r>
                  <a:rPr lang="en-US" sz="1400" b="1" i="1" dirty="0">
                    <a:latin typeface="Montserrat" panose="00000500000000000000" pitchFamily="2" charset="0"/>
                  </a:rPr>
                  <a:t>Velocity convergence</a:t>
                </a:r>
                <a:r>
                  <a:rPr lang="en-US" sz="1400" b="1" dirty="0">
                    <a:latin typeface="Montserrat" panose="00000500000000000000" pitchFamily="2" charset="0"/>
                  </a:rPr>
                  <a:t>: </a:t>
                </a:r>
                <a:r>
                  <a:rPr lang="en-US" sz="1400" i="1" dirty="0">
                    <a:latin typeface="Montserrat" panose="00000500000000000000" pitchFamily="2" charset="0"/>
                  </a:rPr>
                  <a:t>The parametric speed converges to a desired velocity profile </a:t>
                </a:r>
                <a:r>
                  <a:rPr lang="en-US" sz="1600" b="1" i="1" dirty="0">
                    <a:latin typeface="Montserrat" panose="00000500000000000000" pitchFamily="2" charset="0"/>
                  </a:rPr>
                  <a:t>	</a:t>
                </a:r>
                <a:endParaRPr lang="en-US" sz="1600" dirty="0">
                  <a:latin typeface="Montserrat" panose="00000500000000000000" pitchFamily="2" charset="0"/>
                </a:endParaRPr>
              </a:p>
            </p:txBody>
          </p:sp>
          <p:pic>
            <p:nvPicPr>
              <p:cNvPr id="20" name="Picture 19" descr="A picture containing text, clipart&#10;&#10;Description automatically generated">
                <a:extLst>
                  <a:ext uri="{FF2B5EF4-FFF2-40B4-BE49-F238E27FC236}">
                    <a16:creationId xmlns:a16="http://schemas.microsoft.com/office/drawing/2014/main" id="{C6020A89-FADB-F334-5E95-F299E6DA8B27}"/>
                  </a:ext>
                </a:extLst>
              </p:cNvPr>
              <p:cNvPicPr>
                <a:picLocks noChangeAspect="1"/>
              </p:cNvPicPr>
              <p:nvPr/>
            </p:nvPicPr>
            <p:blipFill rotWithShape="1">
              <a:blip r:embed="rId16"/>
              <a:srcRect l="39862" t="-1" r="40285" b="55032"/>
              <a:stretch/>
            </p:blipFill>
            <p:spPr>
              <a:xfrm>
                <a:off x="1745649" y="3760115"/>
                <a:ext cx="271716" cy="265120"/>
              </a:xfrm>
              <a:prstGeom prst="rect">
                <a:avLst/>
              </a:prstGeom>
            </p:spPr>
          </p:pic>
        </p:grpSp>
        <p:pic>
          <p:nvPicPr>
            <p:cNvPr id="59" name="Picture 58" descr="\documentclass{article}&#10;\usepackage{amsmath}&#10;\usepackage{amsfonts}&#10;\usepackage{bm}&#10;\pagestyle{empty}&#10;\begin{document}&#10;&#10;$\Gamma$&#10;&#10;&#10;\end{document}" title="IguanaTex Bitmap Display">
              <a:extLst>
                <a:ext uri="{FF2B5EF4-FFF2-40B4-BE49-F238E27FC236}">
                  <a16:creationId xmlns:a16="http://schemas.microsoft.com/office/drawing/2014/main" id="{9F70155D-6FC2-0D3B-98C0-0A7F130EA736}"/>
                </a:ext>
              </a:extLst>
            </p:cNvPr>
            <p:cNvPicPr>
              <a:picLocks noChangeAspect="1"/>
            </p:cNvPicPr>
            <p:nvPr>
              <p:custDataLst>
                <p:tags r:id="rId5"/>
              </p:custDataLst>
            </p:nvPr>
          </p:nvPicPr>
          <p:blipFill>
            <a:blip r:embed="rId17"/>
            <a:stretch>
              <a:fillRect/>
            </a:stretch>
          </p:blipFill>
          <p:spPr>
            <a:xfrm>
              <a:off x="3761038" y="4147770"/>
              <a:ext cx="108403" cy="133147"/>
            </a:xfrm>
            <a:prstGeom prst="rect">
              <a:avLst/>
            </a:prstGeom>
          </p:spPr>
        </p:pic>
        <p:pic>
          <p:nvPicPr>
            <p:cNvPr id="60" name="Picture 59" descr="\documentclass{article}&#10;\usepackage{amsmath}&#10;\usepackage{bm}&#10;\pagestyle{empty}&#10;\begin{document}&#10;&#10;&#10;$\bm{u}(t)=\left[\bm{f}(t),\bm{\tau}(t), \ddot{\theta}(t)\right]$&#10;&#10;\end{document}" title="IguanaTex Bitmap Display">
              <a:extLst>
                <a:ext uri="{FF2B5EF4-FFF2-40B4-BE49-F238E27FC236}">
                  <a16:creationId xmlns:a16="http://schemas.microsoft.com/office/drawing/2014/main" id="{60CC55FD-5840-6088-650E-D52518EB99CA}"/>
                </a:ext>
              </a:extLst>
            </p:cNvPr>
            <p:cNvPicPr>
              <a:picLocks noChangeAspect="1"/>
            </p:cNvPicPr>
            <p:nvPr>
              <p:custDataLst>
                <p:tags r:id="rId6"/>
              </p:custDataLst>
            </p:nvPr>
          </p:nvPicPr>
          <p:blipFill>
            <a:blip r:embed="rId18"/>
            <a:stretch>
              <a:fillRect/>
            </a:stretch>
          </p:blipFill>
          <p:spPr>
            <a:xfrm>
              <a:off x="941253" y="4394382"/>
              <a:ext cx="1925184" cy="347184"/>
            </a:xfrm>
            <a:prstGeom prst="rect">
              <a:avLst/>
            </a:prstGeom>
          </p:spPr>
        </p:pic>
        <p:pic>
          <p:nvPicPr>
            <p:cNvPr id="63" name="Picture 62" descr="\documentclass{article}&#10;\usepackage{amsmath}&#10;\usepackage{bm}&#10;\pagestyle{empty}&#10;\begin{document}&#10;&#10;$\lim_{t\to\infty} \dot{\theta}(t)-\theta_{vd}(\theta(t)) = 0\,.$&#10;&#10;\end{document}" title="IguanaTex Bitmap Display">
              <a:extLst>
                <a:ext uri="{FF2B5EF4-FFF2-40B4-BE49-F238E27FC236}">
                  <a16:creationId xmlns:a16="http://schemas.microsoft.com/office/drawing/2014/main" id="{AB46EA2C-74FE-BAD9-93CA-1C1ABEF21792}"/>
                </a:ext>
              </a:extLst>
            </p:cNvPr>
            <p:cNvPicPr>
              <a:picLocks noChangeAspect="1"/>
            </p:cNvPicPr>
            <p:nvPr>
              <p:custDataLst>
                <p:tags r:id="rId7"/>
              </p:custDataLst>
            </p:nvPr>
          </p:nvPicPr>
          <p:blipFill>
            <a:blip r:embed="rId19"/>
            <a:stretch>
              <a:fillRect/>
            </a:stretch>
          </p:blipFill>
          <p:spPr>
            <a:xfrm>
              <a:off x="9295617" y="5053512"/>
              <a:ext cx="2371063" cy="228746"/>
            </a:xfrm>
            <a:prstGeom prst="rect">
              <a:avLst/>
            </a:prstGeom>
          </p:spPr>
        </p:pic>
      </p:grpSp>
      <p:grpSp>
        <p:nvGrpSpPr>
          <p:cNvPr id="67" name="Group 66">
            <a:extLst>
              <a:ext uri="{FF2B5EF4-FFF2-40B4-BE49-F238E27FC236}">
                <a16:creationId xmlns:a16="http://schemas.microsoft.com/office/drawing/2014/main" id="{49B4FBD2-A8F1-50DA-68A3-DEB3888A7B14}"/>
              </a:ext>
            </a:extLst>
          </p:cNvPr>
          <p:cNvGrpSpPr/>
          <p:nvPr/>
        </p:nvGrpSpPr>
        <p:grpSpPr>
          <a:xfrm>
            <a:off x="506845" y="1666553"/>
            <a:ext cx="11178309" cy="1788541"/>
            <a:chOff x="838199" y="1509057"/>
            <a:chExt cx="11178309" cy="1788541"/>
          </a:xfrm>
        </p:grpSpPr>
        <p:grpSp>
          <p:nvGrpSpPr>
            <p:cNvPr id="57" name="Group 56">
              <a:extLst>
                <a:ext uri="{FF2B5EF4-FFF2-40B4-BE49-F238E27FC236}">
                  <a16:creationId xmlns:a16="http://schemas.microsoft.com/office/drawing/2014/main" id="{73F172EF-5A73-4ECA-2CD1-6A0885EEB1B6}"/>
                </a:ext>
              </a:extLst>
            </p:cNvPr>
            <p:cNvGrpSpPr/>
            <p:nvPr/>
          </p:nvGrpSpPr>
          <p:grpSpPr>
            <a:xfrm>
              <a:off x="838199" y="1524936"/>
              <a:ext cx="10787069" cy="1671740"/>
              <a:chOff x="838199" y="1466722"/>
              <a:chExt cx="10787069" cy="1671740"/>
            </a:xfrm>
          </p:grpSpPr>
          <p:grpSp>
            <p:nvGrpSpPr>
              <p:cNvPr id="3" name="Group 2">
                <a:extLst>
                  <a:ext uri="{FF2B5EF4-FFF2-40B4-BE49-F238E27FC236}">
                    <a16:creationId xmlns:a16="http://schemas.microsoft.com/office/drawing/2014/main" id="{BCBACA31-6E48-B474-9F04-F30DE746A937}"/>
                  </a:ext>
                </a:extLst>
              </p:cNvPr>
              <p:cNvGrpSpPr/>
              <p:nvPr/>
            </p:nvGrpSpPr>
            <p:grpSpPr>
              <a:xfrm>
                <a:off x="838199" y="1466722"/>
                <a:ext cx="10757171" cy="1671740"/>
                <a:chOff x="1063870" y="1636158"/>
                <a:chExt cx="10757171" cy="1671740"/>
              </a:xfrm>
            </p:grpSpPr>
            <p:sp>
              <p:nvSpPr>
                <p:cNvPr id="11" name="TextBox 10">
                  <a:extLst>
                    <a:ext uri="{FF2B5EF4-FFF2-40B4-BE49-F238E27FC236}">
                      <a16:creationId xmlns:a16="http://schemas.microsoft.com/office/drawing/2014/main" id="{46E3A4F1-5890-D9A9-B4B7-766C307A98D3}"/>
                    </a:ext>
                  </a:extLst>
                </p:cNvPr>
                <p:cNvSpPr txBox="1"/>
                <p:nvPr/>
              </p:nvSpPr>
              <p:spPr>
                <a:xfrm>
                  <a:off x="1063870" y="1636158"/>
                  <a:ext cx="10757171" cy="1671740"/>
                </a:xfrm>
                <a:prstGeom prst="rect">
                  <a:avLst/>
                </a:prstGeom>
                <a:noFill/>
              </p:spPr>
              <p:txBody>
                <a:bodyPr wrap="square">
                  <a:spAutoFit/>
                </a:bodyPr>
                <a:lstStyle/>
                <a:p>
                  <a:pPr>
                    <a:lnSpc>
                      <a:spcPct val="150000"/>
                    </a:lnSpc>
                  </a:pPr>
                  <a:r>
                    <a:rPr lang="en-US" sz="1400" b="1" i="1" dirty="0">
                      <a:latin typeface="Montserrat" panose="00000500000000000000" pitchFamily="2" charset="0"/>
                    </a:rPr>
                    <a:t>Problem      : Pose-Following</a:t>
                  </a:r>
                </a:p>
                <a:p>
                  <a:pPr>
                    <a:lnSpc>
                      <a:spcPct val="150000"/>
                    </a:lnSpc>
                  </a:pPr>
                  <a:r>
                    <a:rPr lang="en-US" sz="1400" i="1" dirty="0">
                      <a:latin typeface="Montserrat" panose="00000500000000000000" pitchFamily="2" charset="0"/>
                    </a:rPr>
                    <a:t>Given the geometric reference      in (2) and the augmented rigid body dynamics in (1), formulate a controller </a:t>
                  </a:r>
                </a:p>
                <a:p>
                  <a:pPr>
                    <a:lnSpc>
                      <a:spcPct val="150000"/>
                    </a:lnSpc>
                  </a:pPr>
                  <a:r>
                    <a:rPr lang="en-US" sz="1400" i="1" dirty="0">
                      <a:latin typeface="Montserrat" panose="00000500000000000000" pitchFamily="2" charset="0"/>
                    </a:rPr>
                    <a:t>		    that fulfills:</a:t>
                  </a:r>
                </a:p>
                <a:p>
                  <a:pPr marL="742950" lvl="1" indent="-285750">
                    <a:lnSpc>
                      <a:spcPct val="150000"/>
                    </a:lnSpc>
                    <a:buFont typeface="Arial" panose="020B0604020202020204" pitchFamily="34" charset="0"/>
                    <a:buChar char="•"/>
                  </a:pPr>
                  <a:r>
                    <a:rPr lang="en-US" sz="1400" b="1" i="1" dirty="0">
                      <a:latin typeface="Montserrat" panose="00000500000000000000" pitchFamily="2" charset="0"/>
                    </a:rPr>
                    <a:t>Pose Convergence</a:t>
                  </a:r>
                  <a:r>
                    <a:rPr lang="en-US" sz="1400" i="1" dirty="0">
                      <a:latin typeface="Montserrat" panose="00000500000000000000" pitchFamily="2" charset="0"/>
                    </a:rPr>
                    <a:t>: The pose-following error vanishes asymptotically                                  </a:t>
                  </a:r>
                </a:p>
                <a:p>
                  <a:pPr marL="742950" lvl="1" indent="-285750">
                    <a:lnSpc>
                      <a:spcPct val="150000"/>
                    </a:lnSpc>
                    <a:buFont typeface="Arial" panose="020B0604020202020204" pitchFamily="34" charset="0"/>
                    <a:buChar char="•"/>
                  </a:pPr>
                  <a:r>
                    <a:rPr lang="en-US" sz="1400" b="1" i="1" dirty="0">
                      <a:latin typeface="Montserrat" panose="00000500000000000000" pitchFamily="2" charset="0"/>
                    </a:rPr>
                    <a:t>Convergence on parametric variable</a:t>
                  </a:r>
                  <a:r>
                    <a:rPr lang="en-US" sz="1400" b="1" dirty="0">
                      <a:latin typeface="Montserrat" panose="00000500000000000000" pitchFamily="2" charset="0"/>
                    </a:rPr>
                    <a:t>: </a:t>
                  </a:r>
                  <a:r>
                    <a:rPr lang="en-US" sz="1400" i="1" dirty="0">
                      <a:latin typeface="Montserrat" panose="00000500000000000000" pitchFamily="2" charset="0"/>
                    </a:rPr>
                    <a:t>The system converges to the end of the geom. ref.</a:t>
                  </a:r>
                  <a:r>
                    <a:rPr lang="en-US" sz="1400" b="1" i="1" dirty="0">
                      <a:latin typeface="Montserrat" panose="00000500000000000000" pitchFamily="2" charset="0"/>
                    </a:rPr>
                    <a:t>	</a:t>
                  </a:r>
                  <a:endParaRPr lang="en-US" sz="1400" dirty="0">
                    <a:latin typeface="Montserrat" panose="00000500000000000000" pitchFamily="2" charset="0"/>
                  </a:endParaRPr>
                </a:p>
              </p:txBody>
            </p:sp>
            <p:pic>
              <p:nvPicPr>
                <p:cNvPr id="12" name="Picture 11" descr="A picture containing text, clipart&#10;&#10;Description automatically generated">
                  <a:extLst>
                    <a:ext uri="{FF2B5EF4-FFF2-40B4-BE49-F238E27FC236}">
                      <a16:creationId xmlns:a16="http://schemas.microsoft.com/office/drawing/2014/main" id="{6433FC81-FDF5-C19F-CE58-4DCF6ED0DD7F}"/>
                    </a:ext>
                  </a:extLst>
                </p:cNvPr>
                <p:cNvPicPr>
                  <a:picLocks noChangeAspect="1"/>
                </p:cNvPicPr>
                <p:nvPr/>
              </p:nvPicPr>
              <p:blipFill rotWithShape="1">
                <a:blip r:embed="rId16"/>
                <a:srcRect l="20654" r="59667" b="55031"/>
                <a:stretch/>
              </p:blipFill>
              <p:spPr>
                <a:xfrm>
                  <a:off x="1971320" y="1705890"/>
                  <a:ext cx="269335" cy="265120"/>
                </a:xfrm>
                <a:prstGeom prst="rect">
                  <a:avLst/>
                </a:prstGeom>
              </p:spPr>
            </p:pic>
          </p:grpSp>
          <p:pic>
            <p:nvPicPr>
              <p:cNvPr id="44" name="Picture 43" descr="\documentclass{article}&#10;\usepackage{amsmath}&#10;\usepackage{amsfonts}&#10;\usepackage{bm}&#10;\pagestyle{empty}&#10;\begin{document}&#10;&#10;$\Gamma$&#10;&#10;&#10;\end{document}" title="IguanaTex Bitmap Display">
                <a:extLst>
                  <a:ext uri="{FF2B5EF4-FFF2-40B4-BE49-F238E27FC236}">
                    <a16:creationId xmlns:a16="http://schemas.microsoft.com/office/drawing/2014/main" id="{535268B9-24A3-1913-D0C8-05D5E19824A4}"/>
                  </a:ext>
                </a:extLst>
              </p:cNvPr>
              <p:cNvPicPr>
                <a:picLocks noChangeAspect="1"/>
              </p:cNvPicPr>
              <p:nvPr>
                <p:custDataLst>
                  <p:tags r:id="rId1"/>
                </p:custDataLst>
              </p:nvPr>
            </p:nvPicPr>
            <p:blipFill>
              <a:blip r:embed="rId17"/>
              <a:stretch>
                <a:fillRect/>
              </a:stretch>
            </p:blipFill>
            <p:spPr>
              <a:xfrm>
                <a:off x="3761039" y="1940716"/>
                <a:ext cx="108403" cy="133147"/>
              </a:xfrm>
              <a:prstGeom prst="rect">
                <a:avLst/>
              </a:prstGeom>
            </p:spPr>
          </p:pic>
          <p:pic>
            <p:nvPicPr>
              <p:cNvPr id="48" name="Picture 47" descr="\documentclass{article}&#10;\usepackage{amsmath}&#10;\usepackage{bm}&#10;\pagestyle{empty}&#10;\begin{document}&#10;&#10;&#10;$\bm{u}(t)=\left[\bm{f}(t),\bm{\tau}(t), \ddot{\theta}(t)\right]$&#10;&#10;\end{document}" title="IguanaTex Bitmap Display">
                <a:extLst>
                  <a:ext uri="{FF2B5EF4-FFF2-40B4-BE49-F238E27FC236}">
                    <a16:creationId xmlns:a16="http://schemas.microsoft.com/office/drawing/2014/main" id="{9773239E-9F89-768F-B115-8A1715E4082B}"/>
                  </a:ext>
                </a:extLst>
              </p:cNvPr>
              <p:cNvPicPr>
                <a:picLocks noChangeAspect="1"/>
              </p:cNvPicPr>
              <p:nvPr>
                <p:custDataLst>
                  <p:tags r:id="rId2"/>
                </p:custDataLst>
              </p:nvPr>
            </p:nvPicPr>
            <p:blipFill>
              <a:blip r:embed="rId18"/>
              <a:stretch>
                <a:fillRect/>
              </a:stretch>
            </p:blipFill>
            <p:spPr>
              <a:xfrm>
                <a:off x="941253" y="2148984"/>
                <a:ext cx="1925184" cy="347184"/>
              </a:xfrm>
              <a:prstGeom prst="rect">
                <a:avLst/>
              </a:prstGeom>
            </p:spPr>
          </p:pic>
          <p:pic>
            <p:nvPicPr>
              <p:cNvPr id="53" name="Picture 52" descr="\documentclass{article}&#10;\usepackage{amsmath}&#10;\usepackage{bm}&#10;\pagestyle{empty}&#10;\begin{document}&#10;&#10;$\lim_{t\to\infty} \bm{e}_\Gamma(t) = 0\,.$&#10;&#10;\end{document}" title="IguanaTex Bitmap Display">
                <a:extLst>
                  <a:ext uri="{FF2B5EF4-FFF2-40B4-BE49-F238E27FC236}">
                    <a16:creationId xmlns:a16="http://schemas.microsoft.com/office/drawing/2014/main" id="{6F247B67-9B86-12E8-E82E-072003A919F4}"/>
                  </a:ext>
                </a:extLst>
              </p:cNvPr>
              <p:cNvPicPr>
                <a:picLocks noChangeAspect="1"/>
              </p:cNvPicPr>
              <p:nvPr>
                <p:custDataLst>
                  <p:tags r:id="rId3"/>
                </p:custDataLst>
              </p:nvPr>
            </p:nvPicPr>
            <p:blipFill>
              <a:blip r:embed="rId20"/>
              <a:stretch>
                <a:fillRect/>
              </a:stretch>
            </p:blipFill>
            <p:spPr>
              <a:xfrm>
                <a:off x="7959997" y="2568135"/>
                <a:ext cx="1523426" cy="193912"/>
              </a:xfrm>
              <a:prstGeom prst="rect">
                <a:avLst/>
              </a:prstGeom>
            </p:spPr>
          </p:pic>
          <p:pic>
            <p:nvPicPr>
              <p:cNvPr id="56" name="Picture 55" descr="\documentclass{article}&#10;\usepackage{amsmath}&#10;\usepackage{bm}&#10;\pagestyle{empty}&#10;\begin{document}&#10;&#10;$\lim_{t\to\infty} \theta_f-\theta(t) = 0\,.$&#10;&#10;\end{document}" title="IguanaTex Bitmap Display">
                <a:extLst>
                  <a:ext uri="{FF2B5EF4-FFF2-40B4-BE49-F238E27FC236}">
                    <a16:creationId xmlns:a16="http://schemas.microsoft.com/office/drawing/2014/main" id="{4DFB6523-0221-7089-C2DF-D87F3B5B500F}"/>
                  </a:ext>
                </a:extLst>
              </p:cNvPr>
              <p:cNvPicPr>
                <a:picLocks noChangeAspect="1"/>
              </p:cNvPicPr>
              <p:nvPr>
                <p:custDataLst>
                  <p:tags r:id="rId4"/>
                </p:custDataLst>
              </p:nvPr>
            </p:nvPicPr>
            <p:blipFill>
              <a:blip r:embed="rId21"/>
              <a:stretch>
                <a:fillRect/>
              </a:stretch>
            </p:blipFill>
            <p:spPr>
              <a:xfrm>
                <a:off x="9791816" y="2885863"/>
                <a:ext cx="1833452" cy="202040"/>
              </a:xfrm>
              <a:prstGeom prst="rect">
                <a:avLst/>
              </a:prstGeom>
            </p:spPr>
          </p:pic>
        </p:grpSp>
        <p:sp>
          <p:nvSpPr>
            <p:cNvPr id="64" name="Rectangle 63">
              <a:extLst>
                <a:ext uri="{FF2B5EF4-FFF2-40B4-BE49-F238E27FC236}">
                  <a16:creationId xmlns:a16="http://schemas.microsoft.com/office/drawing/2014/main" id="{095657B2-0B28-C7A8-2887-92EDDD17ADF6}"/>
                </a:ext>
              </a:extLst>
            </p:cNvPr>
            <p:cNvSpPr/>
            <p:nvPr/>
          </p:nvSpPr>
          <p:spPr>
            <a:xfrm>
              <a:off x="838199" y="1509057"/>
              <a:ext cx="11178309" cy="17885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grpSp>
    </p:spTree>
    <p:extLst>
      <p:ext uri="{BB962C8B-B14F-4D97-AF65-F5344CB8AC3E}">
        <p14:creationId xmlns:p14="http://schemas.microsoft.com/office/powerpoint/2010/main" val="43832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52.49347"/>
  <p:tag name="OUTPUTTYPE" val="PNG"/>
  <p:tag name="IGUANATEXVERSION" val="160"/>
  <p:tag name="LATEXADDIN" val="\documentclass{article}&#10;\usepackage{amsmath}&#10;\usepackage{bm}&#10;\usepackage[dvipsnames]{xcolor}&#10;\pagestyle{empty}&#10;\begin{document}&#10;\color{brown}&#10;$\theta$&#10;&#10;&#10;&#10;\end{document}"/>
  <p:tag name="IGUANATEXSIZE" val="20"/>
  <p:tag name="IGUANATEXCURSOR" val="149"/>
  <p:tag name="TRANSPARENCY" val="True"/>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6.2354"/>
  <p:tag name="ORIGINALWIDTH" val="269.2164"/>
  <p:tag name="OUTPUTTYPE" val="PNG"/>
  <p:tag name="IGUANATEXVERSION" val="160"/>
  <p:tag name="LATEXADDIN" val="\documentclass{article}&#10;\usepackage{amsmath}&#10;\pagestyle{empty}&#10;\begin{document}&#10;$\epsilon\neq 0$&#10;\end{document}"/>
  <p:tag name="IGUANATEXSIZE" val="20"/>
  <p:tag name="IGUANATEXCURSOR" val="96"/>
  <p:tag name="TRANSPARENCY" val="True"/>
  <p:tag name="LATEXENGINEID" val="0"/>
  <p:tag name="TEMPFOLDER" val="c:\temp\"/>
  <p:tag name="LATEXFORMHEIGHT" val="320"/>
  <p:tag name="LATEXFORMWIDTH" val="385"/>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138.7327"/>
  <p:tag name="ORIGINALWIDTH" val="401.1998"/>
  <p:tag name="OUTPUTTYPE" val="PNG"/>
  <p:tag name="IGUANATEXVERSION" val="160"/>
  <p:tag name="LATEXADDIN" val="\documentclass{article}&#10;\usepackage{amsmath}&#10;\usepackage{bm}&#10;\pagestyle{empty}&#10;\begin{document}&#10;&#10;$\hat{\bm{k}}_v &gt; \hat{0}\,.$&#10;&#10;&#10;\end{document}"/>
  <p:tag name="IGUANATEXSIZE" val="20"/>
  <p:tag name="IGUANATEXCURSOR" val="125"/>
  <p:tag name="TRANSPARENCY" val="True"/>
  <p:tag name="LATEXENGINEID" val="0"/>
  <p:tag name="TEMPFOLDER" val="c:\temp\"/>
  <p:tag name="LATEXFORMHEIGHT" val="320"/>
  <p:tag name="LATEXFORMWIDTH" val="385"/>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479.94"/>
  <p:tag name="OUTPUTTYPE" val="PNG"/>
  <p:tag name="IGUANATEXVERSION" val="160"/>
  <p:tag name="LATEXADDIN" val="\documentclass{article}&#10;\usepackage{amsmath}&#10;\usepackage{amsfonts}&#10;\usepackage{bm}&#10;\pagestyle{empty}&#10;\begin{document}&#10;&#10;$k_\theta\in\mathbb{R}_{&gt;0}$&#10;&#10;&#10;\end{document}"/>
  <p:tag name="IGUANATEXSIZE" val="20"/>
  <p:tag name="IGUANATEXCURSOR" val="65"/>
  <p:tag name="TRANSPARENCY" val="True"/>
  <p:tag name="LATEXENGINEID" val="0"/>
  <p:tag name="TEMPFOLDER" val="c:\temp\"/>
  <p:tag name="LATEXFORMHEIGHT" val="320"/>
  <p:tag name="LATEXFORMWIDTH" val="385"/>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703.412"/>
  <p:tag name="OUTPUTTYPE" val="PNG"/>
  <p:tag name="IGUANATEXVERSION" val="160"/>
  <p:tag name="LATEXADDIN" val="\documentclass{article}&#10;\usepackage{amsmath}&#10;\usepackage{bm}&#10;\pagestyle{empty}&#10;\begin{document}&#10;&#10;$U_\theta(x_{\Gamma}(t)) = -k_\theta\left(\dot{\theta}(t) - \theta_{vd}(\theta(t))\right) + \dot{\theta}(t)\mathring{\theta}_{vd}(\theta(t))$&#10;&#10;&#10;\end{document}"/>
  <p:tag name="IGUANATEXSIZE" val="20"/>
  <p:tag name="IGUANATEXCURSOR" val="238"/>
  <p:tag name="TRANSPARENCY" val="True"/>
  <p:tag name="LATEXENGINEID" val="0"/>
  <p:tag name="TEMPFOLDER" val="c:\temp\"/>
  <p:tag name="LATEXFORMHEIGHT" val="320"/>
  <p:tag name="LATEXFORMWIDTH" val="675.75"/>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050.619"/>
  <p:tag name="OUTPUTTYPE" val="PNG"/>
  <p:tag name="IGUANATEXVERSION" val="160"/>
  <p:tag name="LATEXADDIN" val="\documentclass{article}&#10;\usepackage{amsmath}&#10;\usepackage{bm}&#10;\pagestyle{empty}&#10;\begin{document}&#10;&#10;&#10;$\dot{\bm{x}}(t) = f(\bm{x}(t), \bm{u}(t))$&#10;&#10;\end{document}"/>
  <p:tag name="IGUANATEXSIZE" val="12"/>
  <p:tag name="IGUANATEXCURSOR" val="140"/>
  <p:tag name="TRANSPARENCY" val="True"/>
  <p:tag name="LATEXENGINEID" val="0"/>
  <p:tag name="TEMPFOLDER" val="c:\temp\"/>
  <p:tag name="LATEXFORMHEIGHT" val="320"/>
  <p:tag name="LATEXFORMWIDTH" val="385"/>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2776.153"/>
  <p:tag name="OUTPUTTYPE" val="PNG"/>
  <p:tag name="IGUANATEXVERSION" val="160"/>
  <p:tag name="LATEXADDIN" val="\documentclass{article}&#10;\usepackage{amsmath}&#10;\usepackage{amsfonts}&#10;\usepackage{bm}&#10;\pagestyle{empty}&#10;\begin{document}&#10;&#10;$\Gamma = \{\theta \in[\theta_0,\theta_f] \subseteq\mathbb{R}\mapsto\bm{p}_d(\theta) \in \mathbb{R}^3, q_d(\theta) \in \mathrm{SO}(3)\}$&#10;&#10;&#10;\end{document}"/>
  <p:tag name="IGUANATEXSIZE" val="20"/>
  <p:tag name="IGUANATEXCURSOR" val="254"/>
  <p:tag name="TRANSPARENCY" val="True"/>
  <p:tag name="LATEXENGINEID" val="0"/>
  <p:tag name="TEMPFOLDER" val="c:\temp\"/>
  <p:tag name="LATEXFORMHEIGHT" val="320"/>
  <p:tag name="LATEXFORMWIDTH" val="385"/>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305.962"/>
  <p:tag name="OUTPUTTYPE" val="PNG"/>
  <p:tag name="IGUANATEXVERSION" val="160"/>
  <p:tag name="LATEXADDIN" val="\documentclass{article}&#10;\usepackage{amsmath}&#10;\usepackage{bm}&#10;\pagestyle{empty}&#10;\begin{document}&#10;&#10;$\bm{e}_\Gamma(t) = \triangle \left[\{\bm{p}(t),q(t)\},\{\bm{p}_d(\theta(t)),q_d(\theta(t))\}\right]$&#10;&#10;&#10;\end{document}"/>
  <p:tag name="IGUANATEXSIZE" val="20"/>
  <p:tag name="IGUANATEXCURSOR" val="198"/>
  <p:tag name="TRANSPARENCY" val="True"/>
  <p:tag name="LATEXENGINEID" val="0"/>
  <p:tag name="TEMPFOLDER" val="c:\temp\"/>
  <p:tag name="LATEXFORMHEIGHT" val="320"/>
  <p:tag name="LATEXFORMWIDTH" val="385"/>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367.4541"/>
  <p:tag name="ORIGINALWIDTH" val="2695.163"/>
  <p:tag name="OUTPUTTYPE" val="PNG"/>
  <p:tag name="IGUANATEXVERSION" val="160"/>
  <p:tag name="LATEXADDIN" val="\documentclass{article}&#10;\usepackage{amsmath}&#10;\usepackage{bm}&#10;\pagestyle{empty}&#10;\begin{document}&#10;&#10;\begin{align}&#10;    \hat{U}_\text{FF} =&amp; -\hat{F}(t) -U_\theta(x(t))\,\text{Ad}_{\hat{q}_e(t)}\hat{\omega}_d^*(\theta(t))-g(x(t))\notag\\&#10;\hat{U}_\text{FB} =&amp; -2\hat{\bm{k}}_p\odot\ln\lambda\hat{q}_e(t) - \hat{\bm{k}}_v\odot\hat{\omega}_e(t)\notag&#10;\end{align}&#10;&#10;&#10;\end{document}"/>
  <p:tag name="IGUANATEXSIZE" val="20"/>
  <p:tag name="IGUANATEXCURSOR" val="342"/>
  <p:tag name="TRANSPARENCY" val="True"/>
  <p:tag name="LATEXENGINEID" val="0"/>
  <p:tag name="TEMPFOLDER" val="c:\temp\"/>
  <p:tag name="LATEXFORMHEIGHT" val="411.75"/>
  <p:tag name="LATEXFORMWIDTH" val="876.75"/>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295.463"/>
  <p:tag name="OUTPUTTYPE" val="PNG"/>
  <p:tag name="IGUANATEXVERSION" val="160"/>
  <p:tag name="LATEXADDIN" val="\documentclass{article}&#10;\usepackage{amsmath}&#10;\usepackage{bm}&#10;\pagestyle{empty}&#10;\begin{document}&#10;&#10;$U_\theta(x_{\Gamma}(t)) = -k_\theta\left(\dot{\theta}(t) - \theta_{vd}(d_{e\,\perp}(x_{\Gamma}(t))\right)\,,$&#10;&#10;&#10;\end{document}"/>
  <p:tag name="IGUANATEXSIZE" val="20"/>
  <p:tag name="IGUANATEXCURSOR" val="206"/>
  <p:tag name="TRANSPARENCY" val="True"/>
  <p:tag name="LATEXENGINEID" val="0"/>
  <p:tag name="TEMPFOLDER" val="c:\temp\"/>
  <p:tag name="LATEXFORMHEIGHT" val="320"/>
  <p:tag name="LATEXFORMWIDTH" val="675.75"/>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06.9366"/>
  <p:tag name="OUTPUTTYPE" val="PNG"/>
  <p:tag name="IGUANATEXVERSION" val="160"/>
  <p:tag name="LATEXADDIN" val="\documentclass{article}&#10;\usepackage{amsmath}&#10;\usepackage{bm}&#10;\pagestyle{empty}&#10;\begin{document}&#10;&#10;$d_{e\,\perp}(x(t))$&#10;&#10;&#10;\end{document}"/>
  <p:tag name="IGUANATEXSIZE" val="20"/>
  <p:tag name="IGUANATEXCURSOR" val="112"/>
  <p:tag name="TRANSPARENCY" val="True"/>
  <p:tag name="LATEXENGINEID" val="0"/>
  <p:tag name="TEMPFOLDER" val="c:\temp\"/>
  <p:tag name="LATEXFORMHEIGHT" val="320"/>
  <p:tag name="LATEXFORMWIDTH" val="675.75"/>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7.4765"/>
  <p:tag name="OUTPUTTYPE" val="PNG"/>
  <p:tag name="IGUANATEXVERSION" val="160"/>
  <p:tag name="LATEXADDIN" val="\documentclass{article}&#10;\usepackage{bm}&#10;\usepackage{amsmath}&#10;\pagestyle{empty}&#10;\begin{document}&#10;&#10;$\theta(t)$&#10;&#10;&#10;\end{document}"/>
  <p:tag name="IGUANATEXSIZE" val="20"/>
  <p:tag name="IGUANATEXCURSOR" val="107"/>
  <p:tag name="TRANSPARENCY" val="True"/>
  <p:tag name="LATEXENGINEID" val="0"/>
  <p:tag name="TEMPFOLDER" val="c:\temp\"/>
  <p:tag name="LATEXFORMHEIGHT" val="320"/>
  <p:tag name="LATEXFORMWIDTH" val="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458.9426"/>
  <p:tag name="OUTPUTTYPE" val="PNG"/>
  <p:tag name="IGUANATEXVERSION" val="160"/>
  <p:tag name="LATEXADDIN" val="\documentclass{article}&#10;\usepackage{amsmath}&#10;\pagestyle{empty}&#10;\begin{document}&#10;&#10;$\hat{q}^{-1} = \hat{q}^*$&#10;&#10;&#10;\end{document}"/>
  <p:tag name="IGUANATEXSIZE" val="20"/>
  <p:tag name="IGUANATEXCURSOR" val="107"/>
  <p:tag name="TRANSPARENCY" val="True"/>
  <p:tag name="LATEXENGINEID" val="0"/>
  <p:tag name="TEMPFOLDER" val="c:\temp\"/>
  <p:tag name="LATEXFORMHEIGHT" val="320"/>
  <p:tag name="LATEXFORMWIDTH" val="385"/>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110.2362"/>
  <p:tag name="ORIGINALWIDTH" val="661.4173"/>
  <p:tag name="OUTPUTTYPE" val="PNG"/>
  <p:tag name="IGUANATEXVERSION" val="160"/>
  <p:tag name="LATEXADDIN" val="\documentclass{article}&#10;\usepackage{amsmath}&#10;\pagestyle{empty}&#10;\begin{document}&#10;&#10;$\hat{q} = q_r + \epsilon\,q_d$&#10;&#10;&#10;\end{document}"/>
  <p:tag name="IGUANATEXSIZE" val="20"/>
  <p:tag name="IGUANATEXCURSOR" val="108"/>
  <p:tag name="TRANSPARENCY" val="True"/>
  <p:tag name="LATEXENGINEID" val="0"/>
  <p:tag name="TEMPFOLDER" val="c:\temp\"/>
  <p:tag name="LATEXFORMHEIGHT" val="320"/>
  <p:tag name="LATEXFORMWIDTH" val="385"/>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324.7094"/>
  <p:tag name="OUTPUTTYPE" val="PNG"/>
  <p:tag name="IGUANATEXVERSION" val="160"/>
  <p:tag name="LATEXADDIN" val="\documentclass{article}&#10;\usepackage{amsmath}&#10;\pagestyle{empty}&#10;\begin{document}&#10;&#10;$\epsilon^2=0$&#10;&#10;&#10;\end{document}"/>
  <p:tag name="IGUANATEXSIZE" val="20"/>
  <p:tag name="IGUANATEXCURSOR" val="95"/>
  <p:tag name="TRANSPARENCY" val="True"/>
  <p:tag name="LATEXENGINEID" val="0"/>
  <p:tag name="TEMPFOLDER" val="c:\temp\"/>
  <p:tag name="LATEXFORMHEIGHT" val="320"/>
  <p:tag name="LATEXFORMWIDTH" val="385"/>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116.2354"/>
  <p:tag name="ORIGINALWIDTH" val="269.2164"/>
  <p:tag name="OUTPUTTYPE" val="PNG"/>
  <p:tag name="IGUANATEXVERSION" val="160"/>
  <p:tag name="LATEXADDIN" val="\documentclass{article}&#10;\usepackage{amsmath}&#10;\pagestyle{empty}&#10;\begin{document}&#10;$\epsilon\neq 0$&#10;\end{document}"/>
  <p:tag name="IGUANATEXSIZE" val="20"/>
  <p:tag name="IGUANATEXCURSOR" val="96"/>
  <p:tag name="TRANSPARENCY" val="True"/>
  <p:tag name="LATEXENGINEID" val="0"/>
  <p:tag name="TEMPFOLDER" val="c:\temp\"/>
  <p:tag name="LATEXFORMHEIGHT" val="320"/>
  <p:tag name="LATEXFORMWIDTH" val="385"/>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458.9426"/>
  <p:tag name="OUTPUTTYPE" val="PNG"/>
  <p:tag name="IGUANATEXVERSION" val="160"/>
  <p:tag name="LATEXADDIN" val="\documentclass{article}&#10;\usepackage{amsmath}&#10;\pagestyle{empty}&#10;\begin{document}&#10;&#10;$\hat{q}^{-1} = \hat{q}^*$&#10;&#10;&#10;\end{document}"/>
  <p:tag name="IGUANATEXSIZE" val="20"/>
  <p:tag name="IGUANATEXCURSOR" val="107"/>
  <p:tag name="TRANSPARENCY" val="True"/>
  <p:tag name="LATEXENGINEID" val="0"/>
  <p:tag name="TEMPFOLDER" val="c:\temp\"/>
  <p:tag name="LATEXFORMHEIGHT" val="320"/>
  <p:tag name="LATEXFORMWIDTH" val="385"/>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322.835"/>
  <p:tag name="OUTPUTTYPE" val="PNG"/>
  <p:tag name="IGUANATEXVERSION" val="160"/>
  <p:tag name="LATEXADDIN" val="\documentclass{article}&#10;\usepackage{amsmath}&#10;\pagestyle{empty}&#10;\begin{document}&#10;&#10;$\hat{q} = q + \epsilon/{2}\,p\circ q \in \mathrm{SE}(3)$&#10;&#10;&#10;\end{document}"/>
  <p:tag name="IGUANATEXSIZE" val="20"/>
  <p:tag name="IGUANATEXCURSOR" val="133"/>
  <p:tag name="TRANSPARENCY" val="True"/>
  <p:tag name="LATEXENGINEID" val="0"/>
  <p:tag name="TEMPFOLDER" val="c:\temp\"/>
  <p:tag name="LATEXFORMHEIGHT" val="320"/>
  <p:tag name="LATEXFORMWIDTH" val="385"/>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364.4544"/>
  <p:tag name="OUTPUTTYPE" val="PNG"/>
  <p:tag name="IGUANATEXVERSION" val="160"/>
  <p:tag name="LATEXADDIN" val="\documentclass{article}&#10;\usepackage{bm}&#10;\usepackage{amsmath}&#10;\usepackage{amsfonts}&#10;\pagestyle{empty}&#10;\begin{document}&#10;$\bm{p}\in\mathbb{R}^3$&#10;&#10;&#10;\end{document}"/>
  <p:tag name="IGUANATEXSIZE" val="20"/>
  <p:tag name="IGUANATEXCURSOR" val="135"/>
  <p:tag name="TRANSPARENCY" val="True"/>
  <p:tag name="LATEXENGINEID" val="0"/>
  <p:tag name="TEMPFOLDER" val="c:\temp\"/>
  <p:tag name="LATEXFORMHEIGHT" val="320"/>
  <p:tag name="LATEXFORMWIDTH" val="385"/>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20.4349"/>
  <p:tag name="OUTPUTTYPE" val="PNG"/>
  <p:tag name="IGUANATEXVERSION" val="160"/>
  <p:tag name="LATEXADDIN" val="\documentclass{article}&#10;\usepackage{bm}&#10;\usepackage{amsmath}&#10;\pagestyle{empty}&#10;\begin{document}&#10;$q\in\mathrm{SO}(3)$&#10;&#10;&#10;\end{document}"/>
  <p:tag name="IGUANATEXSIZE" val="20"/>
  <p:tag name="IGUANATEXCURSOR" val="97"/>
  <p:tag name="TRANSPARENCY" val="True"/>
  <p:tag name="LATEXENGINEID" val="0"/>
  <p:tag name="TEMPFOLDER" val="c:\temp\"/>
  <p:tag name="LATEXFORMHEIGHT" val="320"/>
  <p:tag name="LATEXFORMWIDTH" val="385"/>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364.4544"/>
  <p:tag name="OUTPUTTYPE" val="PNG"/>
  <p:tag name="IGUANATEXVERSION" val="160"/>
  <p:tag name="LATEXADDIN" val="\documentclass{article}&#10;\usepackage{bm}&#10;\usepackage{amsmath}&#10;\usepackage{amsfonts}&#10;\pagestyle{empty}&#10;\begin{document}&#10;$\bm{p}\in\mathbb{R}^3$&#10;&#10;&#10;\end{document}"/>
  <p:tag name="IGUANATEXSIZE" val="20"/>
  <p:tag name="IGUANATEXCURSOR" val="135"/>
  <p:tag name="TRANSPARENCY" val="True"/>
  <p:tag name="LATEXENGINEID" val="0"/>
  <p:tag name="TEMPFOLDER" val="c:\temp\"/>
  <p:tag name="LATEXFORMHEIGHT" val="320"/>
  <p:tag name="LATEXFORMWIDTH" val="385"/>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88.1515"/>
  <p:tag name="OUTPUTTYPE" val="PNG"/>
  <p:tag name="IGUANATEXVERSION" val="160"/>
  <p:tag name="LATEXADDIN" val="\documentclass{article}&#10;\usepackage{bm}&#10;\usepackage{amsmath}&#10;\usepackage{amsfonts}&#10;\pagestyle{empty}&#10;\begin{document}&#10;$\{\text{R},q\}\in\mathrm{SO}(3)$&#10;&#10;&#10;\end{document}"/>
  <p:tag name="IGUANATEXSIZE" val="20"/>
  <p:tag name="IGUANATEXCURSOR" val="126"/>
  <p:tag name="TRANSPARENCY" val="True"/>
  <p:tag name="LATEXENGINEID" val="0"/>
  <p:tag name="TEMPFOLDER" val="c:\temp\"/>
  <p:tag name="LATEXFORMHEIGHT" val="320"/>
  <p:tag name="LATEXFORMWIDTH" val="385"/>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502.4372"/>
  <p:tag name="OUTPUTTYPE" val="PNG"/>
  <p:tag name="IGUANATEXVERSION" val="160"/>
  <p:tag name="LATEXADDIN" val="\documentclass{article}&#10;\usepackage{bm}&#10;\usepackage{amsmath}&#10;\usepackage{amsfonts}&#10;\pagestyle{empty}&#10;\begin{document}&#10;$\text{R}\in\mathbb{R}^{3\times 3}$&#10;&#10;&#10;\end{document}"/>
  <p:tag name="IGUANATEXSIZE" val="20"/>
  <p:tag name="IGUANATEXCURSOR" val="152"/>
  <p:tag name="TRANSPARENCY" val="True"/>
  <p:tag name="LATEXENGINEID" val="0"/>
  <p:tag name="TEMPFOLDER" val="c:\temp\"/>
  <p:tag name="LATEXFORMHEIGHT" val="320"/>
  <p:tag name="LATEXFORMWIDTH" val="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322.835"/>
  <p:tag name="OUTPUTTYPE" val="PNG"/>
  <p:tag name="IGUANATEXVERSION" val="160"/>
  <p:tag name="LATEXADDIN" val="\documentclass{article}&#10;\usepackage{amsmath}&#10;\pagestyle{empty}&#10;\begin{document}&#10;&#10;$\hat{q} = q + \epsilon/{2}\,p\circ q \in \mathrm{SE}(3)$&#10;&#10;&#10;\end{document}"/>
  <p:tag name="IGUANATEXSIZE" val="20"/>
  <p:tag name="IGUANATEXCURSOR" val="133"/>
  <p:tag name="TRANSPARENCY" val="True"/>
  <p:tag name="LATEXENGINEID" val="0"/>
  <p:tag name="TEMPFOLDER" val="c:\temp\"/>
  <p:tag name="LATEXFORMHEIGHT" val="320"/>
  <p:tag name="LATEXFORMWIDTH" val="385"/>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127.4841"/>
  <p:tag name="ORIGINALWIDTH" val="344.207"/>
  <p:tag name="OUTPUTTYPE" val="PNG"/>
  <p:tag name="IGUANATEXVERSION" val="160"/>
  <p:tag name="LATEXADDIN" val="\documentclass{article}&#10;\usepackage{bm}&#10;\usepackage{amsmath}&#10;\usepackage{amsfonts}&#10;\pagestyle{empty}&#10;\begin{document}&#10;$q\in\mathbb{R}^{4}$&#10;&#10;&#10;\end{document}"/>
  <p:tag name="IGUANATEXSIZE" val="20"/>
  <p:tag name="IGUANATEXCURSOR" val="120"/>
  <p:tag name="TRANSPARENCY" val="True"/>
  <p:tag name="LATEXENGINEID" val="0"/>
  <p:tag name="TEMPFOLDER" val="c:\temp\"/>
  <p:tag name="LATEXFORMHEIGHT" val="320"/>
  <p:tag name="LATEXFORMWIDTH" val="385"/>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309.336"/>
  <p:tag name="OUTPUTTYPE" val="PNG"/>
  <p:tag name="IGUANATEXVERSION" val="160"/>
  <p:tag name="LATEXADDIN" val="\documentclass{article}&#10;\usepackage{bm}&#10;\usepackage{amsmath}&#10;\pagestyle{empty}&#10;\begin{document}&#10;&#10;$\dot{\bm{x}}(t) = f(\bm{x}(t), \bm{u}(t),\theta(t))$&#10;&#10;&#10;\end{document}"/>
  <p:tag name="IGUANATEXSIZE" val="20"/>
  <p:tag name="IGUANATEXCURSOR" val="39"/>
  <p:tag name="TRANSPARENCY" val="True"/>
  <p:tag name="LATEXENGINEID" val="0"/>
  <p:tag name="TEMPFOLDER" val="c:\temp\"/>
  <p:tag name="LATEXFORMHEIGHT" val="320"/>
  <p:tag name="LATEXFORMWIDTH" val="385"/>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845.8942"/>
  <p:tag name="OUTPUTTYPE" val="PNG"/>
  <p:tag name="IGUANATEXVERSION" val="160"/>
  <p:tag name="LATEXADDIN" val="\documentclass{article}&#10;\usepackage{bm}&#10;\usepackage{amsmath}&#10;\pagestyle{empty}&#10;\begin{document}&#10;&#10;$= f(\bm{x}(t), \bm{u}_\theta(t))$&#10;&#10;&#10;\end{document}"/>
  <p:tag name="IGUANATEXSIZE" val="20"/>
  <p:tag name="IGUANATEXCURSOR" val="126"/>
  <p:tag name="TRANSPARENCY" val="True"/>
  <p:tag name="LATEXENGINEID" val="0"/>
  <p:tag name="TEMPFOLDER" val="c:\temp\"/>
  <p:tag name="LATEXFORMHEIGHT" val="320"/>
  <p:tag name="LATEXFORMWIDTH" val="385"/>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7.4765"/>
  <p:tag name="OUTPUTTYPE" val="PNG"/>
  <p:tag name="IGUANATEXVERSION" val="160"/>
  <p:tag name="LATEXADDIN" val="\documentclass{article}&#10;\usepackage{bm}&#10;\usepackage{amsmath}&#10;\pagestyle{empty}&#10;\begin{document}&#10;&#10;$\theta(t)$&#10;&#10;&#10;\end{document}"/>
  <p:tag name="IGUANATEXSIZE" val="20"/>
  <p:tag name="IGUANATEXCURSOR" val="107"/>
  <p:tag name="TRANSPARENCY" val="True"/>
  <p:tag name="LATEXENGINEID" val="0"/>
  <p:tag name="TEMPFOLDER" val="c:\temp\"/>
  <p:tag name="LATEXFORMHEIGHT" val="320"/>
  <p:tag name="LATEXFORMWIDTH" val="385"/>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48.74394"/>
  <p:tag name="ORIGINALWIDTH" val="48.74394"/>
  <p:tag name="OUTPUTTYPE" val="PNG"/>
  <p:tag name="IGUANATEXVERSION" val="160"/>
  <p:tag name="LATEXADDIN" val="\documentclass{article}&#10;\usepackage{amsmath}&#10;\pagestyle{empty}&#10;\begin{document}&#10;&#10;$\circ$&#10;&#10;&#10;\end{document}"/>
  <p:tag name="IGUANATEXSIZE" val="20"/>
  <p:tag name="IGUANATEXCURSOR" val="87"/>
  <p:tag name="TRANSPARENCY" val="True"/>
  <p:tag name="LATEXENGINEID" val="0"/>
  <p:tag name="TEMPFOLDER" val="c:\temp\"/>
  <p:tag name="LATEXFORMHEIGHT" val="320"/>
  <p:tag name="LATEXFORMWIDTH" val="385"/>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322.835"/>
  <p:tag name="OUTPUTTYPE" val="PNG"/>
  <p:tag name="IGUANATEXVERSION" val="160"/>
  <p:tag name="LATEXADDIN" val="\documentclass{article}&#10;\usepackage{amsmath}&#10;\pagestyle{empty}&#10;\begin{document}&#10;&#10;$\hat{q} = q + \epsilon/{2}\,p\circ q \in \mathrm{SE}(3)$&#10;&#10;&#10;\end{document}"/>
  <p:tag name="IGUANATEXSIZE" val="20"/>
  <p:tag name="IGUANATEXCURSOR" val="133"/>
  <p:tag name="TRANSPARENCY" val="True"/>
  <p:tag name="LATEXENGINEID" val="0"/>
  <p:tag name="TEMPFOLDER" val="c:\temp\"/>
  <p:tag name="LATEXFORMHEIGHT" val="320"/>
  <p:tag name="LATEXFORMWIDTH" val="385"/>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SELECTIONNAME" val="Group 91"/>
  <p:tag name="LAYER" val="2"/>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364.4544"/>
  <p:tag name="OUTPUTTYPE" val="PNG"/>
  <p:tag name="IGUANATEXVERSION" val="160"/>
  <p:tag name="LATEXADDIN" val="\documentclass{article}&#10;\usepackage{bm}&#10;\usepackage{amsmath}&#10;\usepackage{amsfonts}&#10;\pagestyle{empty}&#10;\begin{document}&#10;$\bm{p}\in\mathbb{R}^3$&#10;&#10;&#10;\end{document}"/>
  <p:tag name="IGUANATEXSIZE" val="20"/>
  <p:tag name="IGUANATEXCURSOR" val="135"/>
  <p:tag name="TRANSPARENCY" val="True"/>
  <p:tag name="LATEXENGINEID" val="0"/>
  <p:tag name="TEMPFOLDER" val="c:\temp\"/>
  <p:tag name="LATEXFORMHEIGHT" val="320"/>
  <p:tag name="LATEXFORMWIDTH" val="385"/>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20.4349"/>
  <p:tag name="OUTPUTTYPE" val="PNG"/>
  <p:tag name="IGUANATEXVERSION" val="160"/>
  <p:tag name="LATEXADDIN" val="\documentclass{article}&#10;\usepackage{bm}&#10;\usepackage{amsmath}&#10;\pagestyle{empty}&#10;\begin{document}&#10;$q\in\mathrm{SO}(3)$&#10;&#10;&#10;\end{document}"/>
  <p:tag name="IGUANATEXSIZE" val="20"/>
  <p:tag name="IGUANATEXCURSOR" val="97"/>
  <p:tag name="TRANSPARENCY" val="True"/>
  <p:tag name="LATEXENGINEID" val="0"/>
  <p:tag name="TEMPFOLDER" val="c:\temp\"/>
  <p:tag name="LATEXFORMHEIGHT" val="320"/>
  <p:tag name="LATEXFORMWIDTH" val="385"/>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62.24221"/>
  <p:tag name="OUTPUTTYPE" val="PNG"/>
  <p:tag name="IGUANATEXVERSION" val="160"/>
  <p:tag name="LATEXADDIN" val="\documentclass{article}&#10;\usepackage{amsmath}&#10;\pagestyle{empty}&#10;\begin{document}&#10;&#10;$\lambda$&#10;&#10;&#10;\end{document}"/>
  <p:tag name="IGUANATEXSIZE" val="14"/>
  <p:tag name="IGUANATEXCURSOR" val="89"/>
  <p:tag name="TRANSPARENCY" val="True"/>
  <p:tag name="LATEXENGINEID" val="0"/>
  <p:tag name="TEMPFOLDER" val="c:\temp\"/>
  <p:tag name="LATEXFORMHEIGHT" val="320"/>
  <p:tag name="LATEXFORMWIDTH" val="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364.4544"/>
  <p:tag name="OUTPUTTYPE" val="PNG"/>
  <p:tag name="IGUANATEXVERSION" val="160"/>
  <p:tag name="LATEXADDIN" val="\documentclass{article}&#10;\usepackage{bm}&#10;\usepackage{amsmath}&#10;\usepackage{amsfonts}&#10;\pagestyle{empty}&#10;\begin{document}&#10;$\bm{p}\in\mathbb{R}^3$&#10;&#10;&#10;\end{document}"/>
  <p:tag name="IGUANATEXSIZE" val="20"/>
  <p:tag name="IGUANATEXCURSOR" val="135"/>
  <p:tag name="TRANSPARENCY" val="True"/>
  <p:tag name="LATEXENGINEID" val="0"/>
  <p:tag name="TEMPFOLDER" val="c:\temp\"/>
  <p:tag name="LATEXFORMHEIGHT" val="320"/>
  <p:tag name="LATEXFORMWIDTH" val="385"/>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01.6873"/>
  <p:tag name="LATEXADDIN" val="\documentclass{article}&#10;\usepackage{amsmath}&#10;\usepackage{bm}&#10;\usepackage[dvipsnames]{xcolor}&#10;\pagestyle{empty}&#10;\begin{document}&#10;$\left[\color{brown}\xi\color{black},\color{green}w_1\color{black},\color{blue}w_2\color{black}\right]$&#10;&#10;&#10;&#10;\end{document}"/>
  <p:tag name="IGUANATEXSIZE" val="20"/>
  <p:tag name="IGUANATEXCURSOR" val="194"/>
  <p:tag name="TRANSPARENCY" val="True"/>
  <p:tag name="LATEXENGINEID" val="0"/>
  <p:tag name="TEMPFOLDER" val="C:\Users\arrij\Documents\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51.7061"/>
  <p:tag name="LATEXADDIN" val="\documentclass{article}&#10;\usepackage{amsmath}&#10;\usepackage{bm}&#10;\usepackage[usenames,dvipsnames]{color}&#10;\pagestyle{empty}&#10;\begin{document}&#10;$\left[\textcolor{red}{x},\textcolor{green}{y},\textcolor{blue}{z}\right]$&#10;&#10;&#10;&#10;\end{document}"/>
  <p:tag name="IGUANATEXSIZE" val="20"/>
  <p:tag name="IGUANATEXCURSOR" val="188"/>
  <p:tag name="TRANSPARENCY" val="True"/>
  <p:tag name="LATEXENGINEID" val="0"/>
  <p:tag name="TEMPFOLDER" val="C:\Users\arrij\Documents\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20.4349"/>
  <p:tag name="OUTPUTTYPE" val="PNG"/>
  <p:tag name="IGUANATEXVERSION" val="160"/>
  <p:tag name="LATEXADDIN" val="\documentclass{article}&#10;\usepackage{bm}&#10;\usepackage{amsmath}&#10;\pagestyle{empty}&#10;\begin{document}&#10;$q\in\mathrm{SO}(3)$&#10;&#10;&#10;\end{document}"/>
  <p:tag name="IGUANATEXSIZE" val="20"/>
  <p:tag name="IGUANATEXCURSOR" val="97"/>
  <p:tag name="TRANSPARENCY" val="True"/>
  <p:tag name="LATEXENGINEID" val="0"/>
  <p:tag name="TEMPFOLDER" val="c:\temp\"/>
  <p:tag name="LATEXFORMHEIGHT" val="320"/>
  <p:tag name="LATEXFORMWIDTH" val="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364.4544"/>
  <p:tag name="OUTPUTTYPE" val="PNG"/>
  <p:tag name="IGUANATEXVERSION" val="160"/>
  <p:tag name="LATEXADDIN" val="\documentclass{article}&#10;\usepackage{bm}&#10;\usepackage{amsmath}&#10;\usepackage{amsfonts}&#10;\pagestyle{empty}&#10;\begin{document}&#10;$\bm{p}\in\mathbb{R}^3$&#10;&#10;&#10;\end{document}"/>
  <p:tag name="IGUANATEXSIZE" val="20"/>
  <p:tag name="IGUANATEXCURSOR" val="135"/>
  <p:tag name="TRANSPARENCY" val="True"/>
  <p:tag name="LATEXENGINEID" val="0"/>
  <p:tag name="TEMPFOLDER" val="c:\temp\"/>
  <p:tag name="LATEXFORMHEIGHT" val="320"/>
  <p:tag name="LATEXFORMWIDTH" val="38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88.1515"/>
  <p:tag name="OUTPUTTYPE" val="PNG"/>
  <p:tag name="IGUANATEXVERSION" val="160"/>
  <p:tag name="LATEXADDIN" val="\documentclass{article}&#10;\usepackage{bm}&#10;\usepackage{amsmath}&#10;\usepackage{amsfonts}&#10;\pagestyle{empty}&#10;\begin{document}&#10;$\{\text{R},q\}\in\mathrm{SO}(3)$&#10;&#10;&#10;\end{document}"/>
  <p:tag name="IGUANATEXSIZE" val="20"/>
  <p:tag name="IGUANATEXCURSOR" val="126"/>
  <p:tag name="TRANSPARENCY" val="True"/>
  <p:tag name="LATEXENGINEID" val="0"/>
  <p:tag name="TEMPFOLDER" val="c:\temp\"/>
  <p:tag name="LATEXFORMHEIGHT" val="320"/>
  <p:tag name="LATEXFORMWIDTH" val="38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502.4372"/>
  <p:tag name="OUTPUTTYPE" val="PNG"/>
  <p:tag name="IGUANATEXVERSION" val="160"/>
  <p:tag name="LATEXADDIN" val="\documentclass{article}&#10;\usepackage{bm}&#10;\usepackage{amsmath}&#10;\usepackage{amsfonts}&#10;\pagestyle{empty}&#10;\begin{document}&#10;$\text{R}\in\mathbb{R}^{3\times 3}$&#10;&#10;&#10;\end{document}"/>
  <p:tag name="IGUANATEXSIZE" val="20"/>
  <p:tag name="IGUANATEXCURSOR" val="152"/>
  <p:tag name="TRANSPARENCY" val="True"/>
  <p:tag name="LATEXENGINEID" val="0"/>
  <p:tag name="TEMPFOLDER" val="c:\temp\"/>
  <p:tag name="LATEXFORMHEIGHT" val="320"/>
  <p:tag name="LATEXFORMWIDTH" val="38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7.4841"/>
  <p:tag name="ORIGINALWIDTH" val="344.207"/>
  <p:tag name="OUTPUTTYPE" val="PNG"/>
  <p:tag name="IGUANATEXVERSION" val="160"/>
  <p:tag name="LATEXADDIN" val="\documentclass{article}&#10;\usepackage{bm}&#10;\usepackage{amsmath}&#10;\usepackage{amsfonts}&#10;\pagestyle{empty}&#10;\begin{document}&#10;$q\in\mathbb{R}^{4}$&#10;&#10;&#10;\end{document}"/>
  <p:tag name="IGUANATEXSIZE" val="20"/>
  <p:tag name="IGUANATEXCURSOR" val="120"/>
  <p:tag name="TRANSPARENCY" val="True"/>
  <p:tag name="LATEXENGINEID" val="0"/>
  <p:tag name="TEMPFOLDER" val="c:\temp\"/>
  <p:tag name="LATEXFORMHEIGHT" val="320"/>
  <p:tag name="LATEXFORMWIDTH" val="385"/>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48.74394"/>
  <p:tag name="ORIGINALWIDTH" val="48.74394"/>
  <p:tag name="OUTPUTTYPE" val="PNG"/>
  <p:tag name="IGUANATEXVERSION" val="160"/>
  <p:tag name="LATEXADDIN" val="\documentclass{article}&#10;\usepackage{amsmath}&#10;\pagestyle{empty}&#10;\begin{document}&#10;&#10;$\circ$&#10;&#10;&#10;\end{document}"/>
  <p:tag name="IGUANATEXSIZE" val="20"/>
  <p:tag name="IGUANATEXCURSOR" val="87"/>
  <p:tag name="TRANSPARENCY" val="True"/>
  <p:tag name="LATEXENGINEID" val="0"/>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89.1639"/>
  <p:tag name="OUTPUTTYPE" val="PNG"/>
  <p:tag name="IGUANATEXVERSION" val="160"/>
  <p:tag name="LATEXADDIN" val="\documentclass{article}&#10;\usepackage{amsmath}&#10;\usepackage{amsfonts}&#10;\usepackage{bm}&#10;\usepackage[usenames,dvipsnames]{color}&#10;\pagestyle{empty}&#10;\begin{document}&#10;$\mathcal{P}(t)\in \mathrm{SE}(3)$&#10;&#10;&#10;&#10;\end{document}"/>
  <p:tag name="IGUANATEXSIZE" val="20"/>
  <p:tag name="IGUANATEXCURSOR" val="187"/>
  <p:tag name="TRANSPARENCY" val="True"/>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55.718"/>
  <p:tag name="OUTPUTTYPE" val="PNG"/>
  <p:tag name="IGUANATEXVERSION" val="160"/>
  <p:tag name="LATEXADDIN" val="\documentclass{article}&#10;\usepackage{amsmath}&#10;\usepackage{amsfonts}&#10;\usepackage{bm}&#10;\pagestyle{empty}&#10;\begin{document}&#10;&#10;$x_d(t)$&#10;&#10;&#10;\end{document}"/>
  <p:tag name="IGUANATEXSIZE" val="20"/>
  <p:tag name="IGUANATEXCURSOR" val="125"/>
  <p:tag name="TRANSPARENCY" val="True"/>
  <p:tag name="LATEXENGINEID" val="0"/>
  <p:tag name="TEMPFOLDER" val="c:\temp\"/>
  <p:tag name="LATEXFORMHEIGHT" val="320"/>
  <p:tag name="LATEXFORMWIDTH" val="38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72.9659"/>
  <p:tag name="OUTPUTTYPE" val="PNG"/>
  <p:tag name="IGUANATEXVERSION" val="160"/>
  <p:tag name="LATEXADDIN" val="\documentclass{article}&#10;\usepackage{amsmath}&#10;\usepackage{amsfonts}&#10;\usepackage{bm}&#10;\pagestyle{empty}&#10;\begin{document}&#10;&#10;$x_d(\theta)$&#10;&#10;&#10;\end{document}"/>
  <p:tag name="IGUANATEXSIZE" val="20"/>
  <p:tag name="IGUANATEXCURSOR" val="130"/>
  <p:tag name="TRANSPARENCY" val="True"/>
  <p:tag name="LATEXENGINEID" val="0"/>
  <p:tag name="TEMPFOLDER" val="c:\temp\"/>
  <p:tag name="LATEXFORMHEIGHT" val="320"/>
  <p:tag name="LATEXFORMWIDTH" val="385"/>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98.98764"/>
  <p:tag name="OUTPUTTYPE" val="PNG"/>
  <p:tag name="IGUANATEXVERSION" val="160"/>
  <p:tag name="LATEXADDIN" val="\documentclass{article}&#10;\usepackage{amsmath}&#10;\usepackage{amsfonts}&#10;\usepackage{bm}&#10;\pagestyle{empty}&#10;\begin{document}&#10;&#10;$\theta_0$&#10;&#10;&#10;\end{document}"/>
  <p:tag name="IGUANATEXSIZE" val="20"/>
  <p:tag name="IGUANATEXCURSOR" val="128"/>
  <p:tag name="TRANSPARENCY" val="True"/>
  <p:tag name="LATEXENGINEID" val="0"/>
  <p:tag name="TEMPFOLDER" val="c:\temp\"/>
  <p:tag name="LATEXFORMHEIGHT" val="320"/>
  <p:tag name="LATEXFORMWIDTH" val="385"/>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07.2366"/>
  <p:tag name="OUTPUTTYPE" val="PNG"/>
  <p:tag name="IGUANATEXVERSION" val="160"/>
  <p:tag name="LATEXADDIN" val="\documentclass{article}&#10;\usepackage{amsmath}&#10;\usepackage{amsfonts}&#10;\usepackage{bm}&#10;\pagestyle{empty}&#10;\begin{document}&#10;&#10;$\theta_f$&#10;&#10;&#10;\end{document}"/>
  <p:tag name="IGUANATEXSIZE" val="20"/>
  <p:tag name="IGUANATEXCURSOR" val="128"/>
  <p:tag name="TRANSPARENCY" val="True"/>
  <p:tag name="LATEXENGINEID" val="0"/>
  <p:tag name="TEMPFOLDER" val="c:\temp\"/>
  <p:tag name="LATEXFORMHEIGHT" val="320"/>
  <p:tag name="LATEXFORMWIDTH" val="385"/>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51.6685"/>
  <p:tag name="OUTPUTTYPE" val="PNG"/>
  <p:tag name="IGUANATEXVERSION" val="160"/>
  <p:tag name="LATEXADDIN" val="\documentclass{article}&#10;\usepackage{amsmath}&#10;\usepackage{amsfonts}&#10;\usepackage{bm}&#10;\pagestyle{empty}&#10;\begin{document}&#10;&#10;$x(t)= x_d(\theta)$&#10;&#10;&#10;\end{document}"/>
  <p:tag name="IGUANATEXSIZE" val="20"/>
  <p:tag name="IGUANATEXCURSOR" val="125"/>
  <p:tag name="TRANSPARENCY" val="True"/>
  <p:tag name="LATEXENGINEID" val="0"/>
  <p:tag name="TEMPFOLDER" val="c:\temp\"/>
  <p:tag name="LATEXFORMHEIGHT" val="320"/>
  <p:tag name="LATEXFORMWIDTH" val="38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35.1707"/>
  <p:tag name="OUTPUTTYPE" val="PNG"/>
  <p:tag name="IGUANATEXVERSION" val="160"/>
  <p:tag name="LATEXADDIN" val="\documentclass{article}&#10;\usepackage{amsmath}&#10;\usepackage{amsfonts}&#10;\usepackage{bm}&#10;\pagestyle{empty}&#10;\begin{document}&#10;&#10;$x(t)\neq x_d(t)$&#10;&#10;&#10;\end{document}"/>
  <p:tag name="IGUANATEXSIZE" val="20"/>
  <p:tag name="IGUANATEXCURSOR" val="121"/>
  <p:tag name="TRANSPARENCY" val="True"/>
  <p:tag name="LATEXENGINEID" val="0"/>
  <p:tag name="TEMPFOLDER" val="c:\temp\"/>
  <p:tag name="LATEXFORMHEIGHT" val="320"/>
  <p:tag name="LATEXFORMWIDTH" val="38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7.4765"/>
  <p:tag name="OUTPUTTYPE" val="PNG"/>
  <p:tag name="IGUANATEXVERSION" val="160"/>
  <p:tag name="LATEXADDIN" val="\documentclass{article}&#10;\usepackage{bm}&#10;\usepackage{amsmath}&#10;\pagestyle{empty}&#10;\begin{document}&#10;&#10;$\theta(t)$&#10;&#10;&#10;\end{document}"/>
  <p:tag name="IGUANATEXSIZE" val="20"/>
  <p:tag name="IGUANATEXCURSOR" val="107"/>
  <p:tag name="TRANSPARENCY" val="True"/>
  <p:tag name="LATEXENGINEID" val="0"/>
  <p:tag name="TEMPFOLDER" val="c:\temp\"/>
  <p:tag name="LATEXFORMHEIGHT" val="320"/>
  <p:tag name="LATEXFORMWIDTH" val="38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10.2362"/>
  <p:tag name="ORIGINALWIDTH" val="661.4173"/>
  <p:tag name="OUTPUTTYPE" val="PNG"/>
  <p:tag name="IGUANATEXVERSION" val="160"/>
  <p:tag name="LATEXADDIN" val="\documentclass{article}&#10;\usepackage{amsmath}&#10;\pagestyle{empty}&#10;\begin{document}&#10;&#10;$\hat{q} = q_r + \epsilon\,q_d$&#10;&#10;&#10;\end{document}"/>
  <p:tag name="IGUANATEXSIZE" val="20"/>
  <p:tag name="IGUANATEXCURSOR" val="108"/>
  <p:tag name="TRANSPARENCY" val="True"/>
  <p:tag name="LATEXENGINEID" val="0"/>
  <p:tag name="TEMPFOLDER" val="c:\temp\"/>
  <p:tag name="LATEXFORMHEIGHT" val="320"/>
  <p:tag name="LATEXFORMWIDTH" val="38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324.7094"/>
  <p:tag name="OUTPUTTYPE" val="PNG"/>
  <p:tag name="IGUANATEXVERSION" val="160"/>
  <p:tag name="LATEXADDIN" val="\documentclass{article}&#10;\usepackage{amsmath}&#10;\pagestyle{empty}&#10;\begin{document}&#10;&#10;$\epsilon^2=0$&#10;&#10;&#10;\end{document}"/>
  <p:tag name="IGUANATEXSIZE" val="20"/>
  <p:tag name="IGUANATEXCURSOR" val="95"/>
  <p:tag name="TRANSPARENCY" val="True"/>
  <p:tag name="LATEXENGINEID" val="0"/>
  <p:tag name="TEMPFOLDER" val="c:\temp\"/>
  <p:tag name="LATEXFORMHEIGHT" val="320"/>
  <p:tag name="LATEXFORMWIDTH" val="38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16.2354"/>
  <p:tag name="ORIGINALWIDTH" val="269.2164"/>
  <p:tag name="OUTPUTTYPE" val="PNG"/>
  <p:tag name="IGUANATEXVERSION" val="160"/>
  <p:tag name="LATEXADDIN" val="\documentclass{article}&#10;\usepackage{amsmath}&#10;\pagestyle{empty}&#10;\begin{document}&#10;$\epsilon\neq 0$&#10;\end{document}"/>
  <p:tag name="IGUANATEXSIZE" val="20"/>
  <p:tag name="IGUANATEXCURSOR" val="96"/>
  <p:tag name="TRANSPARENCY" val="True"/>
  <p:tag name="LATEXENGINEID" val="0"/>
  <p:tag name="TEMPFOLDER" val="c:\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2149.981"/>
  <p:tag name="OUTPUTTYPE" val="PNG"/>
  <p:tag name="IGUANATEXVERSION" val="160"/>
  <p:tag name="LATEXADDIN" val="\documentclass{article}&#10;\usepackage{amsmath}&#10;\usepackage{amsfonts}&#10;\usepackage{bm}&#10;\usepackage[usenames,dvipsnames]{color}&#10;\pagestyle{empty}&#10;\begin{document}&#10;&#10;$\Gamma = \{\theta \in[\theta_0,\theta_f] \subseteq\mathbb{R}\rightarrow\mathcal{P}_d(\theta) \in \mathrm{SE}(3)\}$&#10;&#10;&#10;\end{document}"/>
  <p:tag name="IGUANATEXSIZE" val="20"/>
  <p:tag name="IGUANATEXCURSOR" val="244"/>
  <p:tag name="TRANSPARENCY" val="True"/>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458.9426"/>
  <p:tag name="OUTPUTTYPE" val="PNG"/>
  <p:tag name="IGUANATEXVERSION" val="160"/>
  <p:tag name="LATEXADDIN" val="\documentclass{article}&#10;\usepackage{amsmath}&#10;\pagestyle{empty}&#10;\begin{document}&#10;&#10;$\hat{q}^{-1} = \hat{q}^*$&#10;&#10;&#10;\end{document}"/>
  <p:tag name="IGUANATEXSIZE" val="20"/>
  <p:tag name="IGUANATEXCURSOR" val="107"/>
  <p:tag name="TRANSPARENCY" val="True"/>
  <p:tag name="LATEXENGINEID" val="0"/>
  <p:tag name="TEMPFOLDER" val="c:\temp\"/>
  <p:tag name="LATEXFORMHEIGHT" val="320"/>
  <p:tag name="LATEXFORMWIDTH" val="38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322.835"/>
  <p:tag name="OUTPUTTYPE" val="PNG"/>
  <p:tag name="IGUANATEXVERSION" val="160"/>
  <p:tag name="LATEXADDIN" val="\documentclass{article}&#10;\usepackage{amsmath}&#10;\pagestyle{empty}&#10;\begin{document}&#10;&#10;$\hat{q} = q + \epsilon/{2}\,p\circ q \in \mathrm{SE}(3)$&#10;&#10;&#10;\end{document}"/>
  <p:tag name="IGUANATEXSIZE" val="20"/>
  <p:tag name="IGUANATEXCURSOR" val="133"/>
  <p:tag name="TRANSPARENCY" val="True"/>
  <p:tag name="LATEXENGINEID" val="0"/>
  <p:tag name="TEMPFOLDER" val="c:\temp\"/>
  <p:tag name="LATEXFORMHEIGHT" val="320"/>
  <p:tag name="LATEXFORMWIDTH" val="385"/>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364.4544"/>
  <p:tag name="OUTPUTTYPE" val="PNG"/>
  <p:tag name="IGUANATEXVERSION" val="160"/>
  <p:tag name="LATEXADDIN" val="\documentclass{article}&#10;\usepackage{bm}&#10;\usepackage{amsmath}&#10;\usepackage{amsfonts}&#10;\pagestyle{empty}&#10;\begin{document}&#10;$\bm{p}\in\mathbb{R}^3$&#10;&#10;&#10;\end{document}"/>
  <p:tag name="IGUANATEXSIZE" val="20"/>
  <p:tag name="IGUANATEXCURSOR" val="135"/>
  <p:tag name="TRANSPARENCY" val="True"/>
  <p:tag name="LATEXENGINEID" val="0"/>
  <p:tag name="TEMPFOLDER" val="c:\temp\"/>
  <p:tag name="LATEXFORMHEIGHT" val="320"/>
  <p:tag name="LATEXFORMWIDTH" val="385"/>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20.4349"/>
  <p:tag name="OUTPUTTYPE" val="PNG"/>
  <p:tag name="IGUANATEXVERSION" val="160"/>
  <p:tag name="LATEXADDIN" val="\documentclass{article}&#10;\usepackage{bm}&#10;\usepackage{amsmath}&#10;\pagestyle{empty}&#10;\begin{document}&#10;$q\in\mathrm{SO}(3)$&#10;&#10;&#10;\end{document}"/>
  <p:tag name="IGUANATEXSIZE" val="20"/>
  <p:tag name="IGUANATEXCURSOR" val="97"/>
  <p:tag name="TRANSPARENCY" val="True"/>
  <p:tag name="LATEXENGINEID" val="0"/>
  <p:tag name="TEMPFOLDER" val="c:\temp\"/>
  <p:tag name="LATEXFORMHEIGHT" val="320"/>
  <p:tag name="LATEXFORMWIDTH" val="385"/>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364.4544"/>
  <p:tag name="OUTPUTTYPE" val="PNG"/>
  <p:tag name="IGUANATEXVERSION" val="160"/>
  <p:tag name="LATEXADDIN" val="\documentclass{article}&#10;\usepackage{bm}&#10;\usepackage{amsmath}&#10;\usepackage{amsfonts}&#10;\pagestyle{empty}&#10;\begin{document}&#10;$\bm{p}\in\mathbb{R}^3$&#10;&#10;&#10;\end{document}"/>
  <p:tag name="IGUANATEXSIZE" val="20"/>
  <p:tag name="IGUANATEXCURSOR" val="135"/>
  <p:tag name="TRANSPARENCY" val="True"/>
  <p:tag name="LATEXENGINEID" val="0"/>
  <p:tag name="TEMPFOLDER" val="c:\temp\"/>
  <p:tag name="LATEXFORMHEIGHT" val="320"/>
  <p:tag name="LATEXFORMWIDTH" val="385"/>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88.1515"/>
  <p:tag name="OUTPUTTYPE" val="PNG"/>
  <p:tag name="IGUANATEXVERSION" val="160"/>
  <p:tag name="LATEXADDIN" val="\documentclass{article}&#10;\usepackage{bm}&#10;\usepackage{amsmath}&#10;\usepackage{amsfonts}&#10;\pagestyle{empty}&#10;\begin{document}&#10;$\{\text{R},q\}\in\mathrm{SO}(3)$&#10;&#10;&#10;\end{document}"/>
  <p:tag name="IGUANATEXSIZE" val="20"/>
  <p:tag name="IGUANATEXCURSOR" val="126"/>
  <p:tag name="TRANSPARENCY" val="True"/>
  <p:tag name="LATEXENGINEID" val="0"/>
  <p:tag name="TEMPFOLDER" val="c:\temp\"/>
  <p:tag name="LATEXFORMHEIGHT" val="320"/>
  <p:tag name="LATEXFORMWIDTH" val="385"/>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502.4372"/>
  <p:tag name="OUTPUTTYPE" val="PNG"/>
  <p:tag name="IGUANATEXVERSION" val="160"/>
  <p:tag name="LATEXADDIN" val="\documentclass{article}&#10;\usepackage{bm}&#10;\usepackage{amsmath}&#10;\usepackage{amsfonts}&#10;\pagestyle{empty}&#10;\begin{document}&#10;$\text{R}\in\mathbb{R}^{3\times 3}$&#10;&#10;&#10;\end{document}"/>
  <p:tag name="IGUANATEXSIZE" val="20"/>
  <p:tag name="IGUANATEXCURSOR" val="152"/>
  <p:tag name="TRANSPARENCY" val="True"/>
  <p:tag name="LATEXENGINEID" val="0"/>
  <p:tag name="TEMPFOLDER" val="c:\temp\"/>
  <p:tag name="LATEXFORMHEIGHT" val="320"/>
  <p:tag name="LATEXFORMWIDTH" val="385"/>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27.4841"/>
  <p:tag name="ORIGINALWIDTH" val="344.207"/>
  <p:tag name="OUTPUTTYPE" val="PNG"/>
  <p:tag name="IGUANATEXVERSION" val="160"/>
  <p:tag name="LATEXADDIN" val="\documentclass{article}&#10;\usepackage{bm}&#10;\usepackage{amsmath}&#10;\usepackage{amsfonts}&#10;\pagestyle{empty}&#10;\begin{document}&#10;$q\in\mathbb{R}^{4}$&#10;&#10;&#10;\end{document}"/>
  <p:tag name="IGUANATEXSIZE" val="20"/>
  <p:tag name="IGUANATEXCURSOR" val="120"/>
  <p:tag name="TRANSPARENCY" val="True"/>
  <p:tag name="LATEXENGINEID" val="0"/>
  <p:tag name="TEMPFOLDER" val="c:\temp\"/>
  <p:tag name="LATEXFORMHEIGHT" val="320"/>
  <p:tag name="LATEXFORMWIDTH" val="385"/>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48.74394"/>
  <p:tag name="ORIGINALWIDTH" val="48.74394"/>
  <p:tag name="OUTPUTTYPE" val="PNG"/>
  <p:tag name="IGUANATEXVERSION" val="160"/>
  <p:tag name="LATEXADDIN" val="\documentclass{article}&#10;\usepackage{amsmath}&#10;\pagestyle{empty}&#10;\begin{document}&#10;&#10;$\circ$&#10;&#10;&#10;\end{document}"/>
  <p:tag name="IGUANATEXSIZE" val="20"/>
  <p:tag name="IGUANATEXCURSOR" val="87"/>
  <p:tag name="TRANSPARENCY" val="True"/>
  <p:tag name="LATEXENGINEID" val="0"/>
  <p:tag name="TEMPFOLDER" val="c:\temp\"/>
  <p:tag name="LATEXFORMHEIGHT" val="320"/>
  <p:tag name="LATEXFORMWIDTH" val="385"/>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2830.146"/>
  <p:tag name="OUTPUTTYPE" val="PNG"/>
  <p:tag name="IGUANATEXVERSION" val="160"/>
  <p:tag name="LATEXADDIN" val="\documentclass{article}&#10;\usepackage{amsmath}&#10;\usepackage{amsfonts}&#10;\usepackage{bm}&#10;\pagestyle{empty}&#10;\begin{document}&#10;&#10;$\Gamma = \{\theta \in[\theta_0,\theta_f] \subseteq\mathbb{R}\mapsto\bm{p}_d(\theta) \in \mathbb{R}^3, q_d(\theta) \in \mathrm{SO}(3)\}\,,$&#10;&#10;&#10;\end{document}"/>
  <p:tag name="IGUANATEXSIZE" val="20"/>
  <p:tag name="IGUANATEXCURSOR" val="257"/>
  <p:tag name="TRANSPARENCY" val="True"/>
  <p:tag name="LATEXENGINEID" val="0"/>
  <p:tag name="TEMPFOLDER" val="c:\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98.98764"/>
  <p:tag name="OUTPUTTYPE" val="PNG"/>
  <p:tag name="IGUANATEXVERSION" val="160"/>
  <p:tag name="LATEXADDIN" val="\documentclass{article}&#10;\usepackage{amsmath}&#10;\usepackage{bm}&#10;\usepackage[dvipsnames]{xcolor}&#10;\pagestyle{empty}&#10;\begin{document}&#10;$\theta_0$&#10;&#10;&#10;&#10;\end{document}"/>
  <p:tag name="IGUANATEXSIZE" val="20"/>
  <p:tag name="IGUANATEXCURSOR" val="137"/>
  <p:tag name="TRANSPARENCY" val="True"/>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386.951"/>
  <p:tag name="OUTPUTTYPE" val="PNG"/>
  <p:tag name="IGUANATEXVERSION" val="160"/>
  <p:tag name="LATEXADDIN" val="\documentclass{article}&#10;\usepackage{amsmath}&#10;\usepackage{bm}&#10;\pagestyle{empty}&#10;\begin{document}&#10;&#10;$\bm{e}_\Gamma(t) = \triangle \left[\{\bm{p}(t),q(t)\},\{\bm{p}_d(\theta(t)),q_d(\theta(t))\}\right]\,,$&#10;&#10;&#10;\end{document}"/>
  <p:tag name="IGUANATEXSIZE" val="20"/>
  <p:tag name="IGUANATEXCURSOR" val="60"/>
  <p:tag name="TRANSPARENCY" val="True"/>
  <p:tag name="LATEXENGINEID" val="0"/>
  <p:tag name="TEMPFOLDER" val="c:\temp\"/>
  <p:tag name="LATEXFORMHEIGHT" val="320"/>
  <p:tag name="LATEXFORMWIDTH" val="385"/>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124.484"/>
  <p:tag name="OUTPUTTYPE" val="PNG"/>
  <p:tag name="IGUANATEXVERSION" val="160"/>
  <p:tag name="LATEXADDIN" val="\documentclass{article}&#10;\usepackage{amsmath}&#10;\usepackage{bm}&#10;\pagestyle{empty}&#10;\begin{document}&#10;&#10;&#10;$\bm{x}(t)=\left[\bm{p}(t), \dot{\bm{p}}(t), q(t), \bm{\omega}(t),\theta(t),\dot{\theta}(t)\right]\,,$&#10;&#10;\end{document}"/>
  <p:tag name="IGUANATEXSIZE" val="12"/>
  <p:tag name="IGUANATEXCURSOR" val="174"/>
  <p:tag name="TRANSPARENCY" val="True"/>
  <p:tag name="LATEXENGINEID" val="0"/>
  <p:tag name="TEMPFOLDER" val="c:\temp\"/>
  <p:tag name="LATEXFORMHEIGHT" val="320"/>
  <p:tag name="LATEXFORMWIDTH" val="385"/>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1337.083"/>
  <p:tag name="OUTPUTTYPE" val="PNG"/>
  <p:tag name="IGUANATEXVERSION" val="160"/>
  <p:tag name="LATEXADDIN" val="\documentclass{article}&#10;\usepackage{amsmath}&#10;\usepackage{bm}&#10;\pagestyle{empty}&#10;\begin{document}&#10;&#10;&#10;$\bm{u}(t)=\left[\bm{f}(t),\bm{\tau}(t), \ddot{\theta}(t)\right]\,,$&#10;&#10;\end{document}"/>
  <p:tag name="IGUANATEXSIZE" val="12"/>
  <p:tag name="IGUANATEXCURSOR" val="155"/>
  <p:tag name="TRANSPARENCY" val="True"/>
  <p:tag name="LATEXENGINEID" val="0"/>
  <p:tag name="TEMPFOLDER" val="c:\temp\"/>
  <p:tag name="LATEXFORMHEIGHT" val="320"/>
  <p:tag name="LATEXFORMWIDTH" val="385"/>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06.862"/>
  <p:tag name="OUTPUTTYPE" val="PNG"/>
  <p:tag name="IGUANATEXVERSION" val="160"/>
  <p:tag name="LATEXADDIN" val="\documentclass{article}&#10;\usepackage{amsmath}&#10;\usepackage{bm}&#10;\pagestyle{empty}&#10;\begin{document}&#10;&#10;&#10;$\dot{\bm{x}}(t) = f(\bm{x}(t), \bm{u}(t))\,.$&#10;&#10;\end{document}"/>
  <p:tag name="IGUANATEXSIZE" val="12"/>
  <p:tag name="IGUANATEXCURSOR" val="143"/>
  <p:tag name="TRANSPARENCY" val="True"/>
  <p:tag name="LATEXENGINEID" val="0"/>
  <p:tag name="TEMPFOLDER" val="c:\temp\"/>
  <p:tag name="LATEXFORMHEIGHT" val="320"/>
  <p:tag name="LATEXFORMWIDTH" val="385"/>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20.4349"/>
  <p:tag name="OUTPUTTYPE" val="PNG"/>
  <p:tag name="IGUANATEXVERSION" val="160"/>
  <p:tag name="LATEXADDIN" val="\documentclass{article}&#10;\usepackage{bm}&#10;\usepackage{amsmath}&#10;\usepackage{amsfonts}&#10;\pagestyle{empty}&#10;\begin{document}&#10;&#10;$q \in\mathrm{SO}(3)$&#10;&#10;\end{document}"/>
  <p:tag name="IGUANATEXSIZE" val="20"/>
  <p:tag name="IGUANATEXCURSOR" val="122"/>
  <p:tag name="TRANSPARENCY" val="True"/>
  <p:tag name="LATEXENGINEID" val="0"/>
  <p:tag name="TEMPFOLDER" val="c:\temp\"/>
  <p:tag name="LATEXFORMHEIGHT" val="320"/>
  <p:tag name="LATEXFORMWIDTH" val="385"/>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345.7068"/>
  <p:tag name="ORIGINALWIDTH" val="1870.266"/>
  <p:tag name="OUTPUTTYPE" val="PNG"/>
  <p:tag name="IGUANATEXVERSION" val="160"/>
  <p:tag name="LATEXADDIN" val="\documentclass{article}&#10;\usepackage{amsmath}&#10;\usepackage{bm}&#10;\pagestyle{empty}&#10;\begin{document}&#10;&#10;&#10;\begin{subequations}\label{eq:rigid_body_dynamics}&#10;\begin{flalign*}&#10;    &amp;\Ddot{\bm{p}}(t)= \bm{f}(t)m^{-1}\,,\\&#10;    &amp;\dot{\bm{\omega}}(t) = \text{J}^{-1} \left(\bm{\tau}(t) - \bm{\omega}(t) \times \text{J}\,\bm{\omega}(t) \right)\,,&#10;\end{flalign*}&#10;\end{subequations}&#10;&#10;&#10;\end{document}"/>
  <p:tag name="IGUANATEXSIZE" val="20"/>
  <p:tag name="IGUANATEXCURSOR" val="367"/>
  <p:tag name="TRANSPARENCY" val="True"/>
  <p:tag name="LATEXENGINEID" val="0"/>
  <p:tag name="TEMPFOLDER" val="c:\temp\"/>
  <p:tag name="LATEXFORMHEIGHT" val="320"/>
  <p:tag name="LATEXFORMWIDTH" val="385"/>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904.3869"/>
  <p:tag name="OUTPUTTYPE" val="PNG"/>
  <p:tag name="IGUANATEXVERSION" val="160"/>
  <p:tag name="LATEXADDIN" val="\documentclass{article}&#10;\usepackage{bm}&#10;\usepackage{amsmath}&#10;\usepackage{amsfonts}&#10;\pagestyle{empty}&#10;\begin{document}&#10;&#10;$\{\bm{p},\bm{\omega}, \bm{f}, \bm{\tau}\}\in\mathbb{R}^3$&#10;&#10;\end{document}"/>
  <p:tag name="IGUANATEXSIZE" val="20"/>
  <p:tag name="IGUANATEXCURSOR" val="159"/>
  <p:tag name="TRANSPARENCY" val="True"/>
  <p:tag name="LATEXENGINEID" val="0"/>
  <p:tag name="TEMPFOLDER" val="c:\temp\"/>
  <p:tag name="LATEXFORMHEIGHT" val="320"/>
  <p:tag name="LATEXFORMWIDTH" val="385"/>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346.4567"/>
  <p:tag name="OUTPUTTYPE" val="PNG"/>
  <p:tag name="IGUANATEXVERSION" val="160"/>
  <p:tag name="LATEXADDIN" val="\documentclass{article}&#10;\usepackage{bm}&#10;\usepackage{amsmath}&#10;\usepackage{amsfonts}&#10;\pagestyle{empty}&#10;\begin{document}&#10;&#10;$m\in\mathbb{R}$&#10;&#10;\end{document}"/>
  <p:tag name="IGUANATEXSIZE" val="20"/>
  <p:tag name="IGUANATEXCURSOR" val="134"/>
  <p:tag name="TRANSPARENCY" val="True"/>
  <p:tag name="LATEXENGINEID" val="0"/>
  <p:tag name="TEMPFOLDER" val="c:\temp\"/>
  <p:tag name="LATEXFORMHEIGHT" val="320"/>
  <p:tag name="LATEXFORMWIDTH" val="385"/>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473.9408"/>
  <p:tag name="OUTPUTTYPE" val="PNG"/>
  <p:tag name="IGUANATEXVERSION" val="160"/>
  <p:tag name="LATEXADDIN" val="\documentclass{article}&#10;\usepackage{bm}&#10;\usepackage{amsmath}&#10;\usepackage{amsfonts}&#10;\pagestyle{empty}&#10;\begin{document}&#10;&#10;$\text{J}\in\mathbb{R}^{3\times 3}$&#10;&#10;\end{document}"/>
  <p:tag name="IGUANATEXSIZE" val="20"/>
  <p:tag name="IGUANATEXCURSOR" val="128"/>
  <p:tag name="TRANSPARENCY" val="True"/>
  <p:tag name="LATEXENGINEID" val="0"/>
  <p:tag name="TEMPFOLDER" val="c:\temp\"/>
  <p:tag name="LATEXFORMHEIGHT" val="320"/>
  <p:tag name="LATEXFORMWIDTH" val="385"/>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2025.497"/>
  <p:tag name="OUTPUTTYPE" val="PNG"/>
  <p:tag name="IGUANATEXVERSION" val="160"/>
  <p:tag name="LATEXADDIN" val="\documentclass{article}&#10;\usepackage{amsmath}&#10;\usepackage{amsfonts}&#10;\usepackage{bm}&#10;\pagestyle{empty}&#10;\begin{document}&#10;$\triangle\,:\,\{\mathbb{R}^3,\,\mathrm{SO}(3)\}\times\{\mathbb{R}^3,\,\mathrm{SO}(3)\}\mapsto\mathbb{R}$&#10;\end{document}"/>
  <p:tag name="IGUANATEXSIZE" val="20"/>
  <p:tag name="IGUANATEXCURSOR" val="172"/>
  <p:tag name="TRANSPARENCY" val="True"/>
  <p:tag name="LATEXENGINEID" val="0"/>
  <p:tag name="TEMPFOLDER" val="c:\tem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07.2366"/>
  <p:tag name="OUTPUTTYPE" val="PNG"/>
  <p:tag name="IGUANATEXVERSION" val="160"/>
  <p:tag name="LATEXADDIN" val="\documentclass{article}&#10;\usepackage{amsmath}&#10;\usepackage{bm}&#10;\usepackage[dvipsnames]{xcolor}&#10;\pagestyle{empty}&#10;\begin{document}&#10;$\theta_f$&#10;&#10;&#10;&#10;\end{document}"/>
  <p:tag name="IGUANATEXSIZE" val="20"/>
  <p:tag name="IGUANATEXCURSOR" val="137"/>
  <p:tag name="TRANSPARENCY" val="True"/>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293.9632"/>
  <p:tag name="OUTPUTTYPE" val="PNG"/>
  <p:tag name="IGUANATEXVERSION" val="160"/>
  <p:tag name="LATEXADDIN" val="\documentclass{article}&#10;\usepackage{amsmath}&#10;\usepackage{amsfonts}&#10;\usepackage{bm}&#10;\pagestyle{empty}&#10;\begin{document}&#10;$C^2(\theta)$&#10;\end{document}"/>
  <p:tag name="IGUANATEXSIZE" val="20"/>
  <p:tag name="IGUANATEXCURSOR" val="130"/>
  <p:tag name="TRANSPARENCY" val="True"/>
  <p:tag name="LATEXENGINEID" val="0"/>
  <p:tag name="TEMPFOLDER" val="c:\temp\"/>
  <p:tag name="LATEXFORMHEIGHT" val="320"/>
  <p:tag name="LATEXFORMWIDTH" val="385"/>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698.9126"/>
  <p:tag name="OUTPUTTYPE" val="PNG"/>
  <p:tag name="IGUANATEXVERSION" val="160"/>
  <p:tag name="LATEXADDIN" val="\documentclass{article}&#10;\usepackage{amsmath}&#10;\usepackage{amsfonts}&#10;\usepackage{bm}&#10;\pagestyle{empty}&#10;\begin{document}&#10;$\bm{p}_d\,:\,\mathbb{R}\mapsto\mathbb{R}^3$&#10;\end{document}"/>
  <p:tag name="IGUANATEXSIZE" val="20"/>
  <p:tag name="IGUANATEXCURSOR" val="162"/>
  <p:tag name="TRANSPARENCY" val="True"/>
  <p:tag name="LATEXENGINEID" val="0"/>
  <p:tag name="TEMPFOLDER" val="c:\temp\"/>
  <p:tag name="LATEXFORMHEIGHT" val="320"/>
  <p:tag name="LATEXFORMWIDTH" val="385"/>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851.1436"/>
  <p:tag name="OUTPUTTYPE" val="PNG"/>
  <p:tag name="IGUANATEXVERSION" val="160"/>
  <p:tag name="LATEXADDIN" val="\documentclass{article}&#10;\usepackage{amsmath}&#10;\usepackage{amsfonts}&#10;\usepackage{bm}&#10;\pagestyle{empty}&#10;\begin{document}&#10;$q_d\,:\,\mathbb{R}\mapsto\mathrm{SO}(3)$&#10;\end{document}"/>
  <p:tag name="IGUANATEXSIZE" val="20"/>
  <p:tag name="IGUANATEXCURSOR" val="118"/>
  <p:tag name="TRANSPARENCY" val="True"/>
  <p:tag name="LATEXENGINEID" val="0"/>
  <p:tag name="TEMPFOLDER" val="c:\temp\"/>
  <p:tag name="LATEXFORMHEIGHT" val="320"/>
  <p:tag name="LATEXFORMWIDTH" val="385"/>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68.99134"/>
  <p:tag name="OUTPUTTYPE" val="PNG"/>
  <p:tag name="IGUANATEXVERSION" val="160"/>
  <p:tag name="LATEXADDIN" val="\documentclass{article}&#10;\usepackage{amsmath}&#10;\usepackage{amsfonts}&#10;\usepackage{bm}&#10;\pagestyle{empty}&#10;\begin{document}&#10;&#10;$\Gamma$&#10;&#10;&#10;\end{document}"/>
  <p:tag name="IGUANATEXSIZE" val="20"/>
  <p:tag name="IGUANATEXCURSOR" val="126"/>
  <p:tag name="TRANSPARENCY" val="True"/>
  <p:tag name="LATEXENGINEID" val="0"/>
  <p:tag name="TEMPFOLDER" val="c:\temp\"/>
  <p:tag name="LATEXFORMHEIGHT" val="320"/>
  <p:tag name="LATEXFORMWIDTH" val="385"/>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1243.345"/>
  <p:tag name="OUTPUTTYPE" val="PNG"/>
  <p:tag name="IGUANATEXVERSION" val="160"/>
  <p:tag name="LATEXADDIN" val="\documentclass{article}&#10;\usepackage{amsmath}&#10;\usepackage{bm}&#10;\pagestyle{empty}&#10;\begin{document}&#10;&#10;&#10;$\bm{u}(t)=\left[\bm{f}(t),\bm{\tau}(t), \ddot{\theta}(t)\right]$&#10;&#10;\end{document}"/>
  <p:tag name="IGUANATEXSIZE" val="12"/>
  <p:tag name="IGUANATEXCURSOR" val="162"/>
  <p:tag name="TRANSPARENCY" val="True"/>
  <p:tag name="LATEXENGINEID" val="0"/>
  <p:tag name="TEMPFOLDER" val="c:\temp\"/>
  <p:tag name="LATEXFORMHEIGHT" val="320"/>
  <p:tag name="LATEXFORMWIDTH" val="385"/>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983.877"/>
  <p:tag name="OUTPUTTYPE" val="PNG"/>
  <p:tag name="IGUANATEXVERSION" val="160"/>
  <p:tag name="LATEXADDIN" val="\documentclass{article}&#10;\usepackage{amsmath}&#10;\usepackage{bm}&#10;\pagestyle{empty}&#10;\begin{document}&#10;&#10;$\lim_{t\to\infty} \bm{e}_\Gamma(t) = 0\,.$&#10;&#10;\end{document}"/>
  <p:tag name="IGUANATEXSIZE" val="12"/>
  <p:tag name="IGUANATEXCURSOR" val="139"/>
  <p:tag name="TRANSPARENCY" val="True"/>
  <p:tag name="LATEXENGINEID" val="0"/>
  <p:tag name="TEMPFOLDER" val="c:\temp\"/>
  <p:tag name="LATEXFORMHEIGHT" val="320"/>
  <p:tag name="LATEXFORMWIDTH" val="385"/>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1184.102"/>
  <p:tag name="OUTPUTTYPE" val="PNG"/>
  <p:tag name="IGUANATEXVERSION" val="160"/>
  <p:tag name="LATEXADDIN" val="\documentclass{article}&#10;\usepackage{amsmath}&#10;\usepackage{bm}&#10;\pagestyle{empty}&#10;\begin{document}&#10;&#10;$\lim_{t\to\infty} \theta_f-\theta(t) = 0\,.$&#10;&#10;\end{document}"/>
  <p:tag name="IGUANATEXSIZE" val="12"/>
  <p:tag name="IGUANATEXCURSOR" val="141"/>
  <p:tag name="TRANSPARENCY" val="True"/>
  <p:tag name="LATEXENGINEID" val="0"/>
  <p:tag name="TEMPFOLDER" val="c:\temp\"/>
  <p:tag name="LATEXFORMHEIGHT" val="320"/>
  <p:tag name="LATEXFORMWIDTH" val="385"/>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68.99134"/>
  <p:tag name="OUTPUTTYPE" val="PNG"/>
  <p:tag name="IGUANATEXVERSION" val="160"/>
  <p:tag name="LATEXADDIN" val="\documentclass{article}&#10;\usepackage{amsmath}&#10;\usepackage{amsfonts}&#10;\usepackage{bm}&#10;\pagestyle{empty}&#10;\begin{document}&#10;&#10;$\Gamma$&#10;&#10;&#10;\end{document}"/>
  <p:tag name="IGUANATEXSIZE" val="20"/>
  <p:tag name="IGUANATEXCURSOR" val="126"/>
  <p:tag name="TRANSPARENCY" val="True"/>
  <p:tag name="LATEXENGINEID" val="0"/>
  <p:tag name="TEMPFOLDER" val="c:\temp\"/>
  <p:tag name="LATEXFORMHEIGHT" val="320"/>
  <p:tag name="LATEXFORMWIDTH" val="385"/>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1243.345"/>
  <p:tag name="OUTPUTTYPE" val="PNG"/>
  <p:tag name="IGUANATEXVERSION" val="160"/>
  <p:tag name="LATEXADDIN" val="\documentclass{article}&#10;\usepackage{amsmath}&#10;\usepackage{bm}&#10;\pagestyle{empty}&#10;\begin{document}&#10;&#10;&#10;$\bm{u}(t)=\left[\bm{f}(t),\bm{\tau}(t), \ddot{\theta}(t)\right]$&#10;&#10;\end{document}"/>
  <p:tag name="IGUANATEXSIZE" val="12"/>
  <p:tag name="IGUANATEXCURSOR" val="162"/>
  <p:tag name="TRANSPARENCY" val="True"/>
  <p:tag name="LATEXENGINEID" val="0"/>
  <p:tag name="TEMPFOLDER" val="c:\temp\"/>
  <p:tag name="LATEXFORMHEIGHT" val="320"/>
  <p:tag name="LATEXFORMWIDTH" val="385"/>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47.7315"/>
  <p:tag name="ORIGINALWIDTH" val="1531.309"/>
  <p:tag name="OUTPUTTYPE" val="PNG"/>
  <p:tag name="IGUANATEXVERSION" val="160"/>
  <p:tag name="LATEXADDIN" val="\documentclass{article}&#10;\usepackage{amsmath}&#10;\usepackage{bm}&#10;\pagestyle{empty}&#10;\begin{document}&#10;&#10;$\lim_{t\to\infty} \dot{\theta}(t)-\theta_{vd}(\theta(t)) = 0\,.$&#10;&#10;\end{document}"/>
  <p:tag name="IGUANATEXSIZE" val="12"/>
  <p:tag name="IGUANATEXCURSOR" val="161"/>
  <p:tag name="TRANSPARENCY" val="True"/>
  <p:tag name="LATEXENGINEID" val="0"/>
  <p:tag name="TEMPFOLDER" val="c:\temp\"/>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53.24331"/>
  <p:tag name="ORIGINALWIDTH" val="83.23961"/>
  <p:tag name="OUTPUTTYPE" val="PNG"/>
  <p:tag name="IGUANATEXVERSION" val="160"/>
  <p:tag name="LATEXADDIN" val="\documentclass{article}&#10;\usepackage{amsmath}&#10;\pagestyle{empty}&#10;\begin{document}&#10;&#10;&#10;$\equiv$&#10;&#10;\end{document}"/>
  <p:tag name="IGUANATEXSIZE" val="20"/>
  <p:tag name="IGUANATEXCURSOR" val="89"/>
  <p:tag name="TRANSPARENCY" val="True"/>
  <p:tag name="LATEXENGINEID" val="0"/>
  <p:tag name="TEMPFOLDER" val="c:\temp\"/>
  <p:tag name="LATEXFORMHEIGHT" val="320"/>
  <p:tag name="LATEXFORMWIDTH" val="385"/>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050.619"/>
  <p:tag name="OUTPUTTYPE" val="PNG"/>
  <p:tag name="IGUANATEXVERSION" val="160"/>
  <p:tag name="LATEXADDIN" val="\documentclass{article}&#10;\usepackage{amsmath}&#10;\usepackage{bm}&#10;\pagestyle{empty}&#10;\begin{document}&#10;&#10;&#10;$\dot{\bm{x}}(t) = f(\bm{x}(t), \bm{u}(t))$&#10;&#10;\end{document}"/>
  <p:tag name="IGUANATEXSIZE" val="12"/>
  <p:tag name="IGUANATEXCURSOR" val="140"/>
  <p:tag name="TRANSPARENCY" val="True"/>
  <p:tag name="LATEXENGINEID" val="0"/>
  <p:tag name="TEMPFOLDER" val="c:\temp\"/>
  <p:tag name="LATEXFORMHEIGHT" val="320"/>
  <p:tag name="LATEXFORMWIDTH" val="385"/>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305.962"/>
  <p:tag name="OUTPUTTYPE" val="PNG"/>
  <p:tag name="IGUANATEXVERSION" val="160"/>
  <p:tag name="LATEXADDIN" val="\documentclass{article}&#10;\usepackage{amsmath}&#10;\usepackage{bm}&#10;\pagestyle{empty}&#10;\begin{document}&#10;&#10;$\bm{e}_\Gamma(t) = \triangle \left[\{\bm{p}(t),q(t)\},\{\bm{p}_d(\theta(t)),q_d(\theta(t))\}\right]$&#10;&#10;&#10;\end{document}"/>
  <p:tag name="IGUANATEXSIZE" val="20"/>
  <p:tag name="IGUANATEXCURSOR" val="197"/>
  <p:tag name="TRANSPARENCY" val="True"/>
  <p:tag name="LATEXENGINEID" val="0"/>
  <p:tag name="TEMPFOLDER" val="c:\temp\"/>
  <p:tag name="LATEXFORMHEIGHT" val="320"/>
  <p:tag name="LATEXFORMWIDTH" val="385"/>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2776.153"/>
  <p:tag name="OUTPUTTYPE" val="PNG"/>
  <p:tag name="IGUANATEXVERSION" val="160"/>
  <p:tag name="LATEXADDIN" val="\documentclass{article}&#10;\usepackage{amsmath}&#10;\usepackage{amsfonts}&#10;\usepackage{bm}&#10;\pagestyle{empty}&#10;\begin{document}&#10;&#10;$\Gamma = \{\theta \in[\theta_0,\theta_f] \subseteq\mathbb{R}\mapsto\bm{p}_d(\theta) \in \mathbb{R}^3, q_d(\theta) \in \mathrm{SO}(3)\}$&#10;&#10;&#10;\end{document}"/>
  <p:tag name="IGUANATEXSIZE" val="20"/>
  <p:tag name="IGUANATEXCURSOR" val="254"/>
  <p:tag name="TRANSPARENCY" val="True"/>
  <p:tag name="LATEXENGINEID" val="0"/>
  <p:tag name="TEMPFOLDER" val="c:\temp\"/>
  <p:tag name="LATEXFORMHEIGHT" val="320"/>
  <p:tag name="LATEXFORMWIDTH" val="385"/>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437.9453"/>
  <p:tag name="ORIGINALWIDTH" val="2200.975"/>
  <p:tag name="OUTPUTTYPE" val="PNG"/>
  <p:tag name="IGUANATEXVERSION" val="160"/>
  <p:tag name="LATEXADDIN" val="\documentclass{article}&#10;\usepackage{amsmath}&#10;\usepackage{bm}&#10;\pagestyle{empty}&#10;\begin{document}&#10;&#10;\begin{subequations}\label{eq:dq_kinem}&#10;    \begin{align}&#10;       \dot{\hat{q}}(t) &amp;= \frac{1}{2}\hat{\omega}(t)\circ\hat{q}(t)  \,,\nonumber\\&#10;        \hat{\omega}(t) &amp;= \left[0,\bm{\omega}(t)\right] + \epsilon\left[0,\dot{\bm{p}}(t) + \bm{p}(t)\times\bm{\omega(t)}\right]\nonumber&#10;    \end{align}&#10;\end{subequations}&#10;&#10;&#10;&#10;\end{document}"/>
  <p:tag name="IGUANATEXSIZE" val="20"/>
  <p:tag name="IGUANATEXCURSOR" val="378"/>
  <p:tag name="TRANSPARENCY" val="True"/>
  <p:tag name="LATEXENGINEID" val="0"/>
  <p:tag name="TEMPFOLDER" val="c:\temp\"/>
  <p:tag name="LATEXFORMHEIGHT" val="320"/>
  <p:tag name="LATEXFORMWIDTH" val="878.25"/>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564.6794"/>
  <p:tag name="ORIGINALWIDTH" val="3239.595"/>
  <p:tag name="OUTPUTTYPE" val="PNG"/>
  <p:tag name="IGUANATEXVERSION" val="160"/>
  <p:tag name="LATEXADDIN" val="\documentclass{article}&#10;\usepackage{bm}&#10;\usepackage{amsmath}&#10;\pagestyle{empty}&#10;\begin{document}&#10;\begin{flalign*}&#10;    \dot{\hat{\omega}}(t) &amp;= \underbrace{\bm{a} + \epsilon\left(\bm{p}\times\bm{a}+\dot{\bm{p}}\times\bm{\omega}\right)}_{\hat{F}} + \underbrace{\text{J}^{-1}\bm{\tau}+\epsilon\left(\bm{f}/m +\bm{p}\times\text{J}^{-1}\bm{\tau}\right)}_{\hat{U}}\notag\\&#10;    &amp;= \hat{F}(\bm{x}(t)) + \hat{U}(\bm{u}(t)) \label{eq:dt_FU}&#10;\end{flalign*}&#10;&#10;&#10;&#10;\end{document}"/>
  <p:tag name="IGUANATEXSIZE" val="20"/>
  <p:tag name="IGUANATEXCURSOR" val="411"/>
  <p:tag name="TRANSPARENCY" val="True"/>
  <p:tag name="LATEXENGINEID" val="0"/>
  <p:tag name="TEMPFOLDER" val="c:\temp\"/>
  <p:tag name="LATEXFORMHEIGHT" val="320"/>
  <p:tag name="LATEXFORMWIDTH" val="385"/>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311.961"/>
  <p:tag name="ORIGINALWIDTH" val="2623.172"/>
  <p:tag name="OUTPUTTYPE" val="PNG"/>
  <p:tag name="IGUANATEXVERSION" val="160"/>
  <p:tag name="LATEXADDIN" val="\documentclass{article}&#10;\usepackage{amsmath}&#10;\usepackage{bm}&#10;\pagestyle{empty}&#10;\begin{document}&#10;&#10;\begin{subequations}\label{eq:pose_des}&#10;    \begin{align}&#10;       \hat{q}_d(\theta) &amp;= q_d(\theta) + \epsilon/2\,p_d(\theta)\circ q_d(\theta) \,,\nonumber\\&#10;        \hat{\omega}_d(\theta) &amp;= \left[0,\bm{\omega}_d(\theta)\right] + \epsilon\left[0,\mathring{\bm{p}}_d(\theta) + \bm{p}_d(\theta)\times\bm{\omega}_d(\theta)\right]\,,\nonumber&#10;    \end{align}&#10;\end{subequations}&#10;&#10;&#10;&#10;\end{document}"/>
  <p:tag name="IGUANATEXSIZE" val="20"/>
  <p:tag name="IGUANATEXCURSOR" val="434"/>
  <p:tag name="TRANSPARENCY" val="True"/>
  <p:tag name="LATEXENGINEID" val="0"/>
  <p:tag name="TEMPFOLDER" val="c:\temp\"/>
  <p:tag name="LATEXFORMHEIGHT" val="320"/>
  <p:tag name="LATEXFORMWIDTH" val="878.25"/>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137.608"/>
  <p:tag name="OUTPUTTYPE" val="PNG"/>
  <p:tag name="IGUANATEXVERSION" val="160"/>
  <p:tag name="LATEXADDIN" val="\documentclass{article}&#10;\usepackage{amsmath}&#10;\usepackage{bm}&#10;\pagestyle{empty}&#10;\begin{document}&#10;&#10;$\hat{q}_e(t) = \hat{q}(t)\circ \hat{q}_d^*(\theta(t))$&#10;&#10;&#10;&#10;\end{document}"/>
  <p:tag name="IGUANATEXSIZE" val="20"/>
  <p:tag name="IGUANATEXCURSOR" val="151"/>
  <p:tag name="TRANSPARENCY" val="True"/>
  <p:tag name="LATEXENGINEID" val="0"/>
  <p:tag name="TEMPFOLDER" val="c:\temp\"/>
  <p:tag name="LATEXFORMHEIGHT" val="320"/>
  <p:tag name="LATEXFORMWIDTH" val="878.25"/>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425.572"/>
  <p:tag name="ORIGINALWIDTH" val="2515.186"/>
  <p:tag name="OUTPUTTYPE" val="PNG"/>
  <p:tag name="IGUANATEXVERSION" val="160"/>
  <p:tag name="LATEXADDIN" val="\documentclass{article}&#10;\usepackage{amsmath}&#10;\usepackage{bm}&#10;\pagestyle{empty}&#10;\begin{document}&#10;&#10;\begin{subequations}\label{eq:udq_error}&#10;    \begin{align}&#10;        \dot{\hat{q}}_e(t) &amp;= \frac{1}{2}\hat{\omega}_e(t)\circ\hat{q}_e(t)  \,,\nonumber\\&#10;        \hat{\omega}_e(t) &amp;= \left[0,\bm{\omega}_e(t)\right] + \epsilon\left[0, \dot{\bm{p}}_e(t) + \bm{p}_e(t)\times\bm{\omega}_e(t)\right]\,,\nonumber\\&#10;        \dot{\hat{\omega}}_e(t)&amp;= \hat{F}(t) + \hat{U}(t) + \ddot{\theta}(t)\,\text{Ad}_{\hat{q}_e(t)}\hat{\omega}_d^*(\theta(t)) +\nonumber\\&#10;        \begin{split}&#10;        &amp;\hspace{0.5cm}\dot{\theta}(t)\left[ \dot{\hat{q}}_e(t)\circ\hat{\omega}_d^*(\theta(t))\circ\hat{q}_e(t)+ \right.\\&#10;         %&amp;\hspace{1.3cm}\hat{q}_e(t)\circ\dot{\hat{\omega}}_d^*(\theta(t))\circ\hat{q}_e(t)+\\&#10;        &amp;\hspace{1.3cm}\hat{q}_e(t)\circ\dot{\theta}(t)\mathring{\hat{\omega}}_d^*(\theta(t))\circ\hat{q}_e(t)+\\&#10;         &amp;\hspace{1.2cm}\left.\hat{q}_e(t)\circ\hat{\omega}_d^*(\theta(t))\circ\dot{\hat{q}}_e(t) \right]\,\nonumber,&#10;        \end{split}&#10;    \end{align}&#10;\end{subequations}&#10;&#10;&#10;\end{document}"/>
  <p:tag name="IGUANATEXSIZE" val="20"/>
  <p:tag name="IGUANATEXCURSOR" val="543"/>
  <p:tag name="TRANSPARENCY" val="True"/>
  <p:tag name="LATEXENGINEID" val="0"/>
  <p:tag name="TEMPFOLDER" val="c:\temp\"/>
  <p:tag name="LATEXFORMHEIGHT" val="320"/>
  <p:tag name="LATEXFORMWIDTH" val="878.25"/>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436.82"/>
  <p:tag name="OUTPUTTYPE" val="PNG"/>
  <p:tag name="IGUANATEXVERSION" val="160"/>
  <p:tag name="LATEXADDIN" val="\documentclass{article}&#10;\usepackage{amsmath}&#10;\usepackage{bm}&#10;\pagestyle{empty}&#10;\begin{document}&#10;&#10;$\hat{q}(t) = q(t) + \epsilon/{2}\,\bm{p}(t)\circ q(t)$&#10;&#10;&#10;\end{document}"/>
  <p:tag name="IGUANATEXSIZE" val="20"/>
  <p:tag name="IGUANATEXCURSOR" val="60"/>
  <p:tag name="TRANSPARENCY" val="True"/>
  <p:tag name="LATEXENGINEID" val="0"/>
  <p:tag name="TEMPFOLDER" val="c:\temp\"/>
  <p:tag name="LATEXFORMHEIGHT" val="320"/>
  <p:tag name="LATEXFORMWIDTH" val="385"/>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050.619"/>
  <p:tag name="OUTPUTTYPE" val="PNG"/>
  <p:tag name="IGUANATEXVERSION" val="160"/>
  <p:tag name="LATEXADDIN" val="\documentclass{article}&#10;\usepackage{amsmath}&#10;\usepackage{bm}&#10;\pagestyle{empty}&#10;\begin{document}&#10;&#10;&#10;$\dot{\bm{x}}(t) = f(\bm{x}(t), \bm{u}(t))$&#10;&#10;\end{document}"/>
  <p:tag name="IGUANATEXSIZE" val="12"/>
  <p:tag name="IGUANATEXCURSOR" val="140"/>
  <p:tag name="TRANSPARENCY" val="True"/>
  <p:tag name="LATEXENGINEID" val="0"/>
  <p:tag name="TEMPFOLDER" val="c:\temp\"/>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93.9632"/>
  <p:tag name="OUTPUTTYPE" val="PNG"/>
  <p:tag name="IGUANATEXVERSION" val="160"/>
  <p:tag name="LATEXADDIN" val="\documentclass{article}&#10;\usepackage{amsmath}&#10;\usepackage{amsfonts}&#10;\usepackage{bm}&#10;\usepackage[usenames,dvipsnames]{color}&#10;\pagestyle{empty}&#10;\begin{document}&#10;$\mathrm{SE}(3)$&#10;&#10;&#10;&#10;\end{document}"/>
  <p:tag name="IGUANATEXSIZE" val="20"/>
  <p:tag name="IGUANATEXCURSOR" val="174"/>
  <p:tag name="TRANSPARENCY" val="True"/>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2776.153"/>
  <p:tag name="OUTPUTTYPE" val="PNG"/>
  <p:tag name="IGUANATEXVERSION" val="160"/>
  <p:tag name="LATEXADDIN" val="\documentclass{article}&#10;\usepackage{amsmath}&#10;\usepackage{amsfonts}&#10;\usepackage{bm}&#10;\pagestyle{empty}&#10;\begin{document}&#10;&#10;$\Gamma = \{\theta \in[\theta_0,\theta_f] \subseteq\mathbb{R}\mapsto\bm{p}_d(\theta) \in \mathbb{R}^3, q_d(\theta) \in \mathrm{SO}(3)\}$&#10;&#10;&#10;\end{document}"/>
  <p:tag name="IGUANATEXSIZE" val="20"/>
  <p:tag name="IGUANATEXCURSOR" val="254"/>
  <p:tag name="TRANSPARENCY" val="True"/>
  <p:tag name="LATEXENGINEID" val="0"/>
  <p:tag name="TEMPFOLDER" val="c:\temp\"/>
  <p:tag name="LATEXFORMHEIGHT" val="320"/>
  <p:tag name="LATEXFORMWIDTH" val="385"/>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136.4829"/>
  <p:tag name="ORIGINALWIDTH" val="841.3948"/>
  <p:tag name="OUTPUTTYPE" val="PNG"/>
  <p:tag name="IGUANATEXVERSION" val="160"/>
  <p:tag name="LATEXADDIN" val="\documentclass{article}&#10;\usepackage{amsmath}&#10;\pagestyle{empty}&#10;\begin{document}&#10;&#10;$\hat{U} = \hat{U}_{\text{FF}} + \hat{U}_{\text{FB}}$&#10;&#10;&#10;\end{document}"/>
  <p:tag name="IGUANATEXSIZE" val="20"/>
  <p:tag name="IGUANATEXCURSOR" val="134"/>
  <p:tag name="TRANSPARENCY" val="True"/>
  <p:tag name="LATEXENGINEID" val="0"/>
  <p:tag name="TEMPFOLDER" val="c:\temp\"/>
  <p:tag name="LATEXFORMHEIGHT" val="320"/>
  <p:tag name="LATEXFORMWIDTH" val="385"/>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436.4454"/>
  <p:tag name="ORIGINALWIDTH" val="5010.874"/>
  <p:tag name="OUTPUTTYPE" val="PNG"/>
  <p:tag name="IGUANATEXVERSION" val="160"/>
  <p:tag name="LATEXADDIN" val="\documentclass{article}&#10;\usepackage{amsmath}&#10;\usepackage{bm}&#10;\pagestyle{empty}&#10;\begin{document}&#10;&#10;\begin{align}&#10;    \hat{U}_\text{FF}(t, U_\theta) =&amp; -\hat{F}(t) -U_\theta(x(t))\,\text{Ad}_{\hat{q}_e(t)}\hat{\omega}_d^*(\theta(t))-\notag\\&#10;    &amp;\dot{\theta}(t)\left[ \dot{\hat{q}}_e(t)\circ\hat{\omega}_d^*(\theta(t))\circ\hat{q}_e(t)+ \right.&#10;     \hspace{-0.05cm}\hat{q}_e(t)\circ\dot{\theta}(t)\mathring{\hat{\omega}}_d^*(\theta(t))\circ\hat{q}_e(t)+&#10;    \left.\hat{q}_e(t)\circ\hat{\omega}_d^*(\theta(t))\circ\dot{\hat{q}}_e(t) \right]\notag\,&#10;\end{align}&#10;&#10;&#10;\end{document}"/>
  <p:tag name="IGUANATEXSIZE" val="20"/>
  <p:tag name="IGUANATEXCURSOR" val="546"/>
  <p:tag name="TRANSPARENCY" val="True"/>
  <p:tag name="LATEXENGINEID" val="0"/>
  <p:tag name="TEMPFOLDER" val="c:\temp\"/>
  <p:tag name="LATEXFORMHEIGHT" val="320"/>
  <p:tag name="LATEXFORMWIDTH" val="829.5"/>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97.9753"/>
  <p:tag name="OUTPUTTYPE" val="PNG"/>
  <p:tag name="IGUANATEXVERSION" val="160"/>
  <p:tag name="LATEXADDIN" val="\documentclass{article}&#10;\usepackage{amsmath}&#10;\pagestyle{empty}&#10;\begin{document}&#10;&#10;&#10;$x(t)$&#10;&#10;\end{document}"/>
  <p:tag name="IGUANATEXSIZE" val="20"/>
  <p:tag name="IGUANATEXCURSOR" val="84"/>
  <p:tag name="TRANSPARENCY" val="True"/>
  <p:tag name="LATEXENGINEID" val="0"/>
  <p:tag name="TEMPFOLDER" val="c:\temp\"/>
  <p:tag name="LATEXFORMHEIGHT" val="320"/>
  <p:tag name="LATEXFORMWIDTH" val="385"/>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934.3832"/>
  <p:tag name="OUTPUTTYPE" val="PNG"/>
  <p:tag name="IGUANATEXVERSION" val="160"/>
  <p:tag name="LATEXADDIN" val="\documentclass{article}&#10;\usepackage{amsmath}&#10;\usepackage{bm}&#10;\pagestyle{empty}&#10;\begin{document}&#10;&#10;$\lim_{t\to\infty} \bm{e}_\Gamma(t) = 0$&#10;&#10;\end{document}"/>
  <p:tag name="IGUANATEXSIZE" val="12"/>
  <p:tag name="IGUANATEXCURSOR" val="136"/>
  <p:tag name="TRANSPARENCY" val="True"/>
  <p:tag name="LATEXENGINEID" val="0"/>
  <p:tag name="TEMPFOLDER" val="c:\temp\"/>
  <p:tag name="LATEXFORMHEIGHT" val="320"/>
  <p:tag name="LATEXFORMWIDTH" val="385"/>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36.4829"/>
  <p:tag name="ORIGINALWIDTH" val="200.9749"/>
  <p:tag name="OUTPUTTYPE" val="PNG"/>
  <p:tag name="IGUANATEXVERSION" val="160"/>
  <p:tag name="LATEXADDIN" val="\documentclass{article}&#10;\usepackage{amsmath}&#10;\pagestyle{empty}&#10;\begin{document}&#10;&#10;$\hat{U}_{\text{FF}}$&#10;&#10;&#10;\end{document}"/>
  <p:tag name="IGUANATEXSIZE" val="20"/>
  <p:tag name="IGUANATEXCURSOR" val="101"/>
  <p:tag name="TRANSPARENCY" val="True"/>
  <p:tag name="LATEXENGINEID" val="0"/>
  <p:tag name="TEMPFOLDER" val="c:\temp\"/>
  <p:tag name="LATEXFORMHEIGHT" val="320"/>
  <p:tag name="LATEXFORMWIDTH" val="385"/>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152.9809"/>
  <p:tag name="OUTPUTTYPE" val="PNG"/>
  <p:tag name="IGUANATEXVERSION" val="160"/>
  <p:tag name="LATEXADDIN" val="\documentclass{article}&#10;\usepackage{amsmath}&#10;\usepackage{bm}&#10;\pagestyle{empty}&#10;\begin{document}&#10;&#10;$\pm\hat{I}$&#10;&#10;&#10;\end{document}"/>
  <p:tag name="IGUANATEXSIZE" val="12"/>
  <p:tag name="IGUANATEXCURSOR" val="108"/>
  <p:tag name="TRANSPARENCY" val="True"/>
  <p:tag name="LATEXENGINEID" val="0"/>
  <p:tag name="TEMPFOLDER" val="c:\temp\"/>
  <p:tag name="LATEXFORMHEIGHT" val="320"/>
  <p:tag name="LATEXFORMWIDTH" val="385"/>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450.6936"/>
  <p:tag name="OUTPUTTYPE" val="PNG"/>
  <p:tag name="IGUANATEXVERSION" val="160"/>
  <p:tag name="LATEXADDIN" val="\documentclass{article}&#10;\usepackage{amsmath}&#10;\usepackage{bm}&#10;\pagestyle{empty}&#10;\begin{document}&#10;&#10;$\{\hat{\bm{k}}_p,\,\hat{\bm{k}}_v\}$&#10;&#10;&#10;\end{document}"/>
  <p:tag name="IGUANATEXSIZE" val="20"/>
  <p:tag name="IGUANATEXCURSOR" val="133"/>
  <p:tag name="TRANSPARENCY" val="True"/>
  <p:tag name="LATEXENGINEID" val="0"/>
  <p:tag name="TEMPFOLDER" val="c:\temp\"/>
  <p:tag name="LATEXFORMHEIGHT" val="320"/>
  <p:tag name="LATEXFORMWIDTH" val="385"/>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11.1736"/>
  <p:tag name="OUTPUTTYPE" val="PNG"/>
  <p:tag name="IGUANATEXVERSION" val="160"/>
  <p:tag name="LATEXADDIN" val="\documentclass{article}&#10;\usepackage{amsmath}&#10;\pagestyle{empty}&#10;\begin{document}&#10;&#10;$\lambda\in\{-1,1\}$&#10;&#10;&#10;\end{document}"/>
  <p:tag name="IGUANATEXSIZE" val="14"/>
  <p:tag name="IGUANATEXCURSOR" val="81"/>
  <p:tag name="TRANSPARENCY" val="True"/>
  <p:tag name="LATEXENGINEID" val="0"/>
  <p:tag name="TEMPFOLDER" val="c:\temp\"/>
  <p:tag name="LATEXFORMHEIGHT" val="320"/>
  <p:tag name="LATEXFORMWIDTH" val="385"/>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2115.486"/>
  <p:tag name="OUTPUTTYPE" val="PNG"/>
  <p:tag name="IGUANATEXVERSION" val="160"/>
  <p:tag name="LATEXADDIN" val="\documentclass{article}&#10;\usepackage{amsmath}&#10;\usepackage{bm}&#10;\pagestyle{empty}&#10;\begin{document}&#10;&#10;\begin{equation*}&#10;    \hat{U}_\text{FB}(t) = -2\hat{\bm{k}}_p\odot\ln\lambda\hat{q}_e(t) - \hat{\bm{k}}_v\odot\hat{\omega}_e(t)&#10;\end{equation*}&#10;&#10;&#10;\end{document}"/>
  <p:tag name="IGUANATEXSIZE" val="20"/>
  <p:tag name="IGUANATEXCURSOR" val="224"/>
  <p:tag name="TRANSPARENCY" val="True"/>
  <p:tag name="LATEXENGINEID" val="0"/>
  <p:tag name="TEMPFOLDER" val="c:\temp\"/>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10.2362"/>
  <p:tag name="ORIGINALWIDTH" val="661.4173"/>
  <p:tag name="OUTPUTTYPE" val="PNG"/>
  <p:tag name="IGUANATEXVERSION" val="160"/>
  <p:tag name="LATEXADDIN" val="\documentclass{article}&#10;\usepackage{amsmath}&#10;\pagestyle{empty}&#10;\begin{document}&#10;&#10;$\hat{q} = q_r + \epsilon\,q_d$&#10;&#10;&#10;\end{document}"/>
  <p:tag name="IGUANATEXSIZE" val="20"/>
  <p:tag name="IGUANATEXCURSOR" val="108"/>
  <p:tag name="TRANSPARENCY" val="True"/>
  <p:tag name="LATEXENGINEID" val="0"/>
  <p:tag name="TEMPFOLDER" val="c:\temp\"/>
  <p:tag name="LATEXFORMHEIGHT" val="320"/>
  <p:tag name="LATEXFORMWIDTH" val="385"/>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36.4829"/>
  <p:tag name="ORIGINALWIDTH" val="204.7244"/>
  <p:tag name="OUTPUTTYPE" val="PNG"/>
  <p:tag name="IGUANATEXVERSION" val="160"/>
  <p:tag name="LATEXADDIN" val="\documentclass{article}&#10;\usepackage{amsmath}&#10;\pagestyle{empty}&#10;\begin{document}&#10;&#10;$\hat{U}_{\text{FB}}$&#10;&#10;&#10;\end{document}"/>
  <p:tag name="IGUANATEXSIZE" val="20"/>
  <p:tag name="IGUANATEXCURSOR" val="82"/>
  <p:tag name="TRANSPARENCY" val="True"/>
  <p:tag name="LATEXENGINEID" val="0"/>
  <p:tag name="TEMPFOLDER" val="c:\temp\"/>
  <p:tag name="LATEXFORMHEIGHT" val="320"/>
  <p:tag name="LATEXFORMWIDTH" val="385"/>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1008.624"/>
  <p:tag name="OUTPUTTYPE" val="PNG"/>
  <p:tag name="IGUANATEXVERSION" val="160"/>
  <p:tag name="LATEXADDIN" val="\documentclass{article}&#10;\usepackage{amsmath}&#10;\usepackage{bm}&#10;\pagestyle{empty}&#10;\begin{document}&#10;&#10;$\lim_{t\to\infty} \hat{q}_e(t) = \pm\hat{I}\,$&#10;&#10;&#10;\end{document}"/>
  <p:tag name="IGUANATEXSIZE" val="12"/>
  <p:tag name="IGUANATEXCURSOR" val="145"/>
  <p:tag name="TRANSPARENCY" val="True"/>
  <p:tag name="LATEXENGINEID" val="0"/>
  <p:tag name="TEMPFOLDER" val="c:\temp\"/>
  <p:tag name="LATEXFORMHEIGHT" val="320"/>
  <p:tag name="LATEXFORMWIDTH" val="385"/>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144.7319"/>
  <p:tag name="ORIGINALWIDTH" val="929.1339"/>
  <p:tag name="OUTPUTTYPE" val="PNG"/>
  <p:tag name="IGUANATEXVERSION" val="160"/>
  <p:tag name="LATEXADDIN" val="\documentclass{article}&#10;\usepackage{amsmath}&#10;\usepackage{bm}&#10;\pagestyle{empty}&#10;\begin{document}&#10;&#10;$\lim_{t\to\infty} \hat{\omega}_e(t) = \hat{0}$&#10;&#10;&#10;\end{document}"/>
  <p:tag name="IGUANATEXSIZE" val="12"/>
  <p:tag name="IGUANATEXCURSOR" val="143"/>
  <p:tag name="TRANSPARENCY" val="True"/>
  <p:tag name="LATEXENGINEID" val="0"/>
  <p:tag name="TEMPFOLDER" val="c:\temp\"/>
  <p:tag name="LATEXFORMHEIGHT" val="320"/>
  <p:tag name="LATEXFORMWIDTH" val="385"/>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147.7315"/>
  <p:tag name="ORIGINALWIDTH" val="804.6495"/>
  <p:tag name="OUTPUTTYPE" val="PNG"/>
  <p:tag name="IGUANATEXVERSION" val="160"/>
  <p:tag name="LATEXADDIN" val="\documentclass{article}&#10;\usepackage{amsmath}&#10;\pagestyle{empty}&#10;\begin{document}&#10;&#10;&#10;$\ddot{\theta}(t) = U_\theta (x(t))$&#10;&#10;\end{document}"/>
  <p:tag name="IGUANATEXSIZE" val="20"/>
  <p:tag name="IGUANATEXCURSOR" val="113"/>
  <p:tag name="TRANSPARENCY" val="True"/>
  <p:tag name="LATEXENGINEID" val="0"/>
  <p:tag name="TEMPFOLDER" val="c:\temp\"/>
  <p:tag name="LATEXFORMHEIGHT" val="320"/>
  <p:tag name="LATEXFORMWIDTH" val="385"/>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425.572"/>
  <p:tag name="ORIGINALWIDTH" val="2515.186"/>
  <p:tag name="OUTPUTTYPE" val="PNG"/>
  <p:tag name="IGUANATEXVERSION" val="160"/>
  <p:tag name="LATEXADDIN" val="\documentclass{article}&#10;\usepackage{amsmath}&#10;\usepackage{bm}&#10;\pagestyle{empty}&#10;\begin{document}&#10;&#10;\begin{subequations}\label{eq:udq_error}&#10;    \begin{align}&#10;        \dot{\hat{q}}_e(t) &amp;= \frac{1}{2}\hat{\omega}_e(t)\circ\hat{q}_e(t)  \,,\nonumber\\&#10;        \hat{\omega}_e(t) &amp;= \left[0,\bm{\omega}_e(t)\right] + \epsilon\left[0, \dot{\bm{p}}_e(t) + \bm{p}_e(t)\times\bm{\omega}_e(t)\right]\,,\nonumber\\&#10;        \dot{\hat{\omega}}_e(t)&amp;= \hat{F}(t) + \hat{U}(t) + \ddot{\theta}(t)\,\text{Ad}_{\hat{q}_e(t)}\hat{\omega}_d^*(\theta(t)) +\nonumber\\&#10;        \begin{split}&#10;        &amp;\hspace{0.5cm}\dot{\theta}(t)\left[ \dot{\hat{q}}_e(t)\circ\hat{\omega}_d^*(\theta(t))\circ\hat{q}_e(t)+ \right.\\&#10;         %&amp;\hspace{1.3cm}\hat{q}_e(t)\circ\dot{\hat{\omega}}_d^*(\theta(t))\circ\hat{q}_e(t)+\\&#10;        &amp;\hspace{1.3cm}\hat{q}_e(t)\circ\dot{\theta}(t)\mathring{\hat{\omega}}_d^*(\theta(t))\circ\hat{q}_e(t)+\\&#10;         &amp;\hspace{1.2cm}\left.\hat{q}_e(t)\circ\hat{\omega}_d^*(\theta(t))\circ\dot{\hat{q}}_e(t) \right]\,\nonumber&#10;        \end{split}&#10;    \end{align}&#10;\end{subequations}&#10;&#10;&#10;\end{document}"/>
  <p:tag name="IGUANATEXSIZE" val="20"/>
  <p:tag name="IGUANATEXCURSOR" val="1018"/>
  <p:tag name="TRANSPARENCY" val="True"/>
  <p:tag name="LATEXENGINEID" val="0"/>
  <p:tag name="TEMPFOLDER" val="c:\temp\"/>
  <p:tag name="LATEXFORMHEIGHT" val="320"/>
  <p:tag name="LATEXFORMWIDTH" val="878.25"/>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350.2062"/>
  <p:tag name="OUTPUTTYPE" val="PNG"/>
  <p:tag name="IGUANATEXVERSION" val="160"/>
  <p:tag name="LATEXADDIN" val="\documentclass{article}&#10;\usepackage{amsmath}&#10;\usepackage{bm}&#10;\pagestyle{empty}&#10;\begin{document}&#10;&#10;$\hat{\bm{k}}_p &gt; \hat{0}$&#10;&#10;&#10;\end{document}"/>
  <p:tag name="IGUANATEXSIZE" val="20"/>
  <p:tag name="IGUANATEXCURSOR" val="123"/>
  <p:tag name="TRANSPARENCY" val="True"/>
  <p:tag name="LATEXENGINEID" val="0"/>
  <p:tag name="TEMPFOLDER" val="c:\temp\"/>
  <p:tag name="LATEXFORMHEIGHT" val="320"/>
  <p:tag name="LATEXFORMWIDTH" val="385"/>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985.3768"/>
  <p:tag name="OUTPUTTYPE" val="PNG"/>
  <p:tag name="IGUANATEXVERSION" val="160"/>
  <p:tag name="LATEXADDIN" val="\documentclass{article}&#10;\usepackage{amsmath}&#10;\usepackage{bm}&#10;\pagestyle{empty}&#10;\begin{document}&#10;&#10;$k_{pd1} =k_{pd2}=k_{pd3}$&#10;&#10;&#10;\end{document}"/>
  <p:tag name="IGUANATEXSIZE" val="20"/>
  <p:tag name="IGUANATEXCURSOR" val="123"/>
  <p:tag name="TRANSPARENCY" val="True"/>
  <p:tag name="LATEXENGINEID" val="0"/>
  <p:tag name="TEMPFOLDER" val="c:\temp\"/>
  <p:tag name="LATEXFORMHEIGHT" val="320"/>
  <p:tag name="LATEXFORMWIDTH" val="385"/>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138.7327"/>
  <p:tag name="ORIGINALWIDTH" val="401.1998"/>
  <p:tag name="OUTPUTTYPE" val="PNG"/>
  <p:tag name="IGUANATEXVERSION" val="160"/>
  <p:tag name="LATEXADDIN" val="\documentclass{article}&#10;\usepackage{amsmath}&#10;\usepackage{bm}&#10;\pagestyle{empty}&#10;\begin{document}&#10;&#10;$\hat{\bm{k}}_v &gt; \hat{0}\,.$&#10;&#10;&#10;\end{document}"/>
  <p:tag name="IGUANATEXSIZE" val="20"/>
  <p:tag name="IGUANATEXCURSOR" val="125"/>
  <p:tag name="TRANSPARENCY" val="True"/>
  <p:tag name="LATEXENGINEID" val="0"/>
  <p:tag name="TEMPFOLDER" val="c:\temp\"/>
  <p:tag name="LATEXFORMHEIGHT" val="320"/>
  <p:tag name="LATEXFORMWIDTH" val="385"/>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52.9809"/>
  <p:tag name="ORIGINALWIDTH" val="1993.251"/>
  <p:tag name="OUTPUTTYPE" val="PNG"/>
  <p:tag name="IGUANATEXVERSION" val="160"/>
  <p:tag name="LATEXADDIN" val="\documentclass{article}&#10;\usepackage{amsmath}&#10;\usepackage{bm}&#10;\pagestyle{empty}&#10;\begin{document}&#10;&#10;$U_\theta(x(t))\implies\dot{\theta}(t) &gt; 0,\;\forall\,\theta\in[\theta_0,\theta_f]$.&#10;&#10;&#10;\end{document}"/>
  <p:tag name="IGUANATEXSIZE" val="20"/>
  <p:tag name="IGUANATEXCURSOR" val="108"/>
  <p:tag name="TRANSPARENCY" val="True"/>
  <p:tag name="LATEXENGINEID" val="0"/>
  <p:tag name="TEMPFOLDER" val="c:\temp\"/>
  <p:tag name="LATEXFORMHEIGHT" val="320"/>
  <p:tag name="LATEXFORMWIDTH" val="385"/>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86.98914"/>
  <p:tag name="OUTPUTTYPE" val="PNG"/>
  <p:tag name="IGUANATEXVERSION" val="160"/>
  <p:tag name="LATEXADDIN" val="\documentclass{article}&#10;\usepackage{amsmath}&#10;\usepackage{amsfonts}&#10;\usepackage{bm}&#10;\pagestyle{empty}&#10;\begin{document}&#10;&#10;$\hat{U}$&#10;&#10;&#10;\end{document}"/>
  <p:tag name="IGUANATEXSIZE" val="20"/>
  <p:tag name="IGUANATEXCURSOR" val="127"/>
  <p:tag name="TRANSPARENCY" val="True"/>
  <p:tag name="LATEXENGINEID" val="0"/>
  <p:tag name="TEMPFOLDER" val="c:\temp\"/>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324.7094"/>
  <p:tag name="OUTPUTTYPE" val="PNG"/>
  <p:tag name="IGUANATEXVERSION" val="160"/>
  <p:tag name="LATEXADDIN" val="\documentclass{article}&#10;\usepackage{amsmath}&#10;\pagestyle{empty}&#10;\begin{document}&#10;&#10;$\epsilon^2=0$&#10;&#10;&#10;\end{document}"/>
  <p:tag name="IGUANATEXSIZE" val="20"/>
  <p:tag name="IGUANATEXCURSOR" val="95"/>
  <p:tag name="TRANSPARENCY" val="True"/>
  <p:tag name="LATEXENGINEID" val="0"/>
  <p:tag name="TEMPFOLDER" val="c:\temp\"/>
  <p:tag name="LATEXFORMHEIGHT" val="320"/>
  <p:tag name="LATEXFORMWIDTH" val="385"/>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68.99134"/>
  <p:tag name="OUTPUTTYPE" val="PNG"/>
  <p:tag name="IGUANATEXVERSION" val="160"/>
  <p:tag name="LATEXADDIN" val="\documentclass{article}&#10;\usepackage{amsmath}&#10;\usepackage{amsfonts}&#10;\usepackage{bm}&#10;\pagestyle{empty}&#10;\begin{document}&#10;&#10;$\Gamma$&#10;&#10;&#10;\end{document}"/>
  <p:tag name="IGUANATEXSIZE" val="20"/>
  <p:tag name="IGUANATEXCURSOR" val="126"/>
  <p:tag name="TRANSPARENCY" val="True"/>
  <p:tag name="LATEXENGINEID" val="0"/>
  <p:tag name="TEMPFOLDER" val="c:\temp\"/>
  <p:tag name="LATEXFORMHEIGHT" val="320"/>
  <p:tag name="LATEXFORMWIDTH" val="385"/>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050.619"/>
  <p:tag name="OUTPUTTYPE" val="PNG"/>
  <p:tag name="IGUANATEXVERSION" val="160"/>
  <p:tag name="LATEXADDIN" val="\documentclass{article}&#10;\usepackage{amsmath}&#10;\usepackage{bm}&#10;\pagestyle{empty}&#10;\begin{document}&#10;&#10;&#10;$\dot{\bm{x}}(t) = f(\bm{x}(t), \bm{u}(t))$&#10;&#10;\end{document}"/>
  <p:tag name="IGUANATEXSIZE" val="12"/>
  <p:tag name="IGUANATEXCURSOR" val="140"/>
  <p:tag name="TRANSPARENCY" val="True"/>
  <p:tag name="LATEXENGINEID" val="0"/>
  <p:tag name="TEMPFOLDER" val="c:\temp\"/>
  <p:tag name="LATEXFORMHEIGHT" val="320"/>
  <p:tag name="LATEXFORMWIDTH" val="385"/>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2776.153"/>
  <p:tag name="OUTPUTTYPE" val="PNG"/>
  <p:tag name="IGUANATEXVERSION" val="160"/>
  <p:tag name="LATEXADDIN" val="\documentclass{article}&#10;\usepackage{amsmath}&#10;\usepackage{amsfonts}&#10;\usepackage{bm}&#10;\pagestyle{empty}&#10;\begin{document}&#10;&#10;$\Gamma = \{\theta \in[\theta_0,\theta_f] \subseteq\mathbb{R}\mapsto\bm{p}_d(\theta) \in \mathbb{R}^3, q_d(\theta) \in \mathrm{SO}(3)\}$&#10;&#10;&#10;\end{document}"/>
  <p:tag name="IGUANATEXSIZE" val="20"/>
  <p:tag name="IGUANATEXCURSOR" val="254"/>
  <p:tag name="TRANSPARENCY" val="True"/>
  <p:tag name="LATEXENGINEID" val="0"/>
  <p:tag name="TEMPFOLDER" val="c:\temp\"/>
  <p:tag name="LATEXFORMHEIGHT" val="320"/>
  <p:tag name="LATEXFORMWIDTH" val="385"/>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305.962"/>
  <p:tag name="OUTPUTTYPE" val="PNG"/>
  <p:tag name="IGUANATEXVERSION" val="160"/>
  <p:tag name="LATEXADDIN" val="\documentclass{article}&#10;\usepackage{amsmath}&#10;\usepackage{bm}&#10;\pagestyle{empty}&#10;\begin{document}&#10;&#10;$\bm{e}_\Gamma(t) = \triangle \left[\{\bm{p}(t),q(t)\},\{\bm{p}_d(\theta(t)),q_d(\theta(t))\}\right]$&#10;&#10;&#10;\end{document}"/>
  <p:tag name="IGUANATEXSIZE" val="20"/>
  <p:tag name="IGUANATEXCURSOR" val="198"/>
  <p:tag name="TRANSPARENCY" val="True"/>
  <p:tag name="LATEXENGINEID" val="0"/>
  <p:tag name="TEMPFOLDER" val="c:\temp\"/>
  <p:tag name="LATEXFORMHEIGHT" val="320"/>
  <p:tag name="LATEXFORMWIDTH" val="385"/>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367.4541"/>
  <p:tag name="ORIGINALWIDTH" val="2695.163"/>
  <p:tag name="OUTPUTTYPE" val="PNG"/>
  <p:tag name="IGUANATEXVERSION" val="160"/>
  <p:tag name="LATEXADDIN" val="\documentclass{article}&#10;\usepackage{amsmath}&#10;\usepackage{bm}&#10;\pagestyle{empty}&#10;\begin{document}&#10;&#10;\begin{align}&#10;    \hat{U}_\text{FF} =&amp; -\hat{F}(t) -U_\theta(x(t))\,\text{Ad}_{\hat{q}_e(t)}\hat{\omega}_d^*(\theta(t))-g(x(t))\notag\\&#10;\hat{U}_\text{FB} =&amp; -2\hat{\bm{k}}_p\odot\ln\lambda\hat{q}_e(t) - \hat{\bm{k}}_v\odot\hat{\omega}_e(t)\notag&#10;\end{align}&#10;&#10;&#10;\end{document}"/>
  <p:tag name="IGUANATEXSIZE" val="20"/>
  <p:tag name="IGUANATEXCURSOR" val="342"/>
  <p:tag name="TRANSPARENCY" val="True"/>
  <p:tag name="LATEXENGINEID" val="0"/>
  <p:tag name="TEMPFOLDER" val="c:\temp\"/>
  <p:tag name="LATEXFORMHEIGHT" val="411.75"/>
  <p:tag name="LATEXFORMWIDTH" val="876.75"/>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68.99134"/>
  <p:tag name="OUTPUTTYPE" val="PNG"/>
  <p:tag name="IGUANATEXVERSION" val="160"/>
  <p:tag name="LATEXADDIN" val="\documentclass{article}&#10;\usepackage{amsmath}&#10;\usepackage{amsfonts}&#10;\usepackage{bm}&#10;\pagestyle{empty}&#10;\begin{document}&#10;&#10;$\Gamma$&#10;&#10;&#10;\end{document}"/>
  <p:tag name="IGUANATEXSIZE" val="20"/>
  <p:tag name="IGUANATEXCURSOR" val="126"/>
  <p:tag name="TRANSPARENCY" val="True"/>
  <p:tag name="LATEXENGINEID" val="0"/>
  <p:tag name="TEMPFOLDER" val="c:\temp\"/>
  <p:tag name="LATEXFORMHEIGHT" val="320"/>
  <p:tag name="LATEXFORMWIDTH" val="385"/>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86.98914"/>
  <p:tag name="OUTPUTTYPE" val="PNG"/>
  <p:tag name="IGUANATEXVERSION" val="160"/>
  <p:tag name="LATEXADDIN" val="\documentclass{article}&#10;\usepackage{amsmath}&#10;\usepackage{amsfonts}&#10;\usepackage{bm}&#10;\pagestyle{empty}&#10;\begin{document}&#10;&#10;$\hat{U}$&#10;&#10;&#10;\end{document}"/>
  <p:tag name="IGUANATEXSIZE" val="20"/>
  <p:tag name="IGUANATEXCURSOR" val="127"/>
  <p:tag name="TRANSPARENCY" val="True"/>
  <p:tag name="LATEXENGINEID" val="0"/>
  <p:tag name="TEMPFOLDER" val="c:\temp\"/>
  <p:tag name="LATEXFORMHEIGHT" val="320"/>
  <p:tag name="LATEXFORMWIDTH" val="385"/>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350.2062"/>
  <p:tag name="OUTPUTTYPE" val="PNG"/>
  <p:tag name="IGUANATEXVERSION" val="160"/>
  <p:tag name="LATEXADDIN" val="\documentclass{article}&#10;\usepackage{amsmath}&#10;\usepackage{bm}&#10;\pagestyle{empty}&#10;\begin{document}&#10;&#10;$\hat{\bm{k}}_p &gt; \hat{0}$&#10;&#10;&#10;\end{document}"/>
  <p:tag name="IGUANATEXSIZE" val="20"/>
  <p:tag name="IGUANATEXCURSOR" val="123"/>
  <p:tag name="TRANSPARENCY" val="True"/>
  <p:tag name="LATEXENGINEID" val="0"/>
  <p:tag name="TEMPFOLDER" val="c:\temp\"/>
  <p:tag name="LATEXFORMHEIGHT" val="320"/>
  <p:tag name="LATEXFORMWIDTH" val="385"/>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985.3768"/>
  <p:tag name="OUTPUTTYPE" val="PNG"/>
  <p:tag name="IGUANATEXVERSION" val="160"/>
  <p:tag name="LATEXADDIN" val="\documentclass{article}&#10;\usepackage{amsmath}&#10;\usepackage{bm}&#10;\pagestyle{empty}&#10;\begin{document}&#10;&#10;$k_{pd1} =k_{pd2}=k_{pd3}$&#10;&#10;&#10;\end{document}"/>
  <p:tag name="IGUANATEXSIZE" val="20"/>
  <p:tag name="IGUANATEXCURSOR" val="123"/>
  <p:tag name="TRANSPARENCY" val="True"/>
  <p:tag name="LATEXENGINEID" val="0"/>
  <p:tag name="TEMPFOLDER" val="c:\temp\"/>
  <p:tag name="LATEXFORMHEIGHT" val="320"/>
  <p:tag name="LATEXFORMWIDTH" val="385"/>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117.7353"/>
  <p:tag name="OUTPUTTYPE" val="PNG"/>
  <p:tag name="IGUANATEXVERSION" val="160"/>
  <p:tag name="LATEXADDIN" val="\documentclass{article}&#10;\usepackage{amsmath}&#10;\usepackage{bm}&#10;\pagestyle{empty}&#10;\begin{document}&#10;&#10;$\hat{\bm{k}}_p$&#10;&#10;&#10;\end{document}"/>
  <p:tag name="IGUANATEXSIZE" val="20"/>
  <p:tag name="IGUANATEXCURSOR" val="113"/>
  <p:tag name="TRANSPARENCY" val="True"/>
  <p:tag name="LATEXENGINEID" val="0"/>
  <p:tag name="TEMPFOLDER" val="c:\temp\"/>
  <p:tag name="LATEXFORMHEIGHT" val="320"/>
  <p:tag name="LATEXFORMWIDTH" val="38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ra2022_deck_template" id="{AF82F896-2101-6C4F-8513-E3B9677B7CBD}" vid="{93B4429F-F8A0-5C44-9858-36D870FB31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17315</TotalTime>
  <Words>6970</Words>
  <Application>Microsoft Office PowerPoint</Application>
  <PresentationFormat>Widescreen</PresentationFormat>
  <Paragraphs>576</Paragraphs>
  <Slides>28</Slides>
  <Notes>27</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Montserrat</vt:lpstr>
      <vt:lpstr>Office Theme</vt:lpstr>
      <vt:lpstr>PowerPoint Presentation</vt:lpstr>
      <vt:lpstr>Motivation</vt:lpstr>
      <vt:lpstr>Motivation</vt:lpstr>
      <vt:lpstr>Motivation</vt:lpstr>
      <vt:lpstr>Motivation</vt:lpstr>
      <vt:lpstr>Motivation</vt:lpstr>
      <vt:lpstr>Motivation</vt:lpstr>
      <vt:lpstr>Methodology</vt:lpstr>
      <vt:lpstr>Methodology</vt:lpstr>
      <vt:lpstr>Methodology</vt:lpstr>
      <vt:lpstr>Methodology</vt:lpstr>
      <vt:lpstr>Methodology</vt:lpstr>
      <vt:lpstr>Methodology</vt:lpstr>
      <vt:lpstr>Methodology</vt:lpstr>
      <vt:lpstr>Results</vt:lpstr>
      <vt:lpstr>Results</vt:lpstr>
      <vt:lpstr>Conclusion</vt:lpstr>
      <vt:lpstr>PowerPoint Presentation</vt:lpstr>
      <vt:lpstr>Motivation</vt:lpstr>
      <vt:lpstr>Motivation</vt:lpstr>
      <vt:lpstr>Potential questions</vt:lpstr>
      <vt:lpstr>Methodology</vt:lpstr>
      <vt:lpstr>Results</vt:lpstr>
      <vt:lpstr>PowerPoint Presentation</vt:lpstr>
      <vt:lpstr>Experiments – E1</vt:lpstr>
      <vt:lpstr>Experiments – E2</vt:lpstr>
      <vt:lpstr>Methodology</vt:lpstr>
      <vt:lpstr>Motivation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Soueidan</dc:creator>
  <cp:lastModifiedBy>Jon Arrizabalaga Aguirregomezcorta</cp:lastModifiedBy>
  <cp:revision>512</cp:revision>
  <dcterms:created xsi:type="dcterms:W3CDTF">2020-05-20T11:11:02Z</dcterms:created>
  <dcterms:modified xsi:type="dcterms:W3CDTF">2023-12-10T12:43:35Z</dcterms:modified>
</cp:coreProperties>
</file>