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329" r:id="rId2"/>
    <p:sldId id="332" r:id="rId3"/>
    <p:sldId id="366" r:id="rId4"/>
    <p:sldId id="367" r:id="rId5"/>
    <p:sldId id="368" r:id="rId6"/>
    <p:sldId id="3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9000"/>
    <a:srgbClr val="7030A0"/>
    <a:srgbClr val="8BE1FF"/>
    <a:srgbClr val="00B0F0"/>
    <a:srgbClr val="AB86C7"/>
    <a:srgbClr val="70AD47"/>
    <a:srgbClr val="FFFF00"/>
    <a:srgbClr val="CCCC00"/>
    <a:srgbClr val="F4E306"/>
    <a:srgbClr val="82AE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2876B-DB52-4C63-A77F-4233BF74C2FE}" v="2" dt="2023-05-23T11:56:13.1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07" autoAdjust="0"/>
    <p:restoredTop sz="88272" autoAdjust="0"/>
  </p:normalViewPr>
  <p:slideViewPr>
    <p:cSldViewPr snapToGrid="0" snapToObjects="1">
      <p:cViewPr>
        <p:scale>
          <a:sx n="150" d="100"/>
          <a:sy n="150" d="100"/>
        </p:scale>
        <p:origin x="384" y="-40"/>
      </p:cViewPr>
      <p:guideLst/>
    </p:cSldViewPr>
  </p:slideViewPr>
  <p:notesTextViewPr>
    <p:cViewPr>
      <p:scale>
        <a:sx n="75" d="100"/>
        <a:sy n="75" d="100"/>
      </p:scale>
      <p:origin x="0" y="0"/>
    </p:cViewPr>
  </p:notesText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FDE69-5477-FF4F-B3BF-4D7B5D19ADFE}" type="datetimeFigureOut">
              <a:rPr lang="en-US" smtClean="0"/>
              <a:t>5/24/2023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694450-B6F3-1A4E-A2C6-B974C3E7E2FE}" type="slidenum">
              <a:rPr lang="en-US" smtClean="0"/>
              <a:t>‹#›</a:t>
            </a:fld>
            <a:endParaRPr lang="en-US"/>
          </a:p>
        </p:txBody>
      </p:sp>
    </p:spTree>
    <p:extLst>
      <p:ext uri="{BB962C8B-B14F-4D97-AF65-F5344CB8AC3E}">
        <p14:creationId xmlns:p14="http://schemas.microsoft.com/office/powerpoint/2010/main" val="1751484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B694450-B6F3-1A4E-A2C6-B974C3E7E2FE}" type="slidenum">
              <a:rPr lang="en-US" smtClean="0"/>
              <a:t>1</a:t>
            </a:fld>
            <a:endParaRPr lang="en-US"/>
          </a:p>
        </p:txBody>
      </p:sp>
    </p:spTree>
    <p:extLst>
      <p:ext uri="{BB962C8B-B14F-4D97-AF65-F5344CB8AC3E}">
        <p14:creationId xmlns:p14="http://schemas.microsoft.com/office/powerpoint/2010/main" val="224982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motivation comes from simultaneous position and attitude control. Given a rigid body and a parametric geometric reference, we aim to design a control method to concurrently converge in position, as well as orientation. When doing so *, we overcome the limitations of reference-tracking by focusing on reference-following, which allows the rigid body to self-regulate the progress along the path.</a:t>
            </a:r>
          </a:p>
          <a:p>
            <a:endParaRPr lang="en-US" dirty="0"/>
          </a:p>
        </p:txBody>
      </p:sp>
      <p:sp>
        <p:nvSpPr>
          <p:cNvPr id="4" name="Slide Number Placeholder 3"/>
          <p:cNvSpPr>
            <a:spLocks noGrp="1"/>
          </p:cNvSpPr>
          <p:nvPr>
            <p:ph type="sldNum" sz="quarter" idx="5"/>
          </p:nvPr>
        </p:nvSpPr>
        <p:spPr/>
        <p:txBody>
          <a:bodyPr/>
          <a:lstStyle/>
          <a:p>
            <a:fld id="{DB694450-B6F3-1A4E-A2C6-B974C3E7E2FE}" type="slidenum">
              <a:rPr lang="en-US" smtClean="0"/>
              <a:t>2</a:t>
            </a:fld>
            <a:endParaRPr lang="en-US"/>
          </a:p>
        </p:txBody>
      </p:sp>
    </p:spTree>
    <p:extLst>
      <p:ext uri="{BB962C8B-B14F-4D97-AF65-F5344CB8AC3E}">
        <p14:creationId xmlns:p14="http://schemas.microsoft.com/office/powerpoint/2010/main" val="1269448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leads us to the research question that we answer in this paper: Is it possible to derive a control method capable of following a desired position and orientation reference? This question naturally extends the concept of path-following to pose-following. To tackle this problem, our main ingredient is to parameterize the pose with dual quaternions. This choice relies on the multiple benefits associated to dual quaternions, most of which have already been discussed over this workshop. To answer the presented question, our contributions are threefold:</a:t>
            </a:r>
            <a:br>
              <a:rPr lang="en-US" dirty="0"/>
            </a:br>
            <a:endParaRPr lang="en-US" dirty="0"/>
          </a:p>
          <a:p>
            <a:r>
              <a:rPr lang="en-US" dirty="0"/>
              <a:t>1- We extend the ODE’s from well-known dual quaternion based pose-tracking methods to pose-following.</a:t>
            </a:r>
          </a:p>
          <a:p>
            <a:r>
              <a:rPr lang="en-US" dirty="0"/>
              <a:t>2- We derive two alternative control methods for the additional degree of freedom</a:t>
            </a:r>
          </a:p>
          <a:p>
            <a:r>
              <a:rPr lang="en-US" dirty="0"/>
              <a:t>3- Prove almost global asymptotic stability.</a:t>
            </a:r>
          </a:p>
          <a:p>
            <a:endParaRPr lang="en-US" dirty="0"/>
          </a:p>
          <a:p>
            <a:r>
              <a:rPr lang="en-US" dirty="0"/>
              <a:t>In order to validate the presented approach, we conduct two simulated experiments, one for each control method:</a:t>
            </a:r>
          </a:p>
          <a:p>
            <a:endParaRPr lang="en-US" dirty="0"/>
          </a:p>
        </p:txBody>
      </p:sp>
      <p:sp>
        <p:nvSpPr>
          <p:cNvPr id="4" name="Slide Number Placeholder 3"/>
          <p:cNvSpPr>
            <a:spLocks noGrp="1"/>
          </p:cNvSpPr>
          <p:nvPr>
            <p:ph type="sldNum" sz="quarter" idx="5"/>
          </p:nvPr>
        </p:nvSpPr>
        <p:spPr/>
        <p:txBody>
          <a:bodyPr/>
          <a:lstStyle/>
          <a:p>
            <a:fld id="{DB694450-B6F3-1A4E-A2C6-B974C3E7E2FE}" type="slidenum">
              <a:rPr lang="en-US" smtClean="0"/>
              <a:t>3</a:t>
            </a:fld>
            <a:endParaRPr lang="en-US"/>
          </a:p>
        </p:txBody>
      </p:sp>
    </p:spTree>
    <p:extLst>
      <p:ext uri="{BB962C8B-B14F-4D97-AF65-F5344CB8AC3E}">
        <p14:creationId xmlns:p14="http://schemas.microsoft.com/office/powerpoint/2010/main" val="2781982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the first experiment is to validate the almost global asymptotic stability with velocity assignment. In the left figure, we see that regardless of the initial state, the pose of the rigid body converges to the geometric reference. In the right side, we also show that convergence with respect to the velocity profile is achieved.</a:t>
            </a:r>
          </a:p>
        </p:txBody>
      </p:sp>
      <p:sp>
        <p:nvSpPr>
          <p:cNvPr id="4" name="Slide Number Placeholder 3"/>
          <p:cNvSpPr>
            <a:spLocks noGrp="1"/>
          </p:cNvSpPr>
          <p:nvPr>
            <p:ph type="sldNum" sz="quarter" idx="5"/>
          </p:nvPr>
        </p:nvSpPr>
        <p:spPr/>
        <p:txBody>
          <a:bodyPr/>
          <a:lstStyle/>
          <a:p>
            <a:fld id="{DB694450-B6F3-1A4E-A2C6-B974C3E7E2FE}" type="slidenum">
              <a:rPr lang="en-US" smtClean="0"/>
              <a:t>4</a:t>
            </a:fld>
            <a:endParaRPr lang="en-US"/>
          </a:p>
        </p:txBody>
      </p:sp>
    </p:spTree>
    <p:extLst>
      <p:ext uri="{BB962C8B-B14F-4D97-AF65-F5344CB8AC3E}">
        <p14:creationId xmlns:p14="http://schemas.microsoft.com/office/powerpoint/2010/main" val="2228946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In the second case-study we compare the performance of the proposed pose-following approach (red, orange and blue) against pose-tracking (magenta). For this purpose, we pick a planar sinusoidal curve and the task at hand consists of traversing the geometric reference from a zero-velocity pose. However, at the middle of the navigation a longitudinal and angular disturbance is introduced. In this comparison, it becomes apparent that pose-tracking lacks this additional degree of freedom of pose-following and has no choice but to catch up with the time-based reference, causing larger deviation errors.</a:t>
            </a:r>
          </a:p>
        </p:txBody>
      </p:sp>
      <p:sp>
        <p:nvSpPr>
          <p:cNvPr id="4" name="Slide Number Placeholder 3"/>
          <p:cNvSpPr>
            <a:spLocks noGrp="1"/>
          </p:cNvSpPr>
          <p:nvPr>
            <p:ph type="sldNum" sz="quarter" idx="5"/>
          </p:nvPr>
        </p:nvSpPr>
        <p:spPr/>
        <p:txBody>
          <a:bodyPr/>
          <a:lstStyle/>
          <a:p>
            <a:fld id="{DB694450-B6F3-1A4E-A2C6-B974C3E7E2FE}" type="slidenum">
              <a:rPr lang="en-US" smtClean="0"/>
              <a:t>5</a:t>
            </a:fld>
            <a:endParaRPr lang="en-US"/>
          </a:p>
        </p:txBody>
      </p:sp>
    </p:spTree>
    <p:extLst>
      <p:ext uri="{BB962C8B-B14F-4D97-AF65-F5344CB8AC3E}">
        <p14:creationId xmlns:p14="http://schemas.microsoft.com/office/powerpoint/2010/main" val="2906544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B694450-B6F3-1A4E-A2C6-B974C3E7E2FE}" type="slidenum">
              <a:rPr lang="en-US" smtClean="0"/>
              <a:t>6</a:t>
            </a:fld>
            <a:endParaRPr lang="en-US"/>
          </a:p>
        </p:txBody>
      </p:sp>
    </p:spTree>
    <p:extLst>
      <p:ext uri="{BB962C8B-B14F-4D97-AF65-F5344CB8AC3E}">
        <p14:creationId xmlns:p14="http://schemas.microsoft.com/office/powerpoint/2010/main" val="3364433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A33B4DD-0FA0-3A4B-A004-7F785099FD9E}"/>
              </a:ext>
            </a:extLst>
          </p:cNvPr>
          <p:cNvSpPr/>
          <p:nvPr userDrawn="1"/>
        </p:nvSpPr>
        <p:spPr>
          <a:xfrm>
            <a:off x="0" y="3033485"/>
            <a:ext cx="12192000" cy="3824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8534188-D68C-E146-8AD9-6F59B64681C9}"/>
              </a:ext>
            </a:extLst>
          </p:cNvPr>
          <p:cNvPicPr>
            <a:picLocks noChangeAspect="1"/>
          </p:cNvPicPr>
          <p:nvPr userDrawn="1"/>
        </p:nvPicPr>
        <p:blipFill rotWithShape="1">
          <a:blip r:embed="rId2"/>
          <a:srcRect l="9329" t="40825" r="7305" b="11009"/>
          <a:stretch/>
        </p:blipFill>
        <p:spPr>
          <a:xfrm>
            <a:off x="0" y="0"/>
            <a:ext cx="12192000" cy="3429000"/>
          </a:xfrm>
          <a:prstGeom prst="rect">
            <a:avLst/>
          </a:prstGeom>
        </p:spPr>
      </p:pic>
      <p:sp>
        <p:nvSpPr>
          <p:cNvPr id="2" name="Title 1">
            <a:extLst>
              <a:ext uri="{FF2B5EF4-FFF2-40B4-BE49-F238E27FC236}">
                <a16:creationId xmlns:a16="http://schemas.microsoft.com/office/drawing/2014/main" id="{3D698729-CEE2-A044-A851-248F37E0A741}"/>
              </a:ext>
            </a:extLst>
          </p:cNvPr>
          <p:cNvSpPr>
            <a:spLocks noGrp="1"/>
          </p:cNvSpPr>
          <p:nvPr>
            <p:ph type="ctrTitle"/>
          </p:nvPr>
        </p:nvSpPr>
        <p:spPr>
          <a:xfrm>
            <a:off x="838200" y="3429000"/>
            <a:ext cx="91440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4953D7C3-CA4E-FC43-8722-F231301F7ABE}"/>
              </a:ext>
            </a:extLst>
          </p:cNvPr>
          <p:cNvSpPr>
            <a:spLocks noGrp="1"/>
          </p:cNvSpPr>
          <p:nvPr>
            <p:ph type="subTitle" idx="1"/>
          </p:nvPr>
        </p:nvSpPr>
        <p:spPr>
          <a:xfrm>
            <a:off x="838200" y="5908675"/>
            <a:ext cx="9144000" cy="5973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81002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6FD09E4-4A4C-FE47-9A26-975A12D56129}"/>
              </a:ext>
            </a:extLst>
          </p:cNvPr>
          <p:cNvSpPr/>
          <p:nvPr userDrawn="1"/>
        </p:nvSpPr>
        <p:spPr>
          <a:xfrm>
            <a:off x="0" y="6198393"/>
            <a:ext cx="12192000" cy="6810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AF35DB-BB56-EC4E-BD93-3996512AB854}"/>
              </a:ext>
            </a:extLst>
          </p:cNvPr>
          <p:cNvSpPr>
            <a:spLocks noGrp="1"/>
          </p:cNvSpPr>
          <p:nvPr>
            <p:ph type="title"/>
          </p:nvPr>
        </p:nvSpPr>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36BC272-1FA9-E044-B794-71D562BD29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AFA9916-D4D4-064D-9F6B-11689BFF7D75}"/>
              </a:ext>
            </a:extLst>
          </p:cNvPr>
          <p:cNvSpPr>
            <a:spLocks noGrp="1"/>
          </p:cNvSpPr>
          <p:nvPr>
            <p:ph type="sldNum" sz="quarter" idx="12"/>
          </p:nvPr>
        </p:nvSpPr>
        <p:spPr/>
        <p:txBody>
          <a:bodyPr/>
          <a:lstStyle>
            <a:lvl1pPr>
              <a:defRPr>
                <a:solidFill>
                  <a:schemeClr val="bg1"/>
                </a:solidFill>
              </a:defRPr>
            </a:lvl1pPr>
          </a:lstStyle>
          <a:p>
            <a:fld id="{E8ED25DC-E166-554F-BCD9-3FA8AEAE4EAB}" type="slidenum">
              <a:rPr lang="en-US" smtClean="0"/>
              <a:pPr/>
              <a:t>‹#›</a:t>
            </a:fld>
            <a:endParaRPr lang="en-US" dirty="0"/>
          </a:p>
        </p:txBody>
      </p:sp>
      <p:pic>
        <p:nvPicPr>
          <p:cNvPr id="10" name="Picture 9" descr="Logo&#10;&#10;Description automatically generated">
            <a:extLst>
              <a:ext uri="{FF2B5EF4-FFF2-40B4-BE49-F238E27FC236}">
                <a16:creationId xmlns:a16="http://schemas.microsoft.com/office/drawing/2014/main" id="{FDC11120-83A2-4697-8EC1-20A74665DC62}"/>
              </a:ext>
            </a:extLst>
          </p:cNvPr>
          <p:cNvPicPr>
            <a:picLocks noChangeAspect="1"/>
          </p:cNvPicPr>
          <p:nvPr userDrawn="1"/>
        </p:nvPicPr>
        <p:blipFill>
          <a:blip r:embed="rId2"/>
          <a:stretch>
            <a:fillRect/>
          </a:stretch>
        </p:blipFill>
        <p:spPr>
          <a:xfrm>
            <a:off x="10128795" y="6289912"/>
            <a:ext cx="446907" cy="497427"/>
          </a:xfrm>
          <a:prstGeom prst="rect">
            <a:avLst/>
          </a:prstGeom>
        </p:spPr>
      </p:pic>
      <p:pic>
        <p:nvPicPr>
          <p:cNvPr id="11" name="Picture 10" descr="A picture containing logo&#10;&#10;Description automatically generated">
            <a:extLst>
              <a:ext uri="{FF2B5EF4-FFF2-40B4-BE49-F238E27FC236}">
                <a16:creationId xmlns:a16="http://schemas.microsoft.com/office/drawing/2014/main" id="{40D4661C-80EB-477C-800E-FBF3F9E9BE2A}"/>
              </a:ext>
            </a:extLst>
          </p:cNvPr>
          <p:cNvPicPr>
            <a:picLocks noChangeAspect="1"/>
          </p:cNvPicPr>
          <p:nvPr userDrawn="1"/>
        </p:nvPicPr>
        <p:blipFill>
          <a:blip r:embed="rId3"/>
          <a:stretch>
            <a:fillRect/>
          </a:stretch>
        </p:blipFill>
        <p:spPr>
          <a:xfrm>
            <a:off x="9026736" y="6343160"/>
            <a:ext cx="702502" cy="390932"/>
          </a:xfrm>
          <a:prstGeom prst="rect">
            <a:avLst/>
          </a:prstGeom>
        </p:spPr>
      </p:pic>
      <p:sp>
        <p:nvSpPr>
          <p:cNvPr id="12" name="TextBox 11">
            <a:extLst>
              <a:ext uri="{FF2B5EF4-FFF2-40B4-BE49-F238E27FC236}">
                <a16:creationId xmlns:a16="http://schemas.microsoft.com/office/drawing/2014/main" id="{ECF75E44-6CA9-4E2A-B519-06B577A10D42}"/>
              </a:ext>
            </a:extLst>
          </p:cNvPr>
          <p:cNvSpPr txBox="1"/>
          <p:nvPr userDrawn="1"/>
        </p:nvSpPr>
        <p:spPr>
          <a:xfrm>
            <a:off x="437669" y="6307792"/>
            <a:ext cx="8172931" cy="461665"/>
          </a:xfrm>
          <a:prstGeom prst="rect">
            <a:avLst/>
          </a:prstGeom>
          <a:noFill/>
        </p:spPr>
        <p:txBody>
          <a:bodyPr wrap="square">
            <a:spAutoFit/>
          </a:bodyPr>
          <a:lstStyle/>
          <a:p>
            <a:r>
              <a:rPr lang="en-US" sz="1200" dirty="0">
                <a:solidFill>
                  <a:schemeClr val="bg1"/>
                </a:solidFill>
                <a:latin typeface="Montserrat" panose="00000500000000000000" pitchFamily="2" charset="0"/>
              </a:rPr>
              <a:t>Jon Arrizabalaga			 		Technical University Munich </a:t>
            </a:r>
          </a:p>
          <a:p>
            <a:r>
              <a:rPr lang="en-US" sz="1200" dirty="0">
                <a:solidFill>
                  <a:schemeClr val="bg1"/>
                </a:solidFill>
                <a:latin typeface="Montserrat" panose="00000500000000000000" pitchFamily="2" charset="0"/>
              </a:rPr>
              <a:t>jon.arrizabalaga@tum.de		 		Autonomous Aerial Systems</a:t>
            </a:r>
            <a:endParaRPr lang="en-DE" sz="1200" dirty="0">
              <a:solidFill>
                <a:schemeClr val="bg1"/>
              </a:solidFill>
              <a:latin typeface="Montserrat" panose="00000500000000000000" pitchFamily="2" charset="0"/>
            </a:endParaRPr>
          </a:p>
        </p:txBody>
      </p:sp>
      <p:sp>
        <p:nvSpPr>
          <p:cNvPr id="5" name="Content Placeholder 4">
            <a:extLst>
              <a:ext uri="{FF2B5EF4-FFF2-40B4-BE49-F238E27FC236}">
                <a16:creationId xmlns:a16="http://schemas.microsoft.com/office/drawing/2014/main" id="{E875AB2C-52C3-4258-846A-BD6F3A0A92FB}"/>
              </a:ext>
            </a:extLst>
          </p:cNvPr>
          <p:cNvSpPr>
            <a:spLocks noGrp="1"/>
          </p:cNvSpPr>
          <p:nvPr>
            <p:ph sz="quarter" idx="13" hasCustomPrompt="1"/>
          </p:nvPr>
        </p:nvSpPr>
        <p:spPr>
          <a:xfrm>
            <a:off x="838200" y="1297780"/>
            <a:ext cx="9244012" cy="414338"/>
          </a:xfrm>
        </p:spPr>
        <p:txBody>
          <a:bodyPr/>
          <a:lstStyle>
            <a:lvl1pPr marL="0" indent="0">
              <a:buNone/>
              <a:defRPr i="1" u="none"/>
            </a:lvl1pPr>
          </a:lstStyle>
          <a:p>
            <a:pPr lvl="0"/>
            <a:r>
              <a:rPr lang="en-US" dirty="0"/>
              <a:t>This is the subtitle</a:t>
            </a:r>
          </a:p>
          <a:p>
            <a:pPr lvl="1"/>
            <a:r>
              <a:rPr lang="en-US" dirty="0"/>
              <a:t>Second level</a:t>
            </a:r>
          </a:p>
          <a:p>
            <a:pPr lvl="2"/>
            <a:r>
              <a:rPr lang="en-US" dirty="0"/>
              <a:t>Third level</a:t>
            </a:r>
          </a:p>
          <a:p>
            <a:pPr lvl="3"/>
            <a:r>
              <a:rPr lang="en-US" dirty="0"/>
              <a:t>Fourth level</a:t>
            </a:r>
          </a:p>
          <a:p>
            <a:pPr lvl="4"/>
            <a:r>
              <a:rPr lang="en-US" dirty="0"/>
              <a:t>Fifth level</a:t>
            </a:r>
            <a:endParaRPr lang="en-DE" dirty="0"/>
          </a:p>
        </p:txBody>
      </p:sp>
    </p:spTree>
    <p:extLst>
      <p:ext uri="{BB962C8B-B14F-4D97-AF65-F5344CB8AC3E}">
        <p14:creationId xmlns:p14="http://schemas.microsoft.com/office/powerpoint/2010/main" val="2875507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EB1E-BB46-D145-8987-36291DA33556}"/>
              </a:ext>
            </a:extLst>
          </p:cNvPr>
          <p:cNvSpPr>
            <a:spLocks noGrp="1"/>
          </p:cNvSpPr>
          <p:nvPr>
            <p:ph type="title"/>
          </p:nvPr>
        </p:nvSpPr>
        <p:spPr>
          <a:xfrm>
            <a:off x="831850" y="2471351"/>
            <a:ext cx="10515600" cy="2091124"/>
          </a:xfrm>
        </p:spPr>
        <p:txBody>
          <a:bodyPr anchor="b"/>
          <a:lstStyle>
            <a:lvl1pPr>
              <a:defRPr sz="60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7F55A26-C877-0946-A5B0-FF5CCDF33332}"/>
              </a:ext>
            </a:extLst>
          </p:cNvPr>
          <p:cNvSpPr>
            <a:spLocks noGrp="1"/>
          </p:cNvSpPr>
          <p:nvPr>
            <p:ph type="body" idx="1"/>
          </p:nvPr>
        </p:nvSpPr>
        <p:spPr>
          <a:xfrm>
            <a:off x="831850" y="4589463"/>
            <a:ext cx="10515600" cy="1500187"/>
          </a:xfrm>
        </p:spPr>
        <p:txBody>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B92B736D-608A-BD49-9D3B-7EBCFBF4ED9F}"/>
              </a:ext>
            </a:extLst>
          </p:cNvPr>
          <p:cNvSpPr>
            <a:spLocks noGrp="1"/>
          </p:cNvSpPr>
          <p:nvPr>
            <p:ph type="sldNum" sz="quarter" idx="12"/>
          </p:nvPr>
        </p:nvSpPr>
        <p:spPr/>
        <p:txBody>
          <a:bodyPr/>
          <a:lstStyle/>
          <a:p>
            <a:fld id="{E8ED25DC-E166-554F-BCD9-3FA8AEAE4EAB}" type="slidenum">
              <a:rPr lang="en-US" smtClean="0"/>
              <a:t>‹#›</a:t>
            </a:fld>
            <a:endParaRPr lang="en-US"/>
          </a:p>
        </p:txBody>
      </p:sp>
      <p:pic>
        <p:nvPicPr>
          <p:cNvPr id="9" name="Picture 8">
            <a:extLst>
              <a:ext uri="{FF2B5EF4-FFF2-40B4-BE49-F238E27FC236}">
                <a16:creationId xmlns:a16="http://schemas.microsoft.com/office/drawing/2014/main" id="{8FD78826-ADA4-6A4B-83F3-1222C213FE81}"/>
              </a:ext>
            </a:extLst>
          </p:cNvPr>
          <p:cNvPicPr>
            <a:picLocks noChangeAspect="1"/>
          </p:cNvPicPr>
          <p:nvPr userDrawn="1"/>
        </p:nvPicPr>
        <p:blipFill>
          <a:blip r:embed="rId2"/>
          <a:stretch>
            <a:fillRect/>
          </a:stretch>
        </p:blipFill>
        <p:spPr>
          <a:xfrm>
            <a:off x="838199" y="1725653"/>
            <a:ext cx="4974209" cy="614922"/>
          </a:xfrm>
          <a:prstGeom prst="rect">
            <a:avLst/>
          </a:prstGeom>
        </p:spPr>
      </p:pic>
    </p:spTree>
    <p:extLst>
      <p:ext uri="{BB962C8B-B14F-4D97-AF65-F5344CB8AC3E}">
        <p14:creationId xmlns:p14="http://schemas.microsoft.com/office/powerpoint/2010/main" val="1750199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EB1E-BB46-D145-8987-36291DA33556}"/>
              </a:ext>
            </a:extLst>
          </p:cNvPr>
          <p:cNvSpPr>
            <a:spLocks noGrp="1"/>
          </p:cNvSpPr>
          <p:nvPr>
            <p:ph type="title"/>
          </p:nvPr>
        </p:nvSpPr>
        <p:spPr>
          <a:xfrm>
            <a:off x="831850" y="2471351"/>
            <a:ext cx="10515600" cy="2091124"/>
          </a:xfrm>
        </p:spPr>
        <p:txBody>
          <a:bodyPr anchor="b"/>
          <a:lstStyle>
            <a:lvl1pPr>
              <a:defRPr sz="60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7F55A26-C877-0946-A5B0-FF5CCDF33332}"/>
              </a:ext>
            </a:extLst>
          </p:cNvPr>
          <p:cNvSpPr>
            <a:spLocks noGrp="1"/>
          </p:cNvSpPr>
          <p:nvPr>
            <p:ph type="body" idx="1"/>
          </p:nvPr>
        </p:nvSpPr>
        <p:spPr>
          <a:xfrm>
            <a:off x="831850" y="4589463"/>
            <a:ext cx="10515600" cy="1500187"/>
          </a:xfrm>
        </p:spPr>
        <p:txBody>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B92B736D-608A-BD49-9D3B-7EBCFBF4ED9F}"/>
              </a:ext>
            </a:extLst>
          </p:cNvPr>
          <p:cNvSpPr>
            <a:spLocks noGrp="1"/>
          </p:cNvSpPr>
          <p:nvPr>
            <p:ph type="sldNum" sz="quarter" idx="12"/>
          </p:nvPr>
        </p:nvSpPr>
        <p:spPr/>
        <p:txBody>
          <a:bodyPr/>
          <a:lstStyle/>
          <a:p>
            <a:fld id="{E8ED25DC-E166-554F-BCD9-3FA8AEAE4EAB}" type="slidenum">
              <a:rPr lang="en-US" smtClean="0"/>
              <a:t>‹#›</a:t>
            </a:fld>
            <a:endParaRPr lang="en-US"/>
          </a:p>
        </p:txBody>
      </p:sp>
      <p:pic>
        <p:nvPicPr>
          <p:cNvPr id="9" name="Picture 8">
            <a:extLst>
              <a:ext uri="{FF2B5EF4-FFF2-40B4-BE49-F238E27FC236}">
                <a16:creationId xmlns:a16="http://schemas.microsoft.com/office/drawing/2014/main" id="{8FD78826-ADA4-6A4B-83F3-1222C213FE81}"/>
              </a:ext>
            </a:extLst>
          </p:cNvPr>
          <p:cNvPicPr>
            <a:picLocks noChangeAspect="1"/>
          </p:cNvPicPr>
          <p:nvPr userDrawn="1"/>
        </p:nvPicPr>
        <p:blipFill>
          <a:blip r:embed="rId2"/>
          <a:stretch>
            <a:fillRect/>
          </a:stretch>
        </p:blipFill>
        <p:spPr>
          <a:xfrm>
            <a:off x="838199" y="1725653"/>
            <a:ext cx="4974209" cy="614922"/>
          </a:xfrm>
          <a:prstGeom prst="rect">
            <a:avLst/>
          </a:prstGeom>
        </p:spPr>
      </p:pic>
    </p:spTree>
    <p:extLst>
      <p:ext uri="{BB962C8B-B14F-4D97-AF65-F5344CB8AC3E}">
        <p14:creationId xmlns:p14="http://schemas.microsoft.com/office/powerpoint/2010/main" val="173830384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35DB-BB56-EC4E-BD93-3996512AB854}"/>
              </a:ext>
            </a:extLst>
          </p:cNvPr>
          <p:cNvSpPr>
            <a:spLocks noGrp="1"/>
          </p:cNvSpPr>
          <p:nvPr>
            <p:ph type="title"/>
          </p:nvPr>
        </p:nvSpPr>
        <p:spPr/>
        <p:txBody>
          <a:bodyPr/>
          <a:lstStyle>
            <a:lvl1pPr>
              <a:defRPr>
                <a:solidFill>
                  <a:schemeClr val="bg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D36BC272-1FA9-E044-B794-71D562BD29B3}"/>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AFA9916-D4D4-064D-9F6B-11689BFF7D75}"/>
              </a:ext>
            </a:extLst>
          </p:cNvPr>
          <p:cNvSpPr>
            <a:spLocks noGrp="1"/>
          </p:cNvSpPr>
          <p:nvPr>
            <p:ph type="sldNum" sz="quarter" idx="12"/>
          </p:nvPr>
        </p:nvSpPr>
        <p:spPr/>
        <p:txBody>
          <a:bodyPr/>
          <a:lstStyle/>
          <a:p>
            <a:fld id="{E8ED25DC-E166-554F-BCD9-3FA8AEAE4EAB}" type="slidenum">
              <a:rPr lang="en-US" smtClean="0"/>
              <a:t>‹#›</a:t>
            </a:fld>
            <a:endParaRPr lang="en-US"/>
          </a:p>
        </p:txBody>
      </p:sp>
      <p:grpSp>
        <p:nvGrpSpPr>
          <p:cNvPr id="16" name="Group 15">
            <a:extLst>
              <a:ext uri="{FF2B5EF4-FFF2-40B4-BE49-F238E27FC236}">
                <a16:creationId xmlns:a16="http://schemas.microsoft.com/office/drawing/2014/main" id="{9C0D0A33-66C2-1149-B6DC-579B8BEE8010}"/>
              </a:ext>
            </a:extLst>
          </p:cNvPr>
          <p:cNvGrpSpPr/>
          <p:nvPr userDrawn="1"/>
        </p:nvGrpSpPr>
        <p:grpSpPr>
          <a:xfrm>
            <a:off x="0" y="6198393"/>
            <a:ext cx="12192000" cy="681037"/>
            <a:chOff x="0" y="6198393"/>
            <a:chExt cx="12192000" cy="681037"/>
          </a:xfrm>
        </p:grpSpPr>
        <p:sp>
          <p:nvSpPr>
            <p:cNvPr id="4" name="Rectangle 3">
              <a:extLst>
                <a:ext uri="{FF2B5EF4-FFF2-40B4-BE49-F238E27FC236}">
                  <a16:creationId xmlns:a16="http://schemas.microsoft.com/office/drawing/2014/main" id="{A41F25DB-90C1-9549-B13D-4D4F98BBC288}"/>
                </a:ext>
              </a:extLst>
            </p:cNvPr>
            <p:cNvSpPr/>
            <p:nvPr userDrawn="1"/>
          </p:nvSpPr>
          <p:spPr>
            <a:xfrm>
              <a:off x="0" y="6198393"/>
              <a:ext cx="12192000" cy="681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7500232-BECA-4341-A3AD-B575AF184B00}"/>
                </a:ext>
              </a:extLst>
            </p:cNvPr>
            <p:cNvPicPr>
              <a:picLocks noChangeAspect="1"/>
            </p:cNvPicPr>
            <p:nvPr userDrawn="1"/>
          </p:nvPicPr>
          <p:blipFill rotWithShape="1">
            <a:blip r:embed="rId2"/>
            <a:srcRect r="40613"/>
            <a:stretch/>
          </p:blipFill>
          <p:spPr>
            <a:xfrm>
              <a:off x="838201" y="6374283"/>
              <a:ext cx="2174310" cy="452612"/>
            </a:xfrm>
            <a:prstGeom prst="rect">
              <a:avLst/>
            </a:prstGeom>
          </p:spPr>
        </p:pic>
      </p:grpSp>
    </p:spTree>
    <p:extLst>
      <p:ext uri="{BB962C8B-B14F-4D97-AF65-F5344CB8AC3E}">
        <p14:creationId xmlns:p14="http://schemas.microsoft.com/office/powerpoint/2010/main" val="1938941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Picture 9" descr="A picture containing logo&#10;&#10;Description automatically generated">
            <a:extLst>
              <a:ext uri="{FF2B5EF4-FFF2-40B4-BE49-F238E27FC236}">
                <a16:creationId xmlns:a16="http://schemas.microsoft.com/office/drawing/2014/main" id="{055C2AFA-2776-400D-8356-3E3CC6D79FA8}"/>
              </a:ext>
            </a:extLst>
          </p:cNvPr>
          <p:cNvPicPr>
            <a:picLocks noChangeAspect="1"/>
          </p:cNvPicPr>
          <p:nvPr userDrawn="1"/>
        </p:nvPicPr>
        <p:blipFill>
          <a:blip r:embed="rId2"/>
          <a:stretch>
            <a:fillRect/>
          </a:stretch>
        </p:blipFill>
        <p:spPr>
          <a:xfrm>
            <a:off x="9026736" y="6343160"/>
            <a:ext cx="702502" cy="390932"/>
          </a:xfrm>
          <a:prstGeom prst="rect">
            <a:avLst/>
          </a:prstGeom>
        </p:spPr>
      </p:pic>
      <p:sp>
        <p:nvSpPr>
          <p:cNvPr id="7" name="Title 6">
            <a:extLst>
              <a:ext uri="{FF2B5EF4-FFF2-40B4-BE49-F238E27FC236}">
                <a16:creationId xmlns:a16="http://schemas.microsoft.com/office/drawing/2014/main" id="{665FE343-E9EC-4ABD-8267-03ADF5CBD234}"/>
              </a:ext>
            </a:extLst>
          </p:cNvPr>
          <p:cNvSpPr>
            <a:spLocks noGrp="1"/>
          </p:cNvSpPr>
          <p:nvPr>
            <p:ph type="title"/>
          </p:nvPr>
        </p:nvSpPr>
        <p:spPr/>
        <p:txBody>
          <a:bodyPr/>
          <a:lstStyle/>
          <a:p>
            <a:r>
              <a:rPr lang="en-US" dirty="0"/>
              <a:t>Click to edit Master title style</a:t>
            </a:r>
            <a:endParaRPr lang="en-DE" dirty="0"/>
          </a:p>
        </p:txBody>
      </p:sp>
    </p:spTree>
    <p:extLst>
      <p:ext uri="{BB962C8B-B14F-4D97-AF65-F5344CB8AC3E}">
        <p14:creationId xmlns:p14="http://schemas.microsoft.com/office/powerpoint/2010/main" val="126699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3807750-DBD6-BB43-98FD-B5A76E0D0848}"/>
              </a:ext>
            </a:extLst>
          </p:cNvPr>
          <p:cNvSpPr/>
          <p:nvPr userDrawn="1"/>
        </p:nvSpPr>
        <p:spPr>
          <a:xfrm>
            <a:off x="0" y="6198393"/>
            <a:ext cx="12192000" cy="6810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EAB2FD3-9D28-B947-A382-DC18173BD144}"/>
              </a:ext>
            </a:extLst>
          </p:cNvPr>
          <p:cNvSpPr>
            <a:spLocks noGrp="1"/>
          </p:cNvSpPr>
          <p:nvPr>
            <p:ph type="sldNum" sz="quarter" idx="12"/>
          </p:nvPr>
        </p:nvSpPr>
        <p:spPr/>
        <p:txBody>
          <a:bodyPr/>
          <a:lstStyle>
            <a:lvl1pPr>
              <a:defRPr>
                <a:solidFill>
                  <a:schemeClr val="bg1"/>
                </a:solidFill>
              </a:defRPr>
            </a:lvl1pPr>
          </a:lstStyle>
          <a:p>
            <a:fld id="{E8ED25DC-E166-554F-BCD9-3FA8AEAE4EAB}" type="slidenum">
              <a:rPr lang="en-US" smtClean="0"/>
              <a:pPr/>
              <a:t>‹#›</a:t>
            </a:fld>
            <a:endParaRPr lang="en-US" dirty="0"/>
          </a:p>
        </p:txBody>
      </p:sp>
      <p:pic>
        <p:nvPicPr>
          <p:cNvPr id="9" name="Picture 8" descr="Logo&#10;&#10;Description automatically generated">
            <a:extLst>
              <a:ext uri="{FF2B5EF4-FFF2-40B4-BE49-F238E27FC236}">
                <a16:creationId xmlns:a16="http://schemas.microsoft.com/office/drawing/2014/main" id="{D38EFEE3-AE3B-4FF5-A27F-3D84E2FAE264}"/>
              </a:ext>
            </a:extLst>
          </p:cNvPr>
          <p:cNvPicPr>
            <a:picLocks noChangeAspect="1"/>
          </p:cNvPicPr>
          <p:nvPr userDrawn="1"/>
        </p:nvPicPr>
        <p:blipFill>
          <a:blip r:embed="rId2"/>
          <a:stretch>
            <a:fillRect/>
          </a:stretch>
        </p:blipFill>
        <p:spPr>
          <a:xfrm>
            <a:off x="10128795" y="6289912"/>
            <a:ext cx="446907" cy="497427"/>
          </a:xfrm>
          <a:prstGeom prst="rect">
            <a:avLst/>
          </a:prstGeom>
        </p:spPr>
      </p:pic>
      <p:pic>
        <p:nvPicPr>
          <p:cNvPr id="3" name="Picture 2" descr="A picture containing logo&#10;&#10;Description automatically generated">
            <a:extLst>
              <a:ext uri="{FF2B5EF4-FFF2-40B4-BE49-F238E27FC236}">
                <a16:creationId xmlns:a16="http://schemas.microsoft.com/office/drawing/2014/main" id="{25171FD2-76A0-4EF2-B8A0-50C31255846A}"/>
              </a:ext>
            </a:extLst>
          </p:cNvPr>
          <p:cNvPicPr>
            <a:picLocks noChangeAspect="1"/>
          </p:cNvPicPr>
          <p:nvPr userDrawn="1"/>
        </p:nvPicPr>
        <p:blipFill>
          <a:blip r:embed="rId3"/>
          <a:stretch>
            <a:fillRect/>
          </a:stretch>
        </p:blipFill>
        <p:spPr>
          <a:xfrm>
            <a:off x="9026736" y="6343160"/>
            <a:ext cx="702502" cy="390932"/>
          </a:xfrm>
          <a:prstGeom prst="rect">
            <a:avLst/>
          </a:prstGeom>
        </p:spPr>
      </p:pic>
      <p:sp>
        <p:nvSpPr>
          <p:cNvPr id="10" name="TextBox 9">
            <a:extLst>
              <a:ext uri="{FF2B5EF4-FFF2-40B4-BE49-F238E27FC236}">
                <a16:creationId xmlns:a16="http://schemas.microsoft.com/office/drawing/2014/main" id="{6FDFD043-4C36-45E9-AE83-CBDAC61446D2}"/>
              </a:ext>
            </a:extLst>
          </p:cNvPr>
          <p:cNvSpPr txBox="1"/>
          <p:nvPr userDrawn="1"/>
        </p:nvSpPr>
        <p:spPr>
          <a:xfrm>
            <a:off x="437669" y="6307792"/>
            <a:ext cx="6407511" cy="461665"/>
          </a:xfrm>
          <a:prstGeom prst="rect">
            <a:avLst/>
          </a:prstGeom>
          <a:noFill/>
        </p:spPr>
        <p:txBody>
          <a:bodyPr wrap="square">
            <a:spAutoFit/>
          </a:bodyPr>
          <a:lstStyle/>
          <a:p>
            <a:r>
              <a:rPr lang="en-US" sz="1200" dirty="0">
                <a:solidFill>
                  <a:schemeClr val="bg1"/>
                </a:solidFill>
                <a:latin typeface="Montserrat" panose="00000500000000000000" pitchFamily="2" charset="0"/>
              </a:rPr>
              <a:t>Jon Arrizabalaga, </a:t>
            </a:r>
          </a:p>
          <a:p>
            <a:r>
              <a:rPr lang="en-US" sz="1200" dirty="0">
                <a:solidFill>
                  <a:schemeClr val="bg1"/>
                </a:solidFill>
                <a:latin typeface="Montserrat" panose="00000500000000000000" pitchFamily="2" charset="0"/>
              </a:rPr>
              <a:t>Technical University Munich, Autonomous Aerial Systems</a:t>
            </a:r>
            <a:endParaRPr lang="en-DE" sz="12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68573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5C5654-855E-9D49-8112-A9A21DAE394F}"/>
              </a:ext>
            </a:extLst>
          </p:cNvPr>
          <p:cNvSpPr/>
          <p:nvPr userDrawn="1"/>
        </p:nvSpPr>
        <p:spPr>
          <a:xfrm>
            <a:off x="0" y="6198393"/>
            <a:ext cx="12192000" cy="6810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03DF6-E47E-4A4F-9980-443DD872D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50BBEB-5DDE-9345-9C3F-D0F7474ECA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2BC522-6D65-7E49-8B66-D633517F7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a:extLst>
              <a:ext uri="{FF2B5EF4-FFF2-40B4-BE49-F238E27FC236}">
                <a16:creationId xmlns:a16="http://schemas.microsoft.com/office/drawing/2014/main" id="{F113B98F-14DF-284C-AE8E-6490FF9ADA84}"/>
              </a:ext>
            </a:extLst>
          </p:cNvPr>
          <p:cNvSpPr>
            <a:spLocks noGrp="1"/>
          </p:cNvSpPr>
          <p:nvPr>
            <p:ph type="sldNum" sz="quarter" idx="12"/>
          </p:nvPr>
        </p:nvSpPr>
        <p:spPr/>
        <p:txBody>
          <a:bodyPr/>
          <a:lstStyle>
            <a:lvl1pPr>
              <a:defRPr>
                <a:solidFill>
                  <a:schemeClr val="bg1"/>
                </a:solidFill>
              </a:defRPr>
            </a:lvl1pPr>
          </a:lstStyle>
          <a:p>
            <a:fld id="{E8ED25DC-E166-554F-BCD9-3FA8AEAE4EAB}" type="slidenum">
              <a:rPr lang="en-US" smtClean="0"/>
              <a:pPr/>
              <a:t>‹#›</a:t>
            </a:fld>
            <a:endParaRPr lang="en-US" dirty="0"/>
          </a:p>
        </p:txBody>
      </p:sp>
      <p:pic>
        <p:nvPicPr>
          <p:cNvPr id="12" name="Picture 11" descr="Logo&#10;&#10;Description automatically generated">
            <a:extLst>
              <a:ext uri="{FF2B5EF4-FFF2-40B4-BE49-F238E27FC236}">
                <a16:creationId xmlns:a16="http://schemas.microsoft.com/office/drawing/2014/main" id="{EB47313C-88A3-438F-A45E-ACF1BD12209B}"/>
              </a:ext>
            </a:extLst>
          </p:cNvPr>
          <p:cNvPicPr>
            <a:picLocks noChangeAspect="1"/>
          </p:cNvPicPr>
          <p:nvPr userDrawn="1"/>
        </p:nvPicPr>
        <p:blipFill>
          <a:blip r:embed="rId2"/>
          <a:stretch>
            <a:fillRect/>
          </a:stretch>
        </p:blipFill>
        <p:spPr>
          <a:xfrm>
            <a:off x="10128795" y="6289912"/>
            <a:ext cx="446907" cy="497427"/>
          </a:xfrm>
          <a:prstGeom prst="rect">
            <a:avLst/>
          </a:prstGeom>
        </p:spPr>
      </p:pic>
      <p:pic>
        <p:nvPicPr>
          <p:cNvPr id="13" name="Picture 12" descr="A picture containing logo&#10;&#10;Description automatically generated">
            <a:extLst>
              <a:ext uri="{FF2B5EF4-FFF2-40B4-BE49-F238E27FC236}">
                <a16:creationId xmlns:a16="http://schemas.microsoft.com/office/drawing/2014/main" id="{8D97AE4C-2FAE-4FE2-BA21-2980E51C205F}"/>
              </a:ext>
            </a:extLst>
          </p:cNvPr>
          <p:cNvPicPr>
            <a:picLocks noChangeAspect="1"/>
          </p:cNvPicPr>
          <p:nvPr userDrawn="1"/>
        </p:nvPicPr>
        <p:blipFill>
          <a:blip r:embed="rId3"/>
          <a:stretch>
            <a:fillRect/>
          </a:stretch>
        </p:blipFill>
        <p:spPr>
          <a:xfrm>
            <a:off x="9026736" y="6343160"/>
            <a:ext cx="702502" cy="390932"/>
          </a:xfrm>
          <a:prstGeom prst="rect">
            <a:avLst/>
          </a:prstGeom>
        </p:spPr>
      </p:pic>
      <p:sp>
        <p:nvSpPr>
          <p:cNvPr id="14" name="TextBox 13">
            <a:extLst>
              <a:ext uri="{FF2B5EF4-FFF2-40B4-BE49-F238E27FC236}">
                <a16:creationId xmlns:a16="http://schemas.microsoft.com/office/drawing/2014/main" id="{2F830425-FDDF-4FC3-B120-70907BA98C4E}"/>
              </a:ext>
            </a:extLst>
          </p:cNvPr>
          <p:cNvSpPr txBox="1"/>
          <p:nvPr userDrawn="1"/>
        </p:nvSpPr>
        <p:spPr>
          <a:xfrm>
            <a:off x="437669" y="6307792"/>
            <a:ext cx="6407511" cy="461665"/>
          </a:xfrm>
          <a:prstGeom prst="rect">
            <a:avLst/>
          </a:prstGeom>
          <a:noFill/>
        </p:spPr>
        <p:txBody>
          <a:bodyPr wrap="square">
            <a:spAutoFit/>
          </a:bodyPr>
          <a:lstStyle/>
          <a:p>
            <a:r>
              <a:rPr lang="en-US" sz="1200" dirty="0">
                <a:solidFill>
                  <a:schemeClr val="bg1"/>
                </a:solidFill>
                <a:latin typeface="Montserrat" panose="00000500000000000000" pitchFamily="2" charset="0"/>
              </a:rPr>
              <a:t>Jon Arrizabalaga, </a:t>
            </a:r>
          </a:p>
          <a:p>
            <a:r>
              <a:rPr lang="en-US" sz="1200" dirty="0">
                <a:solidFill>
                  <a:schemeClr val="bg1"/>
                </a:solidFill>
                <a:latin typeface="Montserrat" panose="00000500000000000000" pitchFamily="2" charset="0"/>
              </a:rPr>
              <a:t>Technical University Munich, Autonomous Aerial Systems</a:t>
            </a:r>
            <a:endParaRPr lang="en-DE" sz="12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787311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50147C-7130-A844-A500-AD2249C139F8}"/>
              </a:ext>
            </a:extLst>
          </p:cNvPr>
          <p:cNvSpPr/>
          <p:nvPr userDrawn="1"/>
        </p:nvSpPr>
        <p:spPr>
          <a:xfrm>
            <a:off x="0" y="6198393"/>
            <a:ext cx="12192000" cy="6810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DB949F-6F75-FB49-8F5A-B5F62BE35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CF2508-11E7-7A4E-A571-9EC847A993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D2D2B4-7888-2440-9E0A-9265BD042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2F32C2B-49A7-734E-9AC8-3185EF4D4222}"/>
              </a:ext>
            </a:extLst>
          </p:cNvPr>
          <p:cNvSpPr>
            <a:spLocks noGrp="1"/>
          </p:cNvSpPr>
          <p:nvPr>
            <p:ph type="sldNum" sz="quarter" idx="12"/>
          </p:nvPr>
        </p:nvSpPr>
        <p:spPr/>
        <p:txBody>
          <a:bodyPr/>
          <a:lstStyle>
            <a:lvl1pPr>
              <a:defRPr>
                <a:solidFill>
                  <a:schemeClr val="bg1"/>
                </a:solidFill>
              </a:defRPr>
            </a:lvl1pPr>
          </a:lstStyle>
          <a:p>
            <a:fld id="{E8ED25DC-E166-554F-BCD9-3FA8AEAE4EAB}" type="slidenum">
              <a:rPr lang="en-US" smtClean="0"/>
              <a:pPr/>
              <a:t>‹#›</a:t>
            </a:fld>
            <a:endParaRPr lang="en-US" dirty="0"/>
          </a:p>
        </p:txBody>
      </p:sp>
      <p:pic>
        <p:nvPicPr>
          <p:cNvPr id="10" name="Picture 9" descr="Logo&#10;&#10;Description automatically generated">
            <a:extLst>
              <a:ext uri="{FF2B5EF4-FFF2-40B4-BE49-F238E27FC236}">
                <a16:creationId xmlns:a16="http://schemas.microsoft.com/office/drawing/2014/main" id="{1E044645-CF11-4760-89D0-82625AFA4875}"/>
              </a:ext>
            </a:extLst>
          </p:cNvPr>
          <p:cNvPicPr>
            <a:picLocks noChangeAspect="1"/>
          </p:cNvPicPr>
          <p:nvPr userDrawn="1"/>
        </p:nvPicPr>
        <p:blipFill>
          <a:blip r:embed="rId2"/>
          <a:stretch>
            <a:fillRect/>
          </a:stretch>
        </p:blipFill>
        <p:spPr>
          <a:xfrm>
            <a:off x="10128795" y="6289912"/>
            <a:ext cx="446907" cy="497427"/>
          </a:xfrm>
          <a:prstGeom prst="rect">
            <a:avLst/>
          </a:prstGeom>
        </p:spPr>
      </p:pic>
      <p:pic>
        <p:nvPicPr>
          <p:cNvPr id="11" name="Picture 10" descr="A picture containing logo&#10;&#10;Description automatically generated">
            <a:extLst>
              <a:ext uri="{FF2B5EF4-FFF2-40B4-BE49-F238E27FC236}">
                <a16:creationId xmlns:a16="http://schemas.microsoft.com/office/drawing/2014/main" id="{90F82094-F202-400B-BD51-C72519E37AE4}"/>
              </a:ext>
            </a:extLst>
          </p:cNvPr>
          <p:cNvPicPr>
            <a:picLocks noChangeAspect="1"/>
          </p:cNvPicPr>
          <p:nvPr userDrawn="1"/>
        </p:nvPicPr>
        <p:blipFill>
          <a:blip r:embed="rId3"/>
          <a:stretch>
            <a:fillRect/>
          </a:stretch>
        </p:blipFill>
        <p:spPr>
          <a:xfrm>
            <a:off x="9026736" y="6343160"/>
            <a:ext cx="702502" cy="390932"/>
          </a:xfrm>
          <a:prstGeom prst="rect">
            <a:avLst/>
          </a:prstGeom>
        </p:spPr>
      </p:pic>
      <p:sp>
        <p:nvSpPr>
          <p:cNvPr id="12" name="TextBox 11">
            <a:extLst>
              <a:ext uri="{FF2B5EF4-FFF2-40B4-BE49-F238E27FC236}">
                <a16:creationId xmlns:a16="http://schemas.microsoft.com/office/drawing/2014/main" id="{B8935485-5BB0-47E1-BAEE-62D2BA8FDD09}"/>
              </a:ext>
            </a:extLst>
          </p:cNvPr>
          <p:cNvSpPr txBox="1"/>
          <p:nvPr userDrawn="1"/>
        </p:nvSpPr>
        <p:spPr>
          <a:xfrm>
            <a:off x="437669" y="6307792"/>
            <a:ext cx="6407511" cy="461665"/>
          </a:xfrm>
          <a:prstGeom prst="rect">
            <a:avLst/>
          </a:prstGeom>
          <a:noFill/>
        </p:spPr>
        <p:txBody>
          <a:bodyPr wrap="square">
            <a:spAutoFit/>
          </a:bodyPr>
          <a:lstStyle/>
          <a:p>
            <a:r>
              <a:rPr lang="en-US" sz="1200" dirty="0">
                <a:solidFill>
                  <a:schemeClr val="bg1"/>
                </a:solidFill>
                <a:latin typeface="Montserrat" panose="00000500000000000000" pitchFamily="2" charset="0"/>
              </a:rPr>
              <a:t>Jon Arrizabalaga, </a:t>
            </a:r>
          </a:p>
          <a:p>
            <a:r>
              <a:rPr lang="en-US" sz="1200" dirty="0">
                <a:solidFill>
                  <a:schemeClr val="bg1"/>
                </a:solidFill>
                <a:latin typeface="Montserrat" panose="00000500000000000000" pitchFamily="2" charset="0"/>
              </a:rPr>
              <a:t>Technical University Munich, Autonomous Aerial Systems</a:t>
            </a:r>
            <a:endParaRPr lang="en-DE" sz="12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46309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BEBDBB-08EC-1541-873E-9032B07C74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0AE377E-A864-0542-80CC-49ABBBDA02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F9342C7D-177B-4942-81E1-A762E6425C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1"/>
                </a:solidFill>
                <a:latin typeface="Montserrat" pitchFamily="2" charset="77"/>
              </a:defRPr>
            </a:lvl1pPr>
          </a:lstStyle>
          <a:p>
            <a:fld id="{E8ED25DC-E166-554F-BCD9-3FA8AEAE4EAB}" type="slidenum">
              <a:rPr lang="en-US" smtClean="0"/>
              <a:pPr/>
              <a:t>‹#›</a:t>
            </a:fld>
            <a:endParaRPr lang="en-US"/>
          </a:p>
        </p:txBody>
      </p:sp>
    </p:spTree>
    <p:extLst>
      <p:ext uri="{BB962C8B-B14F-4D97-AF65-F5344CB8AC3E}">
        <p14:creationId xmlns:p14="http://schemas.microsoft.com/office/powerpoint/2010/main" val="951501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58"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4400" b="1" kern="1200">
          <a:solidFill>
            <a:schemeClr val="tx1"/>
          </a:solidFill>
          <a:latin typeface="Montserrat"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3.xml"/><Relationship Id="rId7" Type="http://schemas.openxmlformats.org/officeDocument/2006/relationships/notesSlide" Target="../notesSlides/notesSlide2.xml"/><Relationship Id="rId12" Type="http://schemas.openxmlformats.org/officeDocument/2006/relationships/image" Target="../media/image1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12.png"/><Relationship Id="rId5" Type="http://schemas.openxmlformats.org/officeDocument/2006/relationships/tags" Target="../tags/tag5.xml"/><Relationship Id="rId10" Type="http://schemas.openxmlformats.org/officeDocument/2006/relationships/image" Target="../media/image11.png"/><Relationship Id="rId4" Type="http://schemas.openxmlformats.org/officeDocument/2006/relationships/tags" Target="../tags/tag4.xml"/><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F8AA1B5-EA1F-CD05-8EFD-C5AAF4F444F9}"/>
              </a:ext>
            </a:extLst>
          </p:cNvPr>
          <p:cNvPicPr>
            <a:picLocks noChangeAspect="1"/>
          </p:cNvPicPr>
          <p:nvPr/>
        </p:nvPicPr>
        <p:blipFill rotWithShape="1">
          <a:blip r:embed="rId3"/>
          <a:srcRect l="797" r="870" b="1747"/>
          <a:stretch/>
        </p:blipFill>
        <p:spPr>
          <a:xfrm rot="3719847">
            <a:off x="8294920" y="1384816"/>
            <a:ext cx="3472572" cy="1488516"/>
          </a:xfrm>
          <a:prstGeom prst="rect">
            <a:avLst/>
          </a:prstGeom>
        </p:spPr>
      </p:pic>
      <p:sp>
        <p:nvSpPr>
          <p:cNvPr id="9" name="Title 3">
            <a:extLst>
              <a:ext uri="{FF2B5EF4-FFF2-40B4-BE49-F238E27FC236}">
                <a16:creationId xmlns:a16="http://schemas.microsoft.com/office/drawing/2014/main" id="{322A4B7D-728C-4270-899C-7A9620140542}"/>
              </a:ext>
            </a:extLst>
          </p:cNvPr>
          <p:cNvSpPr txBox="1">
            <a:spLocks/>
          </p:cNvSpPr>
          <p:nvPr/>
        </p:nvSpPr>
        <p:spPr>
          <a:xfrm>
            <a:off x="286122" y="558021"/>
            <a:ext cx="11905878" cy="39050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ontserrat" pitchFamily="2" charset="77"/>
                <a:ea typeface="+mj-ea"/>
                <a:cs typeface="+mj-cs"/>
              </a:defRPr>
            </a:lvl1pPr>
          </a:lstStyle>
          <a:p>
            <a:pPr>
              <a:lnSpc>
                <a:spcPct val="100000"/>
              </a:lnSpc>
            </a:pPr>
            <a:r>
              <a:rPr lang="en-US" sz="5000" dirty="0"/>
              <a:t>Pose-Following</a:t>
            </a:r>
          </a:p>
          <a:p>
            <a:pPr>
              <a:lnSpc>
                <a:spcPct val="100000"/>
              </a:lnSpc>
            </a:pPr>
            <a:r>
              <a:rPr lang="en-US" sz="5000" dirty="0"/>
              <a:t>with</a:t>
            </a:r>
          </a:p>
          <a:p>
            <a:pPr>
              <a:lnSpc>
                <a:spcPct val="100000"/>
              </a:lnSpc>
            </a:pPr>
            <a:r>
              <a:rPr lang="en-US" sz="5000" dirty="0"/>
              <a:t>Dual Quaternions</a:t>
            </a:r>
          </a:p>
        </p:txBody>
      </p:sp>
      <p:sp>
        <p:nvSpPr>
          <p:cNvPr id="10" name="Text Placeholder 4">
            <a:extLst>
              <a:ext uri="{FF2B5EF4-FFF2-40B4-BE49-F238E27FC236}">
                <a16:creationId xmlns:a16="http://schemas.microsoft.com/office/drawing/2014/main" id="{F778BF6A-7D9F-430E-BA16-B989BA4356FB}"/>
              </a:ext>
            </a:extLst>
          </p:cNvPr>
          <p:cNvSpPr txBox="1">
            <a:spLocks/>
          </p:cNvSpPr>
          <p:nvPr/>
        </p:nvSpPr>
        <p:spPr>
          <a:xfrm>
            <a:off x="398200" y="4593520"/>
            <a:ext cx="10515600" cy="15001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Jon Arrizabalaga, Markus </a:t>
            </a:r>
            <a:r>
              <a:rPr lang="en-US" sz="2400" dirty="0" err="1"/>
              <a:t>Ryll</a:t>
            </a:r>
            <a:endParaRPr lang="en-US" sz="2400" dirty="0"/>
          </a:p>
          <a:p>
            <a:pPr marL="0" indent="0">
              <a:buNone/>
            </a:pPr>
            <a:r>
              <a:rPr lang="en-US" sz="1800" dirty="0"/>
              <a:t>jon.arrizabalaga@tum.de, markus.ryll@tum.de </a:t>
            </a:r>
          </a:p>
          <a:p>
            <a:pPr marL="0" indent="0">
              <a:buNone/>
            </a:pPr>
            <a:endParaRPr lang="en-US" sz="1800" dirty="0"/>
          </a:p>
          <a:p>
            <a:pPr marL="0" indent="0">
              <a:buNone/>
            </a:pPr>
            <a:r>
              <a:rPr lang="en-US" sz="1600" dirty="0"/>
              <a:t>Technical University Munich, Autonomous Aerial Systems</a:t>
            </a:r>
          </a:p>
        </p:txBody>
      </p:sp>
      <p:pic>
        <p:nvPicPr>
          <p:cNvPr id="3" name="Picture 2" descr="Text&#10;&#10;Description automatically generated with low confidence">
            <a:extLst>
              <a:ext uri="{FF2B5EF4-FFF2-40B4-BE49-F238E27FC236}">
                <a16:creationId xmlns:a16="http://schemas.microsoft.com/office/drawing/2014/main" id="{63922FF5-BD5A-41C9-88BF-59928D49B5D9}"/>
              </a:ext>
            </a:extLst>
          </p:cNvPr>
          <p:cNvPicPr>
            <a:picLocks noChangeAspect="1"/>
          </p:cNvPicPr>
          <p:nvPr/>
        </p:nvPicPr>
        <p:blipFill>
          <a:blip r:embed="rId4"/>
          <a:stretch>
            <a:fillRect/>
          </a:stretch>
        </p:blipFill>
        <p:spPr>
          <a:xfrm>
            <a:off x="6920842" y="5045064"/>
            <a:ext cx="2723595" cy="880889"/>
          </a:xfrm>
          <a:prstGeom prst="rect">
            <a:avLst/>
          </a:prstGeom>
        </p:spPr>
      </p:pic>
      <p:pic>
        <p:nvPicPr>
          <p:cNvPr id="5" name="Picture 4" descr="Logo&#10;&#10;Description automatically generated">
            <a:extLst>
              <a:ext uri="{FF2B5EF4-FFF2-40B4-BE49-F238E27FC236}">
                <a16:creationId xmlns:a16="http://schemas.microsoft.com/office/drawing/2014/main" id="{3EE46ED9-E0D2-463E-9555-85223C27ACA2}"/>
              </a:ext>
            </a:extLst>
          </p:cNvPr>
          <p:cNvPicPr>
            <a:picLocks noChangeAspect="1"/>
          </p:cNvPicPr>
          <p:nvPr/>
        </p:nvPicPr>
        <p:blipFill>
          <a:blip r:embed="rId5"/>
          <a:stretch>
            <a:fillRect/>
          </a:stretch>
        </p:blipFill>
        <p:spPr>
          <a:xfrm>
            <a:off x="10109028" y="4740801"/>
            <a:ext cx="1112882" cy="1205623"/>
          </a:xfrm>
          <a:prstGeom prst="rect">
            <a:avLst/>
          </a:prstGeom>
        </p:spPr>
      </p:pic>
    </p:spTree>
    <p:extLst>
      <p:ext uri="{BB962C8B-B14F-4D97-AF65-F5344CB8AC3E}">
        <p14:creationId xmlns:p14="http://schemas.microsoft.com/office/powerpoint/2010/main" val="115481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B97D-7C0E-406D-A6E2-8BF6F62D2119}"/>
              </a:ext>
            </a:extLst>
          </p:cNvPr>
          <p:cNvSpPr>
            <a:spLocks noGrp="1"/>
          </p:cNvSpPr>
          <p:nvPr>
            <p:ph type="title"/>
          </p:nvPr>
        </p:nvSpPr>
        <p:spPr/>
        <p:txBody>
          <a:bodyPr/>
          <a:lstStyle/>
          <a:p>
            <a:r>
              <a:rPr lang="en-US" dirty="0"/>
              <a:t>Motivation</a:t>
            </a:r>
            <a:endParaRPr lang="en-DE" dirty="0"/>
          </a:p>
        </p:txBody>
      </p:sp>
      <p:sp>
        <p:nvSpPr>
          <p:cNvPr id="4" name="Slide Number Placeholder 3">
            <a:extLst>
              <a:ext uri="{FF2B5EF4-FFF2-40B4-BE49-F238E27FC236}">
                <a16:creationId xmlns:a16="http://schemas.microsoft.com/office/drawing/2014/main" id="{16413E43-BB33-4C8E-88D6-0390228FB166}"/>
              </a:ext>
            </a:extLst>
          </p:cNvPr>
          <p:cNvSpPr>
            <a:spLocks noGrp="1"/>
          </p:cNvSpPr>
          <p:nvPr>
            <p:ph type="sldNum" sz="quarter" idx="12"/>
          </p:nvPr>
        </p:nvSpPr>
        <p:spPr/>
        <p:txBody>
          <a:bodyPr/>
          <a:lstStyle/>
          <a:p>
            <a:fld id="{E8ED25DC-E166-554F-BCD9-3FA8AEAE4EAB}" type="slidenum">
              <a:rPr lang="en-US" smtClean="0"/>
              <a:pPr/>
              <a:t>2</a:t>
            </a:fld>
            <a:endParaRPr lang="en-US" dirty="0"/>
          </a:p>
        </p:txBody>
      </p:sp>
      <p:sp>
        <p:nvSpPr>
          <p:cNvPr id="6" name="Freeform: Shape 5">
            <a:extLst>
              <a:ext uri="{FF2B5EF4-FFF2-40B4-BE49-F238E27FC236}">
                <a16:creationId xmlns:a16="http://schemas.microsoft.com/office/drawing/2014/main" id="{D3776BC1-AE3D-FA1C-78EA-592A8EB147D4}"/>
              </a:ext>
            </a:extLst>
          </p:cNvPr>
          <p:cNvSpPr/>
          <p:nvPr/>
        </p:nvSpPr>
        <p:spPr>
          <a:xfrm>
            <a:off x="3977518" y="1360557"/>
            <a:ext cx="2340337" cy="1833785"/>
          </a:xfrm>
          <a:custGeom>
            <a:avLst/>
            <a:gdLst>
              <a:gd name="connsiteX0" fmla="*/ 0 w 3321935"/>
              <a:gd name="connsiteY0" fmla="*/ 0 h 2627453"/>
              <a:gd name="connsiteX1" fmla="*/ 335666 w 3321935"/>
              <a:gd name="connsiteY1" fmla="*/ 428263 h 2627453"/>
              <a:gd name="connsiteX2" fmla="*/ 578735 w 3321935"/>
              <a:gd name="connsiteY2" fmla="*/ 740780 h 2627453"/>
              <a:gd name="connsiteX3" fmla="*/ 856527 w 3321935"/>
              <a:gd name="connsiteY3" fmla="*/ 1030147 h 2627453"/>
              <a:gd name="connsiteX4" fmla="*/ 1134319 w 3321935"/>
              <a:gd name="connsiteY4" fmla="*/ 1284790 h 2627453"/>
              <a:gd name="connsiteX5" fmla="*/ 1794076 w 3321935"/>
              <a:gd name="connsiteY5" fmla="*/ 1817225 h 2627453"/>
              <a:gd name="connsiteX6" fmla="*/ 2071869 w 3321935"/>
              <a:gd name="connsiteY6" fmla="*/ 1990846 h 2627453"/>
              <a:gd name="connsiteX7" fmla="*/ 2442259 w 3321935"/>
              <a:gd name="connsiteY7" fmla="*/ 2210765 h 2627453"/>
              <a:gd name="connsiteX8" fmla="*/ 2662178 w 3321935"/>
              <a:gd name="connsiteY8" fmla="*/ 2338086 h 2627453"/>
              <a:gd name="connsiteX9" fmla="*/ 3078866 w 3321935"/>
              <a:gd name="connsiteY9" fmla="*/ 2511706 h 2627453"/>
              <a:gd name="connsiteX10" fmla="*/ 3321935 w 3321935"/>
              <a:gd name="connsiteY10" fmla="*/ 2627453 h 262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21935" h="2627453">
                <a:moveTo>
                  <a:pt x="0" y="0"/>
                </a:moveTo>
                <a:lnTo>
                  <a:pt x="335666" y="428263"/>
                </a:lnTo>
                <a:cubicBezTo>
                  <a:pt x="432122" y="551726"/>
                  <a:pt x="491925" y="640466"/>
                  <a:pt x="578735" y="740780"/>
                </a:cubicBezTo>
                <a:cubicBezTo>
                  <a:pt x="665545" y="841094"/>
                  <a:pt x="763930" y="939479"/>
                  <a:pt x="856527" y="1030147"/>
                </a:cubicBezTo>
                <a:cubicBezTo>
                  <a:pt x="949124" y="1120815"/>
                  <a:pt x="978061" y="1153610"/>
                  <a:pt x="1134319" y="1284790"/>
                </a:cubicBezTo>
                <a:cubicBezTo>
                  <a:pt x="1290577" y="1415970"/>
                  <a:pt x="1637818" y="1699549"/>
                  <a:pt x="1794076" y="1817225"/>
                </a:cubicBezTo>
                <a:cubicBezTo>
                  <a:pt x="1950334" y="1934901"/>
                  <a:pt x="1963839" y="1925256"/>
                  <a:pt x="2071869" y="1990846"/>
                </a:cubicBezTo>
                <a:cubicBezTo>
                  <a:pt x="2179899" y="2056436"/>
                  <a:pt x="2343874" y="2152892"/>
                  <a:pt x="2442259" y="2210765"/>
                </a:cubicBezTo>
                <a:cubicBezTo>
                  <a:pt x="2540644" y="2268638"/>
                  <a:pt x="2556077" y="2287929"/>
                  <a:pt x="2662178" y="2338086"/>
                </a:cubicBezTo>
                <a:cubicBezTo>
                  <a:pt x="2768279" y="2388243"/>
                  <a:pt x="2968907" y="2463478"/>
                  <a:pt x="3078866" y="2511706"/>
                </a:cubicBezTo>
                <a:cubicBezTo>
                  <a:pt x="3188826" y="2559934"/>
                  <a:pt x="3255380" y="2593693"/>
                  <a:pt x="3321935" y="2627453"/>
                </a:cubicBezTo>
              </a:path>
            </a:pathLst>
          </a:custGeom>
          <a:noFill/>
          <a:ln>
            <a:solidFill>
              <a:srgbClr val="BF9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7" name="Straight Connector 6">
            <a:extLst>
              <a:ext uri="{FF2B5EF4-FFF2-40B4-BE49-F238E27FC236}">
                <a16:creationId xmlns:a16="http://schemas.microsoft.com/office/drawing/2014/main" id="{3310737B-9EC9-461A-A28C-15418A6CA616}"/>
              </a:ext>
            </a:extLst>
          </p:cNvPr>
          <p:cNvCxnSpPr>
            <a:cxnSpLocks/>
          </p:cNvCxnSpPr>
          <p:nvPr/>
        </p:nvCxnSpPr>
        <p:spPr>
          <a:xfrm>
            <a:off x="4390448" y="4195180"/>
            <a:ext cx="1936471" cy="117570"/>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Freeform: Shape 7">
            <a:extLst>
              <a:ext uri="{FF2B5EF4-FFF2-40B4-BE49-F238E27FC236}">
                <a16:creationId xmlns:a16="http://schemas.microsoft.com/office/drawing/2014/main" id="{D63B2AF4-8463-6B16-0516-0BE88949DE5A}"/>
              </a:ext>
            </a:extLst>
          </p:cNvPr>
          <p:cNvSpPr/>
          <p:nvPr/>
        </p:nvSpPr>
        <p:spPr>
          <a:xfrm rot="441008">
            <a:off x="3006859" y="413053"/>
            <a:ext cx="13436983" cy="4409108"/>
          </a:xfrm>
          <a:custGeom>
            <a:avLst/>
            <a:gdLst>
              <a:gd name="connsiteX0" fmla="*/ 0 w 10952703"/>
              <a:gd name="connsiteY0" fmla="*/ 1810093 h 3727212"/>
              <a:gd name="connsiteX1" fmla="*/ 1446963 w 10952703"/>
              <a:gd name="connsiteY1" fmla="*/ 3025943 h 3727212"/>
              <a:gd name="connsiteX2" fmla="*/ 3356149 w 10952703"/>
              <a:gd name="connsiteY2" fmla="*/ 3709231 h 3727212"/>
              <a:gd name="connsiteX3" fmla="*/ 5285433 w 10952703"/>
              <a:gd name="connsiteY3" fmla="*/ 3307297 h 3727212"/>
              <a:gd name="connsiteX4" fmla="*/ 7154426 w 10952703"/>
              <a:gd name="connsiteY4" fmla="*/ 1116756 h 3727212"/>
              <a:gd name="connsiteX5" fmla="*/ 8782259 w 10952703"/>
              <a:gd name="connsiteY5" fmla="*/ 132018 h 3727212"/>
              <a:gd name="connsiteX6" fmla="*/ 10952703 w 10952703"/>
              <a:gd name="connsiteY6" fmla="*/ 61679 h 372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2703" h="3727212">
                <a:moveTo>
                  <a:pt x="0" y="1810093"/>
                </a:moveTo>
                <a:cubicBezTo>
                  <a:pt x="443802" y="2259756"/>
                  <a:pt x="887605" y="2709420"/>
                  <a:pt x="1446963" y="3025943"/>
                </a:cubicBezTo>
                <a:cubicBezTo>
                  <a:pt x="2006321" y="3342466"/>
                  <a:pt x="2716404" y="3662339"/>
                  <a:pt x="3356149" y="3709231"/>
                </a:cubicBezTo>
                <a:cubicBezTo>
                  <a:pt x="3995894" y="3756123"/>
                  <a:pt x="4652387" y="3739376"/>
                  <a:pt x="5285433" y="3307297"/>
                </a:cubicBezTo>
                <a:cubicBezTo>
                  <a:pt x="5918479" y="2875218"/>
                  <a:pt x="6571622" y="1645969"/>
                  <a:pt x="7154426" y="1116756"/>
                </a:cubicBezTo>
                <a:cubicBezTo>
                  <a:pt x="7737230" y="587543"/>
                  <a:pt x="8149213" y="307864"/>
                  <a:pt x="8782259" y="132018"/>
                </a:cubicBezTo>
                <a:cubicBezTo>
                  <a:pt x="9415305" y="-43828"/>
                  <a:pt x="10358176" y="-18708"/>
                  <a:pt x="10952703" y="61679"/>
                </a:cubicBezTo>
              </a:path>
            </a:pathLst>
          </a:custGeom>
          <a:noFill/>
          <a:ln w="635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 name="Freeform: Shape 8">
            <a:extLst>
              <a:ext uri="{FF2B5EF4-FFF2-40B4-BE49-F238E27FC236}">
                <a16:creationId xmlns:a16="http://schemas.microsoft.com/office/drawing/2014/main" id="{9AB75132-2D05-34CB-9D11-C06CDDCB753C}"/>
              </a:ext>
            </a:extLst>
          </p:cNvPr>
          <p:cNvSpPr/>
          <p:nvPr/>
        </p:nvSpPr>
        <p:spPr>
          <a:xfrm>
            <a:off x="1910081" y="1954211"/>
            <a:ext cx="2263197" cy="2182648"/>
          </a:xfrm>
          <a:custGeom>
            <a:avLst/>
            <a:gdLst>
              <a:gd name="connsiteX0" fmla="*/ 0 w 1804416"/>
              <a:gd name="connsiteY0" fmla="*/ 0 h 1456944"/>
              <a:gd name="connsiteX1" fmla="*/ 140208 w 1804416"/>
              <a:gd name="connsiteY1" fmla="*/ 164592 h 1456944"/>
              <a:gd name="connsiteX2" fmla="*/ 286512 w 1804416"/>
              <a:gd name="connsiteY2" fmla="*/ 310896 h 1456944"/>
              <a:gd name="connsiteX3" fmla="*/ 457200 w 1804416"/>
              <a:gd name="connsiteY3" fmla="*/ 475488 h 1456944"/>
              <a:gd name="connsiteX4" fmla="*/ 615696 w 1804416"/>
              <a:gd name="connsiteY4" fmla="*/ 633984 h 1456944"/>
              <a:gd name="connsiteX5" fmla="*/ 810768 w 1804416"/>
              <a:gd name="connsiteY5" fmla="*/ 804672 h 1456944"/>
              <a:gd name="connsiteX6" fmla="*/ 1152144 w 1804416"/>
              <a:gd name="connsiteY6" fmla="*/ 1072896 h 1456944"/>
              <a:gd name="connsiteX7" fmla="*/ 1304544 w 1804416"/>
              <a:gd name="connsiteY7" fmla="*/ 1182624 h 1456944"/>
              <a:gd name="connsiteX8" fmla="*/ 1505712 w 1804416"/>
              <a:gd name="connsiteY8" fmla="*/ 1304544 h 1456944"/>
              <a:gd name="connsiteX9" fmla="*/ 1664208 w 1804416"/>
              <a:gd name="connsiteY9" fmla="*/ 1389888 h 1456944"/>
              <a:gd name="connsiteX10" fmla="*/ 1804416 w 1804416"/>
              <a:gd name="connsiteY10" fmla="*/ 1456944 h 1456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4416" h="1456944">
                <a:moveTo>
                  <a:pt x="0" y="0"/>
                </a:moveTo>
                <a:cubicBezTo>
                  <a:pt x="46228" y="56388"/>
                  <a:pt x="92456" y="112776"/>
                  <a:pt x="140208" y="164592"/>
                </a:cubicBezTo>
                <a:cubicBezTo>
                  <a:pt x="187960" y="216408"/>
                  <a:pt x="233680" y="259080"/>
                  <a:pt x="286512" y="310896"/>
                </a:cubicBezTo>
                <a:cubicBezTo>
                  <a:pt x="339344" y="362712"/>
                  <a:pt x="402336" y="421640"/>
                  <a:pt x="457200" y="475488"/>
                </a:cubicBezTo>
                <a:cubicBezTo>
                  <a:pt x="512064" y="529336"/>
                  <a:pt x="556768" y="579120"/>
                  <a:pt x="615696" y="633984"/>
                </a:cubicBezTo>
                <a:cubicBezTo>
                  <a:pt x="674624" y="688848"/>
                  <a:pt x="721360" y="731520"/>
                  <a:pt x="810768" y="804672"/>
                </a:cubicBezTo>
                <a:cubicBezTo>
                  <a:pt x="900176" y="877824"/>
                  <a:pt x="1069848" y="1009904"/>
                  <a:pt x="1152144" y="1072896"/>
                </a:cubicBezTo>
                <a:cubicBezTo>
                  <a:pt x="1234440" y="1135888"/>
                  <a:pt x="1245616" y="1144016"/>
                  <a:pt x="1304544" y="1182624"/>
                </a:cubicBezTo>
                <a:cubicBezTo>
                  <a:pt x="1363472" y="1221232"/>
                  <a:pt x="1445768" y="1270000"/>
                  <a:pt x="1505712" y="1304544"/>
                </a:cubicBezTo>
                <a:cubicBezTo>
                  <a:pt x="1565656" y="1339088"/>
                  <a:pt x="1614424" y="1364488"/>
                  <a:pt x="1664208" y="1389888"/>
                </a:cubicBezTo>
                <a:cubicBezTo>
                  <a:pt x="1713992" y="1415288"/>
                  <a:pt x="1759204" y="1436116"/>
                  <a:pt x="1804416" y="1456944"/>
                </a:cubicBezTo>
              </a:path>
            </a:pathLst>
          </a:custGeom>
          <a:noFill/>
          <a:ln w="76200">
            <a:solidFill>
              <a:srgbClr val="FF43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Oval 9">
            <a:extLst>
              <a:ext uri="{FF2B5EF4-FFF2-40B4-BE49-F238E27FC236}">
                <a16:creationId xmlns:a16="http://schemas.microsoft.com/office/drawing/2014/main" id="{E8B6959A-1273-AD04-AEE7-C90B00C75B79}"/>
              </a:ext>
            </a:extLst>
          </p:cNvPr>
          <p:cNvSpPr/>
          <p:nvPr/>
        </p:nvSpPr>
        <p:spPr>
          <a:xfrm>
            <a:off x="4147768" y="4047101"/>
            <a:ext cx="365760" cy="328402"/>
          </a:xfrm>
          <a:prstGeom prst="ellipse">
            <a:avLst/>
          </a:prstGeom>
          <a:solidFill>
            <a:srgbClr val="FF434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TextBox 10">
            <a:extLst>
              <a:ext uri="{FF2B5EF4-FFF2-40B4-BE49-F238E27FC236}">
                <a16:creationId xmlns:a16="http://schemas.microsoft.com/office/drawing/2014/main" id="{1B96B097-F5EA-5161-1880-E1FE1648F04C}"/>
              </a:ext>
            </a:extLst>
          </p:cNvPr>
          <p:cNvSpPr txBox="1"/>
          <p:nvPr/>
        </p:nvSpPr>
        <p:spPr>
          <a:xfrm>
            <a:off x="808916" y="3862295"/>
            <a:ext cx="2786496" cy="583878"/>
          </a:xfrm>
          <a:prstGeom prst="rect">
            <a:avLst/>
          </a:prstGeom>
          <a:noFill/>
        </p:spPr>
        <p:txBody>
          <a:bodyPr wrap="square" rtlCol="0">
            <a:spAutoFit/>
          </a:bodyPr>
          <a:lstStyle/>
          <a:p>
            <a:pPr>
              <a:lnSpc>
                <a:spcPct val="150000"/>
              </a:lnSpc>
            </a:pPr>
            <a:r>
              <a:rPr lang="en-US" sz="2400" dirty="0">
                <a:latin typeface="Montserrat" panose="00000500000000000000" pitchFamily="2" charset="0"/>
              </a:rPr>
              <a:t>Dynamic system</a:t>
            </a:r>
          </a:p>
        </p:txBody>
      </p:sp>
      <p:grpSp>
        <p:nvGrpSpPr>
          <p:cNvPr id="12" name="Group 11">
            <a:extLst>
              <a:ext uri="{FF2B5EF4-FFF2-40B4-BE49-F238E27FC236}">
                <a16:creationId xmlns:a16="http://schemas.microsoft.com/office/drawing/2014/main" id="{FA5A5517-6D44-D5C3-931D-E0EA7A66B1C2}"/>
              </a:ext>
            </a:extLst>
          </p:cNvPr>
          <p:cNvGrpSpPr/>
          <p:nvPr/>
        </p:nvGrpSpPr>
        <p:grpSpPr>
          <a:xfrm>
            <a:off x="4339191" y="3679294"/>
            <a:ext cx="453390" cy="742937"/>
            <a:chOff x="1010192" y="2712720"/>
            <a:chExt cx="254695" cy="563787"/>
          </a:xfrm>
        </p:grpSpPr>
        <p:cxnSp>
          <p:nvCxnSpPr>
            <p:cNvPr id="13" name="Straight Arrow Connector 12">
              <a:extLst>
                <a:ext uri="{FF2B5EF4-FFF2-40B4-BE49-F238E27FC236}">
                  <a16:creationId xmlns:a16="http://schemas.microsoft.com/office/drawing/2014/main" id="{3D0DD3F0-CE15-7B34-16A9-518A1223800A}"/>
                </a:ext>
              </a:extLst>
            </p:cNvPr>
            <p:cNvCxnSpPr>
              <a:cxnSpLocks/>
            </p:cNvCxnSpPr>
            <p:nvPr/>
          </p:nvCxnSpPr>
          <p:spPr>
            <a:xfrm>
              <a:off x="1010192" y="3110346"/>
              <a:ext cx="191137" cy="166161"/>
            </a:xfrm>
            <a:prstGeom prst="straightConnector1">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F3BA21E-5605-22DB-5E34-31BCEC80F7B8}"/>
                </a:ext>
              </a:extLst>
            </p:cNvPr>
            <p:cNvCxnSpPr>
              <a:cxnSpLocks/>
            </p:cNvCxnSpPr>
            <p:nvPr/>
          </p:nvCxnSpPr>
          <p:spPr>
            <a:xfrm flipV="1">
              <a:off x="1010192" y="2926640"/>
              <a:ext cx="254695" cy="169851"/>
            </a:xfrm>
            <a:prstGeom prst="straightConnector1">
              <a:avLst/>
            </a:prstGeom>
            <a:ln w="38100">
              <a:solidFill>
                <a:srgbClr val="00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B890E7-0C4C-C6E9-8C71-5085218D9A7A}"/>
                </a:ext>
              </a:extLst>
            </p:cNvPr>
            <p:cNvCxnSpPr>
              <a:cxnSpLocks/>
            </p:cNvCxnSpPr>
            <p:nvPr/>
          </p:nvCxnSpPr>
          <p:spPr>
            <a:xfrm flipV="1">
              <a:off x="1010192" y="2712720"/>
              <a:ext cx="0" cy="397626"/>
            </a:xfrm>
            <a:prstGeom prst="straightConnector1">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3956AE7-D903-3767-F5A1-0831CDB8B2AE}"/>
              </a:ext>
            </a:extLst>
          </p:cNvPr>
          <p:cNvGrpSpPr/>
          <p:nvPr/>
        </p:nvGrpSpPr>
        <p:grpSpPr>
          <a:xfrm>
            <a:off x="6336371" y="3781891"/>
            <a:ext cx="353797" cy="652050"/>
            <a:chOff x="1010192" y="2712720"/>
            <a:chExt cx="198748" cy="494816"/>
          </a:xfrm>
        </p:grpSpPr>
        <p:cxnSp>
          <p:nvCxnSpPr>
            <p:cNvPr id="17" name="Straight Arrow Connector 16">
              <a:extLst>
                <a:ext uri="{FF2B5EF4-FFF2-40B4-BE49-F238E27FC236}">
                  <a16:creationId xmlns:a16="http://schemas.microsoft.com/office/drawing/2014/main" id="{F394E6FD-40FC-6E24-D5CA-A3373D8987B8}"/>
                </a:ext>
              </a:extLst>
            </p:cNvPr>
            <p:cNvCxnSpPr>
              <a:cxnSpLocks/>
            </p:cNvCxnSpPr>
            <p:nvPr/>
          </p:nvCxnSpPr>
          <p:spPr>
            <a:xfrm>
              <a:off x="1010192" y="3110346"/>
              <a:ext cx="191137" cy="97190"/>
            </a:xfrm>
            <a:prstGeom prst="straightConnector1">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F081DAA-CAAE-49DB-E475-E94D91EB6283}"/>
                </a:ext>
              </a:extLst>
            </p:cNvPr>
            <p:cNvCxnSpPr>
              <a:cxnSpLocks/>
            </p:cNvCxnSpPr>
            <p:nvPr/>
          </p:nvCxnSpPr>
          <p:spPr>
            <a:xfrm flipV="1">
              <a:off x="1010192" y="2944055"/>
              <a:ext cx="198748" cy="152436"/>
            </a:xfrm>
            <a:prstGeom prst="straightConnector1">
              <a:avLst/>
            </a:prstGeom>
            <a:ln w="38100">
              <a:solidFill>
                <a:srgbClr val="00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E046090-51B9-7FC4-2859-6FABEB2E0A80}"/>
                </a:ext>
              </a:extLst>
            </p:cNvPr>
            <p:cNvCxnSpPr>
              <a:cxnSpLocks/>
            </p:cNvCxnSpPr>
            <p:nvPr/>
          </p:nvCxnSpPr>
          <p:spPr>
            <a:xfrm flipV="1">
              <a:off x="1010192" y="2712720"/>
              <a:ext cx="0" cy="397626"/>
            </a:xfrm>
            <a:prstGeom prst="straightConnector1">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0" name="Straight Connector 19">
            <a:extLst>
              <a:ext uri="{FF2B5EF4-FFF2-40B4-BE49-F238E27FC236}">
                <a16:creationId xmlns:a16="http://schemas.microsoft.com/office/drawing/2014/main" id="{9A0ACF96-E1EC-0FE4-7AEE-2A88E4F82BEC}"/>
              </a:ext>
            </a:extLst>
          </p:cNvPr>
          <p:cNvCxnSpPr>
            <a:cxnSpLocks/>
          </p:cNvCxnSpPr>
          <p:nvPr/>
        </p:nvCxnSpPr>
        <p:spPr>
          <a:xfrm>
            <a:off x="6346309" y="3214608"/>
            <a:ext cx="0" cy="567283"/>
          </a:xfrm>
          <a:prstGeom prst="line">
            <a:avLst/>
          </a:prstGeom>
          <a:ln w="1270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D8D809-698A-D348-84B8-1DEBE35723D2}"/>
              </a:ext>
            </a:extLst>
          </p:cNvPr>
          <p:cNvCxnSpPr>
            <a:cxnSpLocks/>
          </p:cNvCxnSpPr>
          <p:nvPr/>
        </p:nvCxnSpPr>
        <p:spPr>
          <a:xfrm flipH="1">
            <a:off x="4792581" y="3214608"/>
            <a:ext cx="1534338" cy="744055"/>
          </a:xfrm>
          <a:prstGeom prst="line">
            <a:avLst/>
          </a:prstGeom>
          <a:ln w="12700">
            <a:solidFill>
              <a:srgbClr val="00FF00"/>
            </a:solidFill>
            <a:prstDash val="sysDash"/>
          </a:ln>
        </p:spPr>
        <p:style>
          <a:lnRef idx="1">
            <a:schemeClr val="accent1"/>
          </a:lnRef>
          <a:fillRef idx="0">
            <a:schemeClr val="accent1"/>
          </a:fillRef>
          <a:effectRef idx="0">
            <a:schemeClr val="accent1"/>
          </a:effectRef>
          <a:fontRef idx="minor">
            <a:schemeClr val="tx1"/>
          </a:fontRef>
        </p:style>
      </p:cxnSp>
      <p:pic>
        <p:nvPicPr>
          <p:cNvPr id="22" name="Picture 21" descr="\documentclass{article}&#10;\usepackage{amsmath}&#10;\usepackage{bm}&#10;\usepackage[dvipsnames]{xcolor}&#10;\pagestyle{empty}&#10;\begin{document}&#10;\color{brown}&#10;$\theta$&#10;&#10;&#10;&#10;\end{document}" title="IguanaTex Bitmap Display">
            <a:extLst>
              <a:ext uri="{FF2B5EF4-FFF2-40B4-BE49-F238E27FC236}">
                <a16:creationId xmlns:a16="http://schemas.microsoft.com/office/drawing/2014/main" id="{7CDFAE80-5290-93F8-BAA2-083B9474DB85}"/>
              </a:ext>
            </a:extLst>
          </p:cNvPr>
          <p:cNvPicPr>
            <a:picLocks noChangeAspect="1"/>
          </p:cNvPicPr>
          <p:nvPr>
            <p:custDataLst>
              <p:tags r:id="rId1"/>
            </p:custDataLst>
          </p:nvPr>
        </p:nvPicPr>
        <p:blipFill>
          <a:blip r:embed="rId8"/>
          <a:stretch>
            <a:fillRect/>
          </a:stretch>
        </p:blipFill>
        <p:spPr>
          <a:xfrm>
            <a:off x="5060966" y="2076472"/>
            <a:ext cx="161203" cy="274047"/>
          </a:xfrm>
          <a:prstGeom prst="rect">
            <a:avLst/>
          </a:prstGeom>
        </p:spPr>
      </p:pic>
      <p:grpSp>
        <p:nvGrpSpPr>
          <p:cNvPr id="23" name="Group 22">
            <a:extLst>
              <a:ext uri="{FF2B5EF4-FFF2-40B4-BE49-F238E27FC236}">
                <a16:creationId xmlns:a16="http://schemas.microsoft.com/office/drawing/2014/main" id="{03656340-8788-996A-A807-E5FECE2E9521}"/>
              </a:ext>
            </a:extLst>
          </p:cNvPr>
          <p:cNvGrpSpPr/>
          <p:nvPr/>
        </p:nvGrpSpPr>
        <p:grpSpPr>
          <a:xfrm>
            <a:off x="3085083" y="1507136"/>
            <a:ext cx="7993240" cy="3085664"/>
            <a:chOff x="3085082" y="1935480"/>
            <a:chExt cx="7993240" cy="3085664"/>
          </a:xfrm>
        </p:grpSpPr>
        <p:grpSp>
          <p:nvGrpSpPr>
            <p:cNvPr id="24" name="Group 23">
              <a:extLst>
                <a:ext uri="{FF2B5EF4-FFF2-40B4-BE49-F238E27FC236}">
                  <a16:creationId xmlns:a16="http://schemas.microsoft.com/office/drawing/2014/main" id="{8B50A343-EEA9-8E83-6695-2C6F28FBD6E9}"/>
                </a:ext>
              </a:extLst>
            </p:cNvPr>
            <p:cNvGrpSpPr/>
            <p:nvPr/>
          </p:nvGrpSpPr>
          <p:grpSpPr>
            <a:xfrm>
              <a:off x="3085082" y="1935480"/>
              <a:ext cx="199044" cy="352424"/>
              <a:chOff x="1010192" y="2797298"/>
              <a:chExt cx="191137" cy="513043"/>
            </a:xfrm>
          </p:grpSpPr>
          <p:cxnSp>
            <p:nvCxnSpPr>
              <p:cNvPr id="45" name="Straight Arrow Connector 44">
                <a:extLst>
                  <a:ext uri="{FF2B5EF4-FFF2-40B4-BE49-F238E27FC236}">
                    <a16:creationId xmlns:a16="http://schemas.microsoft.com/office/drawing/2014/main" id="{28105AC1-88AC-7AED-A7E4-2CCF2EC064B1}"/>
                  </a:ext>
                </a:extLst>
              </p:cNvPr>
              <p:cNvCxnSpPr>
                <a:cxnSpLocks/>
              </p:cNvCxnSpPr>
              <p:nvPr/>
            </p:nvCxnSpPr>
            <p:spPr>
              <a:xfrm>
                <a:off x="1010192" y="3096492"/>
                <a:ext cx="116225" cy="213849"/>
              </a:xfrm>
              <a:prstGeom prst="straightConnector1">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AA66112-F9D1-9DAD-79A0-377E46981E72}"/>
                  </a:ext>
                </a:extLst>
              </p:cNvPr>
              <p:cNvCxnSpPr>
                <a:cxnSpLocks/>
              </p:cNvCxnSpPr>
              <p:nvPr/>
            </p:nvCxnSpPr>
            <p:spPr>
              <a:xfrm flipV="1">
                <a:off x="1010192" y="3013155"/>
                <a:ext cx="191137" cy="83336"/>
              </a:xfrm>
              <a:prstGeom prst="straightConnector1">
                <a:avLst/>
              </a:prstGeom>
              <a:ln w="38100">
                <a:solidFill>
                  <a:srgbClr val="00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459743C-8E39-A507-7A09-C99FBC00CAF9}"/>
                  </a:ext>
                </a:extLst>
              </p:cNvPr>
              <p:cNvCxnSpPr>
                <a:cxnSpLocks/>
              </p:cNvCxnSpPr>
              <p:nvPr/>
            </p:nvCxnSpPr>
            <p:spPr>
              <a:xfrm flipV="1">
                <a:off x="1010192" y="2797298"/>
                <a:ext cx="0" cy="313048"/>
              </a:xfrm>
              <a:prstGeom prst="straightConnector1">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A9D3519E-53DF-2A3E-7EBB-C047118CC0A4}"/>
                </a:ext>
              </a:extLst>
            </p:cNvPr>
            <p:cNvGrpSpPr/>
            <p:nvPr/>
          </p:nvGrpSpPr>
          <p:grpSpPr>
            <a:xfrm>
              <a:off x="3768537" y="2771197"/>
              <a:ext cx="199044" cy="342401"/>
              <a:chOff x="1010192" y="2797298"/>
              <a:chExt cx="191137" cy="498452"/>
            </a:xfrm>
          </p:grpSpPr>
          <p:cxnSp>
            <p:nvCxnSpPr>
              <p:cNvPr id="42" name="Straight Arrow Connector 41">
                <a:extLst>
                  <a:ext uri="{FF2B5EF4-FFF2-40B4-BE49-F238E27FC236}">
                    <a16:creationId xmlns:a16="http://schemas.microsoft.com/office/drawing/2014/main" id="{EA9E1833-10A8-E855-76F6-73AE84EDE723}"/>
                  </a:ext>
                </a:extLst>
              </p:cNvPr>
              <p:cNvCxnSpPr>
                <a:cxnSpLocks/>
              </p:cNvCxnSpPr>
              <p:nvPr/>
            </p:nvCxnSpPr>
            <p:spPr>
              <a:xfrm>
                <a:off x="1010192" y="3096492"/>
                <a:ext cx="116225" cy="199258"/>
              </a:xfrm>
              <a:prstGeom prst="straightConnector1">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DA8673B-11E2-66F9-0FC0-25B3E4C8C7C6}"/>
                  </a:ext>
                </a:extLst>
              </p:cNvPr>
              <p:cNvCxnSpPr>
                <a:cxnSpLocks/>
              </p:cNvCxnSpPr>
              <p:nvPr/>
            </p:nvCxnSpPr>
            <p:spPr>
              <a:xfrm flipV="1">
                <a:off x="1010192" y="3013155"/>
                <a:ext cx="191137" cy="83336"/>
              </a:xfrm>
              <a:prstGeom prst="straightConnector1">
                <a:avLst/>
              </a:prstGeom>
              <a:ln w="38100">
                <a:solidFill>
                  <a:srgbClr val="00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0974D84-6207-15F9-35C1-35A9CD28DB61}"/>
                  </a:ext>
                </a:extLst>
              </p:cNvPr>
              <p:cNvCxnSpPr>
                <a:cxnSpLocks/>
              </p:cNvCxnSpPr>
              <p:nvPr/>
            </p:nvCxnSpPr>
            <p:spPr>
              <a:xfrm flipV="1">
                <a:off x="1010192" y="2797298"/>
                <a:ext cx="0" cy="313049"/>
              </a:xfrm>
              <a:prstGeom prst="straightConnector1">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DF198AB-B449-EB54-921A-A41E484985D8}"/>
                </a:ext>
              </a:extLst>
            </p:cNvPr>
            <p:cNvGrpSpPr/>
            <p:nvPr/>
          </p:nvGrpSpPr>
          <p:grpSpPr>
            <a:xfrm>
              <a:off x="4613493" y="3540769"/>
              <a:ext cx="147784" cy="328704"/>
              <a:chOff x="1010192" y="2797298"/>
              <a:chExt cx="141913" cy="478512"/>
            </a:xfrm>
          </p:grpSpPr>
          <p:cxnSp>
            <p:nvCxnSpPr>
              <p:cNvPr id="39" name="Straight Arrow Connector 38">
                <a:extLst>
                  <a:ext uri="{FF2B5EF4-FFF2-40B4-BE49-F238E27FC236}">
                    <a16:creationId xmlns:a16="http://schemas.microsoft.com/office/drawing/2014/main" id="{71C4C9E3-AE75-B029-F1D1-32EE3164CFE7}"/>
                  </a:ext>
                </a:extLst>
              </p:cNvPr>
              <p:cNvCxnSpPr>
                <a:cxnSpLocks/>
              </p:cNvCxnSpPr>
              <p:nvPr/>
            </p:nvCxnSpPr>
            <p:spPr>
              <a:xfrm>
                <a:off x="1010192" y="3096492"/>
                <a:ext cx="133025" cy="179318"/>
              </a:xfrm>
              <a:prstGeom prst="straightConnector1">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9D1F7C2-2972-0EEC-9F18-4B0748A4BBC1}"/>
                  </a:ext>
                </a:extLst>
              </p:cNvPr>
              <p:cNvCxnSpPr>
                <a:cxnSpLocks/>
              </p:cNvCxnSpPr>
              <p:nvPr/>
            </p:nvCxnSpPr>
            <p:spPr>
              <a:xfrm flipV="1">
                <a:off x="1010192" y="2987904"/>
                <a:ext cx="141913" cy="108588"/>
              </a:xfrm>
              <a:prstGeom prst="straightConnector1">
                <a:avLst/>
              </a:prstGeom>
              <a:ln w="38100">
                <a:solidFill>
                  <a:srgbClr val="00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FAE9C91-2DC1-2D7E-99E0-59F2D1FB34BD}"/>
                  </a:ext>
                </a:extLst>
              </p:cNvPr>
              <p:cNvCxnSpPr>
                <a:cxnSpLocks/>
              </p:cNvCxnSpPr>
              <p:nvPr/>
            </p:nvCxnSpPr>
            <p:spPr>
              <a:xfrm flipV="1">
                <a:off x="1010192" y="2797298"/>
                <a:ext cx="0" cy="313049"/>
              </a:xfrm>
              <a:prstGeom prst="straightConnector1">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56CB987-19B6-223F-0AF6-C0FBF93A204B}"/>
                </a:ext>
              </a:extLst>
            </p:cNvPr>
            <p:cNvGrpSpPr/>
            <p:nvPr/>
          </p:nvGrpSpPr>
          <p:grpSpPr>
            <a:xfrm>
              <a:off x="8074292" y="4798248"/>
              <a:ext cx="249588" cy="222896"/>
              <a:chOff x="1010191" y="2785866"/>
              <a:chExt cx="239673" cy="324481"/>
            </a:xfrm>
          </p:grpSpPr>
          <p:cxnSp>
            <p:nvCxnSpPr>
              <p:cNvPr id="36" name="Straight Arrow Connector 35">
                <a:extLst>
                  <a:ext uri="{FF2B5EF4-FFF2-40B4-BE49-F238E27FC236}">
                    <a16:creationId xmlns:a16="http://schemas.microsoft.com/office/drawing/2014/main" id="{299A0CF8-EB8C-84BC-09EA-F1EE2C11EADC}"/>
                  </a:ext>
                </a:extLst>
              </p:cNvPr>
              <p:cNvCxnSpPr>
                <a:cxnSpLocks/>
              </p:cNvCxnSpPr>
              <p:nvPr/>
            </p:nvCxnSpPr>
            <p:spPr>
              <a:xfrm flipV="1">
                <a:off x="1010192" y="3048724"/>
                <a:ext cx="239672" cy="47768"/>
              </a:xfrm>
              <a:prstGeom prst="straightConnector1">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76C6647-3280-EFD4-E455-707118DC8C69}"/>
                  </a:ext>
                </a:extLst>
              </p:cNvPr>
              <p:cNvCxnSpPr>
                <a:cxnSpLocks/>
              </p:cNvCxnSpPr>
              <p:nvPr/>
            </p:nvCxnSpPr>
            <p:spPr>
              <a:xfrm flipV="1">
                <a:off x="1010191" y="2862041"/>
                <a:ext cx="70959" cy="234450"/>
              </a:xfrm>
              <a:prstGeom prst="straightConnector1">
                <a:avLst/>
              </a:prstGeom>
              <a:ln w="38100">
                <a:solidFill>
                  <a:srgbClr val="00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610F736-F349-3E0D-BCC2-E9A7A0CE4BBD}"/>
                  </a:ext>
                </a:extLst>
              </p:cNvPr>
              <p:cNvCxnSpPr>
                <a:cxnSpLocks/>
              </p:cNvCxnSpPr>
              <p:nvPr/>
            </p:nvCxnSpPr>
            <p:spPr>
              <a:xfrm flipV="1">
                <a:off x="1010192" y="2785866"/>
                <a:ext cx="0" cy="324481"/>
              </a:xfrm>
              <a:prstGeom prst="straightConnector1">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F4709B07-BA0C-AC17-8163-96E4A83477CE}"/>
                </a:ext>
              </a:extLst>
            </p:cNvPr>
            <p:cNvGrpSpPr/>
            <p:nvPr/>
          </p:nvGrpSpPr>
          <p:grpSpPr>
            <a:xfrm>
              <a:off x="9725347" y="4063503"/>
              <a:ext cx="322532" cy="215470"/>
              <a:chOff x="855332" y="2796676"/>
              <a:chExt cx="309720" cy="313671"/>
            </a:xfrm>
          </p:grpSpPr>
          <p:cxnSp>
            <p:nvCxnSpPr>
              <p:cNvPr id="33" name="Straight Arrow Connector 32">
                <a:extLst>
                  <a:ext uri="{FF2B5EF4-FFF2-40B4-BE49-F238E27FC236}">
                    <a16:creationId xmlns:a16="http://schemas.microsoft.com/office/drawing/2014/main" id="{9B4AE0AC-62B9-602F-0703-41A507E42DFF}"/>
                  </a:ext>
                </a:extLst>
              </p:cNvPr>
              <p:cNvCxnSpPr>
                <a:cxnSpLocks/>
              </p:cNvCxnSpPr>
              <p:nvPr/>
            </p:nvCxnSpPr>
            <p:spPr>
              <a:xfrm flipV="1">
                <a:off x="1019735" y="2912042"/>
                <a:ext cx="145317" cy="198305"/>
              </a:xfrm>
              <a:prstGeom prst="straightConnector1">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B3FBB8-4691-D165-39D1-CA073C2D1BB1}"/>
                  </a:ext>
                </a:extLst>
              </p:cNvPr>
              <p:cNvCxnSpPr>
                <a:cxnSpLocks/>
              </p:cNvCxnSpPr>
              <p:nvPr/>
            </p:nvCxnSpPr>
            <p:spPr>
              <a:xfrm flipH="1" flipV="1">
                <a:off x="855332" y="3004266"/>
                <a:ext cx="154860" cy="92225"/>
              </a:xfrm>
              <a:prstGeom prst="straightConnector1">
                <a:avLst/>
              </a:prstGeom>
              <a:ln w="38100">
                <a:solidFill>
                  <a:srgbClr val="00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7C3B476-18DE-F2D5-3200-B5C30F868A90}"/>
                  </a:ext>
                </a:extLst>
              </p:cNvPr>
              <p:cNvCxnSpPr>
                <a:cxnSpLocks/>
              </p:cNvCxnSpPr>
              <p:nvPr/>
            </p:nvCxnSpPr>
            <p:spPr>
              <a:xfrm flipV="1">
                <a:off x="1010192" y="2796676"/>
                <a:ext cx="0" cy="313671"/>
              </a:xfrm>
              <a:prstGeom prst="straightConnector1">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0F488917-859A-DAB1-10FA-A875CE24ED1E}"/>
                </a:ext>
              </a:extLst>
            </p:cNvPr>
            <p:cNvGrpSpPr/>
            <p:nvPr/>
          </p:nvGrpSpPr>
          <p:grpSpPr>
            <a:xfrm>
              <a:off x="10755790" y="3046083"/>
              <a:ext cx="322532" cy="215470"/>
              <a:chOff x="855332" y="2796676"/>
              <a:chExt cx="309720" cy="313671"/>
            </a:xfrm>
          </p:grpSpPr>
          <p:cxnSp>
            <p:nvCxnSpPr>
              <p:cNvPr id="30" name="Straight Arrow Connector 29">
                <a:extLst>
                  <a:ext uri="{FF2B5EF4-FFF2-40B4-BE49-F238E27FC236}">
                    <a16:creationId xmlns:a16="http://schemas.microsoft.com/office/drawing/2014/main" id="{803EA226-DD53-0726-C09A-8BF807B21849}"/>
                  </a:ext>
                </a:extLst>
              </p:cNvPr>
              <p:cNvCxnSpPr>
                <a:cxnSpLocks/>
              </p:cNvCxnSpPr>
              <p:nvPr/>
            </p:nvCxnSpPr>
            <p:spPr>
              <a:xfrm flipV="1">
                <a:off x="1019735" y="2912042"/>
                <a:ext cx="145317" cy="198305"/>
              </a:xfrm>
              <a:prstGeom prst="straightConnector1">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8C9F26C-B75B-0CB3-8EF0-B0B40BA6EDB8}"/>
                  </a:ext>
                </a:extLst>
              </p:cNvPr>
              <p:cNvCxnSpPr>
                <a:cxnSpLocks/>
              </p:cNvCxnSpPr>
              <p:nvPr/>
            </p:nvCxnSpPr>
            <p:spPr>
              <a:xfrm flipH="1" flipV="1">
                <a:off x="855332" y="3004266"/>
                <a:ext cx="154860" cy="92225"/>
              </a:xfrm>
              <a:prstGeom prst="straightConnector1">
                <a:avLst/>
              </a:prstGeom>
              <a:ln w="38100">
                <a:solidFill>
                  <a:srgbClr val="00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E9444B2-2E75-620B-E70D-A6624AD742E2}"/>
                  </a:ext>
                </a:extLst>
              </p:cNvPr>
              <p:cNvCxnSpPr>
                <a:cxnSpLocks/>
              </p:cNvCxnSpPr>
              <p:nvPr/>
            </p:nvCxnSpPr>
            <p:spPr>
              <a:xfrm flipV="1">
                <a:off x="1010192" y="2796676"/>
                <a:ext cx="0" cy="313671"/>
              </a:xfrm>
              <a:prstGeom prst="straightConnector1">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pic>
        <p:nvPicPr>
          <p:cNvPr id="48" name="Picture 47" descr="\documentclass{article}&#10;\usepackage{amsmath}&#10;\usepackage{amsfonts}&#10;\usepackage{bm}&#10;\usepackage[usenames,dvipsnames]{color}&#10;\pagestyle{empty}&#10;\begin{document}&#10;$\left[\bm{p}(t)\in\mathbb{R}^3, q(t)\in \mathrm{SO}(3)\right]$&#10;&#10;&#10;&#10;\end{document}" title="IguanaTex Bitmap Display">
            <a:extLst>
              <a:ext uri="{FF2B5EF4-FFF2-40B4-BE49-F238E27FC236}">
                <a16:creationId xmlns:a16="http://schemas.microsoft.com/office/drawing/2014/main" id="{73439E91-9BC8-64ED-9A57-2C0870349B93}"/>
              </a:ext>
            </a:extLst>
          </p:cNvPr>
          <p:cNvPicPr>
            <a:picLocks noChangeAspect="1"/>
          </p:cNvPicPr>
          <p:nvPr>
            <p:custDataLst>
              <p:tags r:id="rId2"/>
            </p:custDataLst>
          </p:nvPr>
        </p:nvPicPr>
        <p:blipFill>
          <a:blip r:embed="rId9"/>
          <a:stretch>
            <a:fillRect/>
          </a:stretch>
        </p:blipFill>
        <p:spPr>
          <a:xfrm>
            <a:off x="385692" y="4504978"/>
            <a:ext cx="4004756" cy="458282"/>
          </a:xfrm>
          <a:prstGeom prst="rect">
            <a:avLst/>
          </a:prstGeom>
        </p:spPr>
      </p:pic>
      <p:sp>
        <p:nvSpPr>
          <p:cNvPr id="49" name="TextBox 48">
            <a:extLst>
              <a:ext uri="{FF2B5EF4-FFF2-40B4-BE49-F238E27FC236}">
                <a16:creationId xmlns:a16="http://schemas.microsoft.com/office/drawing/2014/main" id="{1826B996-94BD-1BA2-E5CE-E16E08DE552B}"/>
              </a:ext>
            </a:extLst>
          </p:cNvPr>
          <p:cNvSpPr txBox="1"/>
          <p:nvPr/>
        </p:nvSpPr>
        <p:spPr>
          <a:xfrm>
            <a:off x="6157804" y="4822204"/>
            <a:ext cx="3720968" cy="583878"/>
          </a:xfrm>
          <a:prstGeom prst="rect">
            <a:avLst/>
          </a:prstGeom>
          <a:noFill/>
        </p:spPr>
        <p:txBody>
          <a:bodyPr wrap="square" rtlCol="0">
            <a:spAutoFit/>
          </a:bodyPr>
          <a:lstStyle/>
          <a:p>
            <a:pPr>
              <a:lnSpc>
                <a:spcPct val="150000"/>
              </a:lnSpc>
            </a:pPr>
            <a:r>
              <a:rPr lang="en-US" sz="2400" dirty="0">
                <a:latin typeface="Montserrat" panose="00000500000000000000" pitchFamily="2" charset="0"/>
              </a:rPr>
              <a:t>Geometric reference</a:t>
            </a:r>
          </a:p>
        </p:txBody>
      </p:sp>
      <p:pic>
        <p:nvPicPr>
          <p:cNvPr id="50" name="Picture 49" descr="\documentclass{article}&#10;\usepackage{amsmath}&#10;\usepackage{amsfonts}&#10;\usepackage{bm}&#10;\usepackage[usenames,dvipsnames]{color}&#10;\pagestyle{empty}&#10;\begin{document}&#10;&#10;$\Gamma = \{\theta \in[\theta_0,\theta_f] \subseteq\mathbb{R}\rightarrow\bm{p}_d(\theta) \in \mathbb{R}^3, q_d(\theta) \in \mathrm{SO}(3)\}$&#10;&#10;&#10;\end{document}" title="IguanaTex Bitmap Display">
            <a:extLst>
              <a:ext uri="{FF2B5EF4-FFF2-40B4-BE49-F238E27FC236}">
                <a16:creationId xmlns:a16="http://schemas.microsoft.com/office/drawing/2014/main" id="{B3BD9DA1-2DFA-10A6-8EB0-CFB073F0C218}"/>
              </a:ext>
            </a:extLst>
          </p:cNvPr>
          <p:cNvPicPr>
            <a:picLocks noChangeAspect="1"/>
          </p:cNvPicPr>
          <p:nvPr>
            <p:custDataLst>
              <p:tags r:id="rId3"/>
            </p:custDataLst>
          </p:nvPr>
        </p:nvPicPr>
        <p:blipFill>
          <a:blip r:embed="rId10"/>
          <a:stretch>
            <a:fillRect/>
          </a:stretch>
        </p:blipFill>
        <p:spPr>
          <a:xfrm>
            <a:off x="3496594" y="5517561"/>
            <a:ext cx="8525363" cy="428344"/>
          </a:xfrm>
          <a:prstGeom prst="rect">
            <a:avLst/>
          </a:prstGeom>
        </p:spPr>
      </p:pic>
      <p:pic>
        <p:nvPicPr>
          <p:cNvPr id="55" name="Picture 54" descr="\documentclass{article}&#10;\usepackage{amsmath}&#10;\usepackage{bm}&#10;\usepackage[dvipsnames]{xcolor}&#10;\pagestyle{empty}&#10;\begin{document}&#10;$\theta_0$&#10;&#10;&#10;&#10;\end{document}" title="IguanaTex Bitmap Display">
            <a:extLst>
              <a:ext uri="{FF2B5EF4-FFF2-40B4-BE49-F238E27FC236}">
                <a16:creationId xmlns:a16="http://schemas.microsoft.com/office/drawing/2014/main" id="{636C72BD-72A6-C9E5-9074-F7EBE252B225}"/>
              </a:ext>
            </a:extLst>
          </p:cNvPr>
          <p:cNvPicPr>
            <a:picLocks noChangeAspect="1"/>
          </p:cNvPicPr>
          <p:nvPr>
            <p:custDataLst>
              <p:tags r:id="rId4"/>
            </p:custDataLst>
          </p:nvPr>
        </p:nvPicPr>
        <p:blipFill>
          <a:blip r:embed="rId11"/>
          <a:stretch>
            <a:fillRect/>
          </a:stretch>
        </p:blipFill>
        <p:spPr>
          <a:xfrm>
            <a:off x="2702619" y="1644200"/>
            <a:ext cx="303983" cy="331620"/>
          </a:xfrm>
          <a:prstGeom prst="rect">
            <a:avLst/>
          </a:prstGeom>
        </p:spPr>
      </p:pic>
      <p:sp>
        <p:nvSpPr>
          <p:cNvPr id="59" name="Rectangle 58">
            <a:extLst>
              <a:ext uri="{FF2B5EF4-FFF2-40B4-BE49-F238E27FC236}">
                <a16:creationId xmlns:a16="http://schemas.microsoft.com/office/drawing/2014/main" id="{19A383A4-4ABB-DC64-4A6C-45C5EEDC236E}"/>
              </a:ext>
            </a:extLst>
          </p:cNvPr>
          <p:cNvSpPr/>
          <p:nvPr/>
        </p:nvSpPr>
        <p:spPr>
          <a:xfrm rot="2430565">
            <a:off x="11350880" y="1443341"/>
            <a:ext cx="982133" cy="848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descr="\documentclass{article}&#10;\usepackage{amsmath}&#10;\usepackage{bm}&#10;\usepackage[dvipsnames]{xcolor}&#10;\pagestyle{empty}&#10;\begin{document}&#10;$\theta_f$&#10;&#10;&#10;&#10;\end{document}" title="IguanaTex Bitmap Display">
            <a:extLst>
              <a:ext uri="{FF2B5EF4-FFF2-40B4-BE49-F238E27FC236}">
                <a16:creationId xmlns:a16="http://schemas.microsoft.com/office/drawing/2014/main" id="{CBBB4AE5-401C-3204-D9FD-2C6939C55D0D}"/>
              </a:ext>
            </a:extLst>
          </p:cNvPr>
          <p:cNvPicPr>
            <a:picLocks noChangeAspect="1"/>
          </p:cNvPicPr>
          <p:nvPr>
            <p:custDataLst>
              <p:tags r:id="rId5"/>
            </p:custDataLst>
          </p:nvPr>
        </p:nvPicPr>
        <p:blipFill>
          <a:blip r:embed="rId12"/>
          <a:stretch>
            <a:fillRect/>
          </a:stretch>
        </p:blipFill>
        <p:spPr>
          <a:xfrm>
            <a:off x="11622350" y="2299989"/>
            <a:ext cx="329315" cy="382284"/>
          </a:xfrm>
          <a:prstGeom prst="rect">
            <a:avLst/>
          </a:prstGeom>
        </p:spPr>
      </p:pic>
      <p:grpSp>
        <p:nvGrpSpPr>
          <p:cNvPr id="65" name="Group 64">
            <a:extLst>
              <a:ext uri="{FF2B5EF4-FFF2-40B4-BE49-F238E27FC236}">
                <a16:creationId xmlns:a16="http://schemas.microsoft.com/office/drawing/2014/main" id="{A90E4C39-6F8B-E461-45DD-710ED23CBAE2}"/>
              </a:ext>
            </a:extLst>
          </p:cNvPr>
          <p:cNvGrpSpPr/>
          <p:nvPr/>
        </p:nvGrpSpPr>
        <p:grpSpPr>
          <a:xfrm>
            <a:off x="5678466" y="840293"/>
            <a:ext cx="5776419" cy="1177351"/>
            <a:chOff x="5887032" y="955436"/>
            <a:chExt cx="5776419" cy="1177351"/>
          </a:xfrm>
        </p:grpSpPr>
        <p:sp>
          <p:nvSpPr>
            <p:cNvPr id="60" name="TextBox 59">
              <a:extLst>
                <a:ext uri="{FF2B5EF4-FFF2-40B4-BE49-F238E27FC236}">
                  <a16:creationId xmlns:a16="http://schemas.microsoft.com/office/drawing/2014/main" id="{3B6801B6-7190-AA23-0F13-734094EA8DF3}"/>
                </a:ext>
              </a:extLst>
            </p:cNvPr>
            <p:cNvSpPr txBox="1"/>
            <p:nvPr/>
          </p:nvSpPr>
          <p:spPr>
            <a:xfrm>
              <a:off x="5926636" y="958419"/>
              <a:ext cx="2557814" cy="1118896"/>
            </a:xfrm>
            <a:prstGeom prst="rect">
              <a:avLst/>
            </a:prstGeom>
            <a:noFill/>
          </p:spPr>
          <p:txBody>
            <a:bodyPr wrap="square">
              <a:spAutoFit/>
            </a:bodyPr>
            <a:lstStyle/>
            <a:p>
              <a:pPr algn="ctr">
                <a:lnSpc>
                  <a:spcPct val="200000"/>
                </a:lnSpc>
              </a:pPr>
              <a:r>
                <a:rPr lang="en-US" i="1" u="sng" dirty="0">
                  <a:latin typeface="Montserrat" panose="00000500000000000000" pitchFamily="2" charset="0"/>
                </a:rPr>
                <a:t>State-of-the-art</a:t>
              </a:r>
            </a:p>
            <a:p>
              <a:pPr algn="ctr">
                <a:lnSpc>
                  <a:spcPct val="200000"/>
                </a:lnSpc>
              </a:pPr>
              <a:r>
                <a:rPr lang="en-US" dirty="0">
                  <a:latin typeface="Montserrat" panose="00000500000000000000" pitchFamily="2" charset="0"/>
                </a:rPr>
                <a:t>Reference-tracking</a:t>
              </a:r>
            </a:p>
          </p:txBody>
        </p:sp>
        <p:sp>
          <p:nvSpPr>
            <p:cNvPr id="61" name="TextBox 60">
              <a:extLst>
                <a:ext uri="{FF2B5EF4-FFF2-40B4-BE49-F238E27FC236}">
                  <a16:creationId xmlns:a16="http://schemas.microsoft.com/office/drawing/2014/main" id="{6ED40DD1-81FA-B73C-3EEA-94D441A8EB75}"/>
                </a:ext>
              </a:extLst>
            </p:cNvPr>
            <p:cNvSpPr txBox="1"/>
            <p:nvPr/>
          </p:nvSpPr>
          <p:spPr>
            <a:xfrm>
              <a:off x="8851850" y="955436"/>
              <a:ext cx="2811601" cy="1118896"/>
            </a:xfrm>
            <a:prstGeom prst="rect">
              <a:avLst/>
            </a:prstGeom>
            <a:noFill/>
          </p:spPr>
          <p:txBody>
            <a:bodyPr wrap="square">
              <a:spAutoFit/>
            </a:bodyPr>
            <a:lstStyle/>
            <a:p>
              <a:pPr algn="ctr">
                <a:lnSpc>
                  <a:spcPct val="200000"/>
                </a:lnSpc>
              </a:pPr>
              <a:r>
                <a:rPr lang="en-US" b="1" i="1" u="sng" dirty="0">
                  <a:latin typeface="Montserrat" panose="00000500000000000000" pitchFamily="2" charset="0"/>
                </a:rPr>
                <a:t>Ours</a:t>
              </a:r>
            </a:p>
            <a:p>
              <a:pPr algn="ctr">
                <a:lnSpc>
                  <a:spcPct val="200000"/>
                </a:lnSpc>
              </a:pPr>
              <a:r>
                <a:rPr lang="en-US" b="1" dirty="0">
                  <a:latin typeface="Montserrat" panose="00000500000000000000" pitchFamily="2" charset="0"/>
                </a:rPr>
                <a:t>Reference-following</a:t>
              </a:r>
            </a:p>
          </p:txBody>
        </p:sp>
        <p:cxnSp>
          <p:nvCxnSpPr>
            <p:cNvPr id="63" name="Straight Arrow Connector 62">
              <a:extLst>
                <a:ext uri="{FF2B5EF4-FFF2-40B4-BE49-F238E27FC236}">
                  <a16:creationId xmlns:a16="http://schemas.microsoft.com/office/drawing/2014/main" id="{3A008C4A-4766-6E4B-66EB-04E43292F590}"/>
                </a:ext>
              </a:extLst>
            </p:cNvPr>
            <p:cNvCxnSpPr/>
            <p:nvPr/>
          </p:nvCxnSpPr>
          <p:spPr>
            <a:xfrm>
              <a:off x="8415739" y="1896357"/>
              <a:ext cx="5385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63">
              <a:extLst>
                <a:ext uri="{FF2B5EF4-FFF2-40B4-BE49-F238E27FC236}">
                  <a16:creationId xmlns:a16="http://schemas.microsoft.com/office/drawing/2014/main" id="{9FED1F9C-9AE5-2170-ACB0-7CAC21B4733B}"/>
                </a:ext>
              </a:extLst>
            </p:cNvPr>
            <p:cNvSpPr/>
            <p:nvPr/>
          </p:nvSpPr>
          <p:spPr>
            <a:xfrm>
              <a:off x="5887032" y="1131153"/>
              <a:ext cx="5675745" cy="10016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spTree>
    <p:extLst>
      <p:ext uri="{BB962C8B-B14F-4D97-AF65-F5344CB8AC3E}">
        <p14:creationId xmlns:p14="http://schemas.microsoft.com/office/powerpoint/2010/main" val="369277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94CC-D245-F65C-D008-48C3966FD4DE}"/>
              </a:ext>
            </a:extLst>
          </p:cNvPr>
          <p:cNvSpPr>
            <a:spLocks noGrp="1"/>
          </p:cNvSpPr>
          <p:nvPr>
            <p:ph type="title"/>
          </p:nvPr>
        </p:nvSpPr>
        <p:spPr/>
        <p:txBody>
          <a:bodyPr/>
          <a:lstStyle/>
          <a:p>
            <a:r>
              <a:rPr lang="en-US" dirty="0"/>
              <a:t>Methodology</a:t>
            </a:r>
          </a:p>
        </p:txBody>
      </p:sp>
      <p:sp>
        <p:nvSpPr>
          <p:cNvPr id="4" name="Slide Number Placeholder 3">
            <a:extLst>
              <a:ext uri="{FF2B5EF4-FFF2-40B4-BE49-F238E27FC236}">
                <a16:creationId xmlns:a16="http://schemas.microsoft.com/office/drawing/2014/main" id="{A5218B07-9D22-E840-E9BE-A1756090FC0D}"/>
              </a:ext>
            </a:extLst>
          </p:cNvPr>
          <p:cNvSpPr>
            <a:spLocks noGrp="1"/>
          </p:cNvSpPr>
          <p:nvPr>
            <p:ph type="sldNum" sz="quarter" idx="12"/>
          </p:nvPr>
        </p:nvSpPr>
        <p:spPr/>
        <p:txBody>
          <a:bodyPr/>
          <a:lstStyle/>
          <a:p>
            <a:fld id="{E8ED25DC-E166-554F-BCD9-3FA8AEAE4EAB}" type="slidenum">
              <a:rPr lang="en-US" smtClean="0"/>
              <a:pPr/>
              <a:t>3</a:t>
            </a:fld>
            <a:endParaRPr lang="en-US" dirty="0"/>
          </a:p>
        </p:txBody>
      </p:sp>
      <p:grpSp>
        <p:nvGrpSpPr>
          <p:cNvPr id="33" name="Group 32">
            <a:extLst>
              <a:ext uri="{FF2B5EF4-FFF2-40B4-BE49-F238E27FC236}">
                <a16:creationId xmlns:a16="http://schemas.microsoft.com/office/drawing/2014/main" id="{F8F7DCB9-73E5-3295-9E57-1D0D8A90C71B}"/>
              </a:ext>
            </a:extLst>
          </p:cNvPr>
          <p:cNvGrpSpPr/>
          <p:nvPr/>
        </p:nvGrpSpPr>
        <p:grpSpPr>
          <a:xfrm>
            <a:off x="838200" y="1492516"/>
            <a:ext cx="4951209" cy="1928254"/>
            <a:chOff x="838200" y="1492516"/>
            <a:chExt cx="4951209" cy="1928254"/>
          </a:xfrm>
        </p:grpSpPr>
        <p:sp>
          <p:nvSpPr>
            <p:cNvPr id="7" name="TextBox 6">
              <a:extLst>
                <a:ext uri="{FF2B5EF4-FFF2-40B4-BE49-F238E27FC236}">
                  <a16:creationId xmlns:a16="http://schemas.microsoft.com/office/drawing/2014/main" id="{FBF0B1D4-6DD4-FEEC-846A-9F516F022258}"/>
                </a:ext>
              </a:extLst>
            </p:cNvPr>
            <p:cNvSpPr txBox="1"/>
            <p:nvPr/>
          </p:nvSpPr>
          <p:spPr>
            <a:xfrm>
              <a:off x="838200" y="1492516"/>
              <a:ext cx="4527334" cy="369332"/>
            </a:xfrm>
            <a:prstGeom prst="rect">
              <a:avLst/>
            </a:prstGeom>
            <a:noFill/>
          </p:spPr>
          <p:txBody>
            <a:bodyPr wrap="square">
              <a:spAutoFit/>
            </a:bodyPr>
            <a:lstStyle/>
            <a:p>
              <a:r>
                <a:rPr lang="en-US" i="1" u="sng" dirty="0">
                  <a:latin typeface="Montserrat" panose="00000500000000000000" pitchFamily="2" charset="0"/>
                </a:rPr>
                <a:t>Research Question</a:t>
              </a:r>
            </a:p>
          </p:txBody>
        </p:sp>
        <p:grpSp>
          <p:nvGrpSpPr>
            <p:cNvPr id="8" name="Group 7">
              <a:extLst>
                <a:ext uri="{FF2B5EF4-FFF2-40B4-BE49-F238E27FC236}">
                  <a16:creationId xmlns:a16="http://schemas.microsoft.com/office/drawing/2014/main" id="{F58E4DF8-6E89-9784-00D8-F19714D8BEFA}"/>
                </a:ext>
              </a:extLst>
            </p:cNvPr>
            <p:cNvGrpSpPr/>
            <p:nvPr/>
          </p:nvGrpSpPr>
          <p:grpSpPr>
            <a:xfrm>
              <a:off x="838200" y="1684689"/>
              <a:ext cx="4951209" cy="1736081"/>
              <a:chOff x="584966" y="1495088"/>
              <a:chExt cx="4951209" cy="1736081"/>
            </a:xfrm>
          </p:grpSpPr>
          <p:sp>
            <p:nvSpPr>
              <p:cNvPr id="9" name="Right Brace 8">
                <a:extLst>
                  <a:ext uri="{FF2B5EF4-FFF2-40B4-BE49-F238E27FC236}">
                    <a16:creationId xmlns:a16="http://schemas.microsoft.com/office/drawing/2014/main" id="{C46746EC-C5FA-EC60-6FDB-756CC8952615}"/>
                  </a:ext>
                </a:extLst>
              </p:cNvPr>
              <p:cNvSpPr/>
              <p:nvPr/>
            </p:nvSpPr>
            <p:spPr>
              <a:xfrm rot="5400000">
                <a:off x="2148677" y="1312572"/>
                <a:ext cx="94418" cy="306566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08F4039-0DBF-BABA-1491-CE9568CD1024}"/>
                  </a:ext>
                </a:extLst>
              </p:cNvPr>
              <p:cNvGrpSpPr/>
              <p:nvPr/>
            </p:nvGrpSpPr>
            <p:grpSpPr>
              <a:xfrm>
                <a:off x="584966" y="1495088"/>
                <a:ext cx="4951209" cy="1736081"/>
                <a:chOff x="584966" y="1495088"/>
                <a:chExt cx="4951209" cy="1736081"/>
              </a:xfrm>
            </p:grpSpPr>
            <p:grpSp>
              <p:nvGrpSpPr>
                <p:cNvPr id="11" name="Group 10">
                  <a:extLst>
                    <a:ext uri="{FF2B5EF4-FFF2-40B4-BE49-F238E27FC236}">
                      <a16:creationId xmlns:a16="http://schemas.microsoft.com/office/drawing/2014/main" id="{48393FB8-81C2-7FD2-AD2C-296DF839349F}"/>
                    </a:ext>
                  </a:extLst>
                </p:cNvPr>
                <p:cNvGrpSpPr/>
                <p:nvPr/>
              </p:nvGrpSpPr>
              <p:grpSpPr>
                <a:xfrm>
                  <a:off x="584966" y="1495088"/>
                  <a:ext cx="4951209" cy="1736081"/>
                  <a:chOff x="647866" y="1893613"/>
                  <a:chExt cx="4951209" cy="1736081"/>
                </a:xfrm>
              </p:grpSpPr>
              <p:grpSp>
                <p:nvGrpSpPr>
                  <p:cNvPr id="14" name="Group 13">
                    <a:extLst>
                      <a:ext uri="{FF2B5EF4-FFF2-40B4-BE49-F238E27FC236}">
                        <a16:creationId xmlns:a16="http://schemas.microsoft.com/office/drawing/2014/main" id="{1C028786-BC12-616A-8E0B-8E25228D16A9}"/>
                      </a:ext>
                    </a:extLst>
                  </p:cNvPr>
                  <p:cNvGrpSpPr/>
                  <p:nvPr/>
                </p:nvGrpSpPr>
                <p:grpSpPr>
                  <a:xfrm>
                    <a:off x="647866" y="1893613"/>
                    <a:ext cx="4951209" cy="1736081"/>
                    <a:chOff x="207368" y="2041053"/>
                    <a:chExt cx="4951209" cy="1736081"/>
                  </a:xfrm>
                </p:grpSpPr>
                <p:sp>
                  <p:nvSpPr>
                    <p:cNvPr id="18" name="TextBox 17">
                      <a:extLst>
                        <a:ext uri="{FF2B5EF4-FFF2-40B4-BE49-F238E27FC236}">
                          <a16:creationId xmlns:a16="http://schemas.microsoft.com/office/drawing/2014/main" id="{9E64DE42-4D30-C211-02B7-18584BBE19F9}"/>
                        </a:ext>
                      </a:extLst>
                    </p:cNvPr>
                    <p:cNvSpPr txBox="1"/>
                    <p:nvPr/>
                  </p:nvSpPr>
                  <p:spPr>
                    <a:xfrm>
                      <a:off x="207368" y="2041053"/>
                      <a:ext cx="4951209" cy="1079270"/>
                    </a:xfrm>
                    <a:prstGeom prst="rect">
                      <a:avLst/>
                    </a:prstGeom>
                    <a:noFill/>
                  </p:spPr>
                  <p:txBody>
                    <a:bodyPr wrap="square">
                      <a:spAutoFit/>
                    </a:bodyPr>
                    <a:lstStyle/>
                    <a:p>
                      <a:pPr>
                        <a:lnSpc>
                          <a:spcPct val="250000"/>
                        </a:lnSpc>
                      </a:pPr>
                      <a:r>
                        <a:rPr lang="en-US" sz="1400" dirty="0">
                          <a:latin typeface="Montserrat" panose="00000500000000000000" pitchFamily="2" charset="0"/>
                        </a:rPr>
                        <a:t>How to derive a </a:t>
                      </a:r>
                      <a:r>
                        <a:rPr lang="en-US" sz="1400" b="1" dirty="0">
                          <a:latin typeface="Montserrat" panose="00000500000000000000" pitchFamily="2" charset="0"/>
                        </a:rPr>
                        <a:t>control method </a:t>
                      </a:r>
                      <a:r>
                        <a:rPr lang="en-US" sz="1400" dirty="0">
                          <a:latin typeface="Montserrat" panose="00000500000000000000" pitchFamily="2" charset="0"/>
                        </a:rPr>
                        <a:t>capable of </a:t>
                      </a:r>
                    </a:p>
                    <a:p>
                      <a:pPr>
                        <a:lnSpc>
                          <a:spcPct val="250000"/>
                        </a:lnSpc>
                      </a:pPr>
                      <a:r>
                        <a:rPr lang="en-US" sz="1400" b="1" dirty="0">
                          <a:latin typeface="Montserrat" panose="00000500000000000000" pitchFamily="2" charset="0"/>
                        </a:rPr>
                        <a:t>following</a:t>
                      </a:r>
                      <a:r>
                        <a:rPr lang="en-US" sz="1400" dirty="0">
                          <a:latin typeface="Montserrat" panose="00000500000000000000" pitchFamily="2" charset="0"/>
                        </a:rPr>
                        <a:t> a desired		      reference?</a:t>
                      </a:r>
                    </a:p>
                  </p:txBody>
                </p:sp>
                <p:sp>
                  <p:nvSpPr>
                    <p:cNvPr id="19" name="TextBox 18">
                      <a:extLst>
                        <a:ext uri="{FF2B5EF4-FFF2-40B4-BE49-F238E27FC236}">
                          <a16:creationId xmlns:a16="http://schemas.microsoft.com/office/drawing/2014/main" id="{210FF2E2-0B59-0981-C296-91F5C5DDA700}"/>
                        </a:ext>
                      </a:extLst>
                    </p:cNvPr>
                    <p:cNvSpPr txBox="1"/>
                    <p:nvPr/>
                  </p:nvSpPr>
                  <p:spPr>
                    <a:xfrm>
                      <a:off x="643032" y="3438580"/>
                      <a:ext cx="2350511" cy="338554"/>
                    </a:xfrm>
                    <a:prstGeom prst="rect">
                      <a:avLst/>
                    </a:prstGeom>
                    <a:noFill/>
                  </p:spPr>
                  <p:txBody>
                    <a:bodyPr wrap="square">
                      <a:spAutoFit/>
                    </a:bodyPr>
                    <a:lstStyle/>
                    <a:p>
                      <a:pPr algn="ctr"/>
                      <a:r>
                        <a:rPr lang="en-US" sz="1600" b="1" dirty="0">
                          <a:solidFill>
                            <a:srgbClr val="FF0000"/>
                          </a:solidFill>
                          <a:latin typeface="Montserrat" panose="00000500000000000000" pitchFamily="2" charset="0"/>
                        </a:rPr>
                        <a:t>Pose-following</a:t>
                      </a:r>
                      <a:endParaRPr lang="en-US" sz="1600" b="1" dirty="0">
                        <a:solidFill>
                          <a:srgbClr val="FF0000"/>
                        </a:solidFill>
                      </a:endParaRPr>
                    </a:p>
                  </p:txBody>
                </p:sp>
              </p:grpSp>
              <p:grpSp>
                <p:nvGrpSpPr>
                  <p:cNvPr id="15" name="Group 14">
                    <a:extLst>
                      <a:ext uri="{FF2B5EF4-FFF2-40B4-BE49-F238E27FC236}">
                        <a16:creationId xmlns:a16="http://schemas.microsoft.com/office/drawing/2014/main" id="{EF97FE60-A39F-2C11-DF0E-B47A5AAB0FFA}"/>
                      </a:ext>
                    </a:extLst>
                  </p:cNvPr>
                  <p:cNvGrpSpPr/>
                  <p:nvPr/>
                </p:nvGrpSpPr>
                <p:grpSpPr>
                  <a:xfrm>
                    <a:off x="2490285" y="2298360"/>
                    <a:ext cx="1564447" cy="795311"/>
                    <a:chOff x="3919563" y="2594653"/>
                    <a:chExt cx="1564447" cy="795311"/>
                  </a:xfrm>
                </p:grpSpPr>
                <p:sp>
                  <p:nvSpPr>
                    <p:cNvPr id="16" name="TextBox 15">
                      <a:extLst>
                        <a:ext uri="{FF2B5EF4-FFF2-40B4-BE49-F238E27FC236}">
                          <a16:creationId xmlns:a16="http://schemas.microsoft.com/office/drawing/2014/main" id="{CAEC4BC1-85AE-2935-969D-095826880C9B}"/>
                        </a:ext>
                      </a:extLst>
                    </p:cNvPr>
                    <p:cNvSpPr txBox="1"/>
                    <p:nvPr/>
                  </p:nvSpPr>
                  <p:spPr>
                    <a:xfrm>
                      <a:off x="4084404" y="2594653"/>
                      <a:ext cx="1347042" cy="564898"/>
                    </a:xfrm>
                    <a:prstGeom prst="rect">
                      <a:avLst/>
                    </a:prstGeom>
                    <a:noFill/>
                  </p:spPr>
                  <p:txBody>
                    <a:bodyPr wrap="square">
                      <a:spAutoFit/>
                    </a:bodyPr>
                    <a:lstStyle/>
                    <a:p>
                      <a:pPr>
                        <a:lnSpc>
                          <a:spcPct val="200000"/>
                        </a:lnSpc>
                      </a:pPr>
                      <a:r>
                        <a:rPr lang="en-US" sz="1400" b="1" dirty="0">
                          <a:latin typeface="Montserrat" panose="00000500000000000000" pitchFamily="2" charset="0"/>
                        </a:rPr>
                        <a:t>position</a:t>
                      </a:r>
                      <a:r>
                        <a:rPr lang="en-US" sz="1800" b="1" dirty="0">
                          <a:latin typeface="Montserrat" panose="00000500000000000000" pitchFamily="2" charset="0"/>
                        </a:rPr>
                        <a:t> </a:t>
                      </a:r>
                    </a:p>
                  </p:txBody>
                </p:sp>
                <p:sp>
                  <p:nvSpPr>
                    <p:cNvPr id="17" name="TextBox 16">
                      <a:extLst>
                        <a:ext uri="{FF2B5EF4-FFF2-40B4-BE49-F238E27FC236}">
                          <a16:creationId xmlns:a16="http://schemas.microsoft.com/office/drawing/2014/main" id="{165801AC-72F6-EE33-6A84-3E2F53140AAC}"/>
                        </a:ext>
                      </a:extLst>
                    </p:cNvPr>
                    <p:cNvSpPr txBox="1"/>
                    <p:nvPr/>
                  </p:nvSpPr>
                  <p:spPr>
                    <a:xfrm>
                      <a:off x="3919563" y="3082187"/>
                      <a:ext cx="1564447" cy="307777"/>
                    </a:xfrm>
                    <a:prstGeom prst="rect">
                      <a:avLst/>
                    </a:prstGeom>
                    <a:noFill/>
                  </p:spPr>
                  <p:txBody>
                    <a:bodyPr wrap="square">
                      <a:spAutoFit/>
                    </a:bodyPr>
                    <a:lstStyle/>
                    <a:p>
                      <a:r>
                        <a:rPr lang="en-US" sz="1400" b="1" dirty="0">
                          <a:latin typeface="Montserrat" panose="00000500000000000000" pitchFamily="2" charset="0"/>
                        </a:rPr>
                        <a:t>orientation</a:t>
                      </a:r>
                      <a:endParaRPr lang="en-US" sz="1400" dirty="0"/>
                    </a:p>
                  </p:txBody>
                </p:sp>
              </p:grpSp>
            </p:grpSp>
            <p:cxnSp>
              <p:nvCxnSpPr>
                <p:cNvPr id="12" name="Straight Connector 11">
                  <a:extLst>
                    <a:ext uri="{FF2B5EF4-FFF2-40B4-BE49-F238E27FC236}">
                      <a16:creationId xmlns:a16="http://schemas.microsoft.com/office/drawing/2014/main" id="{383E7E09-F7E1-A85C-DE83-4E47701203D6}"/>
                    </a:ext>
                  </a:extLst>
                </p:cNvPr>
                <p:cNvCxnSpPr>
                  <a:cxnSpLocks/>
                </p:cNvCxnSpPr>
                <p:nvPr/>
              </p:nvCxnSpPr>
              <p:spPr>
                <a:xfrm>
                  <a:off x="2482947" y="2213956"/>
                  <a:ext cx="0" cy="50155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D8674B22-3E3D-EDEF-C7D1-AEE9A1911E7A}"/>
                    </a:ext>
                  </a:extLst>
                </p:cNvPr>
                <p:cNvCxnSpPr>
                  <a:cxnSpLocks/>
                </p:cNvCxnSpPr>
                <p:nvPr/>
              </p:nvCxnSpPr>
              <p:spPr>
                <a:xfrm>
                  <a:off x="3606897" y="2213956"/>
                  <a:ext cx="0" cy="501554"/>
                </a:xfrm>
                <a:prstGeom prst="line">
                  <a:avLst/>
                </a:prstGeom>
              </p:spPr>
              <p:style>
                <a:lnRef idx="1">
                  <a:schemeClr val="dk1"/>
                </a:lnRef>
                <a:fillRef idx="0">
                  <a:schemeClr val="dk1"/>
                </a:fillRef>
                <a:effectRef idx="0">
                  <a:schemeClr val="dk1"/>
                </a:effectRef>
                <a:fontRef idx="minor">
                  <a:schemeClr val="tx1"/>
                </a:fontRef>
              </p:style>
            </p:cxnSp>
          </p:grpSp>
        </p:grpSp>
      </p:grpSp>
      <p:grpSp>
        <p:nvGrpSpPr>
          <p:cNvPr id="34" name="Group 33">
            <a:extLst>
              <a:ext uri="{FF2B5EF4-FFF2-40B4-BE49-F238E27FC236}">
                <a16:creationId xmlns:a16="http://schemas.microsoft.com/office/drawing/2014/main" id="{EAB77F59-C613-E243-CD35-C6B39A5895DD}"/>
              </a:ext>
            </a:extLst>
          </p:cNvPr>
          <p:cNvGrpSpPr/>
          <p:nvPr/>
        </p:nvGrpSpPr>
        <p:grpSpPr>
          <a:xfrm>
            <a:off x="838200" y="3622311"/>
            <a:ext cx="5909766" cy="2463365"/>
            <a:chOff x="838200" y="3622311"/>
            <a:chExt cx="5909766" cy="2463365"/>
          </a:xfrm>
        </p:grpSpPr>
        <p:sp>
          <p:nvSpPr>
            <p:cNvPr id="6" name="TextBox 5">
              <a:extLst>
                <a:ext uri="{FF2B5EF4-FFF2-40B4-BE49-F238E27FC236}">
                  <a16:creationId xmlns:a16="http://schemas.microsoft.com/office/drawing/2014/main" id="{008CC2CE-72FF-D272-7F13-98198DE7A649}"/>
                </a:ext>
              </a:extLst>
            </p:cNvPr>
            <p:cNvSpPr txBox="1"/>
            <p:nvPr/>
          </p:nvSpPr>
          <p:spPr>
            <a:xfrm>
              <a:off x="838200" y="3921494"/>
              <a:ext cx="5909766" cy="2164182"/>
            </a:xfrm>
            <a:prstGeom prst="rect">
              <a:avLst/>
            </a:prstGeom>
            <a:noFill/>
          </p:spPr>
          <p:txBody>
            <a:bodyPr wrap="square">
              <a:spAutoFit/>
            </a:bodyPr>
            <a:lstStyle/>
            <a:p>
              <a:pPr>
                <a:lnSpc>
                  <a:spcPct val="200000"/>
                </a:lnSpc>
              </a:pPr>
              <a:r>
                <a:rPr lang="en-US" sz="1600" b="1" dirty="0">
                  <a:solidFill>
                    <a:srgbClr val="FF0000"/>
                  </a:solidFill>
                  <a:latin typeface="Montserrat" panose="00000500000000000000" pitchFamily="2" charset="0"/>
                </a:rPr>
                <a:t>Dual Quaternions</a:t>
              </a:r>
              <a:r>
                <a:rPr lang="en-US" sz="1600" dirty="0">
                  <a:solidFill>
                    <a:srgbClr val="FF0000"/>
                  </a:solidFill>
                  <a:latin typeface="Montserrat" panose="00000500000000000000" pitchFamily="2" charset="0"/>
                </a:rPr>
                <a:t> </a:t>
              </a:r>
            </a:p>
            <a:p>
              <a:pPr marL="285750" indent="-285750">
                <a:lnSpc>
                  <a:spcPct val="150000"/>
                </a:lnSpc>
                <a:buFontTx/>
                <a:buChar char="-"/>
              </a:pPr>
              <a:r>
                <a:rPr lang="en-US" sz="1400" dirty="0">
                  <a:latin typeface="Montserrat" panose="00000500000000000000" pitchFamily="2" charset="0"/>
                </a:rPr>
                <a:t>Singularity-free</a:t>
              </a:r>
            </a:p>
            <a:p>
              <a:pPr marL="285750" indent="-285750">
                <a:lnSpc>
                  <a:spcPct val="150000"/>
                </a:lnSpc>
                <a:buFontTx/>
                <a:buChar char="-"/>
              </a:pPr>
              <a:r>
                <a:rPr lang="en-US" sz="1400" dirty="0">
                  <a:latin typeface="Montserrat" panose="00000500000000000000" pitchFamily="2" charset="0"/>
                </a:rPr>
                <a:t>Compact</a:t>
              </a:r>
            </a:p>
            <a:p>
              <a:pPr marL="285750" indent="-285750">
                <a:lnSpc>
                  <a:spcPct val="150000"/>
                </a:lnSpc>
                <a:buFontTx/>
                <a:buChar char="-"/>
              </a:pPr>
              <a:r>
                <a:rPr lang="en-US" sz="1400" dirty="0">
                  <a:latin typeface="Montserrat" panose="00000500000000000000" pitchFamily="2" charset="0"/>
                </a:rPr>
                <a:t>Efficient</a:t>
              </a:r>
            </a:p>
            <a:p>
              <a:pPr marL="285750" indent="-285750">
                <a:lnSpc>
                  <a:spcPct val="150000"/>
                </a:lnSpc>
                <a:buFontTx/>
                <a:buChar char="-"/>
              </a:pPr>
              <a:r>
                <a:rPr lang="en-US" sz="1400" dirty="0">
                  <a:latin typeface="Montserrat" panose="00000500000000000000" pitchFamily="2" charset="0"/>
                </a:rPr>
                <a:t>Lie Algebra</a:t>
              </a:r>
            </a:p>
            <a:p>
              <a:pPr marL="285750" indent="-285750">
                <a:lnSpc>
                  <a:spcPct val="150000"/>
                </a:lnSpc>
                <a:buFontTx/>
                <a:buChar char="-"/>
              </a:pPr>
              <a:r>
                <a:rPr lang="en-US" sz="1400" dirty="0">
                  <a:latin typeface="Montserrat" panose="00000500000000000000" pitchFamily="2" charset="0"/>
                </a:rPr>
                <a:t>…</a:t>
              </a:r>
            </a:p>
          </p:txBody>
        </p:sp>
        <p:sp>
          <p:nvSpPr>
            <p:cNvPr id="20" name="TextBox 19">
              <a:extLst>
                <a:ext uri="{FF2B5EF4-FFF2-40B4-BE49-F238E27FC236}">
                  <a16:creationId xmlns:a16="http://schemas.microsoft.com/office/drawing/2014/main" id="{6B942931-5603-D08B-7BB9-349D8C916380}"/>
                </a:ext>
              </a:extLst>
            </p:cNvPr>
            <p:cNvSpPr txBox="1"/>
            <p:nvPr/>
          </p:nvSpPr>
          <p:spPr>
            <a:xfrm>
              <a:off x="838200" y="3622311"/>
              <a:ext cx="4527334" cy="369332"/>
            </a:xfrm>
            <a:prstGeom prst="rect">
              <a:avLst/>
            </a:prstGeom>
            <a:noFill/>
          </p:spPr>
          <p:txBody>
            <a:bodyPr wrap="square">
              <a:spAutoFit/>
            </a:bodyPr>
            <a:lstStyle/>
            <a:p>
              <a:r>
                <a:rPr lang="en-US" i="1" u="sng" dirty="0">
                  <a:latin typeface="Montserrat" panose="00000500000000000000" pitchFamily="2" charset="0"/>
                </a:rPr>
                <a:t>Ingredients</a:t>
              </a:r>
            </a:p>
          </p:txBody>
        </p:sp>
      </p:grpSp>
      <p:grpSp>
        <p:nvGrpSpPr>
          <p:cNvPr id="35" name="Group 34">
            <a:extLst>
              <a:ext uri="{FF2B5EF4-FFF2-40B4-BE49-F238E27FC236}">
                <a16:creationId xmlns:a16="http://schemas.microsoft.com/office/drawing/2014/main" id="{C0B01B01-FEFB-C90E-AECF-F51BADCFC300}"/>
              </a:ext>
            </a:extLst>
          </p:cNvPr>
          <p:cNvGrpSpPr/>
          <p:nvPr/>
        </p:nvGrpSpPr>
        <p:grpSpPr>
          <a:xfrm>
            <a:off x="5515504" y="1492516"/>
            <a:ext cx="6366966" cy="4192390"/>
            <a:chOff x="5515504" y="1492516"/>
            <a:chExt cx="6366966" cy="4192390"/>
          </a:xfrm>
        </p:grpSpPr>
        <p:grpSp>
          <p:nvGrpSpPr>
            <p:cNvPr id="21" name="Group 20">
              <a:extLst>
                <a:ext uri="{FF2B5EF4-FFF2-40B4-BE49-F238E27FC236}">
                  <a16:creationId xmlns:a16="http://schemas.microsoft.com/office/drawing/2014/main" id="{8C4DE809-D8EC-E11D-DBFF-3FFD469B8F49}"/>
                </a:ext>
              </a:extLst>
            </p:cNvPr>
            <p:cNvGrpSpPr/>
            <p:nvPr/>
          </p:nvGrpSpPr>
          <p:grpSpPr>
            <a:xfrm>
              <a:off x="5603223" y="1979184"/>
              <a:ext cx="6279247" cy="3705722"/>
              <a:chOff x="5957647" y="1273977"/>
              <a:chExt cx="6279247" cy="3705722"/>
            </a:xfrm>
          </p:grpSpPr>
          <p:sp>
            <p:nvSpPr>
              <p:cNvPr id="22" name="TextBox 21">
                <a:extLst>
                  <a:ext uri="{FF2B5EF4-FFF2-40B4-BE49-F238E27FC236}">
                    <a16:creationId xmlns:a16="http://schemas.microsoft.com/office/drawing/2014/main" id="{F74DEA9E-A1C1-4699-0CE0-D12FCC68F731}"/>
                  </a:ext>
                </a:extLst>
              </p:cNvPr>
              <p:cNvSpPr txBox="1"/>
              <p:nvPr/>
            </p:nvSpPr>
            <p:spPr>
              <a:xfrm>
                <a:off x="6771084" y="1366457"/>
                <a:ext cx="5021853" cy="369332"/>
              </a:xfrm>
              <a:prstGeom prst="rect">
                <a:avLst/>
              </a:prstGeom>
              <a:noFill/>
            </p:spPr>
            <p:txBody>
              <a:bodyPr wrap="square">
                <a:spAutoFit/>
              </a:bodyPr>
              <a:lstStyle/>
              <a:p>
                <a:r>
                  <a:rPr lang="en-US" b="1" i="1" dirty="0">
                    <a:solidFill>
                      <a:schemeClr val="accent1"/>
                    </a:solidFill>
                    <a:latin typeface="Montserrat" panose="00000500000000000000" pitchFamily="2" charset="0"/>
                  </a:rPr>
                  <a:t>Pose-Following</a:t>
                </a:r>
                <a:r>
                  <a:rPr lang="en-US" i="1" dirty="0">
                    <a:solidFill>
                      <a:schemeClr val="accent1"/>
                    </a:solidFill>
                    <a:latin typeface="Montserrat" panose="00000500000000000000" pitchFamily="2" charset="0"/>
                  </a:rPr>
                  <a:t> </a:t>
                </a:r>
                <a:r>
                  <a:rPr lang="en-US" sz="1400" i="1" dirty="0">
                    <a:solidFill>
                      <a:schemeClr val="accent1"/>
                    </a:solidFill>
                    <a:latin typeface="Montserrat" panose="00000500000000000000" pitchFamily="2" charset="0"/>
                  </a:rPr>
                  <a:t>with</a:t>
                </a:r>
                <a:r>
                  <a:rPr lang="en-US" i="1" dirty="0">
                    <a:solidFill>
                      <a:schemeClr val="accent1"/>
                    </a:solidFill>
                    <a:latin typeface="Montserrat" panose="00000500000000000000" pitchFamily="2" charset="0"/>
                  </a:rPr>
                  <a:t> </a:t>
                </a:r>
                <a:r>
                  <a:rPr lang="en-US" b="1" i="1" dirty="0">
                    <a:solidFill>
                      <a:schemeClr val="accent1"/>
                    </a:solidFill>
                    <a:latin typeface="Montserrat" panose="00000500000000000000" pitchFamily="2" charset="0"/>
                  </a:rPr>
                  <a:t>Dual Quaternions</a:t>
                </a:r>
              </a:p>
            </p:txBody>
          </p:sp>
          <p:sp>
            <p:nvSpPr>
              <p:cNvPr id="23" name="TextBox 22">
                <a:extLst>
                  <a:ext uri="{FF2B5EF4-FFF2-40B4-BE49-F238E27FC236}">
                    <a16:creationId xmlns:a16="http://schemas.microsoft.com/office/drawing/2014/main" id="{5F0ED143-54C8-820E-8876-8DFE9C256636}"/>
                  </a:ext>
                </a:extLst>
              </p:cNvPr>
              <p:cNvSpPr txBox="1"/>
              <p:nvPr/>
            </p:nvSpPr>
            <p:spPr>
              <a:xfrm>
                <a:off x="6327128" y="1932711"/>
                <a:ext cx="5909766" cy="3046988"/>
              </a:xfrm>
              <a:prstGeom prst="rect">
                <a:avLst/>
              </a:prstGeom>
              <a:noFill/>
            </p:spPr>
            <p:txBody>
              <a:bodyPr wrap="square">
                <a:spAutoFit/>
              </a:bodyPr>
              <a:lstStyle/>
              <a:p>
                <a:r>
                  <a:rPr lang="en-US" sz="1600" b="1" i="1" dirty="0">
                    <a:latin typeface="Montserrat" panose="00000500000000000000" pitchFamily="2" charset="0"/>
                  </a:rPr>
                  <a:t>Extend</a:t>
                </a:r>
                <a:r>
                  <a:rPr lang="en-US" sz="1600" dirty="0">
                    <a:latin typeface="Montserrat" panose="00000500000000000000" pitchFamily="2" charset="0"/>
                  </a:rPr>
                  <a:t> the </a:t>
                </a:r>
                <a:r>
                  <a:rPr lang="en-US" sz="1600" b="1" i="1" dirty="0">
                    <a:latin typeface="Montserrat" panose="00000500000000000000" pitchFamily="2" charset="0"/>
                  </a:rPr>
                  <a:t>ODEs</a:t>
                </a:r>
                <a:r>
                  <a:rPr lang="en-US" sz="1600" dirty="0">
                    <a:latin typeface="Montserrat" panose="00000500000000000000" pitchFamily="2" charset="0"/>
                  </a:rPr>
                  <a:t> from well-stablished dual-quaternion based pose-tracking </a:t>
                </a:r>
                <a:r>
                  <a:rPr lang="en-US" sz="1600" b="1" i="1" dirty="0">
                    <a:latin typeface="Montserrat" panose="00000500000000000000" pitchFamily="2" charset="0"/>
                  </a:rPr>
                  <a:t>to pose-following</a:t>
                </a:r>
                <a:r>
                  <a:rPr lang="en-US" sz="1600" i="1" dirty="0">
                    <a:latin typeface="Montserrat" panose="00000500000000000000" pitchFamily="2" charset="0"/>
                  </a:rPr>
                  <a:t>.</a:t>
                </a:r>
              </a:p>
              <a:p>
                <a:endParaRPr lang="en-US" sz="1600" i="1" dirty="0">
                  <a:latin typeface="Montserrat" panose="00000500000000000000" pitchFamily="2" charset="0"/>
                </a:endParaRPr>
              </a:p>
              <a:p>
                <a:endParaRPr lang="en-US" sz="1600" dirty="0">
                  <a:latin typeface="Montserrat" panose="00000500000000000000" pitchFamily="2" charset="0"/>
                </a:endParaRPr>
              </a:p>
              <a:p>
                <a:r>
                  <a:rPr lang="en-US" sz="1600" b="1" i="1" dirty="0">
                    <a:latin typeface="Montserrat" panose="00000500000000000000" pitchFamily="2" charset="0"/>
                  </a:rPr>
                  <a:t>Derive two alternative control methods </a:t>
                </a:r>
                <a:r>
                  <a:rPr lang="en-US" sz="1600" dirty="0">
                    <a:latin typeface="Montserrat" panose="00000500000000000000" pitchFamily="2" charset="0"/>
                  </a:rPr>
                  <a:t>to</a:t>
                </a:r>
                <a:r>
                  <a:rPr lang="en-US" sz="1600" b="1" i="1" dirty="0">
                    <a:latin typeface="Montserrat" panose="00000500000000000000" pitchFamily="2" charset="0"/>
                  </a:rPr>
                  <a:t> </a:t>
                </a:r>
              </a:p>
              <a:p>
                <a:pPr marL="285750" indent="-285750">
                  <a:buFontTx/>
                  <a:buChar char="-"/>
                </a:pPr>
                <a:r>
                  <a:rPr lang="en-US" sz="1600" dirty="0">
                    <a:latin typeface="Montserrat" panose="00000500000000000000" pitchFamily="2" charset="0"/>
                  </a:rPr>
                  <a:t>ensure convergence to a desired velocity profile.</a:t>
                </a:r>
              </a:p>
              <a:p>
                <a:pPr marL="285750" indent="-285750">
                  <a:buFontTx/>
                  <a:buChar char="-"/>
                </a:pPr>
                <a:r>
                  <a:rPr lang="en-US" sz="1600" dirty="0">
                    <a:latin typeface="Montserrat" panose="00000500000000000000" pitchFamily="2" charset="0"/>
                  </a:rPr>
                  <a:t>incite a desired behavior around the reference.</a:t>
                </a:r>
              </a:p>
              <a:p>
                <a:endParaRPr lang="en-US" sz="1600" dirty="0">
                  <a:latin typeface="Montserrat" panose="00000500000000000000" pitchFamily="2" charset="0"/>
                </a:endParaRPr>
              </a:p>
              <a:p>
                <a:r>
                  <a:rPr lang="en-US" sz="1600" b="1" i="1" dirty="0">
                    <a:latin typeface="Montserrat" panose="00000500000000000000" pitchFamily="2" charset="0"/>
                  </a:rPr>
                  <a:t>Prove almost global asymptotic stability </a:t>
                </a:r>
                <a:r>
                  <a:rPr lang="en-US" sz="1600" dirty="0">
                    <a:latin typeface="Montserrat" panose="00000500000000000000" pitchFamily="2" charset="0"/>
                  </a:rPr>
                  <a:t>for the presented pose-following control method.</a:t>
                </a:r>
                <a:endParaRPr lang="en-US" sz="1600" b="1" i="1" dirty="0">
                  <a:latin typeface="Montserrat" panose="00000500000000000000" pitchFamily="2" charset="0"/>
                </a:endParaRPr>
              </a:p>
              <a:p>
                <a:endParaRPr lang="en-US" sz="1600" dirty="0">
                  <a:latin typeface="Montserrat" panose="00000500000000000000" pitchFamily="2" charset="0"/>
                </a:endParaRPr>
              </a:p>
              <a:p>
                <a:endParaRPr lang="en-US" sz="1600" dirty="0">
                  <a:latin typeface="Montserrat" panose="00000500000000000000" pitchFamily="2" charset="0"/>
                </a:endParaRPr>
              </a:p>
            </p:txBody>
          </p:sp>
          <p:grpSp>
            <p:nvGrpSpPr>
              <p:cNvPr id="24" name="Group 23">
                <a:extLst>
                  <a:ext uri="{FF2B5EF4-FFF2-40B4-BE49-F238E27FC236}">
                    <a16:creationId xmlns:a16="http://schemas.microsoft.com/office/drawing/2014/main" id="{1497F233-7EC8-3D4C-AB6A-B7C86BB10C91}"/>
                  </a:ext>
                </a:extLst>
              </p:cNvPr>
              <p:cNvGrpSpPr/>
              <p:nvPr/>
            </p:nvGrpSpPr>
            <p:grpSpPr>
              <a:xfrm>
                <a:off x="6093619" y="1978338"/>
                <a:ext cx="277173" cy="2220647"/>
                <a:chOff x="6933735" y="2197571"/>
                <a:chExt cx="277173" cy="2220647"/>
              </a:xfrm>
            </p:grpSpPr>
            <p:pic>
              <p:nvPicPr>
                <p:cNvPr id="29" name="Picture 28" descr="A picture containing text, clipart&#10;&#10;Description automatically generated">
                  <a:extLst>
                    <a:ext uri="{FF2B5EF4-FFF2-40B4-BE49-F238E27FC236}">
                      <a16:creationId xmlns:a16="http://schemas.microsoft.com/office/drawing/2014/main" id="{6A2C6B6C-A974-FB8C-4F37-8DA614945E52}"/>
                    </a:ext>
                  </a:extLst>
                </p:cNvPr>
                <p:cNvPicPr>
                  <a:picLocks noChangeAspect="1"/>
                </p:cNvPicPr>
                <p:nvPr/>
              </p:nvPicPr>
              <p:blipFill rotWithShape="1">
                <a:blip r:embed="rId3"/>
                <a:srcRect l="20654" r="59667" b="55031"/>
                <a:stretch/>
              </p:blipFill>
              <p:spPr>
                <a:xfrm>
                  <a:off x="6941573" y="2197571"/>
                  <a:ext cx="269335" cy="265120"/>
                </a:xfrm>
                <a:prstGeom prst="rect">
                  <a:avLst/>
                </a:prstGeom>
              </p:spPr>
            </p:pic>
            <p:pic>
              <p:nvPicPr>
                <p:cNvPr id="30" name="Picture 29" descr="A picture containing text, clipart&#10;&#10;Description automatically generated">
                  <a:extLst>
                    <a:ext uri="{FF2B5EF4-FFF2-40B4-BE49-F238E27FC236}">
                      <a16:creationId xmlns:a16="http://schemas.microsoft.com/office/drawing/2014/main" id="{1DD409AF-8AF9-D547-4391-315744BFF266}"/>
                    </a:ext>
                  </a:extLst>
                </p:cNvPr>
                <p:cNvPicPr>
                  <a:picLocks noChangeAspect="1"/>
                </p:cNvPicPr>
                <p:nvPr/>
              </p:nvPicPr>
              <p:blipFill rotWithShape="1">
                <a:blip r:embed="rId3"/>
                <a:srcRect l="39862" t="-1" r="40285" b="55032"/>
                <a:stretch/>
              </p:blipFill>
              <p:spPr>
                <a:xfrm>
                  <a:off x="6933735" y="3164240"/>
                  <a:ext cx="271716" cy="265120"/>
                </a:xfrm>
                <a:prstGeom prst="rect">
                  <a:avLst/>
                </a:prstGeom>
              </p:spPr>
            </p:pic>
            <p:pic>
              <p:nvPicPr>
                <p:cNvPr id="31" name="Picture 30" descr="A picture containing text, clipart&#10;&#10;Description automatically generated">
                  <a:extLst>
                    <a:ext uri="{FF2B5EF4-FFF2-40B4-BE49-F238E27FC236}">
                      <a16:creationId xmlns:a16="http://schemas.microsoft.com/office/drawing/2014/main" id="{BDDD1BEF-0443-9D9D-5A46-78A374AE920E}"/>
                    </a:ext>
                  </a:extLst>
                </p:cNvPr>
                <p:cNvPicPr>
                  <a:picLocks noChangeAspect="1"/>
                </p:cNvPicPr>
                <p:nvPr/>
              </p:nvPicPr>
              <p:blipFill rotWithShape="1">
                <a:blip r:embed="rId3"/>
                <a:srcRect l="60672" r="19649" b="55031"/>
                <a:stretch/>
              </p:blipFill>
              <p:spPr>
                <a:xfrm>
                  <a:off x="6941573" y="4153098"/>
                  <a:ext cx="269335" cy="265120"/>
                </a:xfrm>
                <a:prstGeom prst="rect">
                  <a:avLst/>
                </a:prstGeom>
              </p:spPr>
            </p:pic>
          </p:grpSp>
          <p:sp>
            <p:nvSpPr>
              <p:cNvPr id="25" name="TextBox 24">
                <a:extLst>
                  <a:ext uri="{FF2B5EF4-FFF2-40B4-BE49-F238E27FC236}">
                    <a16:creationId xmlns:a16="http://schemas.microsoft.com/office/drawing/2014/main" id="{E2C73507-4A64-0EF0-07C9-17E34C689E95}"/>
                  </a:ext>
                </a:extLst>
              </p:cNvPr>
              <p:cNvSpPr txBox="1"/>
              <p:nvPr/>
            </p:nvSpPr>
            <p:spPr>
              <a:xfrm>
                <a:off x="11565998" y="3136531"/>
                <a:ext cx="667381" cy="369332"/>
              </a:xfrm>
              <a:prstGeom prst="rect">
                <a:avLst/>
              </a:prstGeom>
              <a:noFill/>
            </p:spPr>
            <p:txBody>
              <a:bodyPr wrap="square">
                <a:spAutoFit/>
              </a:bodyPr>
              <a:lstStyle/>
              <a:p>
                <a:r>
                  <a:rPr lang="en-US" sz="1800" b="1" i="1" dirty="0">
                    <a:solidFill>
                      <a:srgbClr val="FFC000"/>
                    </a:solidFill>
                    <a:latin typeface="Montserrat" panose="00000500000000000000" pitchFamily="2" charset="0"/>
                  </a:rPr>
                  <a:t>E1</a:t>
                </a:r>
                <a:endParaRPr lang="en-US" dirty="0">
                  <a:solidFill>
                    <a:srgbClr val="FFC000"/>
                  </a:solidFill>
                </a:endParaRPr>
              </a:p>
            </p:txBody>
          </p:sp>
          <p:sp>
            <p:nvSpPr>
              <p:cNvPr id="26" name="TextBox 25">
                <a:extLst>
                  <a:ext uri="{FF2B5EF4-FFF2-40B4-BE49-F238E27FC236}">
                    <a16:creationId xmlns:a16="http://schemas.microsoft.com/office/drawing/2014/main" id="{D757E2F2-FBEE-A3AE-F3A6-BC0696D423AA}"/>
                  </a:ext>
                </a:extLst>
              </p:cNvPr>
              <p:cNvSpPr txBox="1"/>
              <p:nvPr/>
            </p:nvSpPr>
            <p:spPr>
              <a:xfrm>
                <a:off x="11524619" y="3394649"/>
                <a:ext cx="667381" cy="369332"/>
              </a:xfrm>
              <a:prstGeom prst="rect">
                <a:avLst/>
              </a:prstGeom>
              <a:noFill/>
            </p:spPr>
            <p:txBody>
              <a:bodyPr wrap="square">
                <a:spAutoFit/>
              </a:bodyPr>
              <a:lstStyle/>
              <a:p>
                <a:r>
                  <a:rPr lang="en-US" sz="1800" b="1" i="1" dirty="0">
                    <a:solidFill>
                      <a:srgbClr val="7030A0"/>
                    </a:solidFill>
                    <a:latin typeface="Montserrat" panose="00000500000000000000" pitchFamily="2" charset="0"/>
                  </a:rPr>
                  <a:t>E2</a:t>
                </a:r>
                <a:endParaRPr lang="en-US" dirty="0">
                  <a:solidFill>
                    <a:srgbClr val="7030A0"/>
                  </a:solidFill>
                </a:endParaRPr>
              </a:p>
            </p:txBody>
          </p:sp>
          <p:sp>
            <p:nvSpPr>
              <p:cNvPr id="27" name="Rectangle 26">
                <a:extLst>
                  <a:ext uri="{FF2B5EF4-FFF2-40B4-BE49-F238E27FC236}">
                    <a16:creationId xmlns:a16="http://schemas.microsoft.com/office/drawing/2014/main" id="{C985D0A4-4337-781A-7850-4C4CC402C227}"/>
                  </a:ext>
                </a:extLst>
              </p:cNvPr>
              <p:cNvSpPr/>
              <p:nvPr/>
            </p:nvSpPr>
            <p:spPr>
              <a:xfrm>
                <a:off x="5957647" y="1781611"/>
                <a:ext cx="6211083" cy="2920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8" name="Rectangle 27">
                <a:extLst>
                  <a:ext uri="{FF2B5EF4-FFF2-40B4-BE49-F238E27FC236}">
                    <a16:creationId xmlns:a16="http://schemas.microsoft.com/office/drawing/2014/main" id="{12151A03-BCC4-C880-2B46-C8323E32CD3F}"/>
                  </a:ext>
                </a:extLst>
              </p:cNvPr>
              <p:cNvSpPr/>
              <p:nvPr/>
            </p:nvSpPr>
            <p:spPr>
              <a:xfrm>
                <a:off x="5957647" y="1273977"/>
                <a:ext cx="6211083" cy="5076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32" name="TextBox 31">
              <a:extLst>
                <a:ext uri="{FF2B5EF4-FFF2-40B4-BE49-F238E27FC236}">
                  <a16:creationId xmlns:a16="http://schemas.microsoft.com/office/drawing/2014/main" id="{CCC4B7BD-DAB1-EB1C-7F63-1F16F91A48CA}"/>
                </a:ext>
              </a:extLst>
            </p:cNvPr>
            <p:cNvSpPr txBox="1"/>
            <p:nvPr/>
          </p:nvSpPr>
          <p:spPr>
            <a:xfrm>
              <a:off x="5515504" y="1492516"/>
              <a:ext cx="4527334" cy="369332"/>
            </a:xfrm>
            <a:prstGeom prst="rect">
              <a:avLst/>
            </a:prstGeom>
            <a:noFill/>
          </p:spPr>
          <p:txBody>
            <a:bodyPr wrap="square">
              <a:spAutoFit/>
            </a:bodyPr>
            <a:lstStyle/>
            <a:p>
              <a:r>
                <a:rPr lang="en-US" i="1" u="sng" dirty="0">
                  <a:latin typeface="Montserrat" panose="00000500000000000000" pitchFamily="2" charset="0"/>
                </a:rPr>
                <a:t>Contributions</a:t>
              </a:r>
            </a:p>
          </p:txBody>
        </p:sp>
      </p:grpSp>
    </p:spTree>
    <p:extLst>
      <p:ext uri="{BB962C8B-B14F-4D97-AF65-F5344CB8AC3E}">
        <p14:creationId xmlns:p14="http://schemas.microsoft.com/office/powerpoint/2010/main" val="40270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25DE-D55E-35A7-A268-25BCB09B4243}"/>
              </a:ext>
            </a:extLst>
          </p:cNvPr>
          <p:cNvSpPr>
            <a:spLocks noGrp="1"/>
          </p:cNvSpPr>
          <p:nvPr>
            <p:ph type="title"/>
          </p:nvPr>
        </p:nvSpPr>
        <p:spPr/>
        <p:txBody>
          <a:bodyPr/>
          <a:lstStyle/>
          <a:p>
            <a:r>
              <a:rPr lang="en-US" dirty="0"/>
              <a:t>Experiments – </a:t>
            </a:r>
            <a:r>
              <a:rPr lang="en-US" i="1" dirty="0">
                <a:solidFill>
                  <a:srgbClr val="FFC000"/>
                </a:solidFill>
              </a:rPr>
              <a:t>E1</a:t>
            </a:r>
          </a:p>
        </p:txBody>
      </p:sp>
      <p:sp>
        <p:nvSpPr>
          <p:cNvPr id="4" name="Slide Number Placeholder 3">
            <a:extLst>
              <a:ext uri="{FF2B5EF4-FFF2-40B4-BE49-F238E27FC236}">
                <a16:creationId xmlns:a16="http://schemas.microsoft.com/office/drawing/2014/main" id="{F24A5B52-B7B1-2F9C-FB7A-F06E14A297B5}"/>
              </a:ext>
            </a:extLst>
          </p:cNvPr>
          <p:cNvSpPr>
            <a:spLocks noGrp="1"/>
          </p:cNvSpPr>
          <p:nvPr>
            <p:ph type="sldNum" sz="quarter" idx="12"/>
          </p:nvPr>
        </p:nvSpPr>
        <p:spPr/>
        <p:txBody>
          <a:bodyPr/>
          <a:lstStyle/>
          <a:p>
            <a:fld id="{E8ED25DC-E166-554F-BCD9-3FA8AEAE4EAB}" type="slidenum">
              <a:rPr lang="en-US" smtClean="0"/>
              <a:pPr/>
              <a:t>4</a:t>
            </a:fld>
            <a:endParaRPr lang="en-US" dirty="0"/>
          </a:p>
        </p:txBody>
      </p:sp>
      <p:sp>
        <p:nvSpPr>
          <p:cNvPr id="6" name="TextBox 5">
            <a:extLst>
              <a:ext uri="{FF2B5EF4-FFF2-40B4-BE49-F238E27FC236}">
                <a16:creationId xmlns:a16="http://schemas.microsoft.com/office/drawing/2014/main" id="{4DDC7880-BFFB-1CE1-4D2E-654650A09105}"/>
              </a:ext>
            </a:extLst>
          </p:cNvPr>
          <p:cNvSpPr txBox="1"/>
          <p:nvPr/>
        </p:nvSpPr>
        <p:spPr>
          <a:xfrm>
            <a:off x="873760" y="1456056"/>
            <a:ext cx="4292600" cy="369332"/>
          </a:xfrm>
          <a:prstGeom prst="rect">
            <a:avLst/>
          </a:prstGeom>
          <a:noFill/>
        </p:spPr>
        <p:txBody>
          <a:bodyPr wrap="square">
            <a:spAutoFit/>
          </a:bodyPr>
          <a:lstStyle/>
          <a:p>
            <a:r>
              <a:rPr lang="en-US" i="1" u="sng" dirty="0">
                <a:latin typeface="Montserrat" panose="00000500000000000000" pitchFamily="2" charset="0"/>
              </a:rPr>
              <a:t>Almost global asymptotic stability</a:t>
            </a:r>
          </a:p>
        </p:txBody>
      </p:sp>
      <p:sp>
        <p:nvSpPr>
          <p:cNvPr id="7" name="TextBox 6">
            <a:extLst>
              <a:ext uri="{FF2B5EF4-FFF2-40B4-BE49-F238E27FC236}">
                <a16:creationId xmlns:a16="http://schemas.microsoft.com/office/drawing/2014/main" id="{CD838802-4A02-73E0-3656-2478A996C317}"/>
              </a:ext>
            </a:extLst>
          </p:cNvPr>
          <p:cNvSpPr txBox="1"/>
          <p:nvPr/>
        </p:nvSpPr>
        <p:spPr>
          <a:xfrm>
            <a:off x="7457440" y="1461018"/>
            <a:ext cx="4292600" cy="369332"/>
          </a:xfrm>
          <a:prstGeom prst="rect">
            <a:avLst/>
          </a:prstGeom>
          <a:noFill/>
        </p:spPr>
        <p:txBody>
          <a:bodyPr wrap="square">
            <a:spAutoFit/>
          </a:bodyPr>
          <a:lstStyle/>
          <a:p>
            <a:r>
              <a:rPr lang="en-US" i="1" u="sng" dirty="0">
                <a:latin typeface="Montserrat" panose="00000500000000000000" pitchFamily="2" charset="0"/>
              </a:rPr>
              <a:t>Convergence to velocity profile</a:t>
            </a:r>
          </a:p>
        </p:txBody>
      </p:sp>
      <p:grpSp>
        <p:nvGrpSpPr>
          <p:cNvPr id="20" name="Group 19">
            <a:extLst>
              <a:ext uri="{FF2B5EF4-FFF2-40B4-BE49-F238E27FC236}">
                <a16:creationId xmlns:a16="http://schemas.microsoft.com/office/drawing/2014/main" id="{8F35FE23-924C-D3F1-8D20-C50675F35043}"/>
              </a:ext>
            </a:extLst>
          </p:cNvPr>
          <p:cNvGrpSpPr/>
          <p:nvPr/>
        </p:nvGrpSpPr>
        <p:grpSpPr>
          <a:xfrm>
            <a:off x="7393305" y="2210653"/>
            <a:ext cx="3165686" cy="3055618"/>
            <a:chOff x="7837805" y="1889120"/>
            <a:chExt cx="3165686" cy="3055618"/>
          </a:xfrm>
        </p:grpSpPr>
        <p:pic>
          <p:nvPicPr>
            <p:cNvPr id="10" name="Picture 9" descr="A picture containing diagram, line, text, plot&#10;&#10;Description automatically generated">
              <a:extLst>
                <a:ext uri="{FF2B5EF4-FFF2-40B4-BE49-F238E27FC236}">
                  <a16:creationId xmlns:a16="http://schemas.microsoft.com/office/drawing/2014/main" id="{DFBD72CE-0778-5789-ABDA-CAD34AAA26F3}"/>
                </a:ext>
              </a:extLst>
            </p:cNvPr>
            <p:cNvPicPr>
              <a:picLocks noChangeAspect="1"/>
            </p:cNvPicPr>
            <p:nvPr/>
          </p:nvPicPr>
          <p:blipFill rotWithShape="1">
            <a:blip r:embed="rId3"/>
            <a:srcRect l="71800" t="48623"/>
            <a:stretch/>
          </p:blipFill>
          <p:spPr>
            <a:xfrm>
              <a:off x="8203988" y="2075186"/>
              <a:ext cx="2799503" cy="2869552"/>
            </a:xfrm>
            <a:prstGeom prst="rect">
              <a:avLst/>
            </a:prstGeom>
          </p:spPr>
        </p:pic>
        <p:sp>
          <p:nvSpPr>
            <p:cNvPr id="17" name="Rectangle 16">
              <a:extLst>
                <a:ext uri="{FF2B5EF4-FFF2-40B4-BE49-F238E27FC236}">
                  <a16:creationId xmlns:a16="http://schemas.microsoft.com/office/drawing/2014/main" id="{C1571CE0-1FB5-7253-84E8-905D175147FD}"/>
                </a:ext>
              </a:extLst>
            </p:cNvPr>
            <p:cNvSpPr/>
            <p:nvPr/>
          </p:nvSpPr>
          <p:spPr>
            <a:xfrm>
              <a:off x="7945967" y="2075186"/>
              <a:ext cx="732366" cy="3039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FAA1543-CCAC-5FBB-02C0-37B3A967BA82}"/>
                </a:ext>
              </a:extLst>
            </p:cNvPr>
            <p:cNvSpPr/>
            <p:nvPr/>
          </p:nvSpPr>
          <p:spPr>
            <a:xfrm>
              <a:off x="7837805" y="2623970"/>
              <a:ext cx="732366" cy="733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7E94502-C4A7-A7EF-13E1-3A0A9CF4C08D}"/>
                </a:ext>
              </a:extLst>
            </p:cNvPr>
            <p:cNvSpPr/>
            <p:nvPr/>
          </p:nvSpPr>
          <p:spPr>
            <a:xfrm>
              <a:off x="9670837" y="1889120"/>
              <a:ext cx="412537" cy="366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 name="Picture 21" descr="A picture containing sketch, drawing, child art, art&#10;&#10;Description automatically generated">
            <a:extLst>
              <a:ext uri="{FF2B5EF4-FFF2-40B4-BE49-F238E27FC236}">
                <a16:creationId xmlns:a16="http://schemas.microsoft.com/office/drawing/2014/main" id="{D1BE74D5-CB31-8772-2E44-C11D6D1599FD}"/>
              </a:ext>
            </a:extLst>
          </p:cNvPr>
          <p:cNvPicPr>
            <a:picLocks noChangeAspect="1"/>
          </p:cNvPicPr>
          <p:nvPr/>
        </p:nvPicPr>
        <p:blipFill rotWithShape="1">
          <a:blip r:embed="rId4"/>
          <a:srcRect l="39660" t="15279" r="26322" b="7561"/>
          <a:stretch/>
        </p:blipFill>
        <p:spPr>
          <a:xfrm>
            <a:off x="2061634" y="1960033"/>
            <a:ext cx="2799503" cy="4233333"/>
          </a:xfrm>
          <a:prstGeom prst="rect">
            <a:avLst/>
          </a:prstGeom>
        </p:spPr>
      </p:pic>
    </p:spTree>
    <p:extLst>
      <p:ext uri="{BB962C8B-B14F-4D97-AF65-F5344CB8AC3E}">
        <p14:creationId xmlns:p14="http://schemas.microsoft.com/office/powerpoint/2010/main" val="3029552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diagram, drawing, line, sketch&#10;&#10;Description automatically generated">
            <a:extLst>
              <a:ext uri="{FF2B5EF4-FFF2-40B4-BE49-F238E27FC236}">
                <a16:creationId xmlns:a16="http://schemas.microsoft.com/office/drawing/2014/main" id="{7E8BBB75-9A40-D35E-5AB5-DF0D1134A910}"/>
              </a:ext>
            </a:extLst>
          </p:cNvPr>
          <p:cNvPicPr>
            <a:picLocks noChangeAspect="1"/>
          </p:cNvPicPr>
          <p:nvPr/>
        </p:nvPicPr>
        <p:blipFill rotWithShape="1">
          <a:blip r:embed="rId3"/>
          <a:srcRect l="10189" t="13983" r="9316" b="13711"/>
          <a:stretch/>
        </p:blipFill>
        <p:spPr>
          <a:xfrm>
            <a:off x="7582453" y="881487"/>
            <a:ext cx="3250886" cy="2190115"/>
          </a:xfrm>
          <a:prstGeom prst="rect">
            <a:avLst/>
          </a:prstGeom>
        </p:spPr>
      </p:pic>
      <p:sp>
        <p:nvSpPr>
          <p:cNvPr id="2" name="Title 1">
            <a:extLst>
              <a:ext uri="{FF2B5EF4-FFF2-40B4-BE49-F238E27FC236}">
                <a16:creationId xmlns:a16="http://schemas.microsoft.com/office/drawing/2014/main" id="{9D9725DE-D55E-35A7-A268-25BCB09B4243}"/>
              </a:ext>
            </a:extLst>
          </p:cNvPr>
          <p:cNvSpPr>
            <a:spLocks noGrp="1"/>
          </p:cNvSpPr>
          <p:nvPr>
            <p:ph type="title"/>
          </p:nvPr>
        </p:nvSpPr>
        <p:spPr/>
        <p:txBody>
          <a:bodyPr/>
          <a:lstStyle/>
          <a:p>
            <a:r>
              <a:rPr lang="en-US" dirty="0"/>
              <a:t>Experiments – </a:t>
            </a:r>
            <a:r>
              <a:rPr lang="en-US" i="1" dirty="0">
                <a:solidFill>
                  <a:srgbClr val="7030A0"/>
                </a:solidFill>
              </a:rPr>
              <a:t>E2</a:t>
            </a:r>
          </a:p>
        </p:txBody>
      </p:sp>
      <p:sp>
        <p:nvSpPr>
          <p:cNvPr id="4" name="Slide Number Placeholder 3">
            <a:extLst>
              <a:ext uri="{FF2B5EF4-FFF2-40B4-BE49-F238E27FC236}">
                <a16:creationId xmlns:a16="http://schemas.microsoft.com/office/drawing/2014/main" id="{F24A5B52-B7B1-2F9C-FB7A-F06E14A297B5}"/>
              </a:ext>
            </a:extLst>
          </p:cNvPr>
          <p:cNvSpPr>
            <a:spLocks noGrp="1"/>
          </p:cNvSpPr>
          <p:nvPr>
            <p:ph type="sldNum" sz="quarter" idx="12"/>
          </p:nvPr>
        </p:nvSpPr>
        <p:spPr/>
        <p:txBody>
          <a:bodyPr/>
          <a:lstStyle/>
          <a:p>
            <a:fld id="{E8ED25DC-E166-554F-BCD9-3FA8AEAE4EAB}" type="slidenum">
              <a:rPr lang="en-US" smtClean="0"/>
              <a:pPr/>
              <a:t>5</a:t>
            </a:fld>
            <a:endParaRPr lang="en-US" dirty="0"/>
          </a:p>
        </p:txBody>
      </p:sp>
      <p:sp>
        <p:nvSpPr>
          <p:cNvPr id="6" name="TextBox 5">
            <a:extLst>
              <a:ext uri="{FF2B5EF4-FFF2-40B4-BE49-F238E27FC236}">
                <a16:creationId xmlns:a16="http://schemas.microsoft.com/office/drawing/2014/main" id="{4DDC7880-BFFB-1CE1-4D2E-654650A09105}"/>
              </a:ext>
            </a:extLst>
          </p:cNvPr>
          <p:cNvSpPr txBox="1"/>
          <p:nvPr/>
        </p:nvSpPr>
        <p:spPr>
          <a:xfrm>
            <a:off x="873760" y="1456056"/>
            <a:ext cx="4292600" cy="369332"/>
          </a:xfrm>
          <a:prstGeom prst="rect">
            <a:avLst/>
          </a:prstGeom>
          <a:noFill/>
        </p:spPr>
        <p:txBody>
          <a:bodyPr wrap="square">
            <a:spAutoFit/>
          </a:bodyPr>
          <a:lstStyle/>
          <a:p>
            <a:r>
              <a:rPr lang="en-US" i="1" u="sng" dirty="0">
                <a:latin typeface="Montserrat" panose="00000500000000000000" pitchFamily="2" charset="0"/>
              </a:rPr>
              <a:t>Comparison to pose-tracking</a:t>
            </a:r>
          </a:p>
        </p:txBody>
      </p:sp>
      <p:grpSp>
        <p:nvGrpSpPr>
          <p:cNvPr id="23" name="Group 22">
            <a:extLst>
              <a:ext uri="{FF2B5EF4-FFF2-40B4-BE49-F238E27FC236}">
                <a16:creationId xmlns:a16="http://schemas.microsoft.com/office/drawing/2014/main" id="{ADC494B0-8ED5-3668-E33E-33AD428E5C8B}"/>
              </a:ext>
            </a:extLst>
          </p:cNvPr>
          <p:cNvGrpSpPr/>
          <p:nvPr/>
        </p:nvGrpSpPr>
        <p:grpSpPr>
          <a:xfrm>
            <a:off x="1245708" y="3071602"/>
            <a:ext cx="10209378" cy="2983324"/>
            <a:chOff x="1245708" y="2899833"/>
            <a:chExt cx="10209378" cy="2983324"/>
          </a:xfrm>
        </p:grpSpPr>
        <p:pic>
          <p:nvPicPr>
            <p:cNvPr id="5" name="Picture 4" descr="A colorful lines on a white background with Silverstone Circuit in the background&#10;&#10;Description automatically generated with low confidence">
              <a:extLst>
                <a:ext uri="{FF2B5EF4-FFF2-40B4-BE49-F238E27FC236}">
                  <a16:creationId xmlns:a16="http://schemas.microsoft.com/office/drawing/2014/main" id="{8002DE62-F514-B049-808F-F8A6C2EF57DF}"/>
                </a:ext>
              </a:extLst>
            </p:cNvPr>
            <p:cNvPicPr>
              <a:picLocks noChangeAspect="1"/>
            </p:cNvPicPr>
            <p:nvPr/>
          </p:nvPicPr>
          <p:blipFill rotWithShape="1">
            <a:blip r:embed="rId4"/>
            <a:srcRect t="16686"/>
            <a:stretch/>
          </p:blipFill>
          <p:spPr>
            <a:xfrm>
              <a:off x="1245708" y="3047882"/>
              <a:ext cx="10209378" cy="2835275"/>
            </a:xfrm>
            <a:prstGeom prst="rect">
              <a:avLst/>
            </a:prstGeom>
          </p:spPr>
        </p:pic>
        <p:sp>
          <p:nvSpPr>
            <p:cNvPr id="18" name="Oval 17">
              <a:extLst>
                <a:ext uri="{FF2B5EF4-FFF2-40B4-BE49-F238E27FC236}">
                  <a16:creationId xmlns:a16="http://schemas.microsoft.com/office/drawing/2014/main" id="{5F950F73-FE53-DC1F-89B2-4345F0A46294}"/>
                </a:ext>
              </a:extLst>
            </p:cNvPr>
            <p:cNvSpPr/>
            <p:nvPr/>
          </p:nvSpPr>
          <p:spPr>
            <a:xfrm>
              <a:off x="5029200" y="2899833"/>
              <a:ext cx="2564260" cy="2502111"/>
            </a:xfrm>
            <a:prstGeom prst="ellips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60754E75-39C7-36D8-C709-B2FBD5EFE9AF}"/>
                </a:ext>
              </a:extLst>
            </p:cNvPr>
            <p:cNvCxnSpPr>
              <a:cxnSpLocks/>
            </p:cNvCxnSpPr>
            <p:nvPr/>
          </p:nvCxnSpPr>
          <p:spPr>
            <a:xfrm flipV="1">
              <a:off x="7116233" y="2899833"/>
              <a:ext cx="393700" cy="296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6" name="TextBox 25">
            <a:extLst>
              <a:ext uri="{FF2B5EF4-FFF2-40B4-BE49-F238E27FC236}">
                <a16:creationId xmlns:a16="http://schemas.microsoft.com/office/drawing/2014/main" id="{E1DC05F3-A3ED-B0CA-0A1A-B39F5DCA3016}"/>
              </a:ext>
            </a:extLst>
          </p:cNvPr>
          <p:cNvSpPr txBox="1"/>
          <p:nvPr/>
        </p:nvSpPr>
        <p:spPr>
          <a:xfrm>
            <a:off x="504162" y="5868791"/>
            <a:ext cx="11760202" cy="215444"/>
          </a:xfrm>
          <a:prstGeom prst="rect">
            <a:avLst/>
          </a:prstGeom>
          <a:noFill/>
        </p:spPr>
        <p:txBody>
          <a:bodyPr wrap="square">
            <a:spAutoFit/>
          </a:bodyPr>
          <a:lstStyle/>
          <a:p>
            <a:r>
              <a:rPr lang="en-US" sz="800" dirty="0">
                <a:latin typeface="Montserrat" panose="00000500000000000000" pitchFamily="2" charset="0"/>
              </a:rPr>
              <a:t>[1] Unit dual quaternion-based feedback linearization tracking problem for attitude and position dynamics,” Systems &amp; Control Letters, vol. 62, no. 3, pp. 225–233, 2013</a:t>
            </a:r>
          </a:p>
        </p:txBody>
      </p:sp>
      <p:grpSp>
        <p:nvGrpSpPr>
          <p:cNvPr id="34" name="Group 33">
            <a:extLst>
              <a:ext uri="{FF2B5EF4-FFF2-40B4-BE49-F238E27FC236}">
                <a16:creationId xmlns:a16="http://schemas.microsoft.com/office/drawing/2014/main" id="{D237C9CD-CE89-612D-E1A0-0F15CD080E44}"/>
              </a:ext>
            </a:extLst>
          </p:cNvPr>
          <p:cNvGrpSpPr/>
          <p:nvPr/>
        </p:nvGrpSpPr>
        <p:grpSpPr>
          <a:xfrm>
            <a:off x="977898" y="2004630"/>
            <a:ext cx="2804162" cy="1549572"/>
            <a:chOff x="977898" y="2004630"/>
            <a:chExt cx="2804162" cy="1549572"/>
          </a:xfrm>
        </p:grpSpPr>
        <p:sp>
          <p:nvSpPr>
            <p:cNvPr id="15" name="TextBox 14">
              <a:extLst>
                <a:ext uri="{FF2B5EF4-FFF2-40B4-BE49-F238E27FC236}">
                  <a16:creationId xmlns:a16="http://schemas.microsoft.com/office/drawing/2014/main" id="{5BDFD851-9E22-821E-D693-AB4B8BCA95D6}"/>
                </a:ext>
              </a:extLst>
            </p:cNvPr>
            <p:cNvSpPr txBox="1"/>
            <p:nvPr/>
          </p:nvSpPr>
          <p:spPr>
            <a:xfrm>
              <a:off x="3007067" y="2981384"/>
              <a:ext cx="762000" cy="307777"/>
            </a:xfrm>
            <a:prstGeom prst="rect">
              <a:avLst/>
            </a:prstGeom>
            <a:noFill/>
          </p:spPr>
          <p:txBody>
            <a:bodyPr wrap="square">
              <a:spAutoFit/>
            </a:bodyPr>
            <a:lstStyle/>
            <a:p>
              <a:r>
                <a:rPr lang="en-US" sz="1400" b="1" dirty="0">
                  <a:latin typeface="Montserrat" panose="00000500000000000000" pitchFamily="2" charset="0"/>
                </a:rPr>
                <a:t>Ours</a:t>
              </a:r>
              <a:endParaRPr lang="en-US" sz="1400" b="1" dirty="0"/>
            </a:p>
          </p:txBody>
        </p:sp>
        <p:sp>
          <p:nvSpPr>
            <p:cNvPr id="16" name="TextBox 15">
              <a:extLst>
                <a:ext uri="{FF2B5EF4-FFF2-40B4-BE49-F238E27FC236}">
                  <a16:creationId xmlns:a16="http://schemas.microsoft.com/office/drawing/2014/main" id="{C0637D3C-BB07-ADE9-E6F8-081F61080110}"/>
                </a:ext>
              </a:extLst>
            </p:cNvPr>
            <p:cNvSpPr txBox="1"/>
            <p:nvPr/>
          </p:nvSpPr>
          <p:spPr>
            <a:xfrm>
              <a:off x="3020060" y="2263718"/>
              <a:ext cx="762000" cy="307777"/>
            </a:xfrm>
            <a:prstGeom prst="rect">
              <a:avLst/>
            </a:prstGeom>
            <a:noFill/>
          </p:spPr>
          <p:txBody>
            <a:bodyPr wrap="square">
              <a:spAutoFit/>
            </a:bodyPr>
            <a:lstStyle/>
            <a:p>
              <a:r>
                <a:rPr lang="en-US" sz="1400" dirty="0">
                  <a:latin typeface="Montserrat" panose="00000500000000000000" pitchFamily="2" charset="0"/>
                </a:rPr>
                <a:t>[ 1 ]</a:t>
              </a:r>
              <a:endParaRPr lang="en-US" sz="1400" dirty="0"/>
            </a:p>
          </p:txBody>
        </p:sp>
        <p:grpSp>
          <p:nvGrpSpPr>
            <p:cNvPr id="13" name="Group 12">
              <a:extLst>
                <a:ext uri="{FF2B5EF4-FFF2-40B4-BE49-F238E27FC236}">
                  <a16:creationId xmlns:a16="http://schemas.microsoft.com/office/drawing/2014/main" id="{64286E24-E7E6-42A7-BC87-D6CB6A48FBC6}"/>
                </a:ext>
              </a:extLst>
            </p:cNvPr>
            <p:cNvGrpSpPr/>
            <p:nvPr/>
          </p:nvGrpSpPr>
          <p:grpSpPr>
            <a:xfrm>
              <a:off x="977899" y="2009036"/>
              <a:ext cx="2650068" cy="1545166"/>
              <a:chOff x="977899" y="1976967"/>
              <a:chExt cx="2650068" cy="1545166"/>
            </a:xfrm>
          </p:grpSpPr>
          <p:pic>
            <p:nvPicPr>
              <p:cNvPr id="11" name="Picture 10">
                <a:extLst>
                  <a:ext uri="{FF2B5EF4-FFF2-40B4-BE49-F238E27FC236}">
                    <a16:creationId xmlns:a16="http://schemas.microsoft.com/office/drawing/2014/main" id="{3F105032-8E61-A0FA-EC7F-23B103FBF4C0}"/>
                  </a:ext>
                </a:extLst>
              </p:cNvPr>
              <p:cNvPicPr>
                <a:picLocks noChangeAspect="1"/>
              </p:cNvPicPr>
              <p:nvPr/>
            </p:nvPicPr>
            <p:blipFill rotWithShape="1">
              <a:blip r:embed="rId5"/>
              <a:srcRect l="3785" t="4769" r="3230" b="3169"/>
              <a:stretch/>
            </p:blipFill>
            <p:spPr>
              <a:xfrm>
                <a:off x="1056640" y="2027766"/>
                <a:ext cx="1718310" cy="1446953"/>
              </a:xfrm>
              <a:prstGeom prst="rect">
                <a:avLst/>
              </a:prstGeom>
            </p:spPr>
          </p:pic>
          <p:sp>
            <p:nvSpPr>
              <p:cNvPr id="12" name="Rectangle 11">
                <a:extLst>
                  <a:ext uri="{FF2B5EF4-FFF2-40B4-BE49-F238E27FC236}">
                    <a16:creationId xmlns:a16="http://schemas.microsoft.com/office/drawing/2014/main" id="{46A727EB-09D5-3D0C-5464-1D19F4DCD994}"/>
                  </a:ext>
                </a:extLst>
              </p:cNvPr>
              <p:cNvSpPr/>
              <p:nvPr/>
            </p:nvSpPr>
            <p:spPr>
              <a:xfrm>
                <a:off x="977899" y="1976967"/>
                <a:ext cx="2650068" cy="154516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ight Brace 16">
              <a:extLst>
                <a:ext uri="{FF2B5EF4-FFF2-40B4-BE49-F238E27FC236}">
                  <a16:creationId xmlns:a16="http://schemas.microsoft.com/office/drawing/2014/main" id="{887C0FD4-3953-B327-0EC5-EBA0839717CA}"/>
                </a:ext>
              </a:extLst>
            </p:cNvPr>
            <p:cNvSpPr/>
            <p:nvPr/>
          </p:nvSpPr>
          <p:spPr>
            <a:xfrm>
              <a:off x="2915334" y="2864235"/>
              <a:ext cx="97367" cy="54207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7" name="Rectangle 26">
              <a:extLst>
                <a:ext uri="{FF2B5EF4-FFF2-40B4-BE49-F238E27FC236}">
                  <a16:creationId xmlns:a16="http://schemas.microsoft.com/office/drawing/2014/main" id="{1A6CC806-5CC2-BA89-3921-D0FDF9457896}"/>
                </a:ext>
              </a:extLst>
            </p:cNvPr>
            <p:cNvSpPr/>
            <p:nvPr/>
          </p:nvSpPr>
          <p:spPr>
            <a:xfrm>
              <a:off x="1056640" y="2059835"/>
              <a:ext cx="1356360" cy="755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4E2A8FF-585C-BEDD-6AD8-3135E2068C1E}"/>
                </a:ext>
              </a:extLst>
            </p:cNvPr>
            <p:cNvSpPr txBox="1"/>
            <p:nvPr/>
          </p:nvSpPr>
          <p:spPr>
            <a:xfrm>
              <a:off x="977899" y="2004630"/>
              <a:ext cx="1521700" cy="307777"/>
            </a:xfrm>
            <a:prstGeom prst="rect">
              <a:avLst/>
            </a:prstGeom>
            <a:noFill/>
          </p:spPr>
          <p:txBody>
            <a:bodyPr wrap="square">
              <a:spAutoFit/>
            </a:bodyPr>
            <a:lstStyle/>
            <a:p>
              <a:r>
                <a:rPr lang="en-US" sz="1400" dirty="0">
                  <a:latin typeface="Montserrat" panose="00000500000000000000" pitchFamily="2" charset="0"/>
                </a:rPr>
                <a:t>Desired pose</a:t>
              </a:r>
            </a:p>
          </p:txBody>
        </p:sp>
        <p:sp>
          <p:nvSpPr>
            <p:cNvPr id="30" name="TextBox 29">
              <a:extLst>
                <a:ext uri="{FF2B5EF4-FFF2-40B4-BE49-F238E27FC236}">
                  <a16:creationId xmlns:a16="http://schemas.microsoft.com/office/drawing/2014/main" id="{191EF86B-AC2A-6B1C-6C9B-7B99CC85872F}"/>
                </a:ext>
              </a:extLst>
            </p:cNvPr>
            <p:cNvSpPr txBox="1"/>
            <p:nvPr/>
          </p:nvSpPr>
          <p:spPr>
            <a:xfrm>
              <a:off x="977899" y="2263718"/>
              <a:ext cx="1521700" cy="307777"/>
            </a:xfrm>
            <a:prstGeom prst="rect">
              <a:avLst/>
            </a:prstGeom>
            <a:noFill/>
          </p:spPr>
          <p:txBody>
            <a:bodyPr wrap="square">
              <a:spAutoFit/>
            </a:bodyPr>
            <a:lstStyle/>
            <a:p>
              <a:r>
                <a:rPr lang="en-US" sz="1400" dirty="0">
                  <a:latin typeface="Montserrat" panose="00000500000000000000" pitchFamily="2" charset="0"/>
                </a:rPr>
                <a:t>Pose-tracking</a:t>
              </a:r>
            </a:p>
          </p:txBody>
        </p:sp>
        <p:sp>
          <p:nvSpPr>
            <p:cNvPr id="31" name="TextBox 30">
              <a:extLst>
                <a:ext uri="{FF2B5EF4-FFF2-40B4-BE49-F238E27FC236}">
                  <a16:creationId xmlns:a16="http://schemas.microsoft.com/office/drawing/2014/main" id="{AA2254DB-5DD5-B6EF-5CD6-3A934FBDF377}"/>
                </a:ext>
              </a:extLst>
            </p:cNvPr>
            <p:cNvSpPr txBox="1"/>
            <p:nvPr/>
          </p:nvSpPr>
          <p:spPr>
            <a:xfrm>
              <a:off x="977898" y="2522044"/>
              <a:ext cx="1587501" cy="307777"/>
            </a:xfrm>
            <a:prstGeom prst="rect">
              <a:avLst/>
            </a:prstGeom>
            <a:noFill/>
          </p:spPr>
          <p:txBody>
            <a:bodyPr wrap="square">
              <a:spAutoFit/>
            </a:bodyPr>
            <a:lstStyle/>
            <a:p>
              <a:r>
                <a:rPr lang="en-US" sz="1400" dirty="0">
                  <a:latin typeface="Montserrat" panose="00000500000000000000" pitchFamily="2" charset="0"/>
                </a:rPr>
                <a:t>Pose-following:</a:t>
              </a:r>
            </a:p>
          </p:txBody>
        </p:sp>
      </p:grpSp>
    </p:spTree>
    <p:extLst>
      <p:ext uri="{BB962C8B-B14F-4D97-AF65-F5344CB8AC3E}">
        <p14:creationId xmlns:p14="http://schemas.microsoft.com/office/powerpoint/2010/main" val="1038004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F8AA1B5-EA1F-CD05-8EFD-C5AAF4F444F9}"/>
              </a:ext>
            </a:extLst>
          </p:cNvPr>
          <p:cNvPicPr>
            <a:picLocks noChangeAspect="1"/>
          </p:cNvPicPr>
          <p:nvPr/>
        </p:nvPicPr>
        <p:blipFill rotWithShape="1">
          <a:blip r:embed="rId3"/>
          <a:srcRect l="797" r="870" b="1747"/>
          <a:stretch/>
        </p:blipFill>
        <p:spPr>
          <a:xfrm rot="3719847">
            <a:off x="8294920" y="1384816"/>
            <a:ext cx="3472572" cy="1488516"/>
          </a:xfrm>
          <a:prstGeom prst="rect">
            <a:avLst/>
          </a:prstGeom>
        </p:spPr>
      </p:pic>
      <p:sp>
        <p:nvSpPr>
          <p:cNvPr id="9" name="Title 3">
            <a:extLst>
              <a:ext uri="{FF2B5EF4-FFF2-40B4-BE49-F238E27FC236}">
                <a16:creationId xmlns:a16="http://schemas.microsoft.com/office/drawing/2014/main" id="{322A4B7D-728C-4270-899C-7A9620140542}"/>
              </a:ext>
            </a:extLst>
          </p:cNvPr>
          <p:cNvSpPr txBox="1">
            <a:spLocks/>
          </p:cNvSpPr>
          <p:nvPr/>
        </p:nvSpPr>
        <p:spPr>
          <a:xfrm>
            <a:off x="286122" y="558021"/>
            <a:ext cx="11905878" cy="39050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ontserrat" pitchFamily="2" charset="77"/>
                <a:ea typeface="+mj-ea"/>
                <a:cs typeface="+mj-cs"/>
              </a:defRPr>
            </a:lvl1pPr>
          </a:lstStyle>
          <a:p>
            <a:pPr>
              <a:lnSpc>
                <a:spcPct val="100000"/>
              </a:lnSpc>
            </a:pPr>
            <a:r>
              <a:rPr lang="en-US" sz="5000" dirty="0"/>
              <a:t>Pose-Following</a:t>
            </a:r>
          </a:p>
          <a:p>
            <a:pPr>
              <a:lnSpc>
                <a:spcPct val="100000"/>
              </a:lnSpc>
            </a:pPr>
            <a:r>
              <a:rPr lang="en-US" sz="5000" dirty="0"/>
              <a:t>with</a:t>
            </a:r>
          </a:p>
          <a:p>
            <a:pPr>
              <a:lnSpc>
                <a:spcPct val="100000"/>
              </a:lnSpc>
            </a:pPr>
            <a:r>
              <a:rPr lang="en-US" sz="5000" dirty="0"/>
              <a:t>Dual Quaternions</a:t>
            </a:r>
          </a:p>
        </p:txBody>
      </p:sp>
      <p:sp>
        <p:nvSpPr>
          <p:cNvPr id="10" name="Text Placeholder 4">
            <a:extLst>
              <a:ext uri="{FF2B5EF4-FFF2-40B4-BE49-F238E27FC236}">
                <a16:creationId xmlns:a16="http://schemas.microsoft.com/office/drawing/2014/main" id="{F778BF6A-7D9F-430E-BA16-B989BA4356FB}"/>
              </a:ext>
            </a:extLst>
          </p:cNvPr>
          <p:cNvSpPr txBox="1">
            <a:spLocks/>
          </p:cNvSpPr>
          <p:nvPr/>
        </p:nvSpPr>
        <p:spPr>
          <a:xfrm>
            <a:off x="398200" y="4593520"/>
            <a:ext cx="10515600" cy="15001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Jon Arrizabalaga, Markus </a:t>
            </a:r>
            <a:r>
              <a:rPr lang="en-US" sz="2400" dirty="0" err="1"/>
              <a:t>Ryll</a:t>
            </a:r>
            <a:endParaRPr lang="en-US" sz="2400" dirty="0"/>
          </a:p>
          <a:p>
            <a:pPr marL="0" indent="0">
              <a:buNone/>
            </a:pPr>
            <a:r>
              <a:rPr lang="en-US" sz="1800" dirty="0"/>
              <a:t>jon.arrizabalaga@tum.de, markus.ryll@tum.de </a:t>
            </a:r>
          </a:p>
          <a:p>
            <a:pPr marL="0" indent="0">
              <a:buNone/>
            </a:pPr>
            <a:endParaRPr lang="en-US" sz="1800" dirty="0"/>
          </a:p>
          <a:p>
            <a:pPr marL="0" indent="0">
              <a:buNone/>
            </a:pPr>
            <a:r>
              <a:rPr lang="en-US" sz="1600" dirty="0"/>
              <a:t>Technical University Munich, Autonomous Aerial Systems</a:t>
            </a:r>
          </a:p>
        </p:txBody>
      </p:sp>
      <p:pic>
        <p:nvPicPr>
          <p:cNvPr id="3" name="Picture 2" descr="Text&#10;&#10;Description automatically generated with low confidence">
            <a:extLst>
              <a:ext uri="{FF2B5EF4-FFF2-40B4-BE49-F238E27FC236}">
                <a16:creationId xmlns:a16="http://schemas.microsoft.com/office/drawing/2014/main" id="{63922FF5-BD5A-41C9-88BF-59928D49B5D9}"/>
              </a:ext>
            </a:extLst>
          </p:cNvPr>
          <p:cNvPicPr>
            <a:picLocks noChangeAspect="1"/>
          </p:cNvPicPr>
          <p:nvPr/>
        </p:nvPicPr>
        <p:blipFill>
          <a:blip r:embed="rId4"/>
          <a:stretch>
            <a:fillRect/>
          </a:stretch>
        </p:blipFill>
        <p:spPr>
          <a:xfrm>
            <a:off x="6920842" y="5045064"/>
            <a:ext cx="2723595" cy="880889"/>
          </a:xfrm>
          <a:prstGeom prst="rect">
            <a:avLst/>
          </a:prstGeom>
        </p:spPr>
      </p:pic>
      <p:pic>
        <p:nvPicPr>
          <p:cNvPr id="5" name="Picture 4" descr="Logo&#10;&#10;Description automatically generated">
            <a:extLst>
              <a:ext uri="{FF2B5EF4-FFF2-40B4-BE49-F238E27FC236}">
                <a16:creationId xmlns:a16="http://schemas.microsoft.com/office/drawing/2014/main" id="{3EE46ED9-E0D2-463E-9555-85223C27ACA2}"/>
              </a:ext>
            </a:extLst>
          </p:cNvPr>
          <p:cNvPicPr>
            <a:picLocks noChangeAspect="1"/>
          </p:cNvPicPr>
          <p:nvPr/>
        </p:nvPicPr>
        <p:blipFill>
          <a:blip r:embed="rId5"/>
          <a:stretch>
            <a:fillRect/>
          </a:stretch>
        </p:blipFill>
        <p:spPr>
          <a:xfrm>
            <a:off x="10109028" y="4740801"/>
            <a:ext cx="1112882" cy="1205623"/>
          </a:xfrm>
          <a:prstGeom prst="rect">
            <a:avLst/>
          </a:prstGeom>
        </p:spPr>
      </p:pic>
    </p:spTree>
    <p:extLst>
      <p:ext uri="{BB962C8B-B14F-4D97-AF65-F5344CB8AC3E}">
        <p14:creationId xmlns:p14="http://schemas.microsoft.com/office/powerpoint/2010/main" val="18397286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52.49347"/>
  <p:tag name="OUTPUTTYPE" val="PNG"/>
  <p:tag name="IGUANATEXVERSION" val="160"/>
  <p:tag name="LATEXADDIN" val="\documentclass{article}&#10;\usepackage{amsmath}&#10;\usepackage{bm}&#10;\usepackage[dvipsnames]{xcolor}&#10;\pagestyle{empty}&#10;\begin{document}&#10;\color{brown}&#10;$\theta$&#10;&#10;&#10;&#10;\end{document}"/>
  <p:tag name="IGUANATEXSIZE" val="20"/>
  <p:tag name="IGUANATEXCURSOR" val="149"/>
  <p:tag name="TRANSPARENCY" val="True"/>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49.2313"/>
  <p:tag name="ORIGINALWIDTH" val="1304.087"/>
  <p:tag name="OUTPUTTYPE" val="PNG"/>
  <p:tag name="IGUANATEXVERSION" val="160"/>
  <p:tag name="LATEXADDIN" val="\documentclass{article}&#10;\usepackage{amsmath}&#10;\usepackage{amsfonts}&#10;\usepackage{bm}&#10;\usepackage[usenames,dvipsnames]{color}&#10;\pagestyle{empty}&#10;\begin{document}&#10;$\left[\bm{p}(t)\in\mathbb{R}^3, q(t)\in \mathrm{SO}(3)\right]$&#10;&#10;&#10;&#10;\end{document}"/>
  <p:tag name="IGUANATEXSIZE" val="20"/>
  <p:tag name="IGUANATEXCURSOR" val="213"/>
  <p:tag name="TRANSPARENCY" val="True"/>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39.4826"/>
  <p:tag name="ORIGINALWIDTH" val="2776.153"/>
  <p:tag name="OUTPUTTYPE" val="PNG"/>
  <p:tag name="IGUANATEXVERSION" val="160"/>
  <p:tag name="LATEXADDIN" val="\documentclass{article}&#10;\usepackage{amsmath}&#10;\usepackage{amsfonts}&#10;\usepackage{bm}&#10;\usepackage[usenames,dvipsnames]{color}&#10;\pagestyle{empty}&#10;\begin{document}&#10;&#10;$\Gamma = \{\theta \in[\theta_0,\theta_f] \subseteq\mathbb{R}\rightarrow\bm{p}_d(\theta) \in \mathbb{R}^3, q_d(\theta) \in \mathrm{SO}(3)\}$&#10;&#10;&#10;\end{document}"/>
  <p:tag name="IGUANATEXSIZE" val="20"/>
  <p:tag name="IGUANATEXCURSOR" val="299"/>
  <p:tag name="TRANSPARENCY" val="True"/>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98.98764"/>
  <p:tag name="OUTPUTTYPE" val="PNG"/>
  <p:tag name="IGUANATEXVERSION" val="160"/>
  <p:tag name="LATEXADDIN" val="\documentclass{article}&#10;\usepackage{amsmath}&#10;\usepackage{bm}&#10;\usepackage[dvipsnames]{xcolor}&#10;\pagestyle{empty}&#10;\begin{document}&#10;$\theta_0$&#10;&#10;&#10;&#10;\end{document}"/>
  <p:tag name="IGUANATEXSIZE" val="20"/>
  <p:tag name="IGUANATEXCURSOR" val="137"/>
  <p:tag name="TRANSPARENCY" val="True"/>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07.2366"/>
  <p:tag name="OUTPUTTYPE" val="PNG"/>
  <p:tag name="IGUANATEXVERSION" val="160"/>
  <p:tag name="LATEXADDIN" val="\documentclass{article}&#10;\usepackage{amsmath}&#10;\usepackage{bm}&#10;\usepackage[dvipsnames]{xcolor}&#10;\pagestyle{empty}&#10;\begin{document}&#10;$\theta_f$&#10;&#10;&#10;&#10;\end{document}"/>
  <p:tag name="IGUANATEXSIZE" val="20"/>
  <p:tag name="IGUANATEXCURSOR" val="137"/>
  <p:tag name="TRANSPARENCY" val="True"/>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ra2022_deck_template" id="{AF82F896-2101-6C4F-8513-E3B9677B7CBD}" vid="{93B4429F-F8A0-5C44-9858-36D870FB31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6690</TotalTime>
  <Words>605</Words>
  <Application>Microsoft Office PowerPoint</Application>
  <PresentationFormat>Widescreen</PresentationFormat>
  <Paragraphs>77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Montserrat</vt:lpstr>
      <vt:lpstr>Office Theme</vt:lpstr>
      <vt:lpstr>PowerPoint Presentation</vt:lpstr>
      <vt:lpstr>Motivation</vt:lpstr>
      <vt:lpstr>Methodology</vt:lpstr>
      <vt:lpstr>Experiments – E1</vt:lpstr>
      <vt:lpstr>Experiments – E2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Soueidan</dc:creator>
  <cp:lastModifiedBy>Jon Arrizabalaga Aguirregomezcorta</cp:lastModifiedBy>
  <cp:revision>224</cp:revision>
  <dcterms:created xsi:type="dcterms:W3CDTF">2020-05-20T11:11:02Z</dcterms:created>
  <dcterms:modified xsi:type="dcterms:W3CDTF">2023-05-24T20:15:50Z</dcterms:modified>
</cp:coreProperties>
</file>