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58" r:id="rId9"/>
    <p:sldId id="257" r:id="rId10"/>
    <p:sldId id="266" r:id="rId11"/>
    <p:sldId id="268" r:id="rId12"/>
    <p:sldId id="261" r:id="rId13"/>
    <p:sldId id="288" r:id="rId14"/>
    <p:sldId id="279" r:id="rId15"/>
    <p:sldId id="289" r:id="rId16"/>
    <p:sldId id="290" r:id="rId17"/>
    <p:sldId id="291" r:id="rId18"/>
    <p:sldId id="292" r:id="rId19"/>
    <p:sldId id="294" r:id="rId20"/>
    <p:sldId id="298" r:id="rId21"/>
    <p:sldId id="264" r:id="rId22"/>
    <p:sldId id="269" r:id="rId23"/>
    <p:sldId id="283" r:id="rId24"/>
    <p:sldId id="295" r:id="rId25"/>
    <p:sldId id="296" r:id="rId26"/>
    <p:sldId id="297" r:id="rId27"/>
    <p:sldId id="281" r:id="rId28"/>
    <p:sldId id="274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3"/>
    <p:restoredTop sz="86603" autoAdjust="0"/>
  </p:normalViewPr>
  <p:slideViewPr>
    <p:cSldViewPr snapToGrid="0">
      <p:cViewPr varScale="1">
        <p:scale>
          <a:sx n="93" d="100"/>
          <a:sy n="93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F367-57F6-2FA8-26F5-7B0369D7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C90C9-BA3B-C205-0FFA-82D08C823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B14DB-FF50-60CE-FE9C-095C4E24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1889-54E3-8AF1-A4C9-1AF6FD490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98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9724"/>
            <a:ext cx="7059706" cy="26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/>
              <a:t>Leiden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3945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</a:t>
            </a:r>
            <a:r>
              <a:rPr lang="en-US" sz="2200" b="1"/>
              <a:t>User Communities</a:t>
            </a:r>
            <a:endParaRPr lang="en-US" sz="2200" b="1" dirty="0"/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activities)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36" y="1554807"/>
            <a:ext cx="4800847" cy="4605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8D8A0-D076-D468-9028-59B7B27B1E97}"/>
              </a:ext>
            </a:extLst>
          </p:cNvPr>
          <p:cNvSpPr txBox="1"/>
          <p:nvPr/>
        </p:nvSpPr>
        <p:spPr>
          <a:xfrm rot="16200000">
            <a:off x="9599412" y="2303268"/>
            <a:ext cx="4184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400" dirty="0"/>
              <a:t>Comments_Per_Member</a:t>
            </a:r>
          </a:p>
        </p:txBody>
      </p:sp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D0A074-A754-4CDF-3529-FB0DF02E6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308"/>
          <a:stretch>
            <a:fillRect/>
          </a:stretch>
        </p:blipFill>
        <p:spPr>
          <a:xfrm>
            <a:off x="378411" y="2133221"/>
            <a:ext cx="11435177" cy="2591557"/>
          </a:xfrm>
        </p:spPr>
      </p:pic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54C4D-7DF9-BBED-41B6-2630B9A0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8B7D-DF64-9F60-0EF6-B3B7E15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9548-05C1-EC2B-BF55-47DBFC9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within the Friendfeed network using the Leiden algorithm</a:t>
            </a:r>
          </a:p>
          <a:p>
            <a:r>
              <a:rPr lang="en-CH" dirty="0"/>
              <a:t>We were able to classify the users into distinct groups based on their service usage using agglomerative clustering</a:t>
            </a:r>
          </a:p>
          <a:p>
            <a:r>
              <a:rPr lang="en-CH" dirty="0"/>
              <a:t>We were </a:t>
            </a:r>
            <a:r>
              <a:rPr lang="en-GB" dirty="0"/>
              <a:t>able</a:t>
            </a:r>
            <a:r>
              <a:rPr lang="en-CH" dirty="0"/>
              <a:t> to classify the users into distinct groups based on their activity and interaction patterns using the DBSCAN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B2BE3-767D-A8B9-EC46-65D7D3D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11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</a:t>
            </a:r>
            <a:r>
              <a:rPr lang="en-GB" dirty="0"/>
              <a:t>feature</a:t>
            </a:r>
            <a:r>
              <a:rPr lang="en-CH" dirty="0"/>
              <a:t>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</a:t>
            </a:r>
            <a:r>
              <a:rPr lang="en-CH"/>
              <a:t>~ 100 </a:t>
            </a:r>
            <a:r>
              <a:rPr lang="en-CH" dirty="0"/>
              <a:t>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GB" sz="2400" dirty="0"/>
              <a:t>Can we identify social circles in the </a:t>
            </a:r>
            <a:r>
              <a:rPr lang="en-GB" sz="2400" dirty="0" err="1"/>
              <a:t>Friendfeed</a:t>
            </a:r>
            <a:r>
              <a:rPr lang="en-GB" sz="2400" dirty="0"/>
              <a:t> network and then classify them into distinct groups based on both their service usage and their activity and interaction patterns?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</a:t>
            </a:r>
            <a:r>
              <a:rPr lang="en-GB" sz="2400" dirty="0"/>
              <a:t>characterize</a:t>
            </a:r>
            <a:r>
              <a:rPr lang="en-CH" sz="2400" dirty="0"/>
              <a:t> them in terms of their activity?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287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</a:p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 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6.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1885</Words>
  <Application>Microsoft Macintosh PowerPoint</Application>
  <PresentationFormat>Widescreen</PresentationFormat>
  <Paragraphs>354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- Friendfeed Social Network</vt:lpstr>
      <vt:lpstr>Data - Preprocessing</vt:lpstr>
      <vt:lpstr>Data - Preprocessing</vt:lpstr>
      <vt:lpstr>Data - Preprocessing</vt:lpstr>
      <vt:lpstr>Data - After Preprocessing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Leiden - Social Circle Detection</vt:lpstr>
      <vt:lpstr>Approach for Characterizing Users (Based on Top 3 Services)</vt:lpstr>
      <vt:lpstr>Agglomerative Clustering Results (Complete Linkage)</vt:lpstr>
      <vt:lpstr>Approach for Characterizing Users (Based on activities)</vt:lpstr>
      <vt:lpstr>DBSCAN Clustering Results</vt:lpstr>
      <vt:lpstr>DBSCAN Clustering Results</vt:lpstr>
      <vt:lpstr>Answer to Research Question 1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81</cp:revision>
  <dcterms:created xsi:type="dcterms:W3CDTF">2025-09-25T09:14:50Z</dcterms:created>
  <dcterms:modified xsi:type="dcterms:W3CDTF">2025-10-15T21:22:33Z</dcterms:modified>
</cp:coreProperties>
</file>