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60" r:id="rId3"/>
    <p:sldId id="262" r:id="rId4"/>
    <p:sldId id="258" r:id="rId5"/>
    <p:sldId id="257" r:id="rId6"/>
    <p:sldId id="266" r:id="rId7"/>
    <p:sldId id="268" r:id="rId8"/>
    <p:sldId id="261" r:id="rId9"/>
    <p:sldId id="263" r:id="rId10"/>
    <p:sldId id="267" r:id="rId11"/>
    <p:sldId id="264" r:id="rId12"/>
    <p:sldId id="269" r:id="rId13"/>
    <p:sldId id="265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7"/>
    <p:restoredTop sz="94657"/>
  </p:normalViewPr>
  <p:slideViewPr>
    <p:cSldViewPr snapToGrid="0">
      <p:cViewPr varScale="1">
        <p:scale>
          <a:sx n="102" d="100"/>
          <a:sy n="102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46ADE-9A98-6D48-9CB8-CA35B8B5C87D}" type="datetimeFigureOut">
              <a:rPr lang="en-CH" smtClean="0"/>
              <a:t>02.10.2025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711ED-9794-EB46-8888-A9216C3D6C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78970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H" dirty="0"/>
              <a:t>1. Starts with individual vertices</a:t>
            </a:r>
            <a:br>
              <a:rPr lang="en-CH" dirty="0"/>
            </a:br>
            <a:r>
              <a:rPr lang="en-CH" dirty="0"/>
              <a:t>2. Merges vertices into neighboring communities</a:t>
            </a:r>
            <a:br>
              <a:rPr lang="en-CH" dirty="0"/>
            </a:br>
            <a:r>
              <a:rPr lang="en-CH" dirty="0"/>
              <a:t>3. Creates a new hierarchy after each pass of merging 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9067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AF49-D764-DA22-3B9D-B7288169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C18DC-62DF-4C94-DF69-4AF108BB5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0AB7D-C278-66E6-D004-D2B1A3EF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02.10.2025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8AEBE-CC30-7A84-5064-825AE5CD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F68A3-4F5D-28FE-F93A-38328EFF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885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51C5-9F45-8724-13AF-F8892F33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C225C-9748-ED1C-0FDF-38D5A6956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E8FC3-B226-9CD9-47BF-0B940E1B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02.10.2025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AA1EE-F8E7-294D-0D43-64D198E7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D9F9A-67A4-3514-6738-32B1CECF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4496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E29906-3411-EF3D-A9AB-494ECAB9B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2DEDB-0EE2-82BC-42BE-D61AF5511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2E232-E939-4B29-D9CD-08EEE502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02.10.2025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4458F-A37C-721E-0B9F-762CDA4D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22D2F-6618-0625-BB13-F5F16666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248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029F-1736-11C2-1B5E-4E6EC025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35E69-472A-2851-57F8-125688393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92A37-0A66-B888-CD05-27B6F335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02.10.2025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90A3D-B1D4-02B6-144B-3307F829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920E7-C9FF-F76F-D468-E9B60514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6676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1283-5CE7-C819-98D8-FE188BD6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FAE29-B8FE-BDAB-56F0-01F824236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62A2E-B499-1C1D-B93A-5225AE7B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02.10.2025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BAA66-C9CE-9A2D-E592-341118ED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AA971-D615-5291-AE5C-52556CC2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8218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E382-3EA4-2A48-4EA8-24CB4589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63D56-09B1-0630-B07F-17A2DEBE2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AA13A-C44D-AB2E-0F1E-0C7CF892B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95C3B-25FE-6358-6130-D5E0C6F9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02.10.2025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36509-3D83-1692-6F9B-986FFD29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7B7-4114-1C2D-E415-2A6E01E2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302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B44D-ECE4-E182-E64B-8A7CDBE1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433E5-3155-22A7-7B2F-A762AC3EC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8E019-D0A3-3208-A329-6BAC6903F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1C3CD-6DBA-48AD-EE4A-4FB75FAA3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BC909-62E1-926F-E0D9-69DA0CFCB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D1FD8-C9C4-8764-C56F-11A99246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02.10.2025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E28A3E-DF59-C5EF-F7DE-DEAB7D23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D53D20-9BCF-1B9B-676A-73D14AD1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395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3E3B-CD46-B266-59E2-D09CEF0C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BD775-62DA-E127-BF80-C4A61C2D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02.10.2025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FF34B-FAD2-F682-9CDC-C9C63A12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1B64C-A9FD-D12D-DD42-D7B8C04A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646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46225-499B-F412-43D7-7D0FDF97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02.10.2025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589C4-BCAB-5ADF-5A01-FBD83DA4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8B0AF-FCF1-6FBA-9194-2874A8B6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1662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52E2-E8CB-4961-05A2-A856647E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74B7-0A4F-0A6F-0EC4-776D44246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1AB13-13CD-8567-E6E8-7A7626E17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EE3A9-893D-75D8-FD34-410C6202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02.10.2025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AC2B5-4B9A-7264-5981-2AB71AD5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2E749-698E-467C-8557-8D4F024D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786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06C6-826B-51CF-1F4A-EB2793E8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BAC28-1465-1294-F25C-E83263B35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37707-AB85-124D-86F2-03836EF83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A7BE4-FAF3-1F9A-2287-C243B8EB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7D23-7EA9-894F-9EFE-458820C0BE85}" type="datetimeFigureOut">
              <a:rPr lang="en-CH" smtClean="0"/>
              <a:t>02.10.2025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8706E-4047-013F-D4BA-2CAF53A3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BD399-A2AA-ECE4-183A-1055A045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324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98547A-73B5-2458-EAFA-43EBD1A8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AFA9F-77AB-B136-4D13-FD2DD02EA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314CF-A502-EC19-981A-5DA9C96B6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2A7D23-7EA9-894F-9EFE-458820C0BE85}" type="datetimeFigureOut">
              <a:rPr lang="en-CH" smtClean="0"/>
              <a:t>02.10.2025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0D332-975A-C5ED-2891-A107AF52D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365CA-95BB-55F3-B378-3207CD0E2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1318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9945-6ACB-7FA2-30CA-D0BC166DCF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H" dirty="0"/>
              <a:t>Group 51 -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C94D9-CE4C-C18B-191D-AA1DE2546F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94351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45429-A8B1-B535-47C4-089CEFD50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D0EC2-264B-491D-7FFA-3716C3B93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Identified and Characterized Social Circles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834E3C-CB46-A7D6-2C1C-5881324B4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-&gt; present statistics such as average follower/following count of the users in the group</a:t>
            </a:r>
          </a:p>
          <a:p>
            <a:r>
              <a:rPr lang="en-CH" dirty="0"/>
              <a:t>-&gt;present statistics such as average number of posts/likes received+given/comments received+given of the users in the group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138123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AA27-79D6-3629-5A1D-12FB7E6C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Algorithms used for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E3663-5B74-26A5-CA46-E69098C26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Statistical based Approach: Multivariate Gaussian distribution + Likelihood </a:t>
            </a:r>
          </a:p>
          <a:p>
            <a:r>
              <a:rPr lang="en-GB" dirty="0"/>
              <a:t>Clustering-based: small clusters = outliers</a:t>
            </a:r>
          </a:p>
          <a:p>
            <a:r>
              <a:rPr lang="en-GB" dirty="0"/>
              <a:t>Distance-based Approach: largest distances = outliers </a:t>
            </a:r>
          </a:p>
          <a:p>
            <a:r>
              <a:rPr lang="en-GB" dirty="0"/>
              <a:t>Density-based Approach: LOF</a:t>
            </a:r>
          </a:p>
          <a:p>
            <a:r>
              <a:rPr lang="en-GB" dirty="0"/>
              <a:t>Isolation-based Approach: </a:t>
            </a:r>
            <a:r>
              <a:rPr lang="en-GB" dirty="0" err="1"/>
              <a:t>iForest</a:t>
            </a:r>
            <a:endParaRPr lang="en-GB" dirty="0"/>
          </a:p>
          <a:p>
            <a:r>
              <a:rPr lang="en-GB" dirty="0"/>
              <a:t>One Class SVM</a:t>
            </a:r>
          </a:p>
          <a:p>
            <a:r>
              <a:rPr lang="en-GB" dirty="0"/>
              <a:t>Reconstruction Error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7540878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39295-D45B-16B8-26AC-8CD7055F8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1F8D-AC38-D45E-EBA0-164A369F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Features used for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2B97-C43E-99D9-D63E-B415CC381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GB" dirty="0"/>
              <a:t>Follower Count per User</a:t>
            </a:r>
            <a:endParaRPr lang="en-CH" dirty="0"/>
          </a:p>
          <a:p>
            <a:pPr fontAlgn="t"/>
            <a:r>
              <a:rPr lang="en-GB" dirty="0"/>
              <a:t>Following Count per User</a:t>
            </a:r>
            <a:endParaRPr lang="en-CH" dirty="0"/>
          </a:p>
          <a:p>
            <a:pPr fontAlgn="t"/>
            <a:r>
              <a:rPr lang="en-GB" dirty="0"/>
              <a:t>Posts Created per User</a:t>
            </a:r>
            <a:endParaRPr lang="en-CH" dirty="0"/>
          </a:p>
          <a:p>
            <a:pPr fontAlgn="t"/>
            <a:r>
              <a:rPr lang="en-GB" dirty="0"/>
              <a:t>Likes Received per Post per User</a:t>
            </a:r>
            <a:endParaRPr lang="en-CH" dirty="0"/>
          </a:p>
          <a:p>
            <a:pPr fontAlgn="t"/>
            <a:r>
              <a:rPr lang="en-GB" dirty="0"/>
              <a:t>Likes Given per User</a:t>
            </a:r>
            <a:endParaRPr lang="en-CH" dirty="0"/>
          </a:p>
          <a:p>
            <a:pPr fontAlgn="t"/>
            <a:r>
              <a:rPr lang="en-GB" dirty="0"/>
              <a:t>Comments Received per Post per User</a:t>
            </a:r>
            <a:endParaRPr lang="en-CH" dirty="0"/>
          </a:p>
          <a:p>
            <a:pPr fontAlgn="t"/>
            <a:r>
              <a:rPr lang="en-GB" dirty="0"/>
              <a:t>Comments Given per User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660484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05974-D443-B586-7BE7-A694286AD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Outlier User ”</a:t>
            </a:r>
            <a:r>
              <a:rPr lang="en-GB" dirty="0" err="1"/>
              <a:t>mashable</a:t>
            </a:r>
            <a:r>
              <a:rPr lang="en-GB" dirty="0"/>
              <a:t>”</a:t>
            </a:r>
            <a:endParaRPr lang="en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B65D11-A6B1-26DD-7D65-C1E6CCEAB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graphicFrame>
        <p:nvGraphicFramePr>
          <p:cNvPr id="6" name="Content Placeholder 8">
            <a:extLst>
              <a:ext uri="{FF2B5EF4-FFF2-40B4-BE49-F238E27FC236}">
                <a16:creationId xmlns:a16="http://schemas.microsoft.com/office/drawing/2014/main" id="{31FA10B9-26EE-C976-CB1E-6136EDBC2B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292590"/>
              </p:ext>
            </p:extLst>
          </p:nvPr>
        </p:nvGraphicFramePr>
        <p:xfrm>
          <a:off x="838200" y="1779000"/>
          <a:ext cx="7537546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726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905193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840105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1131522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Top in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42,487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9,938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17469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3.62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(on average)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7575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1.56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10381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2.63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(on average)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31310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6.46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24997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5.67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7355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A3EB7-5F87-D29C-397E-4B887404B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282F5-CC3F-DA62-A83F-5FAB0FB51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Outlier User ”</a:t>
            </a:r>
            <a:r>
              <a:rPr lang="en-GB" dirty="0"/>
              <a:t> </a:t>
            </a:r>
            <a:r>
              <a:rPr lang="en-GB" dirty="0" err="1"/>
              <a:t>ikaro</a:t>
            </a:r>
            <a:r>
              <a:rPr lang="en-GB" dirty="0"/>
              <a:t>”</a:t>
            </a:r>
            <a:endParaRPr lang="en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6FE8B1-AFAD-0E97-B97E-65AC5B1A7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graphicFrame>
        <p:nvGraphicFramePr>
          <p:cNvPr id="6" name="Content Placeholder 8">
            <a:extLst>
              <a:ext uri="{FF2B5EF4-FFF2-40B4-BE49-F238E27FC236}">
                <a16:creationId xmlns:a16="http://schemas.microsoft.com/office/drawing/2014/main" id="{4BC770E2-5F40-E874-A71B-A0BF88403BAB}"/>
              </a:ext>
            </a:extLst>
          </p:cNvPr>
          <p:cNvGraphicFramePr>
            <a:graphicFrameLocks/>
          </p:cNvGraphicFramePr>
          <p:nvPr/>
        </p:nvGraphicFramePr>
        <p:xfrm>
          <a:off x="838200" y="1779000"/>
          <a:ext cx="7537546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726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905193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840105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1131522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Top in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42,487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9,938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17469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3.62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(on average)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7575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1.56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10381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2.63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(on average)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31310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6.46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24997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5.67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3873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14EB3-2D16-6120-4FB3-F66FA8D0D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9E71-EF51-7BB6-BE1E-94E276604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Outlier User ”</a:t>
            </a:r>
            <a:r>
              <a:rPr lang="en-GB" dirty="0" err="1"/>
              <a:t>angelofissore</a:t>
            </a:r>
            <a:r>
              <a:rPr lang="en-GB" dirty="0"/>
              <a:t>”</a:t>
            </a:r>
            <a:endParaRPr lang="en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922D1F-6530-8FBE-B0AC-3D699671B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graphicFrame>
        <p:nvGraphicFramePr>
          <p:cNvPr id="6" name="Content Placeholder 8">
            <a:extLst>
              <a:ext uri="{FF2B5EF4-FFF2-40B4-BE49-F238E27FC236}">
                <a16:creationId xmlns:a16="http://schemas.microsoft.com/office/drawing/2014/main" id="{AD65F0D3-3F25-157F-BBC5-8A490B87BC88}"/>
              </a:ext>
            </a:extLst>
          </p:cNvPr>
          <p:cNvGraphicFramePr>
            <a:graphicFrameLocks/>
          </p:cNvGraphicFramePr>
          <p:nvPr/>
        </p:nvGraphicFramePr>
        <p:xfrm>
          <a:off x="838200" y="1779000"/>
          <a:ext cx="7537546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726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905193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840105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1131522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Top in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42,487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9,938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17469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3.62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(on average)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7575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1.56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10381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2.63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(on average)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31310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6.46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24997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5.67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309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BC092-F916-0B6E-B818-D043DD878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261D9-3348-022A-E1D0-6822AD939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Outlier User ”</a:t>
            </a:r>
            <a:r>
              <a:rPr lang="en-GB" dirty="0" err="1"/>
              <a:t>kaibutsukunin</a:t>
            </a:r>
            <a:r>
              <a:rPr lang="en-GB" dirty="0"/>
              <a:t>”</a:t>
            </a:r>
            <a:endParaRPr lang="en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D37B83-9F72-0158-2DAB-E7AF14328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graphicFrame>
        <p:nvGraphicFramePr>
          <p:cNvPr id="6" name="Content Placeholder 8">
            <a:extLst>
              <a:ext uri="{FF2B5EF4-FFF2-40B4-BE49-F238E27FC236}">
                <a16:creationId xmlns:a16="http://schemas.microsoft.com/office/drawing/2014/main" id="{7275BCCB-4043-7BA6-BCC5-277B38741A3B}"/>
              </a:ext>
            </a:extLst>
          </p:cNvPr>
          <p:cNvGraphicFramePr>
            <a:graphicFrameLocks/>
          </p:cNvGraphicFramePr>
          <p:nvPr/>
        </p:nvGraphicFramePr>
        <p:xfrm>
          <a:off x="838200" y="1779000"/>
          <a:ext cx="7537546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726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905193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840105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1131522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Top in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42,487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9,938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17469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3.62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(on average)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7575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1.56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10381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2.63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(on average)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31310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6.46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24997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5.67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74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CDAAC-9582-853C-DB6E-FC4DCA3E6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23744-97C8-3DF3-27C1-0AEFCA08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Outlier User ”</a:t>
            </a:r>
            <a:r>
              <a:rPr lang="en-GB" dirty="0" err="1"/>
              <a:t>ahmyildiz</a:t>
            </a:r>
            <a:r>
              <a:rPr lang="en-GB" dirty="0"/>
              <a:t>”</a:t>
            </a:r>
            <a:endParaRPr lang="en-CH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D444E4-9E15-37F1-771C-7697EF1D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 dirty="0"/>
          </a:p>
        </p:txBody>
      </p:sp>
      <p:graphicFrame>
        <p:nvGraphicFramePr>
          <p:cNvPr id="6" name="Content Placeholder 8">
            <a:extLst>
              <a:ext uri="{FF2B5EF4-FFF2-40B4-BE49-F238E27FC236}">
                <a16:creationId xmlns:a16="http://schemas.microsoft.com/office/drawing/2014/main" id="{920D978D-9F1E-9A3A-1247-E84A45BFA044}"/>
              </a:ext>
            </a:extLst>
          </p:cNvPr>
          <p:cNvGraphicFramePr>
            <a:graphicFrameLocks/>
          </p:cNvGraphicFramePr>
          <p:nvPr/>
        </p:nvGraphicFramePr>
        <p:xfrm>
          <a:off x="838200" y="1779000"/>
          <a:ext cx="7537546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0726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905193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840105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1131522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Rank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Top in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42,487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9,938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0.03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113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17469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3.62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(on average)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0.22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7575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1.56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10381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2.63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(on average)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31310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6.46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24997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5.67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797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7862-A2B7-DD02-C74E-82A43987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4D87C-BD77-ED81-53E3-3871B1792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Is it possible to identify distinct social circles within the Friendfeed network based on user connections, and characterize them in terms of shared interests and activity patterns? </a:t>
            </a:r>
            <a:br>
              <a:rPr lang="en-CH" dirty="0"/>
            </a:br>
            <a:endParaRPr lang="en-CH" dirty="0"/>
          </a:p>
          <a:p>
            <a:r>
              <a:rPr lang="en-CH" dirty="0"/>
              <a:t>Is it possible to detect anomalous users in the Friendfeed network (e.g., bots, spammers) based on posting, following, and interaction patterns (commenting/liking)?</a:t>
            </a:r>
            <a:endParaRPr lang="en-GB" dirty="0"/>
          </a:p>
          <a:p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031703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B594-C0D0-485A-8B04-B5C553F0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– Friendfeed Social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4BD77-EF8B-4C6B-4188-65569018C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Number of users: 665’382</a:t>
            </a:r>
          </a:p>
          <a:p>
            <a:r>
              <a:rPr lang="en-CH" dirty="0"/>
              <a:t>Number of posts: 12’450’658</a:t>
            </a:r>
          </a:p>
          <a:p>
            <a:r>
              <a:rPr lang="en-CH" dirty="0"/>
              <a:t>Number of comments: 3’749’891</a:t>
            </a:r>
          </a:p>
          <a:p>
            <a:r>
              <a:rPr lang="en-CH" dirty="0"/>
              <a:t>Number of people following: 19’547’158</a:t>
            </a:r>
          </a:p>
          <a:p>
            <a:r>
              <a:rPr lang="en-CH" dirty="0"/>
              <a:t>Number of likes: 798’112</a:t>
            </a:r>
          </a:p>
        </p:txBody>
      </p:sp>
    </p:spTree>
    <p:extLst>
      <p:ext uri="{BB962C8B-B14F-4D97-AF65-F5344CB8AC3E}">
        <p14:creationId xmlns:p14="http://schemas.microsoft.com/office/powerpoint/2010/main" val="1412888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D6B6-34B6-C3F5-A45D-C9ABF16D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60156-5663-DF29-35DD-F4A9F6805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61110" cy="4351338"/>
          </a:xfrm>
        </p:spPr>
        <p:txBody>
          <a:bodyPr/>
          <a:lstStyle/>
          <a:p>
            <a:r>
              <a:rPr lang="en-CH" dirty="0"/>
              <a:t>Dataset has already been preprocessed before</a:t>
            </a:r>
          </a:p>
          <a:p>
            <a:r>
              <a:rPr lang="en-CH" dirty="0"/>
              <a:t>Remove “dead” accounts (without any posts, likes and comments)</a:t>
            </a:r>
            <a:br>
              <a:rPr lang="en-CH" dirty="0"/>
            </a:br>
            <a:r>
              <a:rPr lang="en-CH" dirty="0"/>
              <a:t>Users removed: 160’792 (504’590 users remaining)</a:t>
            </a:r>
          </a:p>
          <a:p>
            <a:r>
              <a:rPr lang="en-CH" dirty="0"/>
              <a:t>Connect users following each other (via FollowedID and FollowerID)</a:t>
            </a:r>
          </a:p>
          <a:p>
            <a:r>
              <a:rPr lang="en-CH" dirty="0"/>
              <a:t>Connect users and their posts via UserID</a:t>
            </a:r>
          </a:p>
          <a:p>
            <a:r>
              <a:rPr lang="en-CH" dirty="0"/>
              <a:t>Connect posts, users and likes + comments via PostId and UserID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331160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730E-CB4B-A1CE-88EE-1506162C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</a:t>
            </a:r>
          </a:p>
        </p:txBody>
      </p:sp>
      <p:pic>
        <p:nvPicPr>
          <p:cNvPr id="5" name="Content Placeholder 4" descr="A graph of a number of posts&#10;&#10;AI-generated content may be incorrect.">
            <a:extLst>
              <a:ext uri="{FF2B5EF4-FFF2-40B4-BE49-F238E27FC236}">
                <a16:creationId xmlns:a16="http://schemas.microsoft.com/office/drawing/2014/main" id="{512F95F2-1D99-48F4-60CC-712C6381F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9954" y="1901115"/>
            <a:ext cx="5194300" cy="4140200"/>
          </a:xfrm>
        </p:spPr>
      </p:pic>
      <p:pic>
        <p:nvPicPr>
          <p:cNvPr id="7" name="Picture 6" descr="A graph of a number of comments received&#10;&#10;AI-generated content may be incorrect.">
            <a:extLst>
              <a:ext uri="{FF2B5EF4-FFF2-40B4-BE49-F238E27FC236}">
                <a16:creationId xmlns:a16="http://schemas.microsoft.com/office/drawing/2014/main" id="{737E4160-FDEF-68C8-7603-A14445440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0971" y="154698"/>
            <a:ext cx="4060619" cy="3236581"/>
          </a:xfrm>
          <a:prstGeom prst="rect">
            <a:avLst/>
          </a:prstGeom>
        </p:spPr>
      </p:pic>
      <p:pic>
        <p:nvPicPr>
          <p:cNvPr id="9" name="Picture 8" descr="A graph of a number of likes received&#10;&#10;AI-generated content may be incorrect.">
            <a:extLst>
              <a:ext uri="{FF2B5EF4-FFF2-40B4-BE49-F238E27FC236}">
                <a16:creationId xmlns:a16="http://schemas.microsoft.com/office/drawing/2014/main" id="{47C9538D-C514-E33E-D134-F1F0E62A5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4856" y="3528867"/>
            <a:ext cx="4176733" cy="332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299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758C9-59A4-7EBF-0717-8F65A614C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AD19-0CAF-8C20-4DC4-668EAEFF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</a:t>
            </a:r>
          </a:p>
        </p:txBody>
      </p:sp>
      <p:pic>
        <p:nvPicPr>
          <p:cNvPr id="5" name="Content Placeholder 4" descr="A graph of followers&#10;&#10;AI-generated content may be incorrect.">
            <a:extLst>
              <a:ext uri="{FF2B5EF4-FFF2-40B4-BE49-F238E27FC236}">
                <a16:creationId xmlns:a16="http://schemas.microsoft.com/office/drawing/2014/main" id="{90EB3819-DF25-3994-6754-B3C395F46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764" y="1931194"/>
            <a:ext cx="5194300" cy="4140200"/>
          </a:xfrm>
        </p:spPr>
      </p:pic>
      <p:pic>
        <p:nvPicPr>
          <p:cNvPr id="7" name="Picture 6" descr="A graph of a number of users followed&#10;&#10;AI-generated content may be incorrect.">
            <a:extLst>
              <a:ext uri="{FF2B5EF4-FFF2-40B4-BE49-F238E27FC236}">
                <a16:creationId xmlns:a16="http://schemas.microsoft.com/office/drawing/2014/main" id="{A2B5BBB0-1993-2B47-C341-31D9CE92DD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00" y="1931194"/>
            <a:ext cx="5194300" cy="414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517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458A2-8CF7-1D6D-4CE9-8C868DCF5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21BB4-92CF-70F7-520E-935AFF95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 – per User Statistics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C559D36-5D46-A4F6-3C74-C08D7E674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0007665"/>
              </p:ext>
            </p:extLst>
          </p:nvPr>
        </p:nvGraphicFramePr>
        <p:xfrm>
          <a:off x="838200" y="1779000"/>
          <a:ext cx="10515600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35258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290180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27135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192054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570973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96.7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380.44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43’222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43.04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534.28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74’522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48.53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433.89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166’965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180.7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34.89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213.05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25’224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279.15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69.38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339.45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29’348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950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5D8C-5FDA-8D25-3D2C-826994AF2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Louvain Algorithm for Social Circle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BC1AD-468C-C3B5-3F1E-8B0637726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504’590 users/vertices</a:t>
            </a:r>
          </a:p>
          <a:p>
            <a:r>
              <a:rPr lang="en-CH" dirty="0"/>
              <a:t>19’547’158 followings/edges</a:t>
            </a:r>
          </a:p>
          <a:p>
            <a:r>
              <a:rPr lang="en-CH" dirty="0"/>
              <a:t>Invented in 2015</a:t>
            </a:r>
          </a:p>
          <a:p>
            <a:r>
              <a:rPr lang="en-CH" dirty="0"/>
              <a:t>Space and time complexity: O(|V| + |E|)</a:t>
            </a:r>
          </a:p>
          <a:p>
            <a:r>
              <a:rPr lang="en-CH" dirty="0"/>
              <a:t>Similar to agglomerative clustering: bottom-up, hierarchical and greedy</a:t>
            </a:r>
            <a:br>
              <a:rPr lang="en-CH" dirty="0"/>
            </a:br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8084518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5BD2-9463-0FBB-3BB4-60791769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Identified and Characterized Social Circles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C8110-AF7A-102D-D14A-008F0C98B1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-&gt; present statistics such as average follower/following count of the users in the group</a:t>
            </a:r>
          </a:p>
          <a:p>
            <a:r>
              <a:rPr lang="en-CH" dirty="0"/>
              <a:t>-&gt;present statistics such as average number of posts/likes received+given/comments received+given of the users in the group</a:t>
            </a:r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622907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768</Words>
  <Application>Microsoft Macintosh PowerPoint</Application>
  <PresentationFormat>Widescreen</PresentationFormat>
  <Paragraphs>259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Group 51 - Project</vt:lpstr>
      <vt:lpstr>Research Questions</vt:lpstr>
      <vt:lpstr>Data – Friendfeed Social Network</vt:lpstr>
      <vt:lpstr>Preprocessing</vt:lpstr>
      <vt:lpstr>Initial Data Exploration</vt:lpstr>
      <vt:lpstr>Initial Data Exploration</vt:lpstr>
      <vt:lpstr>Initial Data Exploration – per User Statistics</vt:lpstr>
      <vt:lpstr>Louvain Algorithm for Social Circle Detection</vt:lpstr>
      <vt:lpstr>Identified and Characterized Social Circles</vt:lpstr>
      <vt:lpstr>Identified and Characterized Social Circles</vt:lpstr>
      <vt:lpstr>Algorithms used for Anomaly Detection</vt:lpstr>
      <vt:lpstr>Features used for Anomaly Detection</vt:lpstr>
      <vt:lpstr>Outlier User ”mashable”</vt:lpstr>
      <vt:lpstr>Outlier User ” ikaro”</vt:lpstr>
      <vt:lpstr>Outlier User ”angelofissore”</vt:lpstr>
      <vt:lpstr>Outlier User ”kaibutsukunin”</vt:lpstr>
      <vt:lpstr>Outlier User ”ahmyildiz”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Blum Jonas</dc:creator>
  <cp:lastModifiedBy>Blum Jonas</cp:lastModifiedBy>
  <cp:revision>7</cp:revision>
  <dcterms:created xsi:type="dcterms:W3CDTF">2025-09-25T09:14:50Z</dcterms:created>
  <dcterms:modified xsi:type="dcterms:W3CDTF">2025-10-02T15:47:51Z</dcterms:modified>
</cp:coreProperties>
</file>