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0" r:id="rId3"/>
    <p:sldId id="260" r:id="rId4"/>
    <p:sldId id="262" r:id="rId5"/>
    <p:sldId id="258" r:id="rId6"/>
    <p:sldId id="257" r:id="rId7"/>
    <p:sldId id="266" r:id="rId8"/>
    <p:sldId id="268" r:id="rId9"/>
    <p:sldId id="261" r:id="rId10"/>
    <p:sldId id="279" r:id="rId11"/>
    <p:sldId id="263" r:id="rId12"/>
    <p:sldId id="275" r:id="rId13"/>
    <p:sldId id="276" r:id="rId14"/>
    <p:sldId id="282" r:id="rId15"/>
    <p:sldId id="264" r:id="rId16"/>
    <p:sldId id="269" r:id="rId17"/>
    <p:sldId id="283" r:id="rId18"/>
    <p:sldId id="265" r:id="rId19"/>
    <p:sldId id="270" r:id="rId20"/>
    <p:sldId id="271" r:id="rId21"/>
    <p:sldId id="281" r:id="rId22"/>
    <p:sldId id="274" r:id="rId2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72568"/>
  </p:normalViewPr>
  <p:slideViewPr>
    <p:cSldViewPr snapToGrid="0">
      <p:cViewPr varScale="1">
        <p:scale>
          <a:sx n="76" d="100"/>
          <a:sy n="76" d="100"/>
        </p:scale>
        <p:origin x="1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6ADE-9A98-6D48-9CB8-CA35B8B5C87D}" type="datetimeFigureOut">
              <a:rPr lang="en-CH" smtClean="0"/>
              <a:t>13.10.2025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11ED-9794-EB46-8888-A9216C3D6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97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969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We are using Leiden because of the following reasons: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06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Modularity: ...</a:t>
            </a:r>
          </a:p>
          <a:p>
            <a:r>
              <a:rPr lang="en-CH" dirty="0"/>
              <a:t>Density: How well are the nodes connected</a:t>
            </a:r>
          </a:p>
          <a:p>
            <a:r>
              <a:rPr lang="en-CH" dirty="0"/>
              <a:t>Conductance: 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529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RQ 1:</a:t>
            </a:r>
            <a:br>
              <a:rPr lang="en-CH" dirty="0"/>
            </a:br>
            <a:r>
              <a:rPr lang="en-CH" dirty="0"/>
              <a:t>Is it possible to identify distinct social circles within the Friendfeed network based on user connections, and characterize them in terms of shared interests and activity patterns?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839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1. Statistical Approach</a:t>
            </a:r>
            <a:endParaRPr lang="en-GB" dirty="0"/>
          </a:p>
          <a:p>
            <a:r>
              <a:rPr lang="en-GB" dirty="0"/>
              <a:t>Identifies points that have a low probability of belonging to an assumed data distribution (e.g., Gaussian).</a:t>
            </a:r>
          </a:p>
          <a:p>
            <a:r>
              <a:rPr lang="en-GB" b="1" dirty="0"/>
              <a:t>2. Clustering-based Approach</a:t>
            </a:r>
            <a:endParaRPr lang="en-GB" dirty="0"/>
          </a:p>
          <a:p>
            <a:r>
              <a:rPr lang="en-GB" dirty="0"/>
              <a:t>Flags data points that are the furthest from the </a:t>
            </a:r>
            <a:r>
              <a:rPr lang="en-GB" dirty="0" err="1"/>
              <a:t>center</a:t>
            </a:r>
            <a:r>
              <a:rPr lang="en-GB" dirty="0"/>
              <a:t> of their assigned cluster.</a:t>
            </a:r>
          </a:p>
          <a:p>
            <a:r>
              <a:rPr lang="en-GB" b="1" dirty="0"/>
              <a:t>3. Distance-based Approach</a:t>
            </a:r>
            <a:endParaRPr lang="en-GB" dirty="0"/>
          </a:p>
          <a:p>
            <a:r>
              <a:rPr lang="en-GB" dirty="0"/>
              <a:t>Considers points with the largest distances to their nearest </a:t>
            </a:r>
            <a:r>
              <a:rPr lang="en-GB" dirty="0" err="1"/>
              <a:t>neighbors</a:t>
            </a:r>
            <a:r>
              <a:rPr lang="en-GB" dirty="0"/>
              <a:t> as outliers.</a:t>
            </a:r>
          </a:p>
          <a:p>
            <a:r>
              <a:rPr lang="en-GB" b="1" dirty="0"/>
              <a:t>4. Density-based Approach (LOF)</a:t>
            </a:r>
            <a:endParaRPr lang="en-GB" dirty="0"/>
          </a:p>
          <a:p>
            <a:r>
              <a:rPr lang="en-GB" dirty="0"/>
              <a:t>Finds outliers in areas of significantly lower point density compared to their local </a:t>
            </a:r>
            <a:r>
              <a:rPr lang="en-GB" dirty="0" err="1"/>
              <a:t>neighborhood</a:t>
            </a:r>
            <a:r>
              <a:rPr lang="en-GB" dirty="0"/>
              <a:t>.</a:t>
            </a:r>
          </a:p>
          <a:p>
            <a:r>
              <a:rPr lang="en-GB" b="1" dirty="0"/>
              <a:t>5. Isolation-based Approach (</a:t>
            </a:r>
            <a:r>
              <a:rPr lang="en-GB" b="1" dirty="0" err="1"/>
              <a:t>iForest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Based on the principle that anomalies are easier to separate (isolate) from the main data.</a:t>
            </a:r>
          </a:p>
          <a:p>
            <a:r>
              <a:rPr lang="en-GB" b="1" dirty="0"/>
              <a:t>6. One-Class SVM</a:t>
            </a:r>
            <a:endParaRPr lang="en-GB" dirty="0"/>
          </a:p>
          <a:p>
            <a:r>
              <a:rPr lang="en-GB" dirty="0"/>
              <a:t>Learns a boundary that encloses the majority of the data; points falling outside are flagged as outliers.</a:t>
            </a:r>
          </a:p>
          <a:p>
            <a:r>
              <a:rPr lang="en-GB" b="1" dirty="0"/>
              <a:t>7. Reconstruction-based Approach (PCA)</a:t>
            </a:r>
            <a:endParaRPr lang="en-GB" dirty="0"/>
          </a:p>
          <a:p>
            <a:r>
              <a:rPr lang="en-GB" dirty="0"/>
              <a:t>Flags points with a high error when being reconstructed from a compressed, lower-dimensional version of the data.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19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RQ 2:</a:t>
            </a:r>
          </a:p>
          <a:p>
            <a:r>
              <a:rPr lang="en-CH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471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AF49-D764-DA22-3B9D-B7288169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18DC-62DF-4C94-DF69-4AF108BB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AB7D-C278-66E6-D004-D2B1A3E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C79D-9DC4-EA44-868B-9D2B8A1A4EF4}" type="datetime1">
              <a:rPr lang="de-CH" smtClean="0"/>
              <a:t>13.10.25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AEBE-CC30-7A84-5064-825AE5CD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68A3-4F5D-28FE-F93A-38328EF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5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51C5-9F45-8724-13AF-F8892F3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C225C-9748-ED1C-0FDF-38D5A695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8FC3-B226-9CD9-47BF-0B940E1B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F84-66D4-6044-A367-E76DBF540EDA}" type="datetime1">
              <a:rPr lang="de-CH" smtClean="0"/>
              <a:t>13.10.25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A1EE-F8E7-294D-0D43-64D198E7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9F9A-67A4-3514-6738-32B1CEC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9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9906-3411-EF3D-A9AB-494ECAB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DEDB-0EE2-82BC-42BE-D61AF551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E232-E939-4B29-D9CD-08EEE502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9F6D-3952-FE42-8310-BE2B79F01003}" type="datetime1">
              <a:rPr lang="de-CH" smtClean="0"/>
              <a:t>13.10.25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458F-A37C-721E-0B9F-762CDA4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2D2F-6618-0625-BB13-F5F1666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8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029F-1736-11C2-1B5E-4E6EC02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5E69-472A-2851-57F8-12568839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2A37-0A66-B888-CD05-27B6F33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631-7ACD-E34F-B884-82D800C709F1}" type="datetime1">
              <a:rPr lang="de-CH" smtClean="0"/>
              <a:t>13.10.25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0A3D-B1D4-02B6-144B-3307F82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20E7-C9FF-F76F-D468-E9B60514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67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1283-5CE7-C819-98D8-FE188BD6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FAE29-B8FE-BDAB-56F0-01F82423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2A2E-B499-1C1D-B93A-5225AE7B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590-1C31-9544-9A53-73E5AF6CE5C9}" type="datetime1">
              <a:rPr lang="de-CH" smtClean="0"/>
              <a:t>13.10.25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AA66-C9CE-9A2D-E592-341118E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A971-D615-5291-AE5C-52556CC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1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E382-3EA4-2A48-4EA8-24CB4589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D56-09B1-0630-B07F-17A2DEBE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AA13A-C44D-AB2E-0F1E-0C7CF892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5C3B-25FE-6358-6130-D5E0C6F9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78D2-5FED-DE49-859E-A08B867B8C75}" type="datetime1">
              <a:rPr lang="de-CH" smtClean="0"/>
              <a:t>13.10.25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6509-3D83-1692-6F9B-986FFD29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7B7-4114-1C2D-E415-2A6E01E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02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B44D-ECE4-E182-E64B-8A7CDBE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33E5-3155-22A7-7B2F-A762AC3E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E019-D0A3-3208-A329-6BAC6903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1C3CD-6DBA-48AD-EE4A-4FB75FAA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C909-62E1-926F-E0D9-69DA0CFC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1FD8-C9C4-8764-C56F-11A9924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4FC7-1DD2-E248-9BEE-AB4A912615BB}" type="datetime1">
              <a:rPr lang="de-CH" smtClean="0"/>
              <a:t>13.10.25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28A3E-DF59-C5EF-F7DE-DEAB7D23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53D20-9BCF-1B9B-676A-73D14AD1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E3B-CD46-B266-59E2-D09CEF0C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D775-62DA-E127-BF80-C4A61C2D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099-A499-1848-8C6F-0DFA096FF6DA}" type="datetime1">
              <a:rPr lang="de-CH" smtClean="0"/>
              <a:t>13.10.25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F34B-FAD2-F682-9CDC-C9C63A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B64C-A9FD-D12D-DD42-D7B8C04A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4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225-499B-F412-43D7-7D0FDF97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B7AD-5FA8-894A-9429-E84D90BCF43B}" type="datetime1">
              <a:rPr lang="de-CH" smtClean="0"/>
              <a:t>13.10.25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589C4-BCAB-5ADF-5A01-FBD83DA4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B0AF-FCF1-6FBA-9194-2874A8B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6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2E2-E8CB-4961-05A2-A856647E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74B7-0A4F-0A6F-0EC4-776D4424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AB13-13CD-8567-E6E8-7A7626E1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E3A9-893D-75D8-FD34-410C620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D493-D91E-4344-BF50-06DF56110F0A}" type="datetime1">
              <a:rPr lang="de-CH" smtClean="0"/>
              <a:t>13.10.25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C2B5-4B9A-7264-5981-2AB71AD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E749-698E-467C-8557-8D4F024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8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06C6-826B-51CF-1F4A-EB2793E8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BAC28-1465-1294-F25C-E83263B35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7707-AB85-124D-86F2-03836EF8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7BE4-FAF3-1F9A-2287-C243B8EB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F2C-2CF1-9F42-9BCB-8C4DE9902C03}" type="datetime1">
              <a:rPr lang="de-CH" smtClean="0"/>
              <a:t>13.10.25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706E-4047-013F-D4BA-2CAF53A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D399-A2AA-ECE4-183A-1055A045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2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8547A-73B5-2458-EAFA-43EBD1A8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FA9F-77AB-B136-4D13-FD2DD02E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14CF-A502-EC19-981A-5DA9C96B6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05A54E-0FE8-734B-BCAA-129A11DE1712}" type="datetime1">
              <a:rPr lang="de-CH" smtClean="0"/>
              <a:t>13.10.25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D332-975A-C5ED-2891-A107AF52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65CA-95BB-55F3-B378-3207CD0E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31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945-6ACB-7FA2-30CA-D0BC166DC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935664"/>
            <a:ext cx="11176000" cy="1131815"/>
          </a:xfrm>
        </p:spPr>
        <p:txBody>
          <a:bodyPr/>
          <a:lstStyle/>
          <a:p>
            <a:r>
              <a:rPr lang="en-CH" dirty="0"/>
              <a:t>Group 51 – Data Mining 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C94D9-CE4C-C18B-191D-AA1DE2546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991" y="2479358"/>
            <a:ext cx="11632018" cy="3761955"/>
          </a:xfrm>
        </p:spPr>
        <p:txBody>
          <a:bodyPr>
            <a:noAutofit/>
          </a:bodyPr>
          <a:lstStyle/>
          <a:p>
            <a:r>
              <a:rPr lang="en-GB" sz="2800" dirty="0"/>
              <a:t>Analysis of Social Circles and Anomalous Users in the </a:t>
            </a:r>
            <a:r>
              <a:rPr lang="en-GB" sz="2800" dirty="0" err="1"/>
              <a:t>Friendfeed</a:t>
            </a:r>
            <a:r>
              <a:rPr lang="en-GB" sz="2800" dirty="0"/>
              <a:t> Network</a:t>
            </a:r>
          </a:p>
          <a:p>
            <a:endParaRPr lang="en-GB" sz="2800" dirty="0"/>
          </a:p>
          <a:p>
            <a:r>
              <a:rPr lang="en-GB" sz="2800" dirty="0"/>
              <a:t>Jonas Blum</a:t>
            </a:r>
          </a:p>
          <a:p>
            <a:r>
              <a:rPr lang="en-GB" sz="2800" dirty="0" err="1"/>
              <a:t>Sanjatul</a:t>
            </a:r>
            <a:r>
              <a:rPr lang="en-GB" sz="2800" dirty="0"/>
              <a:t> Islam</a:t>
            </a:r>
          </a:p>
          <a:p>
            <a:r>
              <a:rPr lang="en-GB" sz="2800" dirty="0"/>
              <a:t>Xin Tian</a:t>
            </a:r>
          </a:p>
          <a:p>
            <a:r>
              <a:rPr lang="en-GB" sz="2800" dirty="0"/>
              <a:t>Riccardo Rebecchi</a:t>
            </a:r>
          </a:p>
        </p:txBody>
      </p:sp>
    </p:spTree>
    <p:extLst>
      <p:ext uri="{BB962C8B-B14F-4D97-AF65-F5344CB8AC3E}">
        <p14:creationId xmlns:p14="http://schemas.microsoft.com/office/powerpoint/2010/main" val="12943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46A8-6E04-C0DB-9475-93CC4644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Outcome of Social Circle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9CE2-2135-6E1E-142E-97A186B6F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6733" cy="4351338"/>
          </a:xfrm>
        </p:spPr>
        <p:txBody>
          <a:bodyPr/>
          <a:lstStyle/>
          <a:p>
            <a:r>
              <a:rPr lang="en-CH" dirty="0"/>
              <a:t>Number of communities: 2098</a:t>
            </a:r>
          </a:p>
          <a:p>
            <a:r>
              <a:rPr lang="en-CH" dirty="0"/>
              <a:t>Average community size: 239.3 users</a:t>
            </a:r>
          </a:p>
          <a:p>
            <a:r>
              <a:rPr lang="en-CH" dirty="0"/>
              <a:t>Max community size: 157’643 users</a:t>
            </a:r>
          </a:p>
          <a:p>
            <a:r>
              <a:rPr lang="en-CH" dirty="0"/>
              <a:t>Modularity: ....</a:t>
            </a:r>
          </a:p>
          <a:p>
            <a:r>
              <a:rPr lang="en-CH" dirty="0"/>
              <a:t>Density: ....</a:t>
            </a:r>
          </a:p>
          <a:p>
            <a:r>
              <a:rPr lang="en-CH" dirty="0"/>
              <a:t>Concudance: ....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C59F2-3804-F122-46E2-4913FEAA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10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1F58A-0481-6690-0009-A10707AA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1313945"/>
            <a:ext cx="7518400" cy="469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6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5BD2-9463-0FBB-3BB4-60791769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6 (157’643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6A4251C-E6FA-3E79-1478-52D0C4F43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299300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109.66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42487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58349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191.34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22375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165.45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03F1F4-A57C-E60B-476E-9BC88922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290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04565-40A2-B90F-8C2E-0BA8184BA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5C82-D14B-0C61-95D0-AE39736A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1 (84’830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CD4F046-394A-9805-079F-63E3615C3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156888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364.06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36765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326.26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307.91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E970A-FF9B-BD58-CADA-A6DB834B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919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E3070-91B8-4D83-E251-00E3905AE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3AD1-E78E-965B-0317-EB5436CF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0 (48’550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A6E9C2-C503-D5A0-AE48-7AC3EC461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16131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304.79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566.65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143.47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645.94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26764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40377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82EC7-8241-2A49-C68D-8876AC10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632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6953-F8AC-3A07-DD29-CAC38BC8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Answer to Research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55E4-AFFB-BA73-6C91-DF7548FB0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were able to identify distinct social circles based on user connections (using the Leiden community detection algorithm)</a:t>
            </a:r>
          </a:p>
          <a:p>
            <a:r>
              <a:rPr lang="en-CH" dirty="0"/>
              <a:t>We characterized three interesting social circles based on their activity, service usage and interaction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41BE0-8525-3BF1-7388-A5F86825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522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AA27-79D6-3629-5A1D-12FB7E6C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3663-5B74-26A5-CA46-E69098C2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Statistical Approach (Multivariate Gaussian)</a:t>
            </a:r>
          </a:p>
          <a:p>
            <a:r>
              <a:rPr lang="en-GB" dirty="0"/>
              <a:t>Clustering-based Approach (k-Means)</a:t>
            </a:r>
          </a:p>
          <a:p>
            <a:r>
              <a:rPr lang="en-GB" dirty="0"/>
              <a:t>Distance-based Approach (k-NN)</a:t>
            </a:r>
          </a:p>
          <a:p>
            <a:r>
              <a:rPr lang="en-GB" dirty="0"/>
              <a:t>Density-based Approach (LOF)</a:t>
            </a:r>
          </a:p>
          <a:p>
            <a:r>
              <a:rPr lang="en-GB" dirty="0"/>
              <a:t>Isolation-based Approach (</a:t>
            </a:r>
            <a:r>
              <a:rPr lang="en-GB" dirty="0" err="1"/>
              <a:t>iForest</a:t>
            </a:r>
            <a:r>
              <a:rPr lang="en-GB" dirty="0"/>
              <a:t>)</a:t>
            </a:r>
          </a:p>
          <a:p>
            <a:r>
              <a:rPr lang="en-GB" dirty="0"/>
              <a:t>One-Class SVM</a:t>
            </a:r>
          </a:p>
          <a:p>
            <a:r>
              <a:rPr lang="en-GB" dirty="0"/>
              <a:t>Reconstruction-based Approach (PCA)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99ECF-D73C-FD25-016C-CFA591D2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4087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9295-D45B-16B8-26AC-8CD7055F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F8D-AC38-D45E-EBA0-164A369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2B97-C43E-99D9-D63E-B415CC3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GB" dirty="0"/>
              <a:t>Follower Count per User</a:t>
            </a:r>
            <a:endParaRPr lang="en-CH" dirty="0"/>
          </a:p>
          <a:p>
            <a:pPr fontAlgn="t"/>
            <a:r>
              <a:rPr lang="en-GB" dirty="0"/>
              <a:t>Following Count per User</a:t>
            </a:r>
            <a:endParaRPr lang="en-CH" dirty="0"/>
          </a:p>
          <a:p>
            <a:pPr fontAlgn="t"/>
            <a:r>
              <a:rPr lang="en-GB" dirty="0"/>
              <a:t>Posts Created per User</a:t>
            </a:r>
            <a:endParaRPr lang="en-CH" dirty="0"/>
          </a:p>
          <a:p>
            <a:pPr fontAlgn="t"/>
            <a:r>
              <a:rPr lang="en-GB" dirty="0"/>
              <a:t>Likes Received per Post per User</a:t>
            </a:r>
            <a:endParaRPr lang="en-CH" dirty="0"/>
          </a:p>
          <a:p>
            <a:pPr fontAlgn="t"/>
            <a:r>
              <a:rPr lang="en-GB" dirty="0"/>
              <a:t>Likes Given per User</a:t>
            </a:r>
            <a:endParaRPr lang="en-CH" dirty="0"/>
          </a:p>
          <a:p>
            <a:pPr fontAlgn="t"/>
            <a:r>
              <a:rPr lang="en-GB" dirty="0"/>
              <a:t>Comments Received per Post per User</a:t>
            </a:r>
            <a:endParaRPr lang="en-CH" dirty="0"/>
          </a:p>
          <a:p>
            <a:pPr fontAlgn="t"/>
            <a:r>
              <a:rPr lang="en-GB" dirty="0"/>
              <a:t>Comments Given per User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6A539-5204-40E1-21B0-75286108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048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6AF2D-7CA3-1FE7-1088-74B203201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D1AD-1F82-C1CC-A9A9-CA648CB1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Normalization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0302-54E5-1661-0B16-A35DE38C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0923-0BBB-081C-D752-20CAA9FD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905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5974-D443-B586-7BE7-A694286A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pattonroberta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2D707A-B55A-561A-7956-A6B1A56A5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4E8A1-F86D-38AF-1EEB-D69D7E4A7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71465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1,453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1280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19283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3.97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1,389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793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2992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2,707.0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3.28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2013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4,365.0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CH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CF259-A3B8-0B09-2077-DCBF032B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18</a:t>
            </a:fld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A484E-D911-491F-09E7-915E197B05AA}"/>
              </a:ext>
            </a:extLst>
          </p:cNvPr>
          <p:cNvSpPr txBox="1"/>
          <p:nvPr/>
        </p:nvSpPr>
        <p:spPr>
          <a:xfrm>
            <a:off x="838199" y="6123543"/>
            <a:ext cx="11075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Multivariate Gaussian, kNN, iForest, PCA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98735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A3EB7-5F87-D29C-397E-4B887404B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82F5-CC3F-DA62-A83F-5FAB0FB5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golaqa</a:t>
            </a:r>
            <a:r>
              <a:rPr lang="en-GB" dirty="0"/>
              <a:t>”</a:t>
            </a:r>
            <a:endParaRPr lang="en-C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DF77F9-4B79-324D-8BFF-11CFCA2FB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34419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196437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42306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3,439.0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4,259.0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8C392-1258-C605-7CF0-14AA345B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19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71B6D-65E8-6165-6673-4A550795FE05}"/>
              </a:ext>
            </a:extLst>
          </p:cNvPr>
          <p:cNvSpPr txBox="1"/>
          <p:nvPr/>
        </p:nvSpPr>
        <p:spPr>
          <a:xfrm>
            <a:off x="838199" y="6123543"/>
            <a:ext cx="11190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Multivariate Gaussian, kMeans, kNN, PCA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20387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60A-F9D9-624B-456F-8624123D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34B4-16AA-8F2D-D4C1-01E6A707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  <a:p>
            <a:r>
              <a:rPr lang="en-CH" dirty="0"/>
              <a:t>Data Preprocessing</a:t>
            </a:r>
          </a:p>
          <a:p>
            <a:r>
              <a:rPr lang="en-CH" dirty="0"/>
              <a:t>Initial Data Exploration</a:t>
            </a:r>
          </a:p>
          <a:p>
            <a:r>
              <a:rPr lang="en-CH" dirty="0"/>
              <a:t>Social Circle Detection and Characterization</a:t>
            </a:r>
          </a:p>
          <a:p>
            <a:r>
              <a:rPr lang="en-CH" dirty="0"/>
              <a:t>Anomaly Detection and Characterization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335AD-A455-6CD8-4025-B346B976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14EB3-2D16-6120-4FB3-F66FA8D0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9E71-EF51-7BB6-BE1E-94E27660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jluvisions</a:t>
            </a:r>
            <a:r>
              <a:rPr lang="en-GB" dirty="0"/>
              <a:t>”</a:t>
            </a:r>
            <a:endParaRPr lang="en-C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70247C-CF5A-0A98-8925-7A0F71422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5088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443553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8,297.0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8,205.0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6DF1E-F39B-81EC-242A-C423F5D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20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F634E-6DF0-9259-C895-653D2BC40691}"/>
              </a:ext>
            </a:extLst>
          </p:cNvPr>
          <p:cNvSpPr txBox="1"/>
          <p:nvPr/>
        </p:nvSpPr>
        <p:spPr>
          <a:xfrm>
            <a:off x="838199" y="6123543"/>
            <a:ext cx="11190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Multivariate Gaussian, kMeans, kNN, PCA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7730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24AC-43D1-9702-DB0C-11543C04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Answer to Research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1A90-1CE4-B923-B2F4-93DEDEFF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were able to detect anomalous users using seven different anomaly detection algorithms</a:t>
            </a:r>
          </a:p>
          <a:p>
            <a:r>
              <a:rPr lang="en-CH" dirty="0"/>
              <a:t>We were able to characterize three interesting anomalous users based on their activity and interaction pattern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ABBF2-C8E9-7F0F-6C67-601AEAF5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684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7AD9-8E08-DF73-24F1-DE19E1F1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7E42-2D0C-C47A-1831-40E1C0F0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Characterize more social circles and anomalous users based on their activity and interaction patterns</a:t>
            </a:r>
          </a:p>
          <a:p>
            <a:r>
              <a:rPr lang="en-CH" dirty="0"/>
              <a:t>Create more attributes of the users (e.g.: political view score based on profile and post descriptions)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61AD8-DEEA-DB2D-23B8-49E78C55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676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862-A2B7-DD02-C74E-82A4398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D87C-BD77-ED81-53E3-3871B179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b="1" dirty="0"/>
              <a:t>RQ 1: </a:t>
            </a:r>
            <a:r>
              <a:rPr lang="en-CH" dirty="0"/>
              <a:t>Is it possible to identify distinct social circles within the Friendfeed network based on user connections, and characterize them in terms of activity, service usage and interaction patterns? </a:t>
            </a:r>
            <a:br>
              <a:rPr lang="en-CH" dirty="0"/>
            </a:br>
            <a:endParaRPr lang="en-CH" dirty="0"/>
          </a:p>
          <a:p>
            <a:r>
              <a:rPr lang="en-CH" b="1" dirty="0"/>
              <a:t>RQ 2: </a:t>
            </a:r>
            <a:r>
              <a:rPr lang="en-CH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B46E-FBF7-AE34-24F7-0DAFD950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170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594-C0D0-485A-8B04-B5C553F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– Friendfeed Social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BD77-EF8B-4C6B-4188-65569018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Number of users: 665’382</a:t>
            </a:r>
          </a:p>
          <a:p>
            <a:r>
              <a:rPr lang="en-CH" dirty="0"/>
              <a:t>Number of posts: 12’450’658</a:t>
            </a:r>
          </a:p>
          <a:p>
            <a:r>
              <a:rPr lang="en-CH" dirty="0"/>
              <a:t>Number of comments: 3’749’891</a:t>
            </a:r>
          </a:p>
          <a:p>
            <a:r>
              <a:rPr lang="en-CH" dirty="0"/>
              <a:t>Number of people following: 19’547’158</a:t>
            </a:r>
          </a:p>
          <a:p>
            <a:r>
              <a:rPr lang="en-CH" dirty="0"/>
              <a:t>Number of likes: 798’112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9290D-1E06-D88F-4045-6F41E43D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288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6B6-34B6-C3F5-A45D-C9ABF16D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0156-5663-DF29-35DD-F4A9F680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1110" cy="4351338"/>
          </a:xfrm>
        </p:spPr>
        <p:txBody>
          <a:bodyPr/>
          <a:lstStyle/>
          <a:p>
            <a:r>
              <a:rPr lang="en-CH" dirty="0"/>
              <a:t>Dataset has already been preprocessed before</a:t>
            </a:r>
          </a:p>
          <a:p>
            <a:r>
              <a:rPr lang="en-CH" dirty="0"/>
              <a:t>Remove “dead” accounts (without any posts, likes and comments)</a:t>
            </a:r>
            <a:br>
              <a:rPr lang="en-CH" dirty="0"/>
            </a:br>
            <a:r>
              <a:rPr lang="en-CH" dirty="0"/>
              <a:t>Users removed: 160’792 (504’590 users remaining)</a:t>
            </a:r>
          </a:p>
          <a:p>
            <a:r>
              <a:rPr lang="en-CH" dirty="0"/>
              <a:t>Connect users following each other (via FollowedID and FollowerID)</a:t>
            </a:r>
          </a:p>
          <a:p>
            <a:r>
              <a:rPr lang="en-CH" dirty="0"/>
              <a:t>Connect users and their posts via UserID</a:t>
            </a:r>
          </a:p>
          <a:p>
            <a:r>
              <a:rPr lang="en-CH" dirty="0"/>
              <a:t>Connect posts, users and likes + comments via PostId and UserID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D3977-5B62-A68B-08EE-7AE27CB6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116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30E-CB4B-A1CE-88EE-1506162C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F95F2-1D99-48F4-60CC-712C6381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954" y="1901115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E4160-FDEF-68C8-7603-A1444544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90971" y="154698"/>
            <a:ext cx="4060618" cy="3236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9538D-C514-E33E-D134-F1F0E62A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74856" y="3528867"/>
            <a:ext cx="4176733" cy="33291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21DA9-D207-1D0E-5FBA-289203F0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299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58C9-59A4-7EBF-0717-8F65A614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D19-0CAF-8C20-4DC4-668EAEFF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B3819-DF25-3994-6754-B3C395F4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3764" y="1931194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5BBB0-1993-2B47-C341-31D9CE92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59500" y="1931194"/>
            <a:ext cx="5194300" cy="414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F95B2-A7E9-61DE-57D7-E6A3DBB8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551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458A2-8CF7-1D6D-4CE9-8C868DCF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1BB4-92CF-70F7-520E-935AFF9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 – per User Statistics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559D36-5D46-A4F6-3C74-C08D7E674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90135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380.44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43’222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534.28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74’522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48.53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166’965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213.05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25’224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279.15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339.45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29’348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ED2E9-177E-3F75-0573-C37EC355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995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D8C-5FDA-8D25-3D2C-826994AF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 for Social Circle Detection (Louvian and Leiden)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C1AD-468C-C3B5-3F1E-8B063772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504’590 users/vertices</a:t>
            </a:r>
          </a:p>
          <a:p>
            <a:r>
              <a:rPr lang="en-CH" dirty="0"/>
              <a:t>19’547’158 followings/edges</a:t>
            </a:r>
          </a:p>
          <a:p>
            <a:r>
              <a:rPr lang="en-CH" dirty="0"/>
              <a:t>Louvian: undirected, invented in 2015, O(|V| + |E|), similar to agglomerative clustering: bottom-up, hierarchical and greedy</a:t>
            </a:r>
          </a:p>
          <a:p>
            <a:r>
              <a:rPr lang="en-CH" b="1" dirty="0"/>
              <a:t>Leiden</a:t>
            </a:r>
            <a:r>
              <a:rPr lang="en-CH" dirty="0"/>
              <a:t>: ....</a:t>
            </a: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A6C34-6165-5A21-8D71-4AEBBCA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845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1290</Words>
  <Application>Microsoft Macintosh PowerPoint</Application>
  <PresentationFormat>Widescreen</PresentationFormat>
  <Paragraphs>389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Aptos Narrow</vt:lpstr>
      <vt:lpstr>Arial</vt:lpstr>
      <vt:lpstr>Office Theme</vt:lpstr>
      <vt:lpstr>Group 51 – Data Mining I Project</vt:lpstr>
      <vt:lpstr>Topics</vt:lpstr>
      <vt:lpstr>Research Questions</vt:lpstr>
      <vt:lpstr>Data – Friendfeed Social Network</vt:lpstr>
      <vt:lpstr>Preprocessing</vt:lpstr>
      <vt:lpstr>Initial Data Exploration</vt:lpstr>
      <vt:lpstr>Initial Data Exploration</vt:lpstr>
      <vt:lpstr>Initial Data Exploration – per User Statistics</vt:lpstr>
      <vt:lpstr>Algorithm for Social Circle Detection (Louvian and Leiden)</vt:lpstr>
      <vt:lpstr>Outcome of Social Circle Detection</vt:lpstr>
      <vt:lpstr>Community 6 (157’643 Users)</vt:lpstr>
      <vt:lpstr>Community 1 (84’830 Users)</vt:lpstr>
      <vt:lpstr>Community 0 (48’550 Users)</vt:lpstr>
      <vt:lpstr>Answer to Research Question 1</vt:lpstr>
      <vt:lpstr>Algorithms used for Anomaly Detection</vt:lpstr>
      <vt:lpstr>Features used for Anomaly Detection</vt:lpstr>
      <vt:lpstr>Normalization for Anomaly Detection</vt:lpstr>
      <vt:lpstr>Outlier User ”pattonroberta”</vt:lpstr>
      <vt:lpstr>Outlier User ”golaqa”</vt:lpstr>
      <vt:lpstr>Outlier User ”jluvisions”</vt:lpstr>
      <vt:lpstr>Answer to Research Question 2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Blum Jonas</dc:creator>
  <cp:lastModifiedBy>Blum Jonas</cp:lastModifiedBy>
  <cp:revision>17</cp:revision>
  <dcterms:created xsi:type="dcterms:W3CDTF">2025-09-25T09:14:50Z</dcterms:created>
  <dcterms:modified xsi:type="dcterms:W3CDTF">2025-10-14T08:55:40Z</dcterms:modified>
</cp:coreProperties>
</file>