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80" r:id="rId3"/>
    <p:sldId id="260" r:id="rId4"/>
    <p:sldId id="262" r:id="rId5"/>
    <p:sldId id="258" r:id="rId6"/>
    <p:sldId id="257" r:id="rId7"/>
    <p:sldId id="266" r:id="rId8"/>
    <p:sldId id="268" r:id="rId9"/>
    <p:sldId id="261" r:id="rId10"/>
    <p:sldId id="279" r:id="rId11"/>
    <p:sldId id="263" r:id="rId12"/>
    <p:sldId id="275" r:id="rId13"/>
    <p:sldId id="276" r:id="rId14"/>
    <p:sldId id="277" r:id="rId15"/>
    <p:sldId id="278" r:id="rId16"/>
    <p:sldId id="282" r:id="rId17"/>
    <p:sldId id="264" r:id="rId18"/>
    <p:sldId id="269" r:id="rId19"/>
    <p:sldId id="265" r:id="rId20"/>
    <p:sldId id="270" r:id="rId21"/>
    <p:sldId id="271" r:id="rId22"/>
    <p:sldId id="272" r:id="rId23"/>
    <p:sldId id="273" r:id="rId24"/>
    <p:sldId id="281" r:id="rId25"/>
    <p:sldId id="274" r:id="rId26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10"/>
    <p:restoredTop sz="72568"/>
  </p:normalViewPr>
  <p:slideViewPr>
    <p:cSldViewPr snapToGrid="0">
      <p:cViewPr varScale="1">
        <p:scale>
          <a:sx n="76" d="100"/>
          <a:sy n="76" d="100"/>
        </p:scale>
        <p:origin x="16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746ADE-9A98-6D48-9CB8-CA35B8B5C87D}" type="datetimeFigureOut">
              <a:rPr lang="en-CH" smtClean="0"/>
              <a:t>13.10.2025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5711ED-9794-EB46-8888-A9216C3D6C4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78970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5711ED-9794-EB46-8888-A9216C3D6C48}" type="slidenum">
              <a:rPr lang="en-CH" smtClean="0"/>
              <a:t>3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49696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H" dirty="0"/>
              <a:t>1. Starts with individual vertices</a:t>
            </a:r>
            <a:br>
              <a:rPr lang="en-CH" dirty="0"/>
            </a:br>
            <a:r>
              <a:rPr lang="en-CH" dirty="0"/>
              <a:t>2. Merges vertices into neighboring communities</a:t>
            </a:r>
            <a:br>
              <a:rPr lang="en-CH" dirty="0"/>
            </a:br>
            <a:r>
              <a:rPr lang="en-CH" dirty="0"/>
              <a:t>3. Creates a new hierarchy after each pass of merging </a:t>
            </a:r>
          </a:p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5711ED-9794-EB46-8888-A9216C3D6C48}" type="slidenum">
              <a:rPr lang="en-CH" smtClean="0"/>
              <a:t>9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89067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RQ 1:</a:t>
            </a:r>
            <a:br>
              <a:rPr lang="en-CH" dirty="0"/>
            </a:br>
            <a:r>
              <a:rPr lang="en-CH" dirty="0"/>
              <a:t>Is it possible to identify distinct social circles within the Friendfeed network based on user connections, and characterize them in terms of shared interests and activity patterns?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5711ED-9794-EB46-8888-A9216C3D6C48}" type="slidenum">
              <a:rPr lang="en-CH" smtClean="0"/>
              <a:t>16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283921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1. Statistical Approach</a:t>
            </a:r>
            <a:endParaRPr lang="en-GB" dirty="0"/>
          </a:p>
          <a:p>
            <a:r>
              <a:rPr lang="en-GB" dirty="0"/>
              <a:t>Identifies points that have a low probability of belonging to an assumed data distribution (e.g., Gaussian).</a:t>
            </a:r>
          </a:p>
          <a:p>
            <a:r>
              <a:rPr lang="en-GB" b="1" dirty="0"/>
              <a:t>2. Clustering-based Approach</a:t>
            </a:r>
            <a:endParaRPr lang="en-GB" dirty="0"/>
          </a:p>
          <a:p>
            <a:r>
              <a:rPr lang="en-GB" dirty="0"/>
              <a:t>Flags data points that are the furthest from the </a:t>
            </a:r>
            <a:r>
              <a:rPr lang="en-GB" dirty="0" err="1"/>
              <a:t>center</a:t>
            </a:r>
            <a:r>
              <a:rPr lang="en-GB" dirty="0"/>
              <a:t> of their assigned cluster.</a:t>
            </a:r>
          </a:p>
          <a:p>
            <a:r>
              <a:rPr lang="en-GB" b="1" dirty="0"/>
              <a:t>3. Distance-based Approach</a:t>
            </a:r>
            <a:endParaRPr lang="en-GB" dirty="0"/>
          </a:p>
          <a:p>
            <a:r>
              <a:rPr lang="en-GB" dirty="0"/>
              <a:t>Considers points with the largest distances to their nearest </a:t>
            </a:r>
            <a:r>
              <a:rPr lang="en-GB" dirty="0" err="1"/>
              <a:t>neighbors</a:t>
            </a:r>
            <a:r>
              <a:rPr lang="en-GB" dirty="0"/>
              <a:t> as outliers.</a:t>
            </a:r>
          </a:p>
          <a:p>
            <a:r>
              <a:rPr lang="en-GB" b="1" dirty="0"/>
              <a:t>4. Density-based Approach (LOF)</a:t>
            </a:r>
            <a:endParaRPr lang="en-GB" dirty="0"/>
          </a:p>
          <a:p>
            <a:r>
              <a:rPr lang="en-GB" dirty="0"/>
              <a:t>Finds outliers in areas of significantly lower point density compared to their local </a:t>
            </a:r>
            <a:r>
              <a:rPr lang="en-GB" dirty="0" err="1"/>
              <a:t>neighborhood</a:t>
            </a:r>
            <a:r>
              <a:rPr lang="en-GB" dirty="0"/>
              <a:t>.</a:t>
            </a:r>
          </a:p>
          <a:p>
            <a:r>
              <a:rPr lang="en-GB" b="1" dirty="0"/>
              <a:t>5. Isolation-based Approach (</a:t>
            </a:r>
            <a:r>
              <a:rPr lang="en-GB" b="1" dirty="0" err="1"/>
              <a:t>iForest</a:t>
            </a:r>
            <a:r>
              <a:rPr lang="en-GB" b="1" dirty="0"/>
              <a:t>)</a:t>
            </a:r>
            <a:endParaRPr lang="en-GB" dirty="0"/>
          </a:p>
          <a:p>
            <a:r>
              <a:rPr lang="en-GB" dirty="0"/>
              <a:t>Based on the principle that anomalies are easier to separate (isolate) from the main data.</a:t>
            </a:r>
          </a:p>
          <a:p>
            <a:r>
              <a:rPr lang="en-GB" b="1" dirty="0"/>
              <a:t>6. One-Class SVM</a:t>
            </a:r>
            <a:endParaRPr lang="en-GB" dirty="0"/>
          </a:p>
          <a:p>
            <a:r>
              <a:rPr lang="en-GB" dirty="0"/>
              <a:t>Learns a boundary that encloses the majority of the data; points falling outside are flagged as outliers.</a:t>
            </a:r>
          </a:p>
          <a:p>
            <a:r>
              <a:rPr lang="en-GB" b="1" dirty="0"/>
              <a:t>7. Reconstruction-based Approach (PCA)</a:t>
            </a:r>
            <a:endParaRPr lang="en-GB" dirty="0"/>
          </a:p>
          <a:p>
            <a:r>
              <a:rPr lang="en-GB" dirty="0"/>
              <a:t>Flags points with a high error when being reconstructed from a compressed, lower-dimensional version of the data.</a:t>
            </a:r>
          </a:p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5711ED-9794-EB46-8888-A9216C3D6C48}" type="slidenum">
              <a:rPr lang="en-CH" smtClean="0"/>
              <a:t>17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01968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H" dirty="0"/>
              <a:t>RQ 2:</a:t>
            </a:r>
          </a:p>
          <a:p>
            <a:r>
              <a:rPr lang="en-CH" dirty="0"/>
              <a:t>Is it possible to detect anomalous users in the Friendfeed network (e.g., bots, spammers) based on posting, following, and interaction patterns (commenting/liking) and characerize them in terms of activity and interactions patterns?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5711ED-9794-EB46-8888-A9216C3D6C48}" type="slidenum">
              <a:rPr lang="en-CH" smtClean="0"/>
              <a:t>24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54719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4AF49-D764-DA22-3B9D-B72881691C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BC18DC-62DF-4C94-DF69-4AF108BB57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30AB7D-C278-66E6-D004-D2B1A3EFD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DC79D-9DC4-EA44-868B-9D2B8A1A4EF4}" type="datetime1">
              <a:rPr lang="de-CH" smtClean="0"/>
              <a:t>13.10.25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E8AEBE-CC30-7A84-5064-825AE5CD6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F68A3-4F5D-28FE-F93A-38328EFFD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48857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A51C5-9F45-8724-13AF-F8892F337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CC225C-9748-ED1C-0FDF-38D5A6956F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E8FC3-B226-9CD9-47BF-0B940E1BF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09F84-66D4-6044-A367-E76DBF540EDA}" type="datetime1">
              <a:rPr lang="de-CH" smtClean="0"/>
              <a:t>13.10.25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AA1EE-F8E7-294D-0D43-64D198E72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DD9F9A-67A4-3514-6738-32B1CECF3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44965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E29906-3411-EF3D-A9AB-494ECAB9B9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62DEDB-0EE2-82BC-42BE-D61AF5511E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2E232-E939-4B29-D9CD-08EEE5020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99F6D-3952-FE42-8310-BE2B79F01003}" type="datetime1">
              <a:rPr lang="de-CH" smtClean="0"/>
              <a:t>13.10.25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4458F-A37C-721E-0B9F-762CDA4D3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522D2F-6618-0625-BB13-F5F166665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24880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F029F-1736-11C2-1B5E-4E6EC025A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35E69-472A-2851-57F8-125688393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92A37-0A66-B888-CD05-27B6F335B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2C631-7ACD-E34F-B884-82D800C709F1}" type="datetime1">
              <a:rPr lang="de-CH" smtClean="0"/>
              <a:t>13.10.25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90A3D-B1D4-02B6-144B-3307F829D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920E7-C9FF-F76F-D468-E9B605149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66766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C1283-5CE7-C819-98D8-FE188BD65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BFAE29-B8FE-BDAB-56F0-01F824236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62A2E-B499-1C1D-B93A-5225AE7B2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F2590-1C31-9544-9A53-73E5AF6CE5C9}" type="datetime1">
              <a:rPr lang="de-CH" smtClean="0"/>
              <a:t>13.10.25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BAA66-C9CE-9A2D-E592-341118ED5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AA971-D615-5291-AE5C-52556CC2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82186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CE382-3EA4-2A48-4EA8-24CB4589F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63D56-09B1-0630-B07F-17A2DEBE2E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FAA13A-C44D-AB2E-0F1E-0C7CF892BE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95C3B-25FE-6358-6130-D5E0C6F9C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A78D2-5FED-DE49-859E-A08B867B8C75}" type="datetime1">
              <a:rPr lang="de-CH" smtClean="0"/>
              <a:t>13.10.25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A36509-3D83-1692-6F9B-986FFD296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9ED7B7-4114-1C2D-E415-2A6E01E21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30222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AB44D-ECE4-E182-E64B-8A7CDBE1D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1433E5-3155-22A7-7B2F-A762AC3EC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18E019-D0A3-3208-A329-6BAC6903F4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41C3CD-6DBA-48AD-EE4A-4FB75FAA33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1BC909-62E1-926F-E0D9-69DA0CFCB0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0D1FD8-C9C4-8764-C56F-11A992463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F4FC7-1DD2-E248-9BEE-AB4A912615BB}" type="datetime1">
              <a:rPr lang="de-CH" smtClean="0"/>
              <a:t>13.10.25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E28A3E-DF59-C5EF-F7DE-DEAB7D23B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D53D20-9BCF-1B9B-676A-73D14AD15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3956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B3E3B-CD46-B266-59E2-D09CEF0CE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BBD775-62DA-E127-BF80-C4A61C2D3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5B099-A499-1848-8C6F-0DFA096FF6DA}" type="datetime1">
              <a:rPr lang="de-CH" smtClean="0"/>
              <a:t>13.10.25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BFF34B-FAD2-F682-9CDC-C9C63A12D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C1B64C-A9FD-D12D-DD42-D7B8C04A7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76469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446225-499B-F412-43D7-7D0FDF977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4B7AD-5FA8-894A-9429-E84D90BCF43B}" type="datetime1">
              <a:rPr lang="de-CH" smtClean="0"/>
              <a:t>13.10.25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3589C4-BCAB-5ADF-5A01-FBD83DA45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78B0AF-FCF1-6FBA-9194-2874A8B62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16622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F52E2-E8CB-4961-05A2-A856647E6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474B7-0A4F-0A6F-0EC4-776D44246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F1AB13-13CD-8567-E6E8-7A7626E178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3EE3A9-893D-75D8-FD34-410C6202A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6D493-D91E-4344-BF50-06DF56110F0A}" type="datetime1">
              <a:rPr lang="de-CH" smtClean="0"/>
              <a:t>13.10.25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1AC2B5-4B9A-7264-5981-2AB71AD5B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F2E749-698E-467C-8557-8D4F024D0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77867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006C6-826B-51CF-1F4A-EB2793E8A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8BAC28-1465-1294-F25C-E83263B35F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337707-AB85-124D-86F2-03836EF832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FA7BE4-FAF3-1F9A-2287-C243B8EB1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B4F2C-2CF1-9F42-9BCB-8C4DE9902C03}" type="datetime1">
              <a:rPr lang="de-CH" smtClean="0"/>
              <a:t>13.10.25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E8706E-4047-013F-D4BA-2CAF53A3E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ABD399-A2AA-ECE4-183A-1055A0454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33245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98547A-73B5-2458-EAFA-43EBD1A8B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9AFA9F-77AB-B136-4D13-FD2DD02EA6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7314CF-A502-EC19-981A-5DA9C96B68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B05A54E-0FE8-734B-BCAA-129A11DE1712}" type="datetime1">
              <a:rPr lang="de-CH" smtClean="0"/>
              <a:t>13.10.25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80D332-975A-C5ED-2891-A107AF52D4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365CA-95BB-55F3-B378-3207CD0E25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C65B0B-110A-D646-808D-174EFAE956E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13184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F9945-6ACB-7FA2-30CA-D0BC166DCF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8000" y="935664"/>
            <a:ext cx="11176000" cy="1131815"/>
          </a:xfrm>
        </p:spPr>
        <p:txBody>
          <a:bodyPr/>
          <a:lstStyle/>
          <a:p>
            <a:r>
              <a:rPr lang="en-CH" dirty="0"/>
              <a:t>Group 51 – Data Mining I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3C94D9-CE4C-C18B-191D-AA1DE2546F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991" y="2479358"/>
            <a:ext cx="11632018" cy="3761955"/>
          </a:xfrm>
        </p:spPr>
        <p:txBody>
          <a:bodyPr>
            <a:noAutofit/>
          </a:bodyPr>
          <a:lstStyle/>
          <a:p>
            <a:r>
              <a:rPr lang="en-GB" sz="2800" dirty="0"/>
              <a:t>Analysis of Social Circles and Anomalous Users in the </a:t>
            </a:r>
            <a:r>
              <a:rPr lang="en-GB" sz="2800" dirty="0" err="1"/>
              <a:t>Friendfeed</a:t>
            </a:r>
            <a:r>
              <a:rPr lang="en-GB" sz="2800" dirty="0"/>
              <a:t> Network</a:t>
            </a:r>
          </a:p>
          <a:p>
            <a:endParaRPr lang="en-GB" sz="2800" dirty="0"/>
          </a:p>
          <a:p>
            <a:r>
              <a:rPr lang="en-GB" sz="2800" dirty="0"/>
              <a:t>Jonas Blum</a:t>
            </a:r>
          </a:p>
          <a:p>
            <a:r>
              <a:rPr lang="en-GB" sz="2800" dirty="0" err="1"/>
              <a:t>Sanjatul</a:t>
            </a:r>
            <a:r>
              <a:rPr lang="en-GB" sz="2800" dirty="0"/>
              <a:t> Islam</a:t>
            </a:r>
          </a:p>
          <a:p>
            <a:r>
              <a:rPr lang="en-GB" sz="2800" dirty="0"/>
              <a:t>Xin Tian</a:t>
            </a:r>
          </a:p>
          <a:p>
            <a:r>
              <a:rPr lang="en-GB" sz="2800" dirty="0"/>
              <a:t>Riccardo Rebecchi</a:t>
            </a:r>
          </a:p>
        </p:txBody>
      </p:sp>
    </p:spTree>
    <p:extLst>
      <p:ext uri="{BB962C8B-B14F-4D97-AF65-F5344CB8AC3E}">
        <p14:creationId xmlns:p14="http://schemas.microsoft.com/office/powerpoint/2010/main" val="1294351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846A8-6E04-C0DB-9475-93CC46445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Outcome of Social Circle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19CE2-2135-6E1E-142E-97A186B6F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Number of communities: </a:t>
            </a:r>
          </a:p>
          <a:p>
            <a:r>
              <a:rPr lang="en-CH" dirty="0"/>
              <a:t>Average community size: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0C59F2-3804-F122-46E2-4913FEAAC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10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54960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65BD2-9463-0FBB-3BB4-607917695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Community 6 (157’643 Users)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36A4251C-E6FA-3E79-1478-52D0C4F4338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5299300"/>
              </p:ext>
            </p:extLst>
          </p:nvPr>
        </p:nvGraphicFramePr>
        <p:xfrm>
          <a:off x="433137" y="2027920"/>
          <a:ext cx="11069052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8693">
                  <a:extLst>
                    <a:ext uri="{9D8B030D-6E8A-4147-A177-3AD203B41FA5}">
                      <a16:colId xmlns:a16="http://schemas.microsoft.com/office/drawing/2014/main" val="1579397185"/>
                    </a:ext>
                  </a:extLst>
                </a:gridCol>
                <a:gridCol w="1358084">
                  <a:extLst>
                    <a:ext uri="{9D8B030D-6E8A-4147-A177-3AD203B41FA5}">
                      <a16:colId xmlns:a16="http://schemas.microsoft.com/office/drawing/2014/main" val="3387484400"/>
                    </a:ext>
                  </a:extLst>
                </a:gridCol>
                <a:gridCol w="1081194">
                  <a:extLst>
                    <a:ext uri="{9D8B030D-6E8A-4147-A177-3AD203B41FA5}">
                      <a16:colId xmlns:a16="http://schemas.microsoft.com/office/drawing/2014/main" val="2302475020"/>
                    </a:ext>
                  </a:extLst>
                </a:gridCol>
                <a:gridCol w="2307425">
                  <a:extLst>
                    <a:ext uri="{9D8B030D-6E8A-4147-A177-3AD203B41FA5}">
                      <a16:colId xmlns:a16="http://schemas.microsoft.com/office/drawing/2014/main" val="486441688"/>
                    </a:ext>
                  </a:extLst>
                </a:gridCol>
                <a:gridCol w="1653656">
                  <a:extLst>
                    <a:ext uri="{9D8B030D-6E8A-4147-A177-3AD203B41FA5}">
                      <a16:colId xmlns:a16="http://schemas.microsoft.com/office/drawing/2014/main" val="34584573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H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Standard Deviation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Maximum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8069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Follower Count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109.66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491.91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42487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6234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Following Count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38.76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570.49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58349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6426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Posts Created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31.86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191.34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22375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960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Likes Received per Post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692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Likes Given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33.95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165.45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3948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300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Comments Received per Post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686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Comments Given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24.76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138.02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4365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462669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03F1F4-A57C-E60B-476E-9BC88922F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11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22907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604565-40A2-B90F-8C2E-0BA8184BA2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05C82-D14B-0C61-95D0-AE39736A0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Community 1 (84’830 Users)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8CD4F046-394A-9805-079F-63E3615C3AD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7156888"/>
              </p:ext>
            </p:extLst>
          </p:nvPr>
        </p:nvGraphicFramePr>
        <p:xfrm>
          <a:off x="433137" y="2027920"/>
          <a:ext cx="11069052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8693">
                  <a:extLst>
                    <a:ext uri="{9D8B030D-6E8A-4147-A177-3AD203B41FA5}">
                      <a16:colId xmlns:a16="http://schemas.microsoft.com/office/drawing/2014/main" val="1579397185"/>
                    </a:ext>
                  </a:extLst>
                </a:gridCol>
                <a:gridCol w="1358084">
                  <a:extLst>
                    <a:ext uri="{9D8B030D-6E8A-4147-A177-3AD203B41FA5}">
                      <a16:colId xmlns:a16="http://schemas.microsoft.com/office/drawing/2014/main" val="3387484400"/>
                    </a:ext>
                  </a:extLst>
                </a:gridCol>
                <a:gridCol w="1081194">
                  <a:extLst>
                    <a:ext uri="{9D8B030D-6E8A-4147-A177-3AD203B41FA5}">
                      <a16:colId xmlns:a16="http://schemas.microsoft.com/office/drawing/2014/main" val="2302475020"/>
                    </a:ext>
                  </a:extLst>
                </a:gridCol>
                <a:gridCol w="2307425">
                  <a:extLst>
                    <a:ext uri="{9D8B030D-6E8A-4147-A177-3AD203B41FA5}">
                      <a16:colId xmlns:a16="http://schemas.microsoft.com/office/drawing/2014/main" val="486441688"/>
                    </a:ext>
                  </a:extLst>
                </a:gridCol>
                <a:gridCol w="1653656">
                  <a:extLst>
                    <a:ext uri="{9D8B030D-6E8A-4147-A177-3AD203B41FA5}">
                      <a16:colId xmlns:a16="http://schemas.microsoft.com/office/drawing/2014/main" val="34584573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H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Standard Deviation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Maximum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8069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Follower Count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44.16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364.06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36765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6234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Following Count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25.48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681.91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73103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6426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Posts Created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59.5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326.26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16258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960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Likes Received per Post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692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Likes Given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9.65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43.66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666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300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Comments Received per Post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686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Comments Given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48.15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307.91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12197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462669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50E970A-FF9B-BD58-CADA-A6DB834B3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12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49195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9E3070-91B8-4D83-E251-00E3905AED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63AD1-E78E-965B-0317-EB5436CFC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Community 0 (48’550 Users)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7CA6E9C2-C503-D5A0-AE48-7AC3EC461E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6161317"/>
              </p:ext>
            </p:extLst>
          </p:nvPr>
        </p:nvGraphicFramePr>
        <p:xfrm>
          <a:off x="433137" y="2027920"/>
          <a:ext cx="11069052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8693">
                  <a:extLst>
                    <a:ext uri="{9D8B030D-6E8A-4147-A177-3AD203B41FA5}">
                      <a16:colId xmlns:a16="http://schemas.microsoft.com/office/drawing/2014/main" val="1579397185"/>
                    </a:ext>
                  </a:extLst>
                </a:gridCol>
                <a:gridCol w="1358084">
                  <a:extLst>
                    <a:ext uri="{9D8B030D-6E8A-4147-A177-3AD203B41FA5}">
                      <a16:colId xmlns:a16="http://schemas.microsoft.com/office/drawing/2014/main" val="3387484400"/>
                    </a:ext>
                  </a:extLst>
                </a:gridCol>
                <a:gridCol w="1081194">
                  <a:extLst>
                    <a:ext uri="{9D8B030D-6E8A-4147-A177-3AD203B41FA5}">
                      <a16:colId xmlns:a16="http://schemas.microsoft.com/office/drawing/2014/main" val="2302475020"/>
                    </a:ext>
                  </a:extLst>
                </a:gridCol>
                <a:gridCol w="2307425">
                  <a:extLst>
                    <a:ext uri="{9D8B030D-6E8A-4147-A177-3AD203B41FA5}">
                      <a16:colId xmlns:a16="http://schemas.microsoft.com/office/drawing/2014/main" val="486441688"/>
                    </a:ext>
                  </a:extLst>
                </a:gridCol>
                <a:gridCol w="1653656">
                  <a:extLst>
                    <a:ext uri="{9D8B030D-6E8A-4147-A177-3AD203B41FA5}">
                      <a16:colId xmlns:a16="http://schemas.microsoft.com/office/drawing/2014/main" val="34584573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H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Standard Deviation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Maximum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8069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Follower Count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304.79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566.65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10232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6234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Following Count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143.47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645.94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26764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6426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Posts Created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65.25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410.25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40377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960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Likes Received per Post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692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Likes Given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34.45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419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300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Comments Received per Post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686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Comments Given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27.52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162.12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4644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462669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B982EC7-8241-2A49-C68D-8876AC109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13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263257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266987-E77D-BDC4-6633-CBD689B945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919D0-BDE8-1F2E-5E4E-65EAC51F7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Community 9 (46’322 Users)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BA1E1E34-7B1B-7B69-7358-CF213BF614A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0479955"/>
              </p:ext>
            </p:extLst>
          </p:nvPr>
        </p:nvGraphicFramePr>
        <p:xfrm>
          <a:off x="433137" y="2027920"/>
          <a:ext cx="11069052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8693">
                  <a:extLst>
                    <a:ext uri="{9D8B030D-6E8A-4147-A177-3AD203B41FA5}">
                      <a16:colId xmlns:a16="http://schemas.microsoft.com/office/drawing/2014/main" val="1579397185"/>
                    </a:ext>
                  </a:extLst>
                </a:gridCol>
                <a:gridCol w="1358084">
                  <a:extLst>
                    <a:ext uri="{9D8B030D-6E8A-4147-A177-3AD203B41FA5}">
                      <a16:colId xmlns:a16="http://schemas.microsoft.com/office/drawing/2014/main" val="3387484400"/>
                    </a:ext>
                  </a:extLst>
                </a:gridCol>
                <a:gridCol w="1081194">
                  <a:extLst>
                    <a:ext uri="{9D8B030D-6E8A-4147-A177-3AD203B41FA5}">
                      <a16:colId xmlns:a16="http://schemas.microsoft.com/office/drawing/2014/main" val="2302475020"/>
                    </a:ext>
                  </a:extLst>
                </a:gridCol>
                <a:gridCol w="2307425">
                  <a:extLst>
                    <a:ext uri="{9D8B030D-6E8A-4147-A177-3AD203B41FA5}">
                      <a16:colId xmlns:a16="http://schemas.microsoft.com/office/drawing/2014/main" val="486441688"/>
                    </a:ext>
                  </a:extLst>
                </a:gridCol>
                <a:gridCol w="1653656">
                  <a:extLst>
                    <a:ext uri="{9D8B030D-6E8A-4147-A177-3AD203B41FA5}">
                      <a16:colId xmlns:a16="http://schemas.microsoft.com/office/drawing/2014/main" val="34584573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H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Standard Deviation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Maximum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8069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Follower Count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88.18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237.63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7997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6234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Following Count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26.37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150.25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18364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6426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Posts Created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61.65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1472.32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166965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960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Likes Received per Post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692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Likes Given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34.89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328.76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25224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300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Comments Received per Post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686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Comments Given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141.22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574.59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29348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462669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CC7AAF2-C96E-CB34-44A0-534C2B41E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14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038495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B5BFD0-04AF-41A8-B561-C9F1D542B5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1E800-D270-D656-4C3C-D1A3BB8E1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Community 5 (25’606 Users)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92148D91-1699-699E-2E91-8B31B33EB7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5753008"/>
              </p:ext>
            </p:extLst>
          </p:nvPr>
        </p:nvGraphicFramePr>
        <p:xfrm>
          <a:off x="433137" y="2027920"/>
          <a:ext cx="11069052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8693">
                  <a:extLst>
                    <a:ext uri="{9D8B030D-6E8A-4147-A177-3AD203B41FA5}">
                      <a16:colId xmlns:a16="http://schemas.microsoft.com/office/drawing/2014/main" val="1579397185"/>
                    </a:ext>
                  </a:extLst>
                </a:gridCol>
                <a:gridCol w="1358084">
                  <a:extLst>
                    <a:ext uri="{9D8B030D-6E8A-4147-A177-3AD203B41FA5}">
                      <a16:colId xmlns:a16="http://schemas.microsoft.com/office/drawing/2014/main" val="3387484400"/>
                    </a:ext>
                  </a:extLst>
                </a:gridCol>
                <a:gridCol w="1081194">
                  <a:extLst>
                    <a:ext uri="{9D8B030D-6E8A-4147-A177-3AD203B41FA5}">
                      <a16:colId xmlns:a16="http://schemas.microsoft.com/office/drawing/2014/main" val="2302475020"/>
                    </a:ext>
                  </a:extLst>
                </a:gridCol>
                <a:gridCol w="2307425">
                  <a:extLst>
                    <a:ext uri="{9D8B030D-6E8A-4147-A177-3AD203B41FA5}">
                      <a16:colId xmlns:a16="http://schemas.microsoft.com/office/drawing/2014/main" val="486441688"/>
                    </a:ext>
                  </a:extLst>
                </a:gridCol>
                <a:gridCol w="1653656">
                  <a:extLst>
                    <a:ext uri="{9D8B030D-6E8A-4147-A177-3AD203B41FA5}">
                      <a16:colId xmlns:a16="http://schemas.microsoft.com/office/drawing/2014/main" val="34584573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H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Standard Deviation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Maximum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8069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Follower Count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40.75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121.29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7044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6234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Following Count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29.61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89.54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7098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6426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Posts Created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58.23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140.39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6949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960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Likes Received per Post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692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Likes Given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8.96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18.98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300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Comments Received per Post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686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Comments Given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23.29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126.62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3773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462669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B75CAF-8861-B98C-A5F8-65ACB6D09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15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941053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46953-F8AC-3A07-DD29-CAC38BC8A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Answer to Research Question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C55E4-AFFB-BA73-6C91-DF7548FB0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We were able to identify distinct social circles based on user connections (users following each other)</a:t>
            </a:r>
          </a:p>
          <a:p>
            <a:r>
              <a:rPr lang="en-CH" dirty="0"/>
              <a:t>We characterized five interesting social circles based on their activity and interaction patterns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F41BE0-8525-3BF1-7388-A5F868254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16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852245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FAA27-79D6-3629-5A1D-12FB7E6CE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Algorithms used for Anomaly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E3663-5B74-26A5-CA46-E69098C26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Statistical Approach (Multivariate Gaussian)</a:t>
            </a:r>
          </a:p>
          <a:p>
            <a:r>
              <a:rPr lang="en-GB" dirty="0"/>
              <a:t>Clustering-based Approach (k-Means)</a:t>
            </a:r>
          </a:p>
          <a:p>
            <a:r>
              <a:rPr lang="en-GB" dirty="0"/>
              <a:t>Distance-based Approach (k-NN)</a:t>
            </a:r>
          </a:p>
          <a:p>
            <a:r>
              <a:rPr lang="en-GB" dirty="0"/>
              <a:t>Density-based Approach (LOF)</a:t>
            </a:r>
          </a:p>
          <a:p>
            <a:r>
              <a:rPr lang="en-GB" dirty="0"/>
              <a:t>Isolation-based Approach (</a:t>
            </a:r>
            <a:r>
              <a:rPr lang="en-GB" dirty="0" err="1"/>
              <a:t>iForest</a:t>
            </a:r>
            <a:r>
              <a:rPr lang="en-GB" dirty="0"/>
              <a:t>)</a:t>
            </a:r>
          </a:p>
          <a:p>
            <a:r>
              <a:rPr lang="en-GB" dirty="0"/>
              <a:t>One-Class SVM</a:t>
            </a:r>
          </a:p>
          <a:p>
            <a:r>
              <a:rPr lang="en-GB" dirty="0"/>
              <a:t>Reconstruction-based Approach (PCA)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D99ECF-D73C-FD25-016C-CFA591D23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17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540878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439295-D45B-16B8-26AC-8CD7055F86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11F8D-AC38-D45E-EBA0-164A369F3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Features used for Anomaly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22B97-C43E-99D9-D63E-B415CC381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t"/>
            <a:r>
              <a:rPr lang="en-GB" dirty="0"/>
              <a:t>Follower Count per User</a:t>
            </a:r>
            <a:endParaRPr lang="en-CH" dirty="0"/>
          </a:p>
          <a:p>
            <a:pPr fontAlgn="t"/>
            <a:r>
              <a:rPr lang="en-GB" dirty="0"/>
              <a:t>Following Count per User</a:t>
            </a:r>
            <a:endParaRPr lang="en-CH" dirty="0"/>
          </a:p>
          <a:p>
            <a:pPr fontAlgn="t"/>
            <a:r>
              <a:rPr lang="en-GB" dirty="0"/>
              <a:t>Posts Created per User</a:t>
            </a:r>
            <a:endParaRPr lang="en-CH" dirty="0"/>
          </a:p>
          <a:p>
            <a:pPr fontAlgn="t"/>
            <a:r>
              <a:rPr lang="en-GB" dirty="0"/>
              <a:t>Likes Received per Post per User</a:t>
            </a:r>
            <a:endParaRPr lang="en-CH" dirty="0"/>
          </a:p>
          <a:p>
            <a:pPr fontAlgn="t"/>
            <a:r>
              <a:rPr lang="en-GB" dirty="0"/>
              <a:t>Likes Given per User</a:t>
            </a:r>
            <a:endParaRPr lang="en-CH" dirty="0"/>
          </a:p>
          <a:p>
            <a:pPr fontAlgn="t"/>
            <a:r>
              <a:rPr lang="en-GB" dirty="0"/>
              <a:t>Comments Received per Post per User</a:t>
            </a:r>
            <a:endParaRPr lang="en-CH" dirty="0"/>
          </a:p>
          <a:p>
            <a:pPr fontAlgn="t"/>
            <a:r>
              <a:rPr lang="en-GB" dirty="0"/>
              <a:t>Comments Given per User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66A539-5204-40E1-21B0-752861081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18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604845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05974-D443-B586-7BE7-A694286AD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Outlier User ”</a:t>
            </a:r>
            <a:r>
              <a:rPr lang="en-GB" dirty="0" err="1"/>
              <a:t>pattonroberta</a:t>
            </a:r>
            <a:r>
              <a:rPr lang="en-GB" dirty="0"/>
              <a:t>”</a:t>
            </a:r>
            <a:endParaRPr lang="en-CH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22D707A-B55A-561A-7956-A6B1A56A5C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H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9C4E8A1-F86D-38AF-1EEB-D69D7E4A76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971465"/>
              </p:ext>
            </p:extLst>
          </p:nvPr>
        </p:nvGraphicFramePr>
        <p:xfrm>
          <a:off x="838199" y="1690687"/>
          <a:ext cx="10246895" cy="4260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8622">
                  <a:extLst>
                    <a:ext uri="{9D8B030D-6E8A-4147-A177-3AD203B41FA5}">
                      <a16:colId xmlns:a16="http://schemas.microsoft.com/office/drawing/2014/main" val="967672467"/>
                    </a:ext>
                  </a:extLst>
                </a:gridCol>
                <a:gridCol w="1876926">
                  <a:extLst>
                    <a:ext uri="{9D8B030D-6E8A-4147-A177-3AD203B41FA5}">
                      <a16:colId xmlns:a16="http://schemas.microsoft.com/office/drawing/2014/main" val="4119636025"/>
                    </a:ext>
                  </a:extLst>
                </a:gridCol>
                <a:gridCol w="1668379">
                  <a:extLst>
                    <a:ext uri="{9D8B030D-6E8A-4147-A177-3AD203B41FA5}">
                      <a16:colId xmlns:a16="http://schemas.microsoft.com/office/drawing/2014/main" val="1495807327"/>
                    </a:ext>
                  </a:extLst>
                </a:gridCol>
                <a:gridCol w="1892968">
                  <a:extLst>
                    <a:ext uri="{9D8B030D-6E8A-4147-A177-3AD203B41FA5}">
                      <a16:colId xmlns:a16="http://schemas.microsoft.com/office/drawing/2014/main" val="1862839425"/>
                    </a:ext>
                  </a:extLst>
                </a:gridCol>
              </a:tblGrid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Rank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Top in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5361585"/>
                  </a:ext>
                </a:extLst>
              </a:tr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Follower Count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1,453</a:t>
                      </a:r>
                      <a:endParaRPr lang="en-CH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1280</a:t>
                      </a:r>
                      <a:endParaRPr lang="en-CH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0.26</a:t>
                      </a:r>
                      <a:endParaRPr lang="en-CH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2743734"/>
                  </a:ext>
                </a:extLst>
              </a:tr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Following Count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147</a:t>
                      </a:r>
                      <a:endParaRPr lang="en-CH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19283</a:t>
                      </a:r>
                      <a:endParaRPr lang="en-CH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3.97</a:t>
                      </a:r>
                      <a:endParaRPr lang="en-CH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564572"/>
                  </a:ext>
                </a:extLst>
              </a:tr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Posts Created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1,389</a:t>
                      </a:r>
                      <a:endParaRPr lang="en-CH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793</a:t>
                      </a:r>
                      <a:endParaRPr lang="en-CH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0.16</a:t>
                      </a:r>
                      <a:endParaRPr lang="en-CH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7662955"/>
                  </a:ext>
                </a:extLst>
              </a:tr>
              <a:tr h="711775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Likes Received per Post (on average)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0.66</a:t>
                      </a:r>
                      <a:endParaRPr lang="en-CH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2992</a:t>
                      </a:r>
                      <a:endParaRPr lang="en-CH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0.61</a:t>
                      </a:r>
                      <a:endParaRPr lang="en-CH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1320379"/>
                  </a:ext>
                </a:extLst>
              </a:tr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Likes Given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2,707.0</a:t>
                      </a:r>
                      <a:endParaRPr lang="en-CH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CH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</a:t>
                      </a:r>
                      <a:endParaRPr lang="en-CH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4292978"/>
                  </a:ext>
                </a:extLst>
              </a:tr>
              <a:tr h="711775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Comments Received per Post (on average)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3.28</a:t>
                      </a:r>
                      <a:endParaRPr lang="en-CH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2013</a:t>
                      </a:r>
                      <a:endParaRPr lang="en-CH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0.41</a:t>
                      </a:r>
                      <a:endParaRPr lang="en-CH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9198692"/>
                  </a:ext>
                </a:extLst>
              </a:tr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Comments Given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4,365.0</a:t>
                      </a:r>
                      <a:endParaRPr lang="en-CH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36</a:t>
                      </a:r>
                      <a:endParaRPr lang="en-CH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</a:t>
                      </a:r>
                      <a:endParaRPr lang="en-CH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88272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FCF259-A3B8-0B09-2077-DCBF032B5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19</a:t>
            </a:fld>
            <a:endParaRPr lang="en-CH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3A484E-D911-491F-09E7-915E197B05AA}"/>
              </a:ext>
            </a:extLst>
          </p:cNvPr>
          <p:cNvSpPr txBox="1"/>
          <p:nvPr/>
        </p:nvSpPr>
        <p:spPr>
          <a:xfrm>
            <a:off x="838199" y="6123543"/>
            <a:ext cx="110750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200" dirty="0"/>
              <a:t>Algorithms that detected outlier: Multivariate Gaussian, kNN, iForest, PCA Reconstruction</a:t>
            </a:r>
          </a:p>
        </p:txBody>
      </p:sp>
    </p:spTree>
    <p:extLst>
      <p:ext uri="{BB962C8B-B14F-4D97-AF65-F5344CB8AC3E}">
        <p14:creationId xmlns:p14="http://schemas.microsoft.com/office/powerpoint/2010/main" val="3987355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CF60A-F9D9-624B-456F-8624123D6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934B4-16AA-8F2D-D4C1-01E6A7070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Research Questions</a:t>
            </a:r>
          </a:p>
          <a:p>
            <a:r>
              <a:rPr lang="en-CH" dirty="0"/>
              <a:t>Data Preprocessing</a:t>
            </a:r>
          </a:p>
          <a:p>
            <a:r>
              <a:rPr lang="en-CH" dirty="0"/>
              <a:t>Initial Data Exploration</a:t>
            </a:r>
          </a:p>
          <a:p>
            <a:r>
              <a:rPr lang="en-CH" dirty="0"/>
              <a:t>Social Circle Detection</a:t>
            </a:r>
          </a:p>
          <a:p>
            <a:r>
              <a:rPr lang="en-CH" dirty="0"/>
              <a:t>Anomaly Detection</a:t>
            </a:r>
          </a:p>
          <a:p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2335AD-A455-6CD8-4025-B346B9769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2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347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2A3EB7-5F87-D29C-397E-4B887404B9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282F5-CC3F-DA62-A83F-5FAB0FB51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Outlier User ”</a:t>
            </a:r>
            <a:r>
              <a:rPr lang="en-GB" dirty="0" err="1"/>
              <a:t>golaqa</a:t>
            </a:r>
            <a:r>
              <a:rPr lang="en-GB" dirty="0"/>
              <a:t>”</a:t>
            </a:r>
            <a:endParaRPr lang="en-CH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7DF77F9-4B79-324D-8BFF-11CFCA2FB6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7534419"/>
              </p:ext>
            </p:extLst>
          </p:nvPr>
        </p:nvGraphicFramePr>
        <p:xfrm>
          <a:off x="838199" y="1690687"/>
          <a:ext cx="10246895" cy="4260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8622">
                  <a:extLst>
                    <a:ext uri="{9D8B030D-6E8A-4147-A177-3AD203B41FA5}">
                      <a16:colId xmlns:a16="http://schemas.microsoft.com/office/drawing/2014/main" val="967672467"/>
                    </a:ext>
                  </a:extLst>
                </a:gridCol>
                <a:gridCol w="1876926">
                  <a:extLst>
                    <a:ext uri="{9D8B030D-6E8A-4147-A177-3AD203B41FA5}">
                      <a16:colId xmlns:a16="http://schemas.microsoft.com/office/drawing/2014/main" val="4119636025"/>
                    </a:ext>
                  </a:extLst>
                </a:gridCol>
                <a:gridCol w="1668379">
                  <a:extLst>
                    <a:ext uri="{9D8B030D-6E8A-4147-A177-3AD203B41FA5}">
                      <a16:colId xmlns:a16="http://schemas.microsoft.com/office/drawing/2014/main" val="1495807327"/>
                    </a:ext>
                  </a:extLst>
                </a:gridCol>
                <a:gridCol w="1892968">
                  <a:extLst>
                    <a:ext uri="{9D8B030D-6E8A-4147-A177-3AD203B41FA5}">
                      <a16:colId xmlns:a16="http://schemas.microsoft.com/office/drawing/2014/main" val="1862839425"/>
                    </a:ext>
                  </a:extLst>
                </a:gridCol>
              </a:tblGrid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Rank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Top in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5361585"/>
                  </a:ext>
                </a:extLst>
              </a:tr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Follower Count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196437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70.13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2743734"/>
                  </a:ext>
                </a:extLst>
              </a:tr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Following Count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42306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8.72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564572"/>
                  </a:ext>
                </a:extLst>
              </a:tr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Posts Created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8210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1.69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7662955"/>
                  </a:ext>
                </a:extLst>
              </a:tr>
              <a:tr h="711775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Likes Received per Post (on average)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1320379"/>
                  </a:ext>
                </a:extLst>
              </a:tr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Likes Given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3,439.0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4292978"/>
                  </a:ext>
                </a:extLst>
              </a:tr>
              <a:tr h="711775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Comments Received per Post (on average)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14.07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9198692"/>
                  </a:ext>
                </a:extLst>
              </a:tr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Comments Given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4,259.0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88272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F8C392-1258-C605-7CF0-14AA345B8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20</a:t>
            </a:fld>
            <a:endParaRPr lang="en-CH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271B6D-65E8-6165-6673-4A550795FE05}"/>
              </a:ext>
            </a:extLst>
          </p:cNvPr>
          <p:cNvSpPr txBox="1"/>
          <p:nvPr/>
        </p:nvSpPr>
        <p:spPr>
          <a:xfrm>
            <a:off x="838199" y="6123543"/>
            <a:ext cx="111908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200" dirty="0"/>
              <a:t>Algorithms that detected outlier: Multivariate Gaussian, kMeans, kNN, PCA Reconstruction</a:t>
            </a:r>
          </a:p>
        </p:txBody>
      </p:sp>
    </p:spTree>
    <p:extLst>
      <p:ext uri="{BB962C8B-B14F-4D97-AF65-F5344CB8AC3E}">
        <p14:creationId xmlns:p14="http://schemas.microsoft.com/office/powerpoint/2010/main" val="32038735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B14EB3-2D16-6120-4FB3-F66FA8D0D7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19E71-EF51-7BB6-BE1E-94E276604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Outlier User ”</a:t>
            </a:r>
            <a:r>
              <a:rPr lang="en-GB" dirty="0" err="1"/>
              <a:t>jluvisions</a:t>
            </a:r>
            <a:r>
              <a:rPr lang="en-GB" dirty="0"/>
              <a:t>”</a:t>
            </a:r>
            <a:endParaRPr lang="en-CH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270247C-CF5A-0A98-8925-7A0F714228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825088"/>
              </p:ext>
            </p:extLst>
          </p:nvPr>
        </p:nvGraphicFramePr>
        <p:xfrm>
          <a:off x="838199" y="1690687"/>
          <a:ext cx="10246895" cy="4260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8622">
                  <a:extLst>
                    <a:ext uri="{9D8B030D-6E8A-4147-A177-3AD203B41FA5}">
                      <a16:colId xmlns:a16="http://schemas.microsoft.com/office/drawing/2014/main" val="967672467"/>
                    </a:ext>
                  </a:extLst>
                </a:gridCol>
                <a:gridCol w="1876926">
                  <a:extLst>
                    <a:ext uri="{9D8B030D-6E8A-4147-A177-3AD203B41FA5}">
                      <a16:colId xmlns:a16="http://schemas.microsoft.com/office/drawing/2014/main" val="4119636025"/>
                    </a:ext>
                  </a:extLst>
                </a:gridCol>
                <a:gridCol w="1668379">
                  <a:extLst>
                    <a:ext uri="{9D8B030D-6E8A-4147-A177-3AD203B41FA5}">
                      <a16:colId xmlns:a16="http://schemas.microsoft.com/office/drawing/2014/main" val="1495807327"/>
                    </a:ext>
                  </a:extLst>
                </a:gridCol>
                <a:gridCol w="1892968">
                  <a:extLst>
                    <a:ext uri="{9D8B030D-6E8A-4147-A177-3AD203B41FA5}">
                      <a16:colId xmlns:a16="http://schemas.microsoft.com/office/drawing/2014/main" val="1862839425"/>
                    </a:ext>
                  </a:extLst>
                </a:gridCol>
              </a:tblGrid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Rank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Top in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5361585"/>
                  </a:ext>
                </a:extLst>
              </a:tr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Follower Count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36065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7.42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2743734"/>
                  </a:ext>
                </a:extLst>
              </a:tr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Following Count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443553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95.45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564572"/>
                  </a:ext>
                </a:extLst>
              </a:tr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Posts Created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8,297.0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7662955"/>
                  </a:ext>
                </a:extLst>
              </a:tr>
              <a:tr h="711775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Likes Received per Post (on average)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15716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3.22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1320379"/>
                  </a:ext>
                </a:extLst>
              </a:tr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Likes Given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15739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51.61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4292978"/>
                  </a:ext>
                </a:extLst>
              </a:tr>
              <a:tr h="711775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Comments Received per Post (on average)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8591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1.76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9198692"/>
                  </a:ext>
                </a:extLst>
              </a:tr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Comments Given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8,205.0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88272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F6DF1E-F39B-81EC-242A-C423F5DCB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21</a:t>
            </a:fld>
            <a:endParaRPr lang="en-CH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CF634E-6DF0-9259-C895-653D2BC40691}"/>
              </a:ext>
            </a:extLst>
          </p:cNvPr>
          <p:cNvSpPr txBox="1"/>
          <p:nvPr/>
        </p:nvSpPr>
        <p:spPr>
          <a:xfrm>
            <a:off x="838199" y="6123543"/>
            <a:ext cx="111908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200" dirty="0"/>
              <a:t>Algorithms that detected outlier: Multivariate Gaussian, kMeans, kNN, PCA Reconstruction</a:t>
            </a:r>
          </a:p>
        </p:txBody>
      </p:sp>
    </p:spTree>
    <p:extLst>
      <p:ext uri="{BB962C8B-B14F-4D97-AF65-F5344CB8AC3E}">
        <p14:creationId xmlns:p14="http://schemas.microsoft.com/office/powerpoint/2010/main" val="773093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1BC092-F916-0B6E-B818-D043DD8782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261D9-3348-022A-E1D0-6822AD939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Outlier User ”</a:t>
            </a:r>
            <a:r>
              <a:rPr lang="en-GB" dirty="0" err="1"/>
              <a:t>romanussum</a:t>
            </a:r>
            <a:r>
              <a:rPr lang="en-GB" dirty="0"/>
              <a:t>”</a:t>
            </a:r>
            <a:endParaRPr lang="en-CH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40C2EF3-FC8D-0EC1-D931-0754B75B26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3484899"/>
              </p:ext>
            </p:extLst>
          </p:nvPr>
        </p:nvGraphicFramePr>
        <p:xfrm>
          <a:off x="838199" y="1690687"/>
          <a:ext cx="10246895" cy="4260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8622">
                  <a:extLst>
                    <a:ext uri="{9D8B030D-6E8A-4147-A177-3AD203B41FA5}">
                      <a16:colId xmlns:a16="http://schemas.microsoft.com/office/drawing/2014/main" val="967672467"/>
                    </a:ext>
                  </a:extLst>
                </a:gridCol>
                <a:gridCol w="1876926">
                  <a:extLst>
                    <a:ext uri="{9D8B030D-6E8A-4147-A177-3AD203B41FA5}">
                      <a16:colId xmlns:a16="http://schemas.microsoft.com/office/drawing/2014/main" val="4119636025"/>
                    </a:ext>
                  </a:extLst>
                </a:gridCol>
                <a:gridCol w="1668379">
                  <a:extLst>
                    <a:ext uri="{9D8B030D-6E8A-4147-A177-3AD203B41FA5}">
                      <a16:colId xmlns:a16="http://schemas.microsoft.com/office/drawing/2014/main" val="1495807327"/>
                    </a:ext>
                  </a:extLst>
                </a:gridCol>
                <a:gridCol w="1892968">
                  <a:extLst>
                    <a:ext uri="{9D8B030D-6E8A-4147-A177-3AD203B41FA5}">
                      <a16:colId xmlns:a16="http://schemas.microsoft.com/office/drawing/2014/main" val="1862839425"/>
                    </a:ext>
                  </a:extLst>
                </a:gridCol>
              </a:tblGrid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Rank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Top in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5361585"/>
                  </a:ext>
                </a:extLst>
              </a:tr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Follower Count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60294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12.42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2743734"/>
                  </a:ext>
                </a:extLst>
              </a:tr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Following Count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263137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564572"/>
                  </a:ext>
                </a:extLst>
              </a:tr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Posts Created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12,198.0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7662955"/>
                  </a:ext>
                </a:extLst>
              </a:tr>
              <a:tr h="711775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Likes Received per Post (on average)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15915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51.63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1320379"/>
                  </a:ext>
                </a:extLst>
              </a:tr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Likes Given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15739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51.61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4292978"/>
                  </a:ext>
                </a:extLst>
              </a:tr>
              <a:tr h="711775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Comments Received per Post (on average)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8494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9198692"/>
                  </a:ext>
                </a:extLst>
              </a:tr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Comments Given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12,197.0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88272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72188E-4A28-F380-53F3-52F5D146C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22</a:t>
            </a:fld>
            <a:endParaRPr lang="en-CH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3E225E-9514-C3C9-C820-796B911B21F4}"/>
              </a:ext>
            </a:extLst>
          </p:cNvPr>
          <p:cNvSpPr txBox="1"/>
          <p:nvPr/>
        </p:nvSpPr>
        <p:spPr>
          <a:xfrm>
            <a:off x="838199" y="6123543"/>
            <a:ext cx="111908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200" dirty="0"/>
              <a:t>Algorithms that detected outlier: Multivariate Gaussian, kMeans, kNN, PCA Reconstruction</a:t>
            </a:r>
          </a:p>
        </p:txBody>
      </p:sp>
    </p:spTree>
    <p:extLst>
      <p:ext uri="{BB962C8B-B14F-4D97-AF65-F5344CB8AC3E}">
        <p14:creationId xmlns:p14="http://schemas.microsoft.com/office/powerpoint/2010/main" val="34803741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1CDAAC-9582-853C-DB6E-FC4DCA3E67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23744-97C8-3DF3-27C1-0AEFCA080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Outlier User ”</a:t>
            </a:r>
            <a:r>
              <a:rPr lang="en-GB" dirty="0" err="1"/>
              <a:t>tahaakcakaya</a:t>
            </a:r>
            <a:r>
              <a:rPr lang="en-GB" dirty="0"/>
              <a:t>”</a:t>
            </a:r>
            <a:endParaRPr lang="en-CH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BC9A260-74B7-316D-3B04-9956B0D6E4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9610449"/>
              </p:ext>
            </p:extLst>
          </p:nvPr>
        </p:nvGraphicFramePr>
        <p:xfrm>
          <a:off x="838199" y="1690687"/>
          <a:ext cx="10246895" cy="4260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8622">
                  <a:extLst>
                    <a:ext uri="{9D8B030D-6E8A-4147-A177-3AD203B41FA5}">
                      <a16:colId xmlns:a16="http://schemas.microsoft.com/office/drawing/2014/main" val="967672467"/>
                    </a:ext>
                  </a:extLst>
                </a:gridCol>
                <a:gridCol w="1876926">
                  <a:extLst>
                    <a:ext uri="{9D8B030D-6E8A-4147-A177-3AD203B41FA5}">
                      <a16:colId xmlns:a16="http://schemas.microsoft.com/office/drawing/2014/main" val="4119636025"/>
                    </a:ext>
                  </a:extLst>
                </a:gridCol>
                <a:gridCol w="1668379">
                  <a:extLst>
                    <a:ext uri="{9D8B030D-6E8A-4147-A177-3AD203B41FA5}">
                      <a16:colId xmlns:a16="http://schemas.microsoft.com/office/drawing/2014/main" val="1495807327"/>
                    </a:ext>
                  </a:extLst>
                </a:gridCol>
                <a:gridCol w="1892968">
                  <a:extLst>
                    <a:ext uri="{9D8B030D-6E8A-4147-A177-3AD203B41FA5}">
                      <a16:colId xmlns:a16="http://schemas.microsoft.com/office/drawing/2014/main" val="1862839425"/>
                    </a:ext>
                  </a:extLst>
                </a:gridCol>
              </a:tblGrid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Rank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Top in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5361585"/>
                  </a:ext>
                </a:extLst>
              </a:tr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Follower Count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13630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2743734"/>
                  </a:ext>
                </a:extLst>
              </a:tr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Following Count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9830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564572"/>
                  </a:ext>
                </a:extLst>
              </a:tr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Posts Created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9842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7662955"/>
                  </a:ext>
                </a:extLst>
              </a:tr>
              <a:tr h="711775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Likes Received per Post (on average)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3200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0.66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1320379"/>
                  </a:ext>
                </a:extLst>
              </a:tr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Likes Given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1,447.0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4292978"/>
                  </a:ext>
                </a:extLst>
              </a:tr>
              <a:tr h="711775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Comments Received per Post (on average)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25.62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9198692"/>
                  </a:ext>
                </a:extLst>
              </a:tr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Comments Given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11,546.0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88272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D1302F-6BCB-E363-3D90-628AA10B7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23</a:t>
            </a:fld>
            <a:endParaRPr lang="en-CH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AEEC4F-4A7E-461E-8981-A870EE3F7030}"/>
              </a:ext>
            </a:extLst>
          </p:cNvPr>
          <p:cNvSpPr txBox="1"/>
          <p:nvPr/>
        </p:nvSpPr>
        <p:spPr>
          <a:xfrm>
            <a:off x="838199" y="6123543"/>
            <a:ext cx="111908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200" dirty="0"/>
              <a:t>Algorithms that detected outlier: Multivariate Gaussian, kMeans, kNN, PCA Reconstruction</a:t>
            </a:r>
          </a:p>
        </p:txBody>
      </p:sp>
    </p:spTree>
    <p:extLst>
      <p:ext uri="{BB962C8B-B14F-4D97-AF65-F5344CB8AC3E}">
        <p14:creationId xmlns:p14="http://schemas.microsoft.com/office/powerpoint/2010/main" val="36879739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A24AC-43D1-9702-DB0C-11543C043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Answer to Research Question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D1A90-1CE4-B923-B2F4-93DEDEFF6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We were able to detect anomalous users using seven different anomaly detection algorithms</a:t>
            </a:r>
          </a:p>
          <a:p>
            <a:r>
              <a:rPr lang="en-CH" dirty="0"/>
              <a:t>We were able to characterize five interesting anomalous users based on their activity and interaction pattern</a:t>
            </a:r>
          </a:p>
          <a:p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AABBF2-C8E9-7F0F-6C67-601AEAF5C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24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06841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87AD9-8E08-DF73-24F1-DE19E1F1B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37E42-2D0C-C47A-1831-40E1C0F07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Characterize more social circles and anomalous users based on their activity and interaction patterns</a:t>
            </a:r>
          </a:p>
          <a:p>
            <a:r>
              <a:rPr lang="en-CH" dirty="0"/>
              <a:t>Create more attributes of the users (e.g.: political view based on profile and post descriptions)</a:t>
            </a:r>
          </a:p>
          <a:p>
            <a:r>
              <a:rPr lang="en-CH" dirty="0"/>
              <a:t>Characterize the social circles and anomalous users based on the external services they are using (e.g.: work, entertainment, social media)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661AD8-DEEA-DB2D-23B8-49E78C55D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25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56764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97862-A2B7-DD02-C74E-82A439871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4D87C-BD77-ED81-53E3-3871B1792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b="1" dirty="0"/>
              <a:t>RQ 1: </a:t>
            </a:r>
            <a:r>
              <a:rPr lang="en-CH" dirty="0"/>
              <a:t>Is it possible to identify distinct social circles within the Friendfeed network based on user connections, and characterize them in terms of activity and interaction patterns? </a:t>
            </a:r>
            <a:br>
              <a:rPr lang="en-CH" dirty="0"/>
            </a:br>
            <a:endParaRPr lang="en-CH" dirty="0"/>
          </a:p>
          <a:p>
            <a:r>
              <a:rPr lang="en-CH" b="1" dirty="0"/>
              <a:t>RQ 2: </a:t>
            </a:r>
            <a:r>
              <a:rPr lang="en-CH" dirty="0"/>
              <a:t>Is it possible to detect anomalous users in the Friendfeed network (e.g., bots, spammers) based on posting, following, and interaction patterns (commenting/liking) and characerize them in terms of activity and interactions patterns?</a:t>
            </a:r>
            <a:endParaRPr lang="en-GB" dirty="0"/>
          </a:p>
          <a:p>
            <a:endParaRPr lang="en-CH" dirty="0"/>
          </a:p>
          <a:p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15B46E-FBF7-AE34-24F7-0DAFD950E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3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31703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1B594-C0D0-485A-8B04-B5C553F06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Data – Friendfeed Social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4BD77-EF8B-4C6B-4188-65569018C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Number of users: 665’382</a:t>
            </a:r>
          </a:p>
          <a:p>
            <a:r>
              <a:rPr lang="en-CH" dirty="0"/>
              <a:t>Number of posts: 12’450’658</a:t>
            </a:r>
          </a:p>
          <a:p>
            <a:r>
              <a:rPr lang="en-CH" dirty="0"/>
              <a:t>Number of comments: 3’749’891</a:t>
            </a:r>
          </a:p>
          <a:p>
            <a:r>
              <a:rPr lang="en-CH" dirty="0"/>
              <a:t>Number of people following: 19’547’158</a:t>
            </a:r>
          </a:p>
          <a:p>
            <a:r>
              <a:rPr lang="en-CH" dirty="0"/>
              <a:t>Number of likes: 798’112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C9290D-1E06-D88F-4045-6F41E43D4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4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12888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4D6B6-34B6-C3F5-A45D-C9ABF16DD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60156-5663-DF29-35DD-F4A9F6805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61110" cy="4351338"/>
          </a:xfrm>
        </p:spPr>
        <p:txBody>
          <a:bodyPr/>
          <a:lstStyle/>
          <a:p>
            <a:r>
              <a:rPr lang="en-CH" dirty="0"/>
              <a:t>Dataset has already been preprocessed before</a:t>
            </a:r>
          </a:p>
          <a:p>
            <a:r>
              <a:rPr lang="en-CH" dirty="0"/>
              <a:t>Remove “dead” accounts (without any posts, likes and comments)</a:t>
            </a:r>
            <a:br>
              <a:rPr lang="en-CH" dirty="0"/>
            </a:br>
            <a:r>
              <a:rPr lang="en-CH" dirty="0"/>
              <a:t>Users removed: 160’792 (504’590 users remaining)</a:t>
            </a:r>
          </a:p>
          <a:p>
            <a:r>
              <a:rPr lang="en-CH" dirty="0"/>
              <a:t>Connect users following each other (via FollowedID and FollowerID)</a:t>
            </a:r>
          </a:p>
          <a:p>
            <a:r>
              <a:rPr lang="en-CH" dirty="0"/>
              <a:t>Connect users and their posts via UserID</a:t>
            </a:r>
          </a:p>
          <a:p>
            <a:r>
              <a:rPr lang="en-CH" dirty="0"/>
              <a:t>Connect posts, users and likes + comments via PostId and UserID</a:t>
            </a:r>
          </a:p>
          <a:p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6D3977-5B62-A68B-08EE-7AE27CB61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5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31160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8730E-CB4B-A1CE-88EE-1506162CE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Initial Data Exploration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2F95F2-1D99-48F4-60CC-712C6381F3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29954" y="1901115"/>
            <a:ext cx="5194300" cy="41402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7E4160-FDEF-68C8-7603-A14445440AE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590971" y="154698"/>
            <a:ext cx="4060618" cy="32365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C9538D-C514-E33E-D134-F1F0E62A59B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7474856" y="3528867"/>
            <a:ext cx="4176733" cy="3329131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021DA9-D207-1D0E-5FBA-289203F0B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6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92990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7758C9-59A4-7EBF-0717-8F65A614C0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3AD19-0CAF-8C20-4DC4-668EAEFF6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Initial Data Exploration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EB3819-DF25-3994-6754-B3C395F46E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363764" y="1931194"/>
            <a:ext cx="5194300" cy="41402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B5BBB0-1993-2B47-C341-31D9CE92DD0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159500" y="1931194"/>
            <a:ext cx="5194300" cy="41402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8F95B2-A7E9-61DE-57D7-E6A3DBB85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7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85517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6458A2-8CF7-1D6D-4CE9-8C868DCF5A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21BB4-92CF-70F7-520E-935AFF95A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Initial Data Exploration – per User Statistics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7C559D36-5D46-A4F6-3C74-C08D7E6743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1901357"/>
              </p:ext>
            </p:extLst>
          </p:nvPr>
        </p:nvGraphicFramePr>
        <p:xfrm>
          <a:off x="433137" y="2027920"/>
          <a:ext cx="11069052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8693">
                  <a:extLst>
                    <a:ext uri="{9D8B030D-6E8A-4147-A177-3AD203B41FA5}">
                      <a16:colId xmlns:a16="http://schemas.microsoft.com/office/drawing/2014/main" val="1579397185"/>
                    </a:ext>
                  </a:extLst>
                </a:gridCol>
                <a:gridCol w="1358084">
                  <a:extLst>
                    <a:ext uri="{9D8B030D-6E8A-4147-A177-3AD203B41FA5}">
                      <a16:colId xmlns:a16="http://schemas.microsoft.com/office/drawing/2014/main" val="3387484400"/>
                    </a:ext>
                  </a:extLst>
                </a:gridCol>
                <a:gridCol w="1081194">
                  <a:extLst>
                    <a:ext uri="{9D8B030D-6E8A-4147-A177-3AD203B41FA5}">
                      <a16:colId xmlns:a16="http://schemas.microsoft.com/office/drawing/2014/main" val="2302475020"/>
                    </a:ext>
                  </a:extLst>
                </a:gridCol>
                <a:gridCol w="2307425">
                  <a:extLst>
                    <a:ext uri="{9D8B030D-6E8A-4147-A177-3AD203B41FA5}">
                      <a16:colId xmlns:a16="http://schemas.microsoft.com/office/drawing/2014/main" val="486441688"/>
                    </a:ext>
                  </a:extLst>
                </a:gridCol>
                <a:gridCol w="1653656">
                  <a:extLst>
                    <a:ext uri="{9D8B030D-6E8A-4147-A177-3AD203B41FA5}">
                      <a16:colId xmlns:a16="http://schemas.microsoft.com/office/drawing/2014/main" val="34584573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H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Standard Deviation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Maximum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8069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Follower Count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96.7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380.44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43’222</a:t>
                      </a:r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6234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Following Count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43.04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534.28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74’522</a:t>
                      </a:r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426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Posts Created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48.53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433.89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166’965</a:t>
                      </a:r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960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Likes Received per Post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0.04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0.63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180.7</a:t>
                      </a:r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92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Likes Given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34.89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213.05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25’224</a:t>
                      </a:r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00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Comments Received per Post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1.69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279.15</a:t>
                      </a:r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686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Comments Given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69.38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339.45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29’348</a:t>
                      </a:r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462669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8ED2E9-177E-3F75-0573-C37EC3552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8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99950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45D8C-5FDA-8D25-3D2C-826994AF2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Louvain Algorithm for Social Circle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BC1AD-468C-C3B5-3F1E-8B0637726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504’590 users/vertices</a:t>
            </a:r>
          </a:p>
          <a:p>
            <a:r>
              <a:rPr lang="en-CH" dirty="0"/>
              <a:t>19’547’158 followings/edges</a:t>
            </a:r>
          </a:p>
          <a:p>
            <a:r>
              <a:rPr lang="en-CH" dirty="0"/>
              <a:t>Invented in 2015</a:t>
            </a:r>
          </a:p>
          <a:p>
            <a:r>
              <a:rPr lang="en-CH" dirty="0"/>
              <a:t>Space and time complexity: O(|V| + |E|)</a:t>
            </a:r>
          </a:p>
          <a:p>
            <a:r>
              <a:rPr lang="en-CH" dirty="0"/>
              <a:t>Similar to agglomerative clustering: bottom-up, hierarchical and greedy</a:t>
            </a:r>
            <a:br>
              <a:rPr lang="en-CH" dirty="0"/>
            </a:br>
            <a:endParaRPr lang="en-CH" dirty="0"/>
          </a:p>
          <a:p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0A6C34-6165-5A21-8D71-4AEBBCA78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9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08451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1567</Words>
  <Application>Microsoft Macintosh PowerPoint</Application>
  <PresentationFormat>Widescreen</PresentationFormat>
  <Paragraphs>535</Paragraphs>
  <Slides>25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Aptos</vt:lpstr>
      <vt:lpstr>Aptos Display</vt:lpstr>
      <vt:lpstr>Aptos Narrow</vt:lpstr>
      <vt:lpstr>Arial</vt:lpstr>
      <vt:lpstr>Office Theme</vt:lpstr>
      <vt:lpstr>Group 51 – Data Mining I Project</vt:lpstr>
      <vt:lpstr>Topics</vt:lpstr>
      <vt:lpstr>Research Questions</vt:lpstr>
      <vt:lpstr>Data – Friendfeed Social Network</vt:lpstr>
      <vt:lpstr>Preprocessing</vt:lpstr>
      <vt:lpstr>Initial Data Exploration</vt:lpstr>
      <vt:lpstr>Initial Data Exploration</vt:lpstr>
      <vt:lpstr>Initial Data Exploration – per User Statistics</vt:lpstr>
      <vt:lpstr>Louvain Algorithm for Social Circle Detection</vt:lpstr>
      <vt:lpstr>Outcome of Social Circle Detection</vt:lpstr>
      <vt:lpstr>Community 6 (157’643 Users)</vt:lpstr>
      <vt:lpstr>Community 1 (84’830 Users)</vt:lpstr>
      <vt:lpstr>Community 0 (48’550 Users)</vt:lpstr>
      <vt:lpstr>Community 9 (46’322 Users)</vt:lpstr>
      <vt:lpstr>Community 5 (25’606 Users)</vt:lpstr>
      <vt:lpstr>Answer to Research Question 1</vt:lpstr>
      <vt:lpstr>Algorithms used for Anomaly Detection</vt:lpstr>
      <vt:lpstr>Features used for Anomaly Detection</vt:lpstr>
      <vt:lpstr>Outlier User ”pattonroberta”</vt:lpstr>
      <vt:lpstr>Outlier User ”golaqa”</vt:lpstr>
      <vt:lpstr>Outlier User ”jluvisions”</vt:lpstr>
      <vt:lpstr>Outlier User ”romanussum”</vt:lpstr>
      <vt:lpstr>Outlier User ”tahaakcakaya”</vt:lpstr>
      <vt:lpstr>Answer to Research Question 2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Blum Jonas</dc:creator>
  <cp:lastModifiedBy>Blum Jonas</cp:lastModifiedBy>
  <cp:revision>15</cp:revision>
  <dcterms:created xsi:type="dcterms:W3CDTF">2025-09-25T09:14:50Z</dcterms:created>
  <dcterms:modified xsi:type="dcterms:W3CDTF">2025-10-13T16:29:25Z</dcterms:modified>
</cp:coreProperties>
</file>