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0" r:id="rId3"/>
    <p:sldId id="260" r:id="rId4"/>
    <p:sldId id="262" r:id="rId5"/>
    <p:sldId id="284" r:id="rId6"/>
    <p:sldId id="285" r:id="rId7"/>
    <p:sldId id="286" r:id="rId8"/>
    <p:sldId id="287" r:id="rId9"/>
    <p:sldId id="258" r:id="rId10"/>
    <p:sldId id="257" r:id="rId11"/>
    <p:sldId id="266" r:id="rId12"/>
    <p:sldId id="268" r:id="rId13"/>
    <p:sldId id="261" r:id="rId14"/>
    <p:sldId id="288" r:id="rId15"/>
    <p:sldId id="279" r:id="rId16"/>
    <p:sldId id="282" r:id="rId17"/>
    <p:sldId id="289" r:id="rId18"/>
    <p:sldId id="290" r:id="rId19"/>
    <p:sldId id="291" r:id="rId20"/>
    <p:sldId id="293" r:id="rId21"/>
    <p:sldId id="292" r:id="rId22"/>
    <p:sldId id="294" r:id="rId23"/>
    <p:sldId id="298" r:id="rId24"/>
    <p:sldId id="264" r:id="rId25"/>
    <p:sldId id="269" r:id="rId26"/>
    <p:sldId id="283" r:id="rId27"/>
    <p:sldId id="295" r:id="rId28"/>
    <p:sldId id="296" r:id="rId29"/>
    <p:sldId id="297" r:id="rId30"/>
    <p:sldId id="281" r:id="rId31"/>
    <p:sldId id="274" r:id="rId3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/>
    <p:restoredTop sz="92424" autoAdjust="0"/>
  </p:normalViewPr>
  <p:slideViewPr>
    <p:cSldViewPr snapToGrid="0">
      <p:cViewPr varScale="1">
        <p:scale>
          <a:sx n="99" d="100"/>
          <a:sy n="99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4E27-D72A-B90D-2CBB-7EA49305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A8644-6008-B979-E1B8-820A3E78A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6E256-CB57-FBF9-F59D-CE761E6C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2000-BAF0-96D4-698D-2AD885FC2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088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RQ 1:</a:t>
            </a:r>
            <a:br>
              <a:rPr lang="en-CH" dirty="0"/>
            </a:br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283921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F367-57F6-2FA8-26F5-7B0369D75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C90C9-BA3B-C205-0FFA-82D08C823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B14DB-FF50-60CE-FE9C-095C4E246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1889-54E3-8AF1-A4C9-1AF6FD490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8987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91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Louvain Algorithm</a:t>
            </a:r>
            <a:endParaRPr lang="en-US" sz="3800" dirty="0"/>
          </a:p>
          <a:p>
            <a:r>
              <a:rPr lang="en-US" sz="3200" dirty="0"/>
              <a:t>Works on undirected graphs</a:t>
            </a:r>
          </a:p>
          <a:p>
            <a:r>
              <a:rPr lang="en-US" sz="3200" dirty="0"/>
              <a:t>Optimizes </a:t>
            </a:r>
            <a:r>
              <a:rPr lang="en-US" sz="3200" b="1" dirty="0"/>
              <a:t>modularity</a:t>
            </a:r>
            <a:r>
              <a:rPr lang="en-US" sz="3200" dirty="0"/>
              <a:t> to find communities</a:t>
            </a:r>
          </a:p>
          <a:p>
            <a:r>
              <a:rPr lang="en-US" sz="3200" dirty="0"/>
              <a:t>Can handle large datasets</a:t>
            </a:r>
          </a:p>
          <a:p>
            <a:r>
              <a:rPr lang="en-US" sz="3200" dirty="0"/>
              <a:t>Limitation: May produce </a:t>
            </a:r>
            <a:r>
              <a:rPr lang="en-US" sz="3200" b="1" dirty="0"/>
              <a:t>disconnected or poorly connected</a:t>
            </a:r>
            <a:r>
              <a:rPr lang="en-US" sz="3200" dirty="0"/>
              <a:t>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2. Leiden Algorithm</a:t>
            </a:r>
            <a:endParaRPr lang="en-US" sz="3800" dirty="0"/>
          </a:p>
          <a:p>
            <a:r>
              <a:rPr lang="en-US" sz="3200" dirty="0"/>
              <a:t>Works on directed and undirected graphs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modularity optimization </a:t>
            </a:r>
            <a:r>
              <a:rPr lang="en-US" sz="3200" dirty="0"/>
              <a:t>like</a:t>
            </a:r>
            <a:r>
              <a:rPr lang="en-US" sz="3200" b="1" dirty="0"/>
              <a:t> </a:t>
            </a:r>
            <a:r>
              <a:rPr lang="en-US" sz="3200" b="1" dirty="0" err="1"/>
              <a:t>Louvian</a:t>
            </a:r>
            <a:endParaRPr lang="en-US" sz="3200" b="1" dirty="0"/>
          </a:p>
          <a:p>
            <a:r>
              <a:rPr lang="en-US" sz="3200" dirty="0"/>
              <a:t>Can handle large datasets</a:t>
            </a:r>
          </a:p>
          <a:p>
            <a:r>
              <a:rPr lang="en-US" sz="3200" b="1" dirty="0"/>
              <a:t>Improved version of Louvain</a:t>
            </a:r>
            <a:r>
              <a:rPr lang="en-US" sz="3200" dirty="0"/>
              <a:t> — ensures well-connected communities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0C8C-D797-9296-2B85-623C2ECE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B16-A1BB-44F0-077A-304FC9A0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13DE-C551-60A5-5B7B-183B038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Insights from Our Analysis</a:t>
            </a:r>
          </a:p>
          <a:p>
            <a:r>
              <a:rPr lang="en-US" sz="2000" dirty="0"/>
              <a:t>Leiden achieves a higher modularity, indicating stronger and more distinct community structure.</a:t>
            </a:r>
          </a:p>
          <a:p>
            <a:r>
              <a:rPr lang="en-US" sz="2000" dirty="0"/>
              <a:t>Conductance values are high for both methods due to the nature of the data, but Leiden performs slightly better.</a:t>
            </a:r>
          </a:p>
          <a:p>
            <a:r>
              <a:rPr lang="en-US" sz="2000" dirty="0"/>
              <a:t>Density appears higher for Louvain, primarily because it operates on undirected graphs, which naturally produce denser connections.</a:t>
            </a:r>
            <a:br>
              <a:rPr lang="en-US" b="1" dirty="0"/>
            </a:b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2A5-5799-AC50-96D9-2D551DB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54D9-5F0B-CFB7-3CC8-717FBB61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9724"/>
            <a:ext cx="7059706" cy="26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7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dirty="0" err="1"/>
              <a:t>Louvian</a:t>
            </a:r>
            <a:r>
              <a:rPr lang="en-US" dirty="0"/>
              <a:t> - </a:t>
            </a:r>
            <a:r>
              <a:rPr lang="en-CH" dirty="0"/>
              <a:t>Social Circle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20E04-B3CC-7DB5-C1B9-6C0CA721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246"/>
            <a:ext cx="6943165" cy="3945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872F9-9083-4930-AE7F-0780A8DC3BE2}"/>
              </a:ext>
            </a:extLst>
          </p:cNvPr>
          <p:cNvSpPr txBox="1">
            <a:spLocks/>
          </p:cNvSpPr>
          <p:nvPr/>
        </p:nvSpPr>
        <p:spPr>
          <a:xfrm>
            <a:off x="838200" y="1407461"/>
            <a:ext cx="10515600" cy="97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results show the outcomes of social circle detection applied to our dataset:</a:t>
            </a: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ED673-9592-1C72-B7F7-FC45E7ED5F0B}"/>
              </a:ext>
            </a:extLst>
          </p:cNvPr>
          <p:cNvSpPr txBox="1">
            <a:spLocks/>
          </p:cNvSpPr>
          <p:nvPr/>
        </p:nvSpPr>
        <p:spPr>
          <a:xfrm>
            <a:off x="7951694" y="2223245"/>
            <a:ext cx="3594847" cy="295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46953-F8AC-3A07-DD29-CAC38BC8A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Characterize social circles based on services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9C55E4-AFFB-BA73-6C91-DF7548FB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647"/>
            <a:ext cx="10515600" cy="1537541"/>
          </a:xfrm>
        </p:spPr>
        <p:txBody>
          <a:bodyPr>
            <a:normAutofit/>
          </a:bodyPr>
          <a:lstStyle/>
          <a:p>
            <a:r>
              <a:rPr lang="en-US" sz="2400" b="1" dirty="0"/>
              <a:t>Total Communities Detected using Services:</a:t>
            </a:r>
            <a:r>
              <a:rPr lang="en-US" sz="2400" dirty="0"/>
              <a:t> 1,438</a:t>
            </a:r>
            <a:endParaRPr lang="en-US" sz="2400" b="1" dirty="0"/>
          </a:p>
          <a:p>
            <a:r>
              <a:rPr lang="en-US" sz="2400" b="1" dirty="0"/>
              <a:t>Highest Service Count:</a:t>
            </a:r>
            <a:r>
              <a:rPr lang="en-US" sz="2400" dirty="0"/>
              <a:t> 61 (Community 0, </a:t>
            </a:r>
            <a:r>
              <a:rPr lang="en-US" sz="2400" i="1" dirty="0"/>
              <a:t>User Count:</a:t>
            </a:r>
            <a:r>
              <a:rPr lang="en-US" sz="2400" dirty="0"/>
              <a:t> 147,071)</a:t>
            </a:r>
          </a:p>
          <a:p>
            <a:r>
              <a:rPr lang="en-US" sz="2400" b="1" dirty="0"/>
              <a:t>Lowest Service Count:</a:t>
            </a:r>
            <a:r>
              <a:rPr lang="en-US" sz="2400" dirty="0"/>
              <a:t> 1 (Community 1704, User Count: 2)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41BE0-8525-3BF1-7388-A5F868254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54EDBC-B3FB-B20A-B420-E5EDE3908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697" y="3035683"/>
            <a:ext cx="5513740" cy="345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2245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2692-5EE2-6625-CE0E-B435FA0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for Characterizing Users (Based on Top 3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697-C5B6-F310-3CC9-4BB8691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Agglomerative approach (Complete Linkage) –</a:t>
            </a:r>
          </a:p>
          <a:p>
            <a:r>
              <a:rPr lang="en-US" sz="2000" dirty="0"/>
              <a:t>It is well-suited for detecting </a:t>
            </a:r>
            <a:r>
              <a:rPr lang="en-US" sz="2000" b="1" dirty="0"/>
              <a:t>nested or naturally forming user communities</a:t>
            </a:r>
            <a:r>
              <a:rPr lang="en-US" sz="2000" dirty="0"/>
              <a:t> based on their top services.</a:t>
            </a:r>
          </a:p>
          <a:p>
            <a:r>
              <a:rPr lang="en-US" sz="2000" dirty="0"/>
              <a:t>Complete Linkage to add maximum distance between members to ensure compact clusters and avoid chaining.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200" b="1" dirty="0"/>
              <a:t>Steps for Clustering User Communities -</a:t>
            </a:r>
          </a:p>
          <a:p>
            <a:r>
              <a:rPr lang="en-US" sz="2000" dirty="0"/>
              <a:t>Removed communities with fewer than 4 users to reduce noise</a:t>
            </a:r>
          </a:p>
          <a:p>
            <a:r>
              <a:rPr lang="en-US" sz="2000" dirty="0"/>
              <a:t>Computed Jaccard distance matrix for categorical (service-type) data</a:t>
            </a:r>
          </a:p>
          <a:p>
            <a:r>
              <a:rPr lang="en-US" sz="2000" dirty="0"/>
              <a:t>Applied Z-linkage to determine the optimal distance threshold and number of clusters</a:t>
            </a:r>
          </a:p>
          <a:p>
            <a:r>
              <a:rPr lang="en-US" sz="2000" dirty="0"/>
              <a:t>Performed Agglomerative Clustering using Complete Linkage to group similar communities</a:t>
            </a:r>
          </a:p>
          <a:p>
            <a:r>
              <a:rPr lang="en-US" sz="2000" dirty="0"/>
              <a:t>Evaluated clustering using the Silhouette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D087-7A94-9E78-D926-A46975D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4125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BE-7398-C4BE-8BAD-2177E00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97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Results (Complete Linkage)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91F9-4875-77D7-E1F9-9FB354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A23DE3-BED7-DF2A-B696-A7E1A84F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9"/>
            <a:ext cx="7074264" cy="115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60656-FED9-7D6E-D8AB-FED3092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0004"/>
            <a:ext cx="7239372" cy="132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E9D33-66B5-89D2-B273-1BF2EF02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99765"/>
            <a:ext cx="3711388" cy="3544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3F62EB-95FB-1964-0EB7-3CC1F35BD20E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92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  <a:r>
              <a:rPr lang="en-US" sz="2400" dirty="0"/>
              <a:t> Most clusters contain very few communities, but a few clusters have a much higher number of communities (up to 22), indicating some highly connected social circles.</a:t>
            </a:r>
          </a:p>
        </p:txBody>
      </p:sp>
    </p:spTree>
    <p:extLst>
      <p:ext uri="{BB962C8B-B14F-4D97-AF65-F5344CB8AC3E}">
        <p14:creationId xmlns:p14="http://schemas.microsoft.com/office/powerpoint/2010/main" val="3401009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FB7-19F9-8049-A847-7A75A81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Characterizing Users (Based on </a:t>
            </a:r>
            <a:r>
              <a:rPr lang="en-US" dirty="0" err="1"/>
              <a:t>activites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6DC-76BC-95D9-D05A-D19F77C6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109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activity features used for characterization</a:t>
            </a:r>
          </a:p>
          <a:p>
            <a:r>
              <a:rPr lang="en-US" sz="2000" dirty="0"/>
              <a:t>Post rate per user in each community</a:t>
            </a:r>
          </a:p>
          <a:p>
            <a:r>
              <a:rPr lang="en-US" sz="2000" dirty="0"/>
              <a:t>Likes given per user in each community</a:t>
            </a:r>
          </a:p>
          <a:p>
            <a:r>
              <a:rPr lang="en-US" sz="2000" dirty="0"/>
              <a:t>Comments given per user in each community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DBSCAN approach</a:t>
            </a:r>
          </a:p>
          <a:p>
            <a:r>
              <a:rPr lang="en-US" sz="2000" dirty="0"/>
              <a:t>Used raw data without filtering communities, as DBSCAN automatically detects noise.</a:t>
            </a:r>
          </a:p>
          <a:p>
            <a:r>
              <a:rPr lang="en-US" sz="2000" dirty="0"/>
              <a:t>Determined optimal ε (epsilon) using the Davies-Bouldin Index.</a:t>
            </a:r>
          </a:p>
          <a:p>
            <a:r>
              <a:rPr lang="en-US" sz="2000" dirty="0"/>
              <a:t>Selected min point parameters based on the number of features </a:t>
            </a:r>
            <a:r>
              <a:rPr lang="en-US" sz="2000" b="1" dirty="0"/>
              <a:t>(3).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68C2-90DD-7DA1-0405-804464D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86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F9C72-0787-AD8B-9FB3-74F86B34F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DBSCAN approach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EFDC-1B21-9423-CF95-EED996F0A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0CCCC1D2-CA09-ADE1-4E4E-7C9813A1CB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7846" y="2492188"/>
            <a:ext cx="9601185" cy="386416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3ED7A92-5F28-E45B-D814-D60AD61A3428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1189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ADEB593-0B1B-EFCC-7685-29200BCCD2BA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Features for DBSCAN clustering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6382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17-B47A-2168-B964-A0FC6C0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BD9C-E516-01F8-2996-1C3A7C6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0EE751-4B06-7EC8-8ECE-DAB7AD61D32A}"/>
              </a:ext>
            </a:extLst>
          </p:cNvPr>
          <p:cNvSpPr txBox="1">
            <a:spLocks/>
          </p:cNvSpPr>
          <p:nvPr/>
        </p:nvSpPr>
        <p:spPr>
          <a:xfrm>
            <a:off x="739588" y="1690688"/>
            <a:ext cx="6010836" cy="41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</a:p>
          <a:p>
            <a:r>
              <a:rPr lang="en-US" sz="2000" dirty="0"/>
              <a:t>Total clusters detected: 4</a:t>
            </a:r>
          </a:p>
          <a:p>
            <a:r>
              <a:rPr lang="en-US" sz="2000" dirty="0"/>
              <a:t>Noise: 2 communities were identified as noise (assigned to cluster -1)</a:t>
            </a:r>
          </a:p>
          <a:p>
            <a:r>
              <a:rPr lang="en-US" sz="2000" dirty="0"/>
              <a:t>Major cluster: 1,731 communities grouped together, indicating a large, highly similar group</a:t>
            </a:r>
          </a:p>
          <a:p>
            <a:r>
              <a:rPr lang="en-US" sz="2000" dirty="0"/>
              <a:t>Smaller clusters: 4 communities distributed across the remaining 2 clusters, representing small, distinct activity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2AF62-7E1C-2EC8-25CD-E7584684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6270" y="1541929"/>
            <a:ext cx="4800847" cy="4605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1181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051-5127-6921-98D4-328DCB1D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28D4-33C1-DB0C-4CBC-73A807C2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740BBCC2-A7D4-D4AC-03AC-D5606882D6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689412"/>
            <a:ext cx="10771093" cy="3106082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E14235-B81C-5D6F-9ED6-59C1746C5DA3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771094" cy="7118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DBSCAN clustering summary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885608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54C4D-7DF9-BBED-41B6-2630B9A0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8B7D-DF64-9F60-0EF6-B3B7E15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9548-05C1-EC2B-BF55-47DBFC9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within the Friendfeed network using three different algorithms (Louvian, Leiden and DBSCAN)</a:t>
            </a:r>
          </a:p>
          <a:p>
            <a:r>
              <a:rPr lang="en-CH" dirty="0"/>
              <a:t>We were able to characterize the social circles based on the activity, serivce usage and interaction patterns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B2BE3-767D-A8B9-EC46-65D7D3D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111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~ 150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27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28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29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400" b="1" dirty="0"/>
              <a:t>RQ 1: </a:t>
            </a:r>
            <a:r>
              <a:rPr lang="en-CH" sz="2400" dirty="0"/>
              <a:t>Is it possible to identify distinct social circles within the Friendfeed network based on user connections, and characterize them in terms of activity, service usage and interaction patterns? </a:t>
            </a:r>
            <a:br>
              <a:rPr lang="en-CH" sz="2400" dirty="0"/>
            </a:br>
            <a:endParaRPr lang="en-CH" sz="2400" dirty="0"/>
          </a:p>
          <a:p>
            <a:r>
              <a:rPr lang="en-CH" sz="2400" b="1" dirty="0"/>
              <a:t>RQ 2: </a:t>
            </a:r>
            <a:r>
              <a:rPr lang="en-CH" sz="2400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2400" dirty="0"/>
              <a:t>Number of users: 665’38</a:t>
            </a:r>
            <a:r>
              <a:rPr lang="en-US" sz="2400" dirty="0"/>
              <a:t>4</a:t>
            </a:r>
          </a:p>
          <a:p>
            <a:r>
              <a:rPr lang="en-CH" sz="2400" dirty="0"/>
              <a:t>Number of people following: 19’547’158</a:t>
            </a:r>
            <a:endParaRPr lang="en-US" sz="2400" dirty="0"/>
          </a:p>
          <a:p>
            <a:r>
              <a:rPr lang="en-US" sz="2400" dirty="0"/>
              <a:t>Number of services: 1’587’334</a:t>
            </a:r>
            <a:endParaRPr lang="en-CH" sz="2400" dirty="0"/>
          </a:p>
          <a:p>
            <a:r>
              <a:rPr lang="en-CH" sz="2400" dirty="0"/>
              <a:t>Number of posts: 12’450’658</a:t>
            </a:r>
          </a:p>
          <a:p>
            <a:r>
              <a:rPr lang="en-CH" sz="2400" dirty="0"/>
              <a:t>Number of comments: 3’749’891</a:t>
            </a:r>
          </a:p>
          <a:p>
            <a:r>
              <a:rPr lang="en-CH" sz="2400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99C4-6C96-57FE-6C00-25E1A6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EF0-0597-9B4E-D6D2-43B2065D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B7D-B948-8E5D-10DB-6D67DDF6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Users Table</a:t>
            </a:r>
            <a:endParaRPr lang="en-US" sz="2400" dirty="0"/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values to lowercase to maintain consistency and avoid mismatches due to case differences.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2. Following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Filtered out any follow relationships where either the follower or followed user does not exist in the users table.</a:t>
            </a:r>
          </a:p>
          <a:p>
            <a:r>
              <a:rPr lang="en-US" sz="2000" dirty="0"/>
              <a:t>Standardized </a:t>
            </a:r>
            <a:r>
              <a:rPr lang="en-US" sz="2000" dirty="0" err="1"/>
              <a:t>follower_id</a:t>
            </a:r>
            <a:r>
              <a:rPr lang="en-US" sz="2000" dirty="0"/>
              <a:t> and </a:t>
            </a:r>
            <a:r>
              <a:rPr lang="en-US" sz="2000" dirty="0" err="1"/>
              <a:t>followed_id</a:t>
            </a:r>
            <a:r>
              <a:rPr lang="en-US" sz="2000" dirty="0"/>
              <a:t> by converting them to lowercase.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4849-0EE1-D6C2-3AAE-15744AE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F468-680E-2E10-6ACF-BCF9D251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E92-463F-855E-2FDB-3E7D0BF6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428B-5F3B-4F0E-9B1F-363E5D3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3. Services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Removed rows containing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 values to lowercase for consistency.</a:t>
            </a:r>
          </a:p>
          <a:p>
            <a:r>
              <a:rPr lang="en-US" sz="2000" dirty="0"/>
              <a:t>Retained only service records for users that exist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4. Posts Table</a:t>
            </a:r>
          </a:p>
          <a:p>
            <a:r>
              <a:rPr lang="en-US" sz="2000" dirty="0"/>
              <a:t>Removed posts that did not contain any text, image, or video content.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to ensure consistency and accurate matching.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2B1F-CD73-14FA-5765-870EA2C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65FE-DD01-B79E-89F6-7295C5F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314-1227-9D5F-1E25-E9E071F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DF25-F662-EB63-1FAA-DB775E02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Retained only posts from users present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5. Likes Table 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likes from users present in the followings table, as these users are relevant for community detection.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400" b="1" dirty="0"/>
              <a:t>5. Comments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posted_by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80A9-CC00-542E-0B31-F172F96B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0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3CEBD-4942-FD8B-3ABA-4C9C6CC4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6F75-A680-01D9-D5E6-F1C1B5CA2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–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AEB42-9D82-9A2B-41A1-1B107C12CC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r>
              <a:rPr lang="en-US" sz="2000" dirty="0"/>
              <a:t>Converted all </a:t>
            </a:r>
            <a:r>
              <a:rPr lang="en-US" sz="2000" dirty="0" err="1"/>
              <a:t>posted_by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comments made by users present in the followings table, as these users are relevant for community detection.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9DB99-8196-436F-D9DE-79604BE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515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After Preprocessing 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861110" cy="4617104"/>
          </a:xfrm>
        </p:spPr>
        <p:txBody>
          <a:bodyPr>
            <a:normAutofit/>
          </a:bodyPr>
          <a:lstStyle/>
          <a:p>
            <a:r>
              <a:rPr lang="en-US" sz="2400" dirty="0"/>
              <a:t>Number of users: 645’416 </a:t>
            </a:r>
          </a:p>
          <a:p>
            <a:r>
              <a:rPr lang="en-US" sz="2400" dirty="0"/>
              <a:t>Number of people following: 18’477’147 </a:t>
            </a:r>
          </a:p>
          <a:p>
            <a:r>
              <a:rPr lang="en-US" sz="2400" dirty="0"/>
              <a:t>Number of services: 136’6407 </a:t>
            </a:r>
          </a:p>
          <a:p>
            <a:r>
              <a:rPr lang="en-US" sz="2400" dirty="0"/>
              <a:t>Number of posts: 10’864’613 </a:t>
            </a:r>
          </a:p>
          <a:p>
            <a:r>
              <a:rPr lang="en-US" sz="2400" dirty="0"/>
              <a:t>Number of comments: 3’749’891 </a:t>
            </a:r>
          </a:p>
          <a:p>
            <a:r>
              <a:rPr lang="en-US" sz="2400" dirty="0"/>
              <a:t>Number of likes: 797’290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1963</Words>
  <Application>Microsoft Macintosh PowerPoint</Application>
  <PresentationFormat>Widescreen</PresentationFormat>
  <Paragraphs>366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– Friendfeed Social Network</vt:lpstr>
      <vt:lpstr>Data – Preprocessing</vt:lpstr>
      <vt:lpstr>Data – Preprocessing</vt:lpstr>
      <vt:lpstr>Data – Preprocessing</vt:lpstr>
      <vt:lpstr>Data – Preprocessing</vt:lpstr>
      <vt:lpstr>Data - After Preprocessing -</vt:lpstr>
      <vt:lpstr>Initial Data Exploration</vt:lpstr>
      <vt:lpstr>Initial Data Exploration</vt:lpstr>
      <vt:lpstr>Initial Data Exploration – per User Statistics</vt:lpstr>
      <vt:lpstr>Community Detection Methods Analyzed</vt:lpstr>
      <vt:lpstr>Community Detection Methods Analyzed</vt:lpstr>
      <vt:lpstr>Louvian - Social Circle Detection</vt:lpstr>
      <vt:lpstr>Characterize social circles based on services</vt:lpstr>
      <vt:lpstr>Approach for Characterizing Users (Based on Top 3 Services)</vt:lpstr>
      <vt:lpstr>Agglomerative Clustering Results (Complete Linkage)</vt:lpstr>
      <vt:lpstr>Approach for Characterizing Users (Based on activites)</vt:lpstr>
      <vt:lpstr>DBSCAN approach</vt:lpstr>
      <vt:lpstr>DBSCAN Clustering Results</vt:lpstr>
      <vt:lpstr>DBSCAN Clustering Results</vt:lpstr>
      <vt:lpstr>Answer to Research Question 2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69</cp:revision>
  <dcterms:created xsi:type="dcterms:W3CDTF">2025-09-25T09:14:50Z</dcterms:created>
  <dcterms:modified xsi:type="dcterms:W3CDTF">2025-10-15T19:32:06Z</dcterms:modified>
</cp:coreProperties>
</file>