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80" r:id="rId3"/>
    <p:sldId id="260" r:id="rId4"/>
    <p:sldId id="262" r:id="rId5"/>
    <p:sldId id="284" r:id="rId6"/>
    <p:sldId id="285" r:id="rId7"/>
    <p:sldId id="286" r:id="rId8"/>
    <p:sldId id="287" r:id="rId9"/>
    <p:sldId id="258" r:id="rId10"/>
    <p:sldId id="257" r:id="rId11"/>
    <p:sldId id="266" r:id="rId12"/>
    <p:sldId id="268" r:id="rId13"/>
    <p:sldId id="261" r:id="rId14"/>
    <p:sldId id="288" r:id="rId15"/>
    <p:sldId id="279" r:id="rId16"/>
    <p:sldId id="282" r:id="rId17"/>
    <p:sldId id="289" r:id="rId18"/>
    <p:sldId id="290" r:id="rId19"/>
    <p:sldId id="291" r:id="rId20"/>
    <p:sldId id="293" r:id="rId21"/>
    <p:sldId id="292" r:id="rId22"/>
    <p:sldId id="294" r:id="rId23"/>
    <p:sldId id="264" r:id="rId24"/>
    <p:sldId id="269" r:id="rId25"/>
    <p:sldId id="283" r:id="rId26"/>
    <p:sldId id="295" r:id="rId27"/>
    <p:sldId id="296" r:id="rId28"/>
    <p:sldId id="297" r:id="rId29"/>
    <p:sldId id="281" r:id="rId30"/>
    <p:sldId id="274" r:id="rId31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73"/>
    <p:restoredTop sz="92424" autoAdjust="0"/>
  </p:normalViewPr>
  <p:slideViewPr>
    <p:cSldViewPr snapToGrid="0">
      <p:cViewPr varScale="1">
        <p:scale>
          <a:sx n="99" d="100"/>
          <a:sy n="99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46ADE-9A98-6D48-9CB8-CA35B8B5C87D}" type="datetimeFigureOut">
              <a:rPr lang="en-CH" smtClean="0"/>
              <a:t>15.10.2025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711ED-9794-EB46-8888-A9216C3D6C4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78970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711ED-9794-EB46-8888-A9216C3D6C48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49696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We are using Leiden because of the following reasons: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711ED-9794-EB46-8888-A9216C3D6C48}" type="slidenum">
              <a:rPr lang="en-CH" smtClean="0"/>
              <a:t>13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89067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54E27-D72A-B90D-2CBB-7EA49305A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3A8644-6008-B979-E1B8-820A3E78AF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46E256-CB57-FBF9-F59D-CE761E6CF2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We are using Leiden because of the following reasons: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C2000-BAF0-96D4-698D-2AD885FC2D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711ED-9794-EB46-8888-A9216C3D6C48}" type="slidenum">
              <a:rPr lang="en-CH" smtClean="0"/>
              <a:t>14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50884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711ED-9794-EB46-8888-A9216C3D6C48}" type="slidenum">
              <a:rPr lang="en-CH" smtClean="0"/>
              <a:t>15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75294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RQ 1:</a:t>
            </a:r>
            <a:br>
              <a:rPr lang="en-CH" dirty="0"/>
            </a:br>
            <a:r>
              <a:rPr lang="en-CH" dirty="0"/>
              <a:t>Is it possible to identify distinct social circles within the Friendfeed network based on user connections, and characterize them in terms of shared interests and activity patterns?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711ED-9794-EB46-8888-A9216C3D6C48}" type="slidenum">
              <a:rPr lang="en-CH" smtClean="0"/>
              <a:t>16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28392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1. Statistical Approach</a:t>
            </a:r>
            <a:endParaRPr lang="en-GB" dirty="0"/>
          </a:p>
          <a:p>
            <a:r>
              <a:rPr lang="en-GB" dirty="0"/>
              <a:t>Identifies points that have a low probability of belonging to an assumed data distribution (e.g., Gaussian).</a:t>
            </a:r>
          </a:p>
          <a:p>
            <a:r>
              <a:rPr lang="en-GB" b="1" dirty="0"/>
              <a:t>2. Clustering-based Approach</a:t>
            </a:r>
            <a:endParaRPr lang="en-GB" dirty="0"/>
          </a:p>
          <a:p>
            <a:r>
              <a:rPr lang="en-GB" dirty="0"/>
              <a:t>Flags data points that are the furthest from the </a:t>
            </a:r>
            <a:r>
              <a:rPr lang="en-GB" dirty="0" err="1"/>
              <a:t>center</a:t>
            </a:r>
            <a:r>
              <a:rPr lang="en-GB" dirty="0"/>
              <a:t> of their assigned cluster.</a:t>
            </a:r>
          </a:p>
          <a:p>
            <a:r>
              <a:rPr lang="en-GB" b="1" dirty="0"/>
              <a:t>3. Distance-based Approach (k-NN -&gt; k nearest </a:t>
            </a:r>
            <a:r>
              <a:rPr lang="en-GB" b="1" dirty="0" err="1"/>
              <a:t>neighbots</a:t>
            </a:r>
            <a:r>
              <a:rPr lang="en-GB" b="1" dirty="0"/>
              <a:t>)</a:t>
            </a:r>
            <a:endParaRPr lang="en-GB" dirty="0"/>
          </a:p>
          <a:p>
            <a:r>
              <a:rPr lang="en-GB" dirty="0"/>
              <a:t>Considers points with the largest distances to their nearest </a:t>
            </a:r>
            <a:r>
              <a:rPr lang="en-GB" dirty="0" err="1"/>
              <a:t>neighbors</a:t>
            </a:r>
            <a:r>
              <a:rPr lang="en-GB" dirty="0"/>
              <a:t> as outliers.</a:t>
            </a:r>
          </a:p>
          <a:p>
            <a:r>
              <a:rPr lang="en-GB" b="1" dirty="0"/>
              <a:t>4. Density-based Approach (LOF -&gt; Local Outlier Factor))</a:t>
            </a:r>
            <a:endParaRPr lang="en-GB" dirty="0"/>
          </a:p>
          <a:p>
            <a:r>
              <a:rPr lang="en-GB" dirty="0"/>
              <a:t>Finds outliers in areas of significantly lower point density compared to their local </a:t>
            </a:r>
            <a:r>
              <a:rPr lang="en-GB" dirty="0" err="1"/>
              <a:t>neighborhood</a:t>
            </a:r>
            <a:r>
              <a:rPr lang="en-GB" dirty="0"/>
              <a:t>.</a:t>
            </a:r>
          </a:p>
          <a:p>
            <a:r>
              <a:rPr lang="en-GB" b="1" dirty="0"/>
              <a:t>5. Isolation-based Approach (</a:t>
            </a:r>
            <a:r>
              <a:rPr lang="en-GB" b="1" dirty="0" err="1"/>
              <a:t>iForest</a:t>
            </a:r>
            <a:r>
              <a:rPr lang="en-GB" b="1" dirty="0"/>
              <a:t>)</a:t>
            </a:r>
            <a:endParaRPr lang="en-GB" dirty="0"/>
          </a:p>
          <a:p>
            <a:r>
              <a:rPr lang="en-GB" dirty="0"/>
              <a:t>Based on the principle that anomalies are easier to separate (isolate) from the main data.</a:t>
            </a:r>
          </a:p>
          <a:p>
            <a:r>
              <a:rPr lang="en-GB" b="1" dirty="0"/>
              <a:t>6. One-Class SVM</a:t>
            </a:r>
            <a:endParaRPr lang="en-GB" dirty="0"/>
          </a:p>
          <a:p>
            <a:r>
              <a:rPr lang="en-GB" dirty="0"/>
              <a:t>Learns a boundary that encloses the majority of the data; points falling outside are flagged as outliers.</a:t>
            </a:r>
          </a:p>
          <a:p>
            <a:r>
              <a:rPr lang="en-GB" b="1" dirty="0"/>
              <a:t>7. Reconstruction-based Approach (PCA)</a:t>
            </a:r>
            <a:endParaRPr lang="en-GB" dirty="0"/>
          </a:p>
          <a:p>
            <a:r>
              <a:rPr lang="en-GB" dirty="0"/>
              <a:t>Flags points with a high error when being reconstructed from a compressed, lower-dimensional version of the data.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711ED-9794-EB46-8888-A9216C3D6C48}" type="slidenum">
              <a:rPr lang="en-CH" smtClean="0"/>
              <a:t>23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0196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711ED-9794-EB46-8888-A9216C3D6C48}" type="slidenum">
              <a:rPr lang="en-CH" smtClean="0"/>
              <a:t>25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82053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H" dirty="0"/>
              <a:t>RQ 2:</a:t>
            </a:r>
          </a:p>
          <a:p>
            <a:r>
              <a:rPr lang="en-CH" dirty="0"/>
              <a:t>Is it possible to detect anomalous users in the Friendfeed network (e.g., bots, spammers) based on posting, following, and interaction patterns (commenting/liking) and characerize them in terms of activity and interactions patterns?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711ED-9794-EB46-8888-A9216C3D6C48}" type="slidenum">
              <a:rPr lang="en-CH" smtClean="0"/>
              <a:t>29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54719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4AF49-D764-DA22-3B9D-B72881691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BC18DC-62DF-4C94-DF69-4AF108BB5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0AB7D-C278-66E6-D004-D2B1A3EFD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C79D-9DC4-EA44-868B-9D2B8A1A4EF4}" type="datetime1">
              <a:rPr lang="de-CH" smtClean="0"/>
              <a:t>15.10.25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8AEBE-CC30-7A84-5064-825AE5CD6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F68A3-4F5D-28FE-F93A-38328EFFD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48857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A51C5-9F45-8724-13AF-F8892F337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CC225C-9748-ED1C-0FDF-38D5A6956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E8FC3-B226-9CD9-47BF-0B940E1BF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9F84-66D4-6044-A367-E76DBF540EDA}" type="datetime1">
              <a:rPr lang="de-CH" smtClean="0"/>
              <a:t>15.10.25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AA1EE-F8E7-294D-0D43-64D198E72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D9F9A-67A4-3514-6738-32B1CECF3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44965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E29906-3411-EF3D-A9AB-494ECAB9B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62DEDB-0EE2-82BC-42BE-D61AF5511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2E232-E939-4B29-D9CD-08EEE5020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99F6D-3952-FE42-8310-BE2B79F01003}" type="datetime1">
              <a:rPr lang="de-CH" smtClean="0"/>
              <a:t>15.10.25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4458F-A37C-721E-0B9F-762CDA4D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22D2F-6618-0625-BB13-F5F166665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2488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F029F-1736-11C2-1B5E-4E6EC025A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35E69-472A-2851-57F8-125688393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92A37-0A66-B888-CD05-27B6F335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C631-7ACD-E34F-B884-82D800C709F1}" type="datetime1">
              <a:rPr lang="de-CH" smtClean="0"/>
              <a:t>15.10.25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90A3D-B1D4-02B6-144B-3307F829D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920E7-C9FF-F76F-D468-E9B605149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6676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1283-5CE7-C819-98D8-FE188BD65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FAE29-B8FE-BDAB-56F0-01F824236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62A2E-B499-1C1D-B93A-5225AE7B2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F2590-1C31-9544-9A53-73E5AF6CE5C9}" type="datetime1">
              <a:rPr lang="de-CH" smtClean="0"/>
              <a:t>15.10.25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BAA66-C9CE-9A2D-E592-341118ED5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AA971-D615-5291-AE5C-52556CC2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82186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CE382-3EA4-2A48-4EA8-24CB4589F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63D56-09B1-0630-B07F-17A2DEBE2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AA13A-C44D-AB2E-0F1E-0C7CF892B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95C3B-25FE-6358-6130-D5E0C6F9C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78D2-5FED-DE49-859E-A08B867B8C75}" type="datetime1">
              <a:rPr lang="de-CH" smtClean="0"/>
              <a:t>15.10.25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36509-3D83-1692-6F9B-986FFD296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ED7B7-4114-1C2D-E415-2A6E01E21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3022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AB44D-ECE4-E182-E64B-8A7CDBE1D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433E5-3155-22A7-7B2F-A762AC3EC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8E019-D0A3-3208-A329-6BAC6903F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41C3CD-6DBA-48AD-EE4A-4FB75FAA3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1BC909-62E1-926F-E0D9-69DA0CFCB0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0D1FD8-C9C4-8764-C56F-11A992463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4FC7-1DD2-E248-9BEE-AB4A912615BB}" type="datetime1">
              <a:rPr lang="de-CH" smtClean="0"/>
              <a:t>15.10.25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E28A3E-DF59-C5EF-F7DE-DEAB7D23B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D53D20-9BCF-1B9B-676A-73D14AD15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395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B3E3B-CD46-B266-59E2-D09CEF0CE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BD775-62DA-E127-BF80-C4A61C2D3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B099-A499-1848-8C6F-0DFA096FF6DA}" type="datetime1">
              <a:rPr lang="de-CH" smtClean="0"/>
              <a:t>15.10.25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FF34B-FAD2-F682-9CDC-C9C63A12D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1B64C-A9FD-D12D-DD42-D7B8C04A7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76469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446225-499B-F412-43D7-7D0FDF977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B7AD-5FA8-894A-9429-E84D90BCF43B}" type="datetime1">
              <a:rPr lang="de-CH" smtClean="0"/>
              <a:t>15.10.25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589C4-BCAB-5ADF-5A01-FBD83DA45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78B0AF-FCF1-6FBA-9194-2874A8B62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1662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F52E2-E8CB-4961-05A2-A856647E6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474B7-0A4F-0A6F-0EC4-776D44246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1AB13-13CD-8567-E6E8-7A7626E17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EE3A9-893D-75D8-FD34-410C6202A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6D493-D91E-4344-BF50-06DF56110F0A}" type="datetime1">
              <a:rPr lang="de-CH" smtClean="0"/>
              <a:t>15.10.25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AC2B5-4B9A-7264-5981-2AB71AD5B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2E749-698E-467C-8557-8D4F024D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77867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06C6-826B-51CF-1F4A-EB2793E8A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8BAC28-1465-1294-F25C-E83263B35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37707-AB85-124D-86F2-03836EF83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A7BE4-FAF3-1F9A-2287-C243B8EB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4F2C-2CF1-9F42-9BCB-8C4DE9902C03}" type="datetime1">
              <a:rPr lang="de-CH" smtClean="0"/>
              <a:t>15.10.25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8706E-4047-013F-D4BA-2CAF53A3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BD399-A2AA-ECE4-183A-1055A0454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33245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98547A-73B5-2458-EAFA-43EBD1A8B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AFA9F-77AB-B136-4D13-FD2DD02EA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314CF-A502-EC19-981A-5DA9C96B68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05A54E-0FE8-734B-BCAA-129A11DE1712}" type="datetime1">
              <a:rPr lang="de-CH" smtClean="0"/>
              <a:t>15.10.25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0D332-975A-C5ED-2891-A107AF52D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365CA-95BB-55F3-B378-3207CD0E2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1318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9945-6ACB-7FA2-30CA-D0BC166DCF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00" y="935664"/>
            <a:ext cx="11176000" cy="1131815"/>
          </a:xfrm>
        </p:spPr>
        <p:txBody>
          <a:bodyPr/>
          <a:lstStyle/>
          <a:p>
            <a:r>
              <a:rPr lang="en-CH" dirty="0"/>
              <a:t>Group 51 – Data Mining I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C94D9-CE4C-C18B-191D-AA1DE2546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991" y="2479358"/>
            <a:ext cx="11632018" cy="3761955"/>
          </a:xfrm>
        </p:spPr>
        <p:txBody>
          <a:bodyPr>
            <a:noAutofit/>
          </a:bodyPr>
          <a:lstStyle/>
          <a:p>
            <a:r>
              <a:rPr lang="en-GB" sz="2800" dirty="0"/>
              <a:t>Analysis of Social Circles and Anomalous Users in the </a:t>
            </a:r>
            <a:r>
              <a:rPr lang="en-GB" sz="2800" dirty="0" err="1"/>
              <a:t>Friendfeed</a:t>
            </a:r>
            <a:r>
              <a:rPr lang="en-GB" sz="2800" dirty="0"/>
              <a:t> Network</a:t>
            </a:r>
          </a:p>
          <a:p>
            <a:endParaRPr lang="en-GB" sz="2800" dirty="0"/>
          </a:p>
          <a:p>
            <a:r>
              <a:rPr lang="en-GB" sz="2800" dirty="0"/>
              <a:t>Jonas Blum</a:t>
            </a:r>
          </a:p>
          <a:p>
            <a:r>
              <a:rPr lang="en-GB" sz="2800" dirty="0" err="1"/>
              <a:t>Sanjatul</a:t>
            </a:r>
            <a:r>
              <a:rPr lang="en-GB" sz="2800" dirty="0"/>
              <a:t> Islam</a:t>
            </a:r>
          </a:p>
          <a:p>
            <a:r>
              <a:rPr lang="en-GB" sz="2800" dirty="0"/>
              <a:t>Xin Tian</a:t>
            </a:r>
          </a:p>
          <a:p>
            <a:r>
              <a:rPr lang="en-GB" sz="2800" dirty="0"/>
              <a:t>Riccardo Rebecchi</a:t>
            </a:r>
          </a:p>
        </p:txBody>
      </p:sp>
    </p:spTree>
    <p:extLst>
      <p:ext uri="{BB962C8B-B14F-4D97-AF65-F5344CB8AC3E}">
        <p14:creationId xmlns:p14="http://schemas.microsoft.com/office/powerpoint/2010/main" val="1294351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8730E-CB4B-A1CE-88EE-1506162CE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Initial Data Exploration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2F95F2-1D99-48F4-60CC-712C6381F3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29954" y="1901115"/>
            <a:ext cx="5194300" cy="4140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7E4160-FDEF-68C8-7603-A14445440A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590971" y="154698"/>
            <a:ext cx="4060618" cy="32365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C9538D-C514-E33E-D134-F1F0E62A59B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474856" y="3528867"/>
            <a:ext cx="4176733" cy="332913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021DA9-D207-1D0E-5FBA-289203F0B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92990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7758C9-59A4-7EBF-0717-8F65A614C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3AD19-0CAF-8C20-4DC4-668EAEFF6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Initial Data Exploration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EB3819-DF25-3994-6754-B3C395F46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63764" y="1931194"/>
            <a:ext cx="5194300" cy="4140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B5BBB0-1993-2B47-C341-31D9CE92DD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59500" y="1931194"/>
            <a:ext cx="5194300" cy="41402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8F95B2-A7E9-61DE-57D7-E6A3DBB85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85517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458A2-8CF7-1D6D-4CE9-8C868DCF5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21BB4-92CF-70F7-520E-935AFF95A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Initial Data Exploration – per User Statistics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7C559D36-5D46-A4F6-3C74-C08D7E6743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1901357"/>
              </p:ext>
            </p:extLst>
          </p:nvPr>
        </p:nvGraphicFramePr>
        <p:xfrm>
          <a:off x="433137" y="2027920"/>
          <a:ext cx="11069052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3">
                  <a:extLst>
                    <a:ext uri="{9D8B030D-6E8A-4147-A177-3AD203B41FA5}">
                      <a16:colId xmlns:a16="http://schemas.microsoft.com/office/drawing/2014/main" val="1579397185"/>
                    </a:ext>
                  </a:extLst>
                </a:gridCol>
                <a:gridCol w="1358084">
                  <a:extLst>
                    <a:ext uri="{9D8B030D-6E8A-4147-A177-3AD203B41FA5}">
                      <a16:colId xmlns:a16="http://schemas.microsoft.com/office/drawing/2014/main" val="3387484400"/>
                    </a:ext>
                  </a:extLst>
                </a:gridCol>
                <a:gridCol w="1081194">
                  <a:extLst>
                    <a:ext uri="{9D8B030D-6E8A-4147-A177-3AD203B41FA5}">
                      <a16:colId xmlns:a16="http://schemas.microsoft.com/office/drawing/2014/main" val="2302475020"/>
                    </a:ext>
                  </a:extLst>
                </a:gridCol>
                <a:gridCol w="2307425">
                  <a:extLst>
                    <a:ext uri="{9D8B030D-6E8A-4147-A177-3AD203B41FA5}">
                      <a16:colId xmlns:a16="http://schemas.microsoft.com/office/drawing/2014/main" val="486441688"/>
                    </a:ext>
                  </a:extLst>
                </a:gridCol>
                <a:gridCol w="1653656">
                  <a:extLst>
                    <a:ext uri="{9D8B030D-6E8A-4147-A177-3AD203B41FA5}">
                      <a16:colId xmlns:a16="http://schemas.microsoft.com/office/drawing/2014/main" val="3458457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H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Maximum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06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Follower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96.7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380.44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43’222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23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Following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43.04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534.28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74’522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42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Posts Created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48.53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433.89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166’965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6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180.7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34.89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213.05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25’224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0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1.69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279.15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8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69.38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339.45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29’348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62669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8ED2E9-177E-3F75-0573-C37EC3552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99950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45D8C-5FDA-8D25-3D2C-826994AF2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2334"/>
          </a:xfrm>
        </p:spPr>
        <p:txBody>
          <a:bodyPr/>
          <a:lstStyle/>
          <a:p>
            <a:r>
              <a:rPr lang="en-US" dirty="0"/>
              <a:t>Community Detection Methods Analyzed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BC1AD-468C-C3B5-3F1E-8B0637726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7788"/>
            <a:ext cx="10515600" cy="491508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800" b="1" dirty="0"/>
              <a:t>1. Louvain Algorithm</a:t>
            </a:r>
            <a:endParaRPr lang="en-US" sz="3800" dirty="0"/>
          </a:p>
          <a:p>
            <a:r>
              <a:rPr lang="en-US" sz="3200" dirty="0"/>
              <a:t>Works on undirected graphs</a:t>
            </a:r>
          </a:p>
          <a:p>
            <a:r>
              <a:rPr lang="en-US" sz="3200" dirty="0"/>
              <a:t>Optimizes </a:t>
            </a:r>
            <a:r>
              <a:rPr lang="en-US" sz="3200" b="1" dirty="0"/>
              <a:t>modularity</a:t>
            </a:r>
            <a:r>
              <a:rPr lang="en-US" sz="3200" dirty="0"/>
              <a:t> to find communities</a:t>
            </a:r>
          </a:p>
          <a:p>
            <a:r>
              <a:rPr lang="en-US" sz="3200" dirty="0"/>
              <a:t>Can handle large datasets</a:t>
            </a:r>
          </a:p>
          <a:p>
            <a:r>
              <a:rPr lang="en-US" sz="3200" dirty="0"/>
              <a:t>Limitation: May produce </a:t>
            </a:r>
            <a:r>
              <a:rPr lang="en-US" sz="3200" b="1" dirty="0"/>
              <a:t>disconnected or poorly connected</a:t>
            </a:r>
            <a:r>
              <a:rPr lang="en-US" sz="3200" dirty="0"/>
              <a:t> communities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800" b="1" dirty="0"/>
              <a:t>2. Leiden Algorithm</a:t>
            </a:r>
            <a:endParaRPr lang="en-US" sz="3800" dirty="0"/>
          </a:p>
          <a:p>
            <a:r>
              <a:rPr lang="en-US" sz="3200" dirty="0"/>
              <a:t>Works on directed and undirected graphs</a:t>
            </a:r>
          </a:p>
          <a:p>
            <a:r>
              <a:rPr lang="en-US" sz="3200" dirty="0"/>
              <a:t>Based on </a:t>
            </a:r>
            <a:r>
              <a:rPr lang="en-US" sz="3200" b="1" dirty="0"/>
              <a:t>modularity optimization </a:t>
            </a:r>
            <a:r>
              <a:rPr lang="en-US" sz="3200" dirty="0"/>
              <a:t>like</a:t>
            </a:r>
            <a:r>
              <a:rPr lang="en-US" sz="3200" b="1" dirty="0"/>
              <a:t> </a:t>
            </a:r>
            <a:r>
              <a:rPr lang="en-US" sz="3200" b="1" dirty="0" err="1"/>
              <a:t>Louvian</a:t>
            </a:r>
            <a:endParaRPr lang="en-US" sz="3200" b="1" dirty="0"/>
          </a:p>
          <a:p>
            <a:r>
              <a:rPr lang="en-US" sz="3200" dirty="0"/>
              <a:t>Can handle large datasets</a:t>
            </a:r>
          </a:p>
          <a:p>
            <a:r>
              <a:rPr lang="en-US" sz="3200" b="1" dirty="0"/>
              <a:t>Improved version of Louvain</a:t>
            </a:r>
            <a:r>
              <a:rPr lang="en-US" sz="3200" dirty="0"/>
              <a:t> — ensures well-connected communities</a:t>
            </a:r>
          </a:p>
          <a:p>
            <a:endParaRPr lang="en-US" sz="2200" dirty="0"/>
          </a:p>
          <a:p>
            <a:pPr marL="0" indent="0">
              <a:buNone/>
            </a:pPr>
            <a:br>
              <a:rPr lang="en-US" dirty="0"/>
            </a:br>
            <a:br>
              <a:rPr lang="en-CH" dirty="0"/>
            </a:br>
            <a:endParaRPr lang="en-CH" dirty="0"/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A6C34-6165-5A21-8D71-4AEBBCA78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08451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A0C8C-D797-9296-2B85-623C2ECEA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A3B16-A1BB-44F0-077A-304FC9A09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2334"/>
          </a:xfrm>
        </p:spPr>
        <p:txBody>
          <a:bodyPr/>
          <a:lstStyle/>
          <a:p>
            <a:r>
              <a:rPr lang="en-US" dirty="0"/>
              <a:t>Community Detection Methods Analyzed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F13DE-C551-60A5-5B7B-183B0385C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460"/>
            <a:ext cx="10515600" cy="476950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Insights from Our Analysis</a:t>
            </a:r>
          </a:p>
          <a:p>
            <a:r>
              <a:rPr lang="en-US" sz="2000" dirty="0"/>
              <a:t>Leiden achieves a higher modularity, indicating stronger and more distinct community structure.</a:t>
            </a:r>
          </a:p>
          <a:p>
            <a:r>
              <a:rPr lang="en-US" sz="2000" dirty="0"/>
              <a:t>Conductance values are high for both methods due to the nature of the data, but Leiden performs slightly better.</a:t>
            </a:r>
          </a:p>
          <a:p>
            <a:r>
              <a:rPr lang="en-US" sz="2000" dirty="0"/>
              <a:t>Density appears higher for Louvain, primarily because it operates on undirected graphs, which naturally produce denser connections.</a:t>
            </a:r>
            <a:br>
              <a:rPr lang="en-US" b="1" dirty="0"/>
            </a:br>
            <a:br>
              <a:rPr lang="en-US" dirty="0"/>
            </a:br>
            <a:br>
              <a:rPr lang="en-CH" dirty="0"/>
            </a:br>
            <a:endParaRPr lang="en-CH" dirty="0"/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482A5-5799-AC50-96D9-2D551DB00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14</a:t>
            </a:fld>
            <a:endParaRPr lang="en-C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E554D9-5F0B-CFB7-3CC8-717FBB614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68868"/>
            <a:ext cx="7059706" cy="200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487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846A8-6E04-C0DB-9475-93CC46445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9228"/>
          </a:xfrm>
        </p:spPr>
        <p:txBody>
          <a:bodyPr/>
          <a:lstStyle/>
          <a:p>
            <a:r>
              <a:rPr lang="en-US" dirty="0" err="1"/>
              <a:t>Louvian</a:t>
            </a:r>
            <a:r>
              <a:rPr lang="en-US" dirty="0"/>
              <a:t> - </a:t>
            </a:r>
            <a:r>
              <a:rPr lang="en-CH" dirty="0"/>
              <a:t>Social Circle Detection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BD20E04-B3CC-7DB5-C1B9-6C0CA721D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223246"/>
            <a:ext cx="6943165" cy="295471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C59F2-3804-F122-46E2-4913FEAAC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15</a:t>
            </a:fld>
            <a:endParaRPr lang="en-CH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E4872F9-9083-4930-AE7F-0780A8DC3BE2}"/>
              </a:ext>
            </a:extLst>
          </p:cNvPr>
          <p:cNvSpPr txBox="1">
            <a:spLocks/>
          </p:cNvSpPr>
          <p:nvPr/>
        </p:nvSpPr>
        <p:spPr>
          <a:xfrm>
            <a:off x="838200" y="1407461"/>
            <a:ext cx="10515600" cy="97715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The following results show the outcomes of social circle detection applied to our dataset:</a:t>
            </a:r>
            <a:br>
              <a:rPr lang="en-US" dirty="0"/>
            </a:br>
            <a:br>
              <a:rPr lang="en-CH" dirty="0"/>
            </a:br>
            <a:endParaRPr lang="en-CH" dirty="0"/>
          </a:p>
          <a:p>
            <a:endParaRPr lang="en-CH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90ED673-9592-1C72-B7F7-FC45E7ED5F0B}"/>
              </a:ext>
            </a:extLst>
          </p:cNvPr>
          <p:cNvSpPr txBox="1">
            <a:spLocks/>
          </p:cNvSpPr>
          <p:nvPr/>
        </p:nvSpPr>
        <p:spPr>
          <a:xfrm>
            <a:off x="7951694" y="2223245"/>
            <a:ext cx="3594847" cy="2954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US" dirty="0"/>
            </a:br>
            <a:br>
              <a:rPr lang="en-CH" dirty="0"/>
            </a:br>
            <a:endParaRPr lang="en-CH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54960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46953-F8AC-3A07-DD29-CAC38BC8A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Characterize social circles based on services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C55E4-AFFB-BA73-6C91-DF7548FB0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3647"/>
            <a:ext cx="10515600" cy="1537541"/>
          </a:xfrm>
        </p:spPr>
        <p:txBody>
          <a:bodyPr>
            <a:normAutofit/>
          </a:bodyPr>
          <a:lstStyle/>
          <a:p>
            <a:r>
              <a:rPr lang="en-US" sz="2400" b="1" dirty="0"/>
              <a:t>Total Communities Detected using Services:</a:t>
            </a:r>
            <a:r>
              <a:rPr lang="en-US" sz="2400" dirty="0"/>
              <a:t> 1,438</a:t>
            </a:r>
            <a:endParaRPr lang="en-US" sz="2400" b="1" dirty="0"/>
          </a:p>
          <a:p>
            <a:r>
              <a:rPr lang="en-US" sz="2400" b="1" dirty="0"/>
              <a:t>Highest Service Count:</a:t>
            </a:r>
            <a:r>
              <a:rPr lang="en-US" sz="2400" dirty="0"/>
              <a:t> 61 (Community 0, </a:t>
            </a:r>
            <a:r>
              <a:rPr lang="en-US" sz="2400" i="1" dirty="0"/>
              <a:t>User Count:</a:t>
            </a:r>
            <a:r>
              <a:rPr lang="en-US" sz="2400" dirty="0"/>
              <a:t> 147,071)</a:t>
            </a:r>
          </a:p>
          <a:p>
            <a:r>
              <a:rPr lang="en-US" sz="2400" b="1" dirty="0"/>
              <a:t>Lowest Service Count:</a:t>
            </a:r>
            <a:r>
              <a:rPr lang="en-US" sz="2400" dirty="0"/>
              <a:t> 1 (Community 1704, User Count: 2)</a:t>
            </a:r>
            <a:endParaRPr lang="en-CH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41BE0-8525-3BF1-7388-A5F86825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16</a:t>
            </a:fld>
            <a:endParaRPr lang="en-C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54EDBC-B3FB-B20A-B420-E5EDE3908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696" y="3286125"/>
            <a:ext cx="7438375" cy="307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224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02692-5EE2-6625-CE0E-B435FA0ED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9910"/>
          </a:xfrm>
        </p:spPr>
        <p:txBody>
          <a:bodyPr>
            <a:normAutofit fontScale="90000"/>
          </a:bodyPr>
          <a:lstStyle/>
          <a:p>
            <a:r>
              <a:rPr lang="en-US" dirty="0"/>
              <a:t>Approach for Characterizing Users (Based on Top 3 Services)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8C697-C5B6-F310-3CC9-4BB869134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6400"/>
            <a:ext cx="10515600" cy="4500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Agglomerative approach (Complete Linkage) –</a:t>
            </a:r>
          </a:p>
          <a:p>
            <a:r>
              <a:rPr lang="en-US" sz="2000" dirty="0"/>
              <a:t>It is well-suited for detecting </a:t>
            </a:r>
            <a:r>
              <a:rPr lang="en-US" sz="2000" b="1" dirty="0"/>
              <a:t>nested or naturally forming user communities</a:t>
            </a:r>
            <a:r>
              <a:rPr lang="en-US" sz="2000" dirty="0"/>
              <a:t> based on their top services.</a:t>
            </a:r>
          </a:p>
          <a:p>
            <a:r>
              <a:rPr lang="en-US" sz="2000" dirty="0"/>
              <a:t>Complete Linkage to add maximum distance between members to ensure compact clusters and avoid chaining.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2200" b="1" dirty="0"/>
              <a:t>Steps for Clustering User Communities -</a:t>
            </a:r>
          </a:p>
          <a:p>
            <a:r>
              <a:rPr lang="en-US" sz="2000" dirty="0"/>
              <a:t>Removed communities with fewer than 4 users to reduce noise</a:t>
            </a:r>
          </a:p>
          <a:p>
            <a:r>
              <a:rPr lang="en-US" sz="2000" dirty="0"/>
              <a:t>Computed Jaccard distance matrix for categorical (service-type) data</a:t>
            </a:r>
          </a:p>
          <a:p>
            <a:r>
              <a:rPr lang="en-US" sz="2000" dirty="0"/>
              <a:t>Applied Z-linkage to determine the optimal distance threshold and number of clusters</a:t>
            </a:r>
          </a:p>
          <a:p>
            <a:r>
              <a:rPr lang="en-US" sz="2000" dirty="0"/>
              <a:t>Performed Agglomerative Clustering using Complete Linkage to group similar communities</a:t>
            </a:r>
          </a:p>
          <a:p>
            <a:r>
              <a:rPr lang="en-US" sz="2000" dirty="0"/>
              <a:t>Evaluated clustering using the Silhouette Score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ED087-7A94-9E78-D926-A46975DF6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17412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F2CBE-7398-C4BE-8BAD-2177E004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0797"/>
          </a:xfrm>
        </p:spPr>
        <p:txBody>
          <a:bodyPr>
            <a:normAutofit fontScale="90000"/>
          </a:bodyPr>
          <a:lstStyle/>
          <a:p>
            <a:r>
              <a:rPr lang="en-US" dirty="0"/>
              <a:t>Agglomerative Clustering Results (Complete Linkage)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E91F9-4875-77D7-E1F9-9FB354D60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18</a:t>
            </a:fld>
            <a:endParaRPr lang="en-CH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3A23DE3-BED7-DF2A-B696-A7E1A84FE6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62169"/>
            <a:ext cx="7074264" cy="11571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EE60656-FED9-7D6E-D8AB-FED3092EC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70004"/>
            <a:ext cx="7239372" cy="13211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53E9D33-66B5-89D2-B273-1BF2EF025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600" y="2599765"/>
            <a:ext cx="3711388" cy="3544443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53F62EB-95FB-1964-0EB7-3CC1F35BD20E}"/>
              </a:ext>
            </a:extLst>
          </p:cNvPr>
          <p:cNvSpPr txBox="1">
            <a:spLocks/>
          </p:cNvSpPr>
          <p:nvPr/>
        </p:nvSpPr>
        <p:spPr>
          <a:xfrm>
            <a:off x="838200" y="1613647"/>
            <a:ext cx="10515600" cy="920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Observation:</a:t>
            </a:r>
            <a:r>
              <a:rPr lang="en-US" sz="2400" dirty="0"/>
              <a:t> Most clusters contain very few communities, but a few clusters have a much higher number of communities (up to 22), indicating some highly connected social circles.</a:t>
            </a:r>
          </a:p>
        </p:txBody>
      </p:sp>
    </p:spTree>
    <p:extLst>
      <p:ext uri="{BB962C8B-B14F-4D97-AF65-F5344CB8AC3E}">
        <p14:creationId xmlns:p14="http://schemas.microsoft.com/office/powerpoint/2010/main" val="3401009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3FFB7-19F9-8049-A847-7A75A8144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for Characterizing Users (Based on </a:t>
            </a:r>
            <a:r>
              <a:rPr lang="en-US" dirty="0" err="1"/>
              <a:t>activites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1B6DC-76BC-95D9-D05A-D19F77C68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71094" cy="4802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User activity features used for characterization</a:t>
            </a:r>
          </a:p>
          <a:p>
            <a:r>
              <a:rPr lang="en-US" sz="2000" dirty="0"/>
              <a:t>Post rate per user in each community</a:t>
            </a:r>
          </a:p>
          <a:p>
            <a:r>
              <a:rPr lang="en-US" sz="2000" dirty="0"/>
              <a:t>Likes given per user in each community</a:t>
            </a:r>
          </a:p>
          <a:p>
            <a:r>
              <a:rPr lang="en-US" sz="2000" dirty="0"/>
              <a:t>Comments given per user in each community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200" b="1" dirty="0"/>
              <a:t>DBSCAN approach</a:t>
            </a:r>
          </a:p>
          <a:p>
            <a:r>
              <a:rPr lang="en-US" sz="2000" dirty="0"/>
              <a:t>Used raw data without filtering communities, as DBSCAN automatically detects noise.</a:t>
            </a:r>
          </a:p>
          <a:p>
            <a:r>
              <a:rPr lang="en-US" sz="2000" dirty="0"/>
              <a:t>Determined optimal ε (epsilon) using the Davies-Bouldin Index.</a:t>
            </a:r>
          </a:p>
          <a:p>
            <a:r>
              <a:rPr lang="en-US" sz="2000" dirty="0"/>
              <a:t>Selected min point parameters based on the number of features </a:t>
            </a:r>
            <a:r>
              <a:rPr lang="en-US" sz="2000" b="1" dirty="0"/>
              <a:t>(3).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C768C2-90DD-7DA1-0405-804464D9E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03386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F60A-F9D9-624B-456F-8624123D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934B4-16AA-8F2D-D4C1-01E6A7070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Research Questions</a:t>
            </a:r>
          </a:p>
          <a:p>
            <a:r>
              <a:rPr lang="en-CH" dirty="0"/>
              <a:t>Data Preprocessing</a:t>
            </a:r>
          </a:p>
          <a:p>
            <a:r>
              <a:rPr lang="en-CH" dirty="0"/>
              <a:t>Initial Data Exploration</a:t>
            </a:r>
          </a:p>
          <a:p>
            <a:r>
              <a:rPr lang="en-CH" dirty="0"/>
              <a:t>Social Circle Detection and Characterization</a:t>
            </a:r>
          </a:p>
          <a:p>
            <a:r>
              <a:rPr lang="en-CH" dirty="0"/>
              <a:t>Anomaly Detection and Characterization</a:t>
            </a:r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2335AD-A455-6CD8-4025-B346B9769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34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F9C72-0787-AD8B-9FB3-74F86B34F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DBSCAN approach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9EFDC-1B21-9423-CF95-EED996F0A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20</a:t>
            </a:fld>
            <a:endParaRPr lang="en-CH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0CCCC1D2-CA09-ADE1-4E4E-7C9813A1C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847" y="2492188"/>
            <a:ext cx="8413376" cy="338610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3ED7A92-5F28-E45B-D814-D60AD61A3428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771094" cy="1189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ADEB593-0B1B-EFCC-7685-29200BCCD2BA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771094" cy="711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Features for DBSCAN clustering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638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ABF17-B47A-2168-B964-A0FC6C01D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Clustering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9BD9C-E516-01F8-2996-1C3A7C699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21</a:t>
            </a:fld>
            <a:endParaRPr lang="en-CH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0EE751-4B06-7EC8-8ECE-DAB7AD61D32A}"/>
              </a:ext>
            </a:extLst>
          </p:cNvPr>
          <p:cNvSpPr txBox="1">
            <a:spLocks/>
          </p:cNvSpPr>
          <p:nvPr/>
        </p:nvSpPr>
        <p:spPr>
          <a:xfrm>
            <a:off x="739588" y="1690688"/>
            <a:ext cx="6010836" cy="4127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Observation:</a:t>
            </a:r>
          </a:p>
          <a:p>
            <a:r>
              <a:rPr lang="en-US" sz="2000" dirty="0"/>
              <a:t>Total clusters detected: 4</a:t>
            </a:r>
          </a:p>
          <a:p>
            <a:r>
              <a:rPr lang="en-US" sz="2000" dirty="0"/>
              <a:t>Noise: 2 communities were identified as noise (assigned to cluster -1)</a:t>
            </a:r>
          </a:p>
          <a:p>
            <a:r>
              <a:rPr lang="en-US" sz="2000" dirty="0"/>
              <a:t>Major cluster: 1,731 communities grouped together, indicating a large, highly similar group</a:t>
            </a:r>
          </a:p>
          <a:p>
            <a:r>
              <a:rPr lang="en-US" sz="2000" dirty="0"/>
              <a:t>Smaller clusters: 4 communities distributed across the remaining 2 clusters, representing small, distinct activity patterns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412AF62-7E1C-2EC8-25CD-E75846847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6270" y="1541929"/>
            <a:ext cx="4800847" cy="460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118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9A051-5127-6921-98D4-328DCB1DB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Clustering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E28D4-33C1-DB0C-4CBC-73A807C21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22</a:t>
            </a:fld>
            <a:endParaRPr lang="en-CH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40BBCC2-A7D4-D4AC-03AC-D5606882D6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689411"/>
            <a:ext cx="10771093" cy="3110753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E14235-B81C-5D6F-9ED6-59C1746C5DA3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771094" cy="711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DBSCAN clustering summary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88560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FAA27-79D6-3629-5A1D-12FB7E6CE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Algorithms used for Anomaly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E3663-5B74-26A5-CA46-E69098C26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Statistical Approach (Multivariate Gaussian)</a:t>
            </a:r>
          </a:p>
          <a:p>
            <a:r>
              <a:rPr lang="en-GB" dirty="0"/>
              <a:t>Clustering-based Approach (k-Means)</a:t>
            </a:r>
          </a:p>
          <a:p>
            <a:r>
              <a:rPr lang="en-GB" dirty="0"/>
              <a:t>Distance-based Approach (k-NN)</a:t>
            </a:r>
          </a:p>
          <a:p>
            <a:r>
              <a:rPr lang="en-GB" dirty="0"/>
              <a:t>Density-based Approach (LOF)</a:t>
            </a:r>
          </a:p>
          <a:p>
            <a:r>
              <a:rPr lang="en-GB" dirty="0"/>
              <a:t>Isolation-based Approach (</a:t>
            </a:r>
            <a:r>
              <a:rPr lang="en-GB" dirty="0" err="1"/>
              <a:t>iForest</a:t>
            </a:r>
            <a:r>
              <a:rPr lang="en-GB" dirty="0"/>
              <a:t>)</a:t>
            </a:r>
          </a:p>
          <a:p>
            <a:r>
              <a:rPr lang="en-GB" dirty="0"/>
              <a:t>One-Class SVM</a:t>
            </a:r>
          </a:p>
          <a:p>
            <a:r>
              <a:rPr lang="en-GB" dirty="0"/>
              <a:t>Reconstruction-based Approach (PCA)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99ECF-D73C-FD25-016C-CFA591D23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23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54087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39295-D45B-16B8-26AC-8CD7055F8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11F8D-AC38-D45E-EBA0-164A369F3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Features used for Anomaly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22B97-C43E-99D9-D63E-B415CC381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GB" dirty="0"/>
              <a:t>Follower Count per User</a:t>
            </a:r>
            <a:endParaRPr lang="en-CH" dirty="0"/>
          </a:p>
          <a:p>
            <a:pPr fontAlgn="t"/>
            <a:r>
              <a:rPr lang="en-GB" dirty="0"/>
              <a:t>Following Count per User</a:t>
            </a:r>
            <a:endParaRPr lang="en-CH" dirty="0"/>
          </a:p>
          <a:p>
            <a:pPr fontAlgn="t"/>
            <a:r>
              <a:rPr lang="en-GB" dirty="0"/>
              <a:t>Posts Created per User</a:t>
            </a:r>
            <a:endParaRPr lang="en-CH" dirty="0"/>
          </a:p>
          <a:p>
            <a:pPr fontAlgn="t"/>
            <a:r>
              <a:rPr lang="en-GB" dirty="0"/>
              <a:t>Likes Received per Post per User</a:t>
            </a:r>
            <a:endParaRPr lang="en-CH" dirty="0"/>
          </a:p>
          <a:p>
            <a:pPr fontAlgn="t"/>
            <a:r>
              <a:rPr lang="en-GB" dirty="0"/>
              <a:t>Likes Given per User</a:t>
            </a:r>
            <a:endParaRPr lang="en-CH" dirty="0"/>
          </a:p>
          <a:p>
            <a:pPr fontAlgn="t"/>
            <a:r>
              <a:rPr lang="en-GB" dirty="0"/>
              <a:t>Comments Received per Post per User</a:t>
            </a:r>
            <a:endParaRPr lang="en-CH" dirty="0"/>
          </a:p>
          <a:p>
            <a:pPr fontAlgn="t"/>
            <a:r>
              <a:rPr lang="en-GB" dirty="0"/>
              <a:t>Comments Given per User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6A539-5204-40E1-21B0-752861081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24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60484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6AF2D-7CA3-1FE7-1088-74B203201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8D1AD-1F82-C1CC-A9A9-CA648CB11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Preprocessing for Anomaly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50302-54E5-1661-0B16-A35DE38C5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CH" dirty="0"/>
              <a:t>Create a new dataframe </a:t>
            </a:r>
            <a:br>
              <a:rPr lang="en-CH" dirty="0"/>
            </a:br>
            <a:r>
              <a:rPr lang="en-CH" dirty="0"/>
              <a:t>-&gt; rows = users</a:t>
            </a:r>
            <a:br>
              <a:rPr lang="en-CH" dirty="0"/>
            </a:br>
            <a:r>
              <a:rPr lang="en-CH" dirty="0"/>
              <a:t>-&gt; columns = 7 features</a:t>
            </a:r>
          </a:p>
          <a:p>
            <a:pPr fontAlgn="t"/>
            <a:r>
              <a:rPr lang="en-CH" dirty="0"/>
              <a:t>Normalization </a:t>
            </a:r>
            <a:br>
              <a:rPr lang="en-CH" dirty="0"/>
            </a:br>
            <a:r>
              <a:rPr lang="en-CH" dirty="0"/>
              <a:t>-&gt; mean of every feauture = 0</a:t>
            </a:r>
            <a:br>
              <a:rPr lang="en-CH" dirty="0"/>
            </a:br>
            <a:r>
              <a:rPr lang="en-CH" dirty="0"/>
              <a:t>-&gt; std of every feature = 1</a:t>
            </a:r>
          </a:p>
          <a:p>
            <a:pPr fontAlgn="t"/>
            <a:r>
              <a:rPr lang="en-CH" dirty="0"/>
              <a:t>Setting an appropriate contamination rate </a:t>
            </a:r>
            <a:br>
              <a:rPr lang="en-CH" dirty="0"/>
            </a:br>
            <a:r>
              <a:rPr lang="en-CH" dirty="0"/>
              <a:t>-&gt; in our case: 0.02%</a:t>
            </a:r>
            <a:br>
              <a:rPr lang="en-CH" dirty="0"/>
            </a:br>
            <a:r>
              <a:rPr lang="en-CH" dirty="0"/>
              <a:t>-&gt; 0.0002 * 504’590 users ~ 150 outlier users</a:t>
            </a:r>
          </a:p>
          <a:p>
            <a:pPr fontAlgn="t"/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20923-0BBB-081C-D752-20CAA9FDA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25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29051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6F6A25-880B-0279-39D0-16330DFC0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A030E-5682-5145-6C50-CB7252539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sz="4000" dirty="0"/>
              <a:t>Outlier User ”</a:t>
            </a:r>
            <a:r>
              <a:rPr lang="en-GB" b="1" dirty="0" err="1"/>
              <a:t>pattonroberta</a:t>
            </a:r>
            <a:r>
              <a:rPr lang="en-GB" sz="4000" dirty="0"/>
              <a:t>” </a:t>
            </a:r>
            <a:br>
              <a:rPr lang="en-GB" sz="4000" dirty="0"/>
            </a:br>
            <a:r>
              <a:rPr lang="en-GB" sz="4000" dirty="0"/>
              <a:t>Influencer: is in the top 1 % in almost all categories</a:t>
            </a:r>
            <a:endParaRPr lang="en-CH" sz="4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9DB877D-55F8-AEA2-11E4-F16BCAC86742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1690687"/>
          <a:ext cx="10246895" cy="4260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8622">
                  <a:extLst>
                    <a:ext uri="{9D8B030D-6E8A-4147-A177-3AD203B41FA5}">
                      <a16:colId xmlns:a16="http://schemas.microsoft.com/office/drawing/2014/main" val="967672467"/>
                    </a:ext>
                  </a:extLst>
                </a:gridCol>
                <a:gridCol w="1876926">
                  <a:extLst>
                    <a:ext uri="{9D8B030D-6E8A-4147-A177-3AD203B41FA5}">
                      <a16:colId xmlns:a16="http://schemas.microsoft.com/office/drawing/2014/main" val="4119636025"/>
                    </a:ext>
                  </a:extLst>
                </a:gridCol>
                <a:gridCol w="1668379">
                  <a:extLst>
                    <a:ext uri="{9D8B030D-6E8A-4147-A177-3AD203B41FA5}">
                      <a16:colId xmlns:a16="http://schemas.microsoft.com/office/drawing/2014/main" val="1495807327"/>
                    </a:ext>
                  </a:extLst>
                </a:gridCol>
                <a:gridCol w="1892968">
                  <a:extLst>
                    <a:ext uri="{9D8B030D-6E8A-4147-A177-3AD203B41FA5}">
                      <a16:colId xmlns:a16="http://schemas.microsoft.com/office/drawing/2014/main" val="1862839425"/>
                    </a:ext>
                  </a:extLst>
                </a:gridCol>
              </a:tblGrid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Top in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361585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Follower Count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1,453.0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2743734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Following Count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19283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3.97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56457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Posts Created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1,389.0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7662955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Received per Post (on average)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2992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1320379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Given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2,707.0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4292978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Received per Post (on average)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919869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Given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4,365.0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8827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65E9B-F842-8230-DEF1-8171B552B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26</a:t>
            </a:fld>
            <a:endParaRPr lang="en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29E439-26B5-F06D-BFC6-C2DB227B93B9}"/>
              </a:ext>
            </a:extLst>
          </p:cNvPr>
          <p:cNvSpPr txBox="1"/>
          <p:nvPr/>
        </p:nvSpPr>
        <p:spPr>
          <a:xfrm>
            <a:off x="838199" y="6123543"/>
            <a:ext cx="103258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200" dirty="0"/>
              <a:t>Algorithms that detected outlier: </a:t>
            </a:r>
            <a:r>
              <a:rPr lang="en-GB" sz="2200" dirty="0"/>
              <a:t>Multivariate Gaussian, k-Means, </a:t>
            </a:r>
            <a:r>
              <a:rPr lang="en-GB" sz="2200" dirty="0" err="1"/>
              <a:t>kNN</a:t>
            </a:r>
            <a:r>
              <a:rPr lang="en-GB" sz="2200" dirty="0"/>
              <a:t>, </a:t>
            </a:r>
            <a:r>
              <a:rPr lang="en-GB" sz="2200" dirty="0" err="1"/>
              <a:t>iForest</a:t>
            </a:r>
            <a:r>
              <a:rPr lang="en-GB" sz="2200" dirty="0"/>
              <a:t>, PCA</a:t>
            </a:r>
            <a:endParaRPr lang="en-CH" sz="2200" dirty="0"/>
          </a:p>
        </p:txBody>
      </p:sp>
    </p:spTree>
    <p:extLst>
      <p:ext uri="{BB962C8B-B14F-4D97-AF65-F5344CB8AC3E}">
        <p14:creationId xmlns:p14="http://schemas.microsoft.com/office/powerpoint/2010/main" val="504298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42414-92A9-7E6E-58E6-0A5AFE6E9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08DAF-763B-F701-7F83-6D3536116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sz="4000" dirty="0"/>
              <a:t>Outlier User ”</a:t>
            </a:r>
            <a:r>
              <a:rPr lang="en-GB" b="1" dirty="0" err="1"/>
              <a:t>musiclion</a:t>
            </a:r>
            <a:r>
              <a:rPr lang="en-GB" sz="4000" dirty="0"/>
              <a:t>” </a:t>
            </a:r>
            <a:br>
              <a:rPr lang="en-GB" sz="4000" dirty="0"/>
            </a:br>
            <a:r>
              <a:rPr lang="en-GB" sz="4000" dirty="0"/>
              <a:t>Post Spammer Bot</a:t>
            </a:r>
            <a:endParaRPr lang="en-CH" sz="4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093CA9B-7957-CCA3-FD95-EC90BC9F42F1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1690687"/>
          <a:ext cx="10246895" cy="4260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8622">
                  <a:extLst>
                    <a:ext uri="{9D8B030D-6E8A-4147-A177-3AD203B41FA5}">
                      <a16:colId xmlns:a16="http://schemas.microsoft.com/office/drawing/2014/main" val="967672467"/>
                    </a:ext>
                  </a:extLst>
                </a:gridCol>
                <a:gridCol w="1876926">
                  <a:extLst>
                    <a:ext uri="{9D8B030D-6E8A-4147-A177-3AD203B41FA5}">
                      <a16:colId xmlns:a16="http://schemas.microsoft.com/office/drawing/2014/main" val="4119636025"/>
                    </a:ext>
                  </a:extLst>
                </a:gridCol>
                <a:gridCol w="1668379">
                  <a:extLst>
                    <a:ext uri="{9D8B030D-6E8A-4147-A177-3AD203B41FA5}">
                      <a16:colId xmlns:a16="http://schemas.microsoft.com/office/drawing/2014/main" val="1495807327"/>
                    </a:ext>
                  </a:extLst>
                </a:gridCol>
                <a:gridCol w="1892968">
                  <a:extLst>
                    <a:ext uri="{9D8B030D-6E8A-4147-A177-3AD203B41FA5}">
                      <a16:colId xmlns:a16="http://schemas.microsoft.com/office/drawing/2014/main" val="1862839425"/>
                    </a:ext>
                  </a:extLst>
                </a:gridCol>
              </a:tblGrid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Top in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361585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Follower Count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92419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19.11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2743734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Following Count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443553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95.45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56457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Posts Created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166,965.0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7662955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Received per Post (on average)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15913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3.26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1320379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Given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15739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51.61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4292978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Received per Post (on average)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37392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7.66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919869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Given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8512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1.76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8827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AC6A9-66F2-E219-EE9D-FC820177B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27</a:t>
            </a:fld>
            <a:endParaRPr lang="en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C3414F-59AD-ABAC-D778-53B2A8411305}"/>
              </a:ext>
            </a:extLst>
          </p:cNvPr>
          <p:cNvSpPr txBox="1"/>
          <p:nvPr/>
        </p:nvSpPr>
        <p:spPr>
          <a:xfrm>
            <a:off x="838199" y="6123543"/>
            <a:ext cx="94340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200" dirty="0"/>
              <a:t>Algorithms that detected outlier: </a:t>
            </a:r>
            <a:r>
              <a:rPr lang="en-GB" sz="2200" dirty="0"/>
              <a:t>Multivariate Gaussian, k-Means, </a:t>
            </a:r>
            <a:r>
              <a:rPr lang="en-GB" sz="2200" dirty="0" err="1"/>
              <a:t>kNN</a:t>
            </a:r>
            <a:r>
              <a:rPr lang="en-GB" sz="2200" dirty="0"/>
              <a:t>, PCA</a:t>
            </a:r>
            <a:endParaRPr lang="en-CH" sz="2200" dirty="0"/>
          </a:p>
        </p:txBody>
      </p:sp>
    </p:spTree>
    <p:extLst>
      <p:ext uri="{BB962C8B-B14F-4D97-AF65-F5344CB8AC3E}">
        <p14:creationId xmlns:p14="http://schemas.microsoft.com/office/powerpoint/2010/main" val="25738142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368DC2-0EE6-A707-42BE-1141E7598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F7D68-7BD7-99F3-3D0A-67BFC1C90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sz="4000" dirty="0"/>
              <a:t>Outlier User ”</a:t>
            </a:r>
            <a:r>
              <a:rPr lang="en-GB" b="1" dirty="0" err="1"/>
              <a:t>lolbot</a:t>
            </a:r>
            <a:r>
              <a:rPr lang="en-GB" sz="4000" dirty="0"/>
              <a:t>” </a:t>
            </a:r>
            <a:br>
              <a:rPr lang="en-GB" sz="4000" dirty="0"/>
            </a:br>
            <a:r>
              <a:rPr lang="en-GB" sz="4000" dirty="0"/>
              <a:t>Post and Comment Spammer Bot</a:t>
            </a:r>
            <a:endParaRPr lang="en-CH" sz="4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BF0DEC-9AF9-6580-7E71-BDA88F8E3F58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1690687"/>
          <a:ext cx="10246895" cy="4260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8622">
                  <a:extLst>
                    <a:ext uri="{9D8B030D-6E8A-4147-A177-3AD203B41FA5}">
                      <a16:colId xmlns:a16="http://schemas.microsoft.com/office/drawing/2014/main" val="967672467"/>
                    </a:ext>
                  </a:extLst>
                </a:gridCol>
                <a:gridCol w="1876926">
                  <a:extLst>
                    <a:ext uri="{9D8B030D-6E8A-4147-A177-3AD203B41FA5}">
                      <a16:colId xmlns:a16="http://schemas.microsoft.com/office/drawing/2014/main" val="4119636025"/>
                    </a:ext>
                  </a:extLst>
                </a:gridCol>
                <a:gridCol w="1668379">
                  <a:extLst>
                    <a:ext uri="{9D8B030D-6E8A-4147-A177-3AD203B41FA5}">
                      <a16:colId xmlns:a16="http://schemas.microsoft.com/office/drawing/2014/main" val="1495807327"/>
                    </a:ext>
                  </a:extLst>
                </a:gridCol>
                <a:gridCol w="1892968">
                  <a:extLst>
                    <a:ext uri="{9D8B030D-6E8A-4147-A177-3AD203B41FA5}">
                      <a16:colId xmlns:a16="http://schemas.microsoft.com/office/drawing/2014/main" val="1862839425"/>
                    </a:ext>
                  </a:extLst>
                </a:gridCol>
              </a:tblGrid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Top in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361585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Follower Count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128155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26.7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2743734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Following Count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263137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56457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Posts Created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7,231.0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7662955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Received per Post (on average)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15915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51.63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1320379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Given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15739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51.61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4292978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Received per Post (on average)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5365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1.42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919869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Given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7,225.0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8827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841F2-644D-9102-694E-8499CF5EF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28</a:t>
            </a:fld>
            <a:endParaRPr lang="en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34105E-CCB8-E53C-0D71-C4438B7A4201}"/>
              </a:ext>
            </a:extLst>
          </p:cNvPr>
          <p:cNvSpPr txBox="1"/>
          <p:nvPr/>
        </p:nvSpPr>
        <p:spPr>
          <a:xfrm>
            <a:off x="838199" y="6123543"/>
            <a:ext cx="94340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200" dirty="0"/>
              <a:t>Algorithms that detected outlier: </a:t>
            </a:r>
            <a:r>
              <a:rPr lang="en-GB" sz="2200" dirty="0"/>
              <a:t>Multivariate Gaussian, k-Means, </a:t>
            </a:r>
            <a:r>
              <a:rPr lang="en-GB" sz="2200" dirty="0" err="1"/>
              <a:t>kNN</a:t>
            </a:r>
            <a:r>
              <a:rPr lang="en-GB" sz="2200" dirty="0"/>
              <a:t>, PCA</a:t>
            </a:r>
            <a:endParaRPr lang="en-CH" sz="2200" dirty="0"/>
          </a:p>
        </p:txBody>
      </p:sp>
    </p:spTree>
    <p:extLst>
      <p:ext uri="{BB962C8B-B14F-4D97-AF65-F5344CB8AC3E}">
        <p14:creationId xmlns:p14="http://schemas.microsoft.com/office/powerpoint/2010/main" val="34443115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A24AC-43D1-9702-DB0C-11543C04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Answer to Research 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D1A90-1CE4-B923-B2F4-93DEDEFF6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We were able to detect anomalous users using seven different anomaly detection algorithms</a:t>
            </a:r>
          </a:p>
          <a:p>
            <a:r>
              <a:rPr lang="en-CH" dirty="0"/>
              <a:t>We were able to characterize three interesting anomalous users based on their activity and interaction pattern</a:t>
            </a:r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AABBF2-C8E9-7F0F-6C67-601AEAF5C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29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0684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97862-A2B7-DD02-C74E-82A439871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4D87C-BD77-ED81-53E3-3871B1792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sz="2400" b="1" dirty="0"/>
              <a:t>RQ 1: </a:t>
            </a:r>
            <a:r>
              <a:rPr lang="en-CH" sz="2400" dirty="0"/>
              <a:t>Is it possible to identify distinct social circles within the Friendfeed network based on user connections, and characterize them in terms of activity, service usage and interaction patterns? </a:t>
            </a:r>
            <a:br>
              <a:rPr lang="en-CH" sz="2400" dirty="0"/>
            </a:br>
            <a:endParaRPr lang="en-CH" sz="2400" dirty="0"/>
          </a:p>
          <a:p>
            <a:r>
              <a:rPr lang="en-CH" sz="2400" b="1" dirty="0"/>
              <a:t>RQ 2: </a:t>
            </a:r>
            <a:r>
              <a:rPr lang="en-CH" sz="2400" dirty="0"/>
              <a:t>Is it possible to detect anomalous users in the Friendfeed network (e.g., bots, spammers) based on posting, following, and interaction patterns (commenting/liking) and characerize them in terms of activity and interactions patterns?</a:t>
            </a:r>
            <a:endParaRPr lang="en-GB" sz="2400" dirty="0"/>
          </a:p>
          <a:p>
            <a:endParaRPr lang="en-CH" dirty="0"/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5B46E-FBF7-AE34-24F7-0DAFD950E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317033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87AD9-8E08-DF73-24F1-DE19E1F1B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37E42-2D0C-C47A-1831-40E1C0F07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Characterize more social circles and anomalous users based on their activity and interaction patterns</a:t>
            </a:r>
          </a:p>
          <a:p>
            <a:r>
              <a:rPr lang="en-CH" dirty="0"/>
              <a:t>Create more attributes of the users (e.g.: gender, political view and academic level based on profile and post descriptions)</a:t>
            </a:r>
          </a:p>
          <a:p>
            <a:r>
              <a:rPr lang="en-CH" dirty="0"/>
              <a:t>Create association rules within the friendfeed network and social circles (e.g. if the users are using facebook, they are likely to also use twitter)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61AD8-DEEA-DB2D-23B8-49E78C55D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30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56764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1B594-C0D0-485A-8B04-B5C553F06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Data – Friendfeed Social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4BD77-EF8B-4C6B-4188-65569018C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H" sz="2400" dirty="0"/>
              <a:t>Number of users: 665’38</a:t>
            </a:r>
            <a:r>
              <a:rPr lang="en-US" sz="2400" dirty="0"/>
              <a:t>4</a:t>
            </a:r>
          </a:p>
          <a:p>
            <a:r>
              <a:rPr lang="en-CH" sz="2400" dirty="0"/>
              <a:t>Number of people following: 19’547’158</a:t>
            </a:r>
            <a:endParaRPr lang="en-US" sz="2400" dirty="0"/>
          </a:p>
          <a:p>
            <a:r>
              <a:rPr lang="en-US" sz="2400" dirty="0"/>
              <a:t>Number of services: 1’587’334</a:t>
            </a:r>
            <a:endParaRPr lang="en-CH" sz="2400" dirty="0"/>
          </a:p>
          <a:p>
            <a:r>
              <a:rPr lang="en-CH" sz="2400" dirty="0"/>
              <a:t>Number of posts: 12’450’658</a:t>
            </a:r>
          </a:p>
          <a:p>
            <a:r>
              <a:rPr lang="en-CH" sz="2400" dirty="0"/>
              <a:t>Number of comments: 3’749’891</a:t>
            </a:r>
          </a:p>
          <a:p>
            <a:r>
              <a:rPr lang="en-CH" sz="2400" dirty="0"/>
              <a:t>Number of likes: 798’112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C9290D-1E06-D88F-4045-6F41E43D4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12888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C399C4-6C96-57FE-6C00-25E1A6D8A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56EF0-0597-9B4E-D6D2-43B2065DE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9228"/>
          </a:xfrm>
        </p:spPr>
        <p:txBody>
          <a:bodyPr/>
          <a:lstStyle/>
          <a:p>
            <a:r>
              <a:rPr lang="en-CH" dirty="0"/>
              <a:t>Data – </a:t>
            </a:r>
            <a:r>
              <a:rPr lang="en-US" dirty="0"/>
              <a:t>Preprocessing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B2B7D-B948-8E5D-10DB-6D67DDF62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965"/>
            <a:ext cx="10515600" cy="4643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1. Users Table</a:t>
            </a:r>
            <a:endParaRPr lang="en-US" sz="2400" dirty="0"/>
          </a:p>
          <a:p>
            <a:r>
              <a:rPr lang="en-US" sz="2000" dirty="0"/>
              <a:t>Removed duplicate records.</a:t>
            </a:r>
          </a:p>
          <a:p>
            <a:r>
              <a:rPr lang="en-US" sz="2000" dirty="0"/>
              <a:t>Converted all </a:t>
            </a:r>
            <a:r>
              <a:rPr lang="en-US" sz="2000" dirty="0" err="1"/>
              <a:t>user_id</a:t>
            </a:r>
            <a:r>
              <a:rPr lang="en-US" sz="2000" dirty="0"/>
              <a:t> values to lowercase to maintain consistency and avoid mismatches due to case differences.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/>
              <a:t>2. Following Table</a:t>
            </a:r>
          </a:p>
          <a:p>
            <a:r>
              <a:rPr lang="en-US" sz="2000" dirty="0"/>
              <a:t>Removed duplicate records.</a:t>
            </a:r>
          </a:p>
          <a:p>
            <a:r>
              <a:rPr lang="en-US" sz="2000" dirty="0"/>
              <a:t>Filtered out any follow relationships where either the follower or followed user does not exist in the users table.</a:t>
            </a:r>
          </a:p>
          <a:p>
            <a:r>
              <a:rPr lang="en-US" sz="2000" dirty="0"/>
              <a:t>Standardized </a:t>
            </a:r>
            <a:r>
              <a:rPr lang="en-US" sz="2000" dirty="0" err="1"/>
              <a:t>follower_id</a:t>
            </a:r>
            <a:r>
              <a:rPr lang="en-US" sz="2000" dirty="0"/>
              <a:t> and </a:t>
            </a:r>
            <a:r>
              <a:rPr lang="en-US" sz="2000" dirty="0" err="1"/>
              <a:t>followed_id</a:t>
            </a:r>
            <a:r>
              <a:rPr lang="en-US" sz="2000" dirty="0"/>
              <a:t> by converting them to lowercase.</a:t>
            </a:r>
            <a:endParaRPr lang="en-CH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74849-0EE1-D6C2-3AAE-15744AE94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4416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BF468-680E-2E10-6ACF-BCF9D2519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5DE92-463F-855E-2FDB-3E7D0BF6F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9228"/>
          </a:xfrm>
        </p:spPr>
        <p:txBody>
          <a:bodyPr/>
          <a:lstStyle/>
          <a:p>
            <a:r>
              <a:rPr lang="en-CH" dirty="0"/>
              <a:t>Data – </a:t>
            </a:r>
            <a:r>
              <a:rPr lang="en-US" dirty="0"/>
              <a:t>Preprocessing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0428B-5F3B-4F0E-9B1F-363E5D355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354"/>
            <a:ext cx="10515600" cy="5058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3. Services Table</a:t>
            </a:r>
          </a:p>
          <a:p>
            <a:r>
              <a:rPr lang="en-US" sz="2000" dirty="0"/>
              <a:t>Removed duplicate records.</a:t>
            </a:r>
          </a:p>
          <a:p>
            <a:r>
              <a:rPr lang="en-US" sz="2000" dirty="0"/>
              <a:t>Removed rows containing null values in key fields such as </a:t>
            </a:r>
            <a:r>
              <a:rPr lang="en-US" sz="2000" dirty="0" err="1"/>
              <a:t>user_id</a:t>
            </a:r>
            <a:r>
              <a:rPr lang="en-US" sz="2000" dirty="0"/>
              <a:t> and </a:t>
            </a:r>
            <a:r>
              <a:rPr lang="en-US" sz="2000" dirty="0" err="1"/>
              <a:t>service_id</a:t>
            </a:r>
            <a:r>
              <a:rPr lang="en-US" sz="2000" dirty="0"/>
              <a:t>.</a:t>
            </a:r>
          </a:p>
          <a:p>
            <a:r>
              <a:rPr lang="en-US" sz="2000" dirty="0"/>
              <a:t>Converted all </a:t>
            </a:r>
            <a:r>
              <a:rPr lang="en-US" sz="2000" dirty="0" err="1"/>
              <a:t>user_id</a:t>
            </a:r>
            <a:r>
              <a:rPr lang="en-US" sz="2000" dirty="0"/>
              <a:t> and </a:t>
            </a:r>
            <a:r>
              <a:rPr lang="en-US" sz="2000" dirty="0" err="1"/>
              <a:t>service_id</a:t>
            </a:r>
            <a:r>
              <a:rPr lang="en-US" sz="2000" dirty="0"/>
              <a:t> values to lowercase for consistency.</a:t>
            </a:r>
          </a:p>
          <a:p>
            <a:r>
              <a:rPr lang="en-US" sz="2000" dirty="0"/>
              <a:t>Retained only service records for users that exist in the followings table, as these users are relevant for community detection.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/>
              <a:t>4. Posts Table</a:t>
            </a:r>
          </a:p>
          <a:p>
            <a:r>
              <a:rPr lang="en-US" sz="2000" dirty="0"/>
              <a:t>Removed posts that did not contain any text, image, or video content.</a:t>
            </a:r>
          </a:p>
          <a:p>
            <a:r>
              <a:rPr lang="en-US" sz="2000" dirty="0"/>
              <a:t>Dropped rows with null values in key fields such as </a:t>
            </a:r>
            <a:r>
              <a:rPr lang="en-US" sz="2000" dirty="0" err="1"/>
              <a:t>user_id</a:t>
            </a:r>
            <a:r>
              <a:rPr lang="en-US" sz="2000" dirty="0"/>
              <a:t> and </a:t>
            </a:r>
            <a:r>
              <a:rPr lang="en-US" sz="2000" dirty="0" err="1"/>
              <a:t>post_id</a:t>
            </a:r>
            <a:r>
              <a:rPr lang="en-US" sz="2000" dirty="0"/>
              <a:t>.</a:t>
            </a:r>
          </a:p>
          <a:p>
            <a:r>
              <a:rPr lang="en-US" sz="2000" dirty="0"/>
              <a:t>Converted all </a:t>
            </a:r>
            <a:r>
              <a:rPr lang="en-US" sz="2000" dirty="0" err="1"/>
              <a:t>user_id</a:t>
            </a:r>
            <a:r>
              <a:rPr lang="en-US" sz="2000" dirty="0"/>
              <a:t> and </a:t>
            </a:r>
            <a:r>
              <a:rPr lang="en-US" sz="2000" dirty="0" err="1"/>
              <a:t>post_id</a:t>
            </a:r>
            <a:r>
              <a:rPr lang="en-US" sz="2000" dirty="0"/>
              <a:t> values to lowercase to ensure consistency and accurate matching.</a:t>
            </a:r>
            <a:endParaRPr lang="en-CH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72B1F-CD73-14FA-5765-870EA2C1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6264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865FE-DD01-B79E-89F6-7295C5F60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AE314-1227-9D5F-1E25-E9E071FD8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9228"/>
          </a:xfrm>
        </p:spPr>
        <p:txBody>
          <a:bodyPr/>
          <a:lstStyle/>
          <a:p>
            <a:r>
              <a:rPr lang="en-CH" dirty="0"/>
              <a:t>Data – </a:t>
            </a:r>
            <a:r>
              <a:rPr lang="en-US" dirty="0"/>
              <a:t>Preprocessing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FDF25-F662-EB63-1FAA-DB775E024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354"/>
            <a:ext cx="10515600" cy="5058520"/>
          </a:xfrm>
        </p:spPr>
        <p:txBody>
          <a:bodyPr>
            <a:normAutofit/>
          </a:bodyPr>
          <a:lstStyle/>
          <a:p>
            <a:r>
              <a:rPr lang="en-US" sz="2000" dirty="0"/>
              <a:t>Retained only posts from users present in the followings table, as these users are relevant for community detection.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/>
              <a:t>5. Likes Table </a:t>
            </a:r>
          </a:p>
          <a:p>
            <a:r>
              <a:rPr lang="en-US" sz="2000" dirty="0"/>
              <a:t>Removed duplicate records.</a:t>
            </a:r>
          </a:p>
          <a:p>
            <a:r>
              <a:rPr lang="en-US" sz="2000" dirty="0"/>
              <a:t>Converted all </a:t>
            </a:r>
            <a:r>
              <a:rPr lang="en-US" sz="2000" dirty="0" err="1"/>
              <a:t>user_id</a:t>
            </a:r>
            <a:r>
              <a:rPr lang="en-US" sz="2000" dirty="0"/>
              <a:t> and </a:t>
            </a:r>
            <a:r>
              <a:rPr lang="en-US" sz="2000" dirty="0" err="1"/>
              <a:t>post_id</a:t>
            </a:r>
            <a:r>
              <a:rPr lang="en-US" sz="2000" dirty="0"/>
              <a:t> values to lowercase for consistency and accurate matching.</a:t>
            </a:r>
          </a:p>
          <a:p>
            <a:r>
              <a:rPr lang="en-US" sz="2000" dirty="0"/>
              <a:t>Retained only likes from users present in the followings table, as these users are relevant for community detection.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400" b="1" dirty="0"/>
              <a:t>5. Comments Table</a:t>
            </a:r>
          </a:p>
          <a:p>
            <a:r>
              <a:rPr lang="en-US" sz="2000" dirty="0"/>
              <a:t>Removed duplicate records.</a:t>
            </a:r>
          </a:p>
          <a:p>
            <a:r>
              <a:rPr lang="en-US" sz="2000" dirty="0"/>
              <a:t>Dropped rows with null values in key fields such as </a:t>
            </a:r>
            <a:r>
              <a:rPr lang="en-US" sz="2000" dirty="0" err="1"/>
              <a:t>posted_by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000" b="1" dirty="0"/>
          </a:p>
          <a:p>
            <a:endParaRPr lang="en-CH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7780A9-CC00-542E-0B31-F172F96B4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57052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03CEBD-4942-FD8B-3ABA-4C9C6CC44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66F75-A680-01D9-D5E6-F1C1B5CA2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9228"/>
          </a:xfrm>
        </p:spPr>
        <p:txBody>
          <a:bodyPr/>
          <a:lstStyle/>
          <a:p>
            <a:r>
              <a:rPr lang="en-CH" dirty="0"/>
              <a:t>Data – </a:t>
            </a:r>
            <a:r>
              <a:rPr lang="en-US" dirty="0"/>
              <a:t>Preprocessing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AEB42-9D82-9A2B-41A1-1B107C12C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354"/>
            <a:ext cx="10515600" cy="5058520"/>
          </a:xfrm>
        </p:spPr>
        <p:txBody>
          <a:bodyPr>
            <a:normAutofit/>
          </a:bodyPr>
          <a:lstStyle/>
          <a:p>
            <a:r>
              <a:rPr lang="en-US" sz="2000" dirty="0"/>
              <a:t>Converted all </a:t>
            </a:r>
            <a:r>
              <a:rPr lang="en-US" sz="2000" dirty="0" err="1"/>
              <a:t>posted_by</a:t>
            </a:r>
            <a:r>
              <a:rPr lang="en-US" sz="2000" dirty="0"/>
              <a:t> values to lowercase for consistency and accurate matching.</a:t>
            </a:r>
          </a:p>
          <a:p>
            <a:r>
              <a:rPr lang="en-US" sz="2000" dirty="0"/>
              <a:t>Retained only comments made by users present in the followings table, as these users are relevant for community detection.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CH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9DB99-8196-436F-D9DE-79604BE81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85151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D6B6-34B6-C3F5-A45D-C9ABF16D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- After Preprocessing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60156-5663-DF29-35DD-F4A9F6805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859"/>
            <a:ext cx="10861110" cy="4617104"/>
          </a:xfrm>
        </p:spPr>
        <p:txBody>
          <a:bodyPr>
            <a:normAutofit/>
          </a:bodyPr>
          <a:lstStyle/>
          <a:p>
            <a:r>
              <a:rPr lang="en-US" sz="2400" dirty="0"/>
              <a:t>Number of users: 645’416 </a:t>
            </a:r>
          </a:p>
          <a:p>
            <a:r>
              <a:rPr lang="en-US" sz="2400" dirty="0"/>
              <a:t>Number of people following: 18’477’147 </a:t>
            </a:r>
          </a:p>
          <a:p>
            <a:r>
              <a:rPr lang="en-US" sz="2400" dirty="0"/>
              <a:t>Number of services: 136’6407 </a:t>
            </a:r>
          </a:p>
          <a:p>
            <a:r>
              <a:rPr lang="en-US" sz="2400" dirty="0"/>
              <a:t>Number of posts: 10’864’613 </a:t>
            </a:r>
          </a:p>
          <a:p>
            <a:r>
              <a:rPr lang="en-US" sz="2400" dirty="0"/>
              <a:t>Number of comments: 3’749’891 </a:t>
            </a:r>
          </a:p>
          <a:p>
            <a:r>
              <a:rPr lang="en-US" sz="2400" dirty="0"/>
              <a:t>Number of likes: 797’290</a:t>
            </a:r>
            <a:endParaRPr lang="en-CH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D3977-5B62-A68B-08EE-7AE27CB61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31160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1556</TotalTime>
  <Words>1867</Words>
  <Application>Microsoft Macintosh PowerPoint</Application>
  <PresentationFormat>Widescreen</PresentationFormat>
  <Paragraphs>359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Aptos</vt:lpstr>
      <vt:lpstr>Aptos Display</vt:lpstr>
      <vt:lpstr>Aptos Narrow</vt:lpstr>
      <vt:lpstr>Arial</vt:lpstr>
      <vt:lpstr>Office Theme</vt:lpstr>
      <vt:lpstr>Group 51 – Data Mining I Project</vt:lpstr>
      <vt:lpstr>Topics</vt:lpstr>
      <vt:lpstr>Research Questions</vt:lpstr>
      <vt:lpstr>Data – Friendfeed Social Network</vt:lpstr>
      <vt:lpstr>Data – Preprocessing</vt:lpstr>
      <vt:lpstr>Data – Preprocessing</vt:lpstr>
      <vt:lpstr>Data – Preprocessing</vt:lpstr>
      <vt:lpstr>Data – Preprocessing</vt:lpstr>
      <vt:lpstr>Data - After Preprocessing -</vt:lpstr>
      <vt:lpstr>Initial Data Exploration</vt:lpstr>
      <vt:lpstr>Initial Data Exploration</vt:lpstr>
      <vt:lpstr>Initial Data Exploration – per User Statistics</vt:lpstr>
      <vt:lpstr>Community Detection Methods Analyzed</vt:lpstr>
      <vt:lpstr>Community Detection Methods Analyzed</vt:lpstr>
      <vt:lpstr>Louvian - Social Circle Detection</vt:lpstr>
      <vt:lpstr>Characterize social circles based on services</vt:lpstr>
      <vt:lpstr>Approach for Characterizing Users (Based on Top 3 Services)</vt:lpstr>
      <vt:lpstr>Agglomerative Clustering Results (Complete Linkage)</vt:lpstr>
      <vt:lpstr>Approach for Characterizing Users (Based on activites)</vt:lpstr>
      <vt:lpstr>DBSCAN approach</vt:lpstr>
      <vt:lpstr>DBSCAN Clustering Results</vt:lpstr>
      <vt:lpstr>DBSCAN Clustering Results</vt:lpstr>
      <vt:lpstr>Algorithms used for Anomaly Detection</vt:lpstr>
      <vt:lpstr>Features used for Anomaly Detection</vt:lpstr>
      <vt:lpstr>Preprocessing for Anomaly Detection</vt:lpstr>
      <vt:lpstr>Outlier User ”pattonroberta”  Influencer: is in the top 1 % in almost all categories</vt:lpstr>
      <vt:lpstr>Outlier User ”musiclion”  Post Spammer Bot</vt:lpstr>
      <vt:lpstr>Outlier User ”lolbot”  Post and Comment Spammer Bot</vt:lpstr>
      <vt:lpstr>Answer to Research Question 2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Blum Jonas</dc:creator>
  <cp:lastModifiedBy>Blum Jonas</cp:lastModifiedBy>
  <cp:revision>66</cp:revision>
  <dcterms:created xsi:type="dcterms:W3CDTF">2025-09-25T09:14:50Z</dcterms:created>
  <dcterms:modified xsi:type="dcterms:W3CDTF">2025-10-15T19:04:35Z</dcterms:modified>
</cp:coreProperties>
</file>