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260" r:id="rId4"/>
    <p:sldId id="262" r:id="rId5"/>
    <p:sldId id="284" r:id="rId6"/>
    <p:sldId id="285" r:id="rId7"/>
    <p:sldId id="286" r:id="rId8"/>
    <p:sldId id="287" r:id="rId9"/>
    <p:sldId id="258" r:id="rId10"/>
    <p:sldId id="257" r:id="rId11"/>
    <p:sldId id="266" r:id="rId12"/>
    <p:sldId id="268" r:id="rId13"/>
    <p:sldId id="261" r:id="rId14"/>
    <p:sldId id="288" r:id="rId15"/>
    <p:sldId id="279" r:id="rId16"/>
    <p:sldId id="282" r:id="rId17"/>
    <p:sldId id="289" r:id="rId18"/>
    <p:sldId id="290" r:id="rId19"/>
    <p:sldId id="291" r:id="rId20"/>
    <p:sldId id="293" r:id="rId21"/>
    <p:sldId id="292" r:id="rId22"/>
    <p:sldId id="294" r:id="rId23"/>
    <p:sldId id="264" r:id="rId24"/>
    <p:sldId id="269" r:id="rId25"/>
    <p:sldId id="283" r:id="rId26"/>
    <p:sldId id="295" r:id="rId27"/>
    <p:sldId id="296" r:id="rId28"/>
    <p:sldId id="297" r:id="rId29"/>
    <p:sldId id="281" r:id="rId30"/>
    <p:sldId id="274" r:id="rId3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/>
    <p:restoredTop sz="92424" autoAdjust="0"/>
  </p:normalViewPr>
  <p:slideViewPr>
    <p:cSldViewPr snapToGrid="0">
      <p:cViewPr varScale="1">
        <p:scale>
          <a:sx n="99" d="100"/>
          <a:sy n="9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15.10.2025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54E27-D72A-B90D-2CBB-7EA49305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A8644-6008-B979-E1B8-820A3E78A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6E256-CB57-FBF9-F59D-CE761E6CF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2000-BAF0-96D4-698D-2AD885FC2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088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529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RQ 1:</a:t>
            </a:r>
            <a:br>
              <a:rPr lang="en-CH" dirty="0"/>
            </a:br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39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 (k-NN -&gt; k nearest </a:t>
            </a:r>
            <a:r>
              <a:rPr lang="en-GB" b="1" dirty="0" err="1"/>
              <a:t>neighbots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 -&gt; Local Outlier Factor))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205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7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15.10.25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15.10.25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15.10.25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800" dirty="0"/>
              <a:t>Analysis of Social Circles and Anomalous Users in the </a:t>
            </a:r>
            <a:r>
              <a:rPr lang="en-GB" sz="2800" dirty="0" err="1"/>
              <a:t>Friendfeed</a:t>
            </a:r>
            <a:r>
              <a:rPr lang="en-GB" sz="2800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915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dirty="0"/>
              <a:t>1. Louvain Algorithm</a:t>
            </a:r>
            <a:endParaRPr lang="en-US" sz="3800" dirty="0"/>
          </a:p>
          <a:p>
            <a:r>
              <a:rPr lang="en-US" sz="3200" dirty="0"/>
              <a:t>Works on undirected graphs</a:t>
            </a:r>
          </a:p>
          <a:p>
            <a:r>
              <a:rPr lang="en-US" sz="3200" dirty="0"/>
              <a:t>Optimizes </a:t>
            </a:r>
            <a:r>
              <a:rPr lang="en-US" sz="3200" b="1" dirty="0"/>
              <a:t>modularity</a:t>
            </a:r>
            <a:r>
              <a:rPr lang="en-US" sz="3200" dirty="0"/>
              <a:t> to find communities</a:t>
            </a:r>
          </a:p>
          <a:p>
            <a:r>
              <a:rPr lang="en-US" sz="3200" dirty="0"/>
              <a:t>Can handle large datasets</a:t>
            </a:r>
          </a:p>
          <a:p>
            <a:r>
              <a:rPr lang="en-US" sz="3200" dirty="0"/>
              <a:t>Limitation: May produce </a:t>
            </a:r>
            <a:r>
              <a:rPr lang="en-US" sz="3200" b="1" dirty="0"/>
              <a:t>disconnected or poorly connected</a:t>
            </a:r>
            <a:r>
              <a:rPr lang="en-US" sz="3200" dirty="0"/>
              <a:t> communities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b="1" dirty="0"/>
              <a:t>2. Leiden Algorithm</a:t>
            </a:r>
            <a:endParaRPr lang="en-US" sz="3800" dirty="0"/>
          </a:p>
          <a:p>
            <a:r>
              <a:rPr lang="en-US" sz="3200" dirty="0"/>
              <a:t>Works on directed and undirected graphs</a:t>
            </a:r>
          </a:p>
          <a:p>
            <a:r>
              <a:rPr lang="en-US" sz="3200" dirty="0"/>
              <a:t>Based on </a:t>
            </a:r>
            <a:r>
              <a:rPr lang="en-US" sz="3200" b="1" dirty="0"/>
              <a:t>modularity optimization </a:t>
            </a:r>
            <a:r>
              <a:rPr lang="en-US" sz="3200" dirty="0"/>
              <a:t>like</a:t>
            </a:r>
            <a:r>
              <a:rPr lang="en-US" sz="3200" b="1" dirty="0"/>
              <a:t> </a:t>
            </a:r>
            <a:r>
              <a:rPr lang="en-US" sz="3200" b="1" dirty="0" err="1"/>
              <a:t>Louvian</a:t>
            </a:r>
            <a:endParaRPr lang="en-US" sz="3200" b="1" dirty="0"/>
          </a:p>
          <a:p>
            <a:r>
              <a:rPr lang="en-US" sz="3200" dirty="0"/>
              <a:t>Can handle large datasets</a:t>
            </a:r>
          </a:p>
          <a:p>
            <a:r>
              <a:rPr lang="en-US" sz="3200" b="1" dirty="0"/>
              <a:t>Improved version of Louvain</a:t>
            </a:r>
            <a:r>
              <a:rPr lang="en-US" sz="3200" dirty="0"/>
              <a:t> — ensures well-connected communities</a:t>
            </a:r>
          </a:p>
          <a:p>
            <a:endParaRPr lang="en-US" sz="2200" dirty="0"/>
          </a:p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0C8C-D797-9296-2B85-623C2ECEA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3B16-A1BB-44F0-077A-304FC9A0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13DE-C551-60A5-5B7B-183B0385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Insights from Our Analysis</a:t>
            </a:r>
          </a:p>
          <a:p>
            <a:r>
              <a:rPr lang="en-US" sz="2000" dirty="0"/>
              <a:t>Leiden achieves a higher modularity, indicating stronger and more distinct community structure.</a:t>
            </a:r>
          </a:p>
          <a:p>
            <a:r>
              <a:rPr lang="en-US" sz="2000" dirty="0"/>
              <a:t>Conductance values are high for both methods due to the nature of the data, but Leiden performs slightly better.</a:t>
            </a:r>
          </a:p>
          <a:p>
            <a:r>
              <a:rPr lang="en-US" sz="2000" dirty="0"/>
              <a:t>Density appears higher for Louvain, primarily because it operates on undirected graphs, which naturally produce denser connections.</a:t>
            </a:r>
            <a:br>
              <a:rPr lang="en-US" b="1" dirty="0"/>
            </a:b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482A5-5799-AC50-96D9-2D551DB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554D9-5F0B-CFB7-3CC8-717FBB614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9724"/>
            <a:ext cx="7059706" cy="26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8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6A8-6E04-C0DB-9475-93CC4644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US" dirty="0" err="1"/>
              <a:t>Louvian</a:t>
            </a:r>
            <a:r>
              <a:rPr lang="en-US" dirty="0"/>
              <a:t> - </a:t>
            </a:r>
            <a:r>
              <a:rPr lang="en-CH" dirty="0"/>
              <a:t>Social Circle Detection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D20E04-B3CC-7DB5-C1B9-6C0CA721D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3246"/>
            <a:ext cx="6943165" cy="39457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59F2-3804-F122-46E2-4913FEA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4872F9-9083-4930-AE7F-0780A8DC3BE2}"/>
              </a:ext>
            </a:extLst>
          </p:cNvPr>
          <p:cNvSpPr txBox="1">
            <a:spLocks/>
          </p:cNvSpPr>
          <p:nvPr/>
        </p:nvSpPr>
        <p:spPr>
          <a:xfrm>
            <a:off x="838200" y="1407461"/>
            <a:ext cx="10515600" cy="97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following results show the outcomes of social circle detection applied to our dataset:</a:t>
            </a: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0ED673-9592-1C72-B7F7-FC45E7ED5F0B}"/>
              </a:ext>
            </a:extLst>
          </p:cNvPr>
          <p:cNvSpPr txBox="1">
            <a:spLocks/>
          </p:cNvSpPr>
          <p:nvPr/>
        </p:nvSpPr>
        <p:spPr>
          <a:xfrm>
            <a:off x="7951694" y="2223245"/>
            <a:ext cx="3594847" cy="295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5496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953-F8AC-3A07-DD29-CAC38BC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Characterize social circles based on services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55E4-AFFB-BA73-6C91-DF7548FB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1537541"/>
          </a:xfrm>
        </p:spPr>
        <p:txBody>
          <a:bodyPr>
            <a:normAutofit/>
          </a:bodyPr>
          <a:lstStyle/>
          <a:p>
            <a:r>
              <a:rPr lang="en-US" sz="2400" b="1" dirty="0"/>
              <a:t>Total Communities Detected using Services:</a:t>
            </a:r>
            <a:r>
              <a:rPr lang="en-US" sz="2400" dirty="0"/>
              <a:t> 1,438</a:t>
            </a:r>
            <a:endParaRPr lang="en-US" sz="2400" b="1" dirty="0"/>
          </a:p>
          <a:p>
            <a:r>
              <a:rPr lang="en-US" sz="2400" b="1" dirty="0"/>
              <a:t>Highest Service Count:</a:t>
            </a:r>
            <a:r>
              <a:rPr lang="en-US" sz="2400" dirty="0"/>
              <a:t> 61 (Community 0, </a:t>
            </a:r>
            <a:r>
              <a:rPr lang="en-US" sz="2400" i="1" dirty="0"/>
              <a:t>User Count:</a:t>
            </a:r>
            <a:r>
              <a:rPr lang="en-US" sz="2400" dirty="0"/>
              <a:t> 147,071)</a:t>
            </a:r>
          </a:p>
          <a:p>
            <a:r>
              <a:rPr lang="en-US" sz="2400" b="1" dirty="0"/>
              <a:t>Lowest Service Count:</a:t>
            </a:r>
            <a:r>
              <a:rPr lang="en-US" sz="2400" dirty="0"/>
              <a:t> 1 (Community 1704, User Count: 2)</a:t>
            </a:r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1BE0-8525-3BF1-7388-A5F8682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4EDBC-B3FB-B20A-B420-E5EDE390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97" y="3035683"/>
            <a:ext cx="5513740" cy="34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2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2692-5EE2-6625-CE0E-B435FA0E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91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for Characterizing Users (Based on Top 3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697-C5B6-F310-3CC9-4BB8691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0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Agglomerative approach (Complete Linkage) –</a:t>
            </a:r>
          </a:p>
          <a:p>
            <a:r>
              <a:rPr lang="en-US" sz="2000" dirty="0"/>
              <a:t>It is well-suited for detecting </a:t>
            </a:r>
            <a:r>
              <a:rPr lang="en-US" sz="2000" b="1" dirty="0"/>
              <a:t>nested or naturally forming user communities</a:t>
            </a:r>
            <a:r>
              <a:rPr lang="en-US" sz="2000" dirty="0"/>
              <a:t> based on their top services.</a:t>
            </a:r>
          </a:p>
          <a:p>
            <a:r>
              <a:rPr lang="en-US" sz="2000" dirty="0"/>
              <a:t>Complete Linkage to add maximum distance between members to ensure compact clusters and avoid chaining.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200" b="1" dirty="0"/>
              <a:t>Steps for Clustering User Communities -</a:t>
            </a:r>
          </a:p>
          <a:p>
            <a:r>
              <a:rPr lang="en-US" sz="2000" dirty="0"/>
              <a:t>Removed communities with fewer than 4 users to reduce noise</a:t>
            </a:r>
          </a:p>
          <a:p>
            <a:r>
              <a:rPr lang="en-US" sz="2000" dirty="0"/>
              <a:t>Computed Jaccard distance matrix for categorical (service-type) data</a:t>
            </a:r>
          </a:p>
          <a:p>
            <a:r>
              <a:rPr lang="en-US" sz="2000" dirty="0"/>
              <a:t>Applied Z-linkage to determine the optimal distance threshold and number of clusters</a:t>
            </a:r>
          </a:p>
          <a:p>
            <a:r>
              <a:rPr lang="en-US" sz="2000" dirty="0"/>
              <a:t>Performed Agglomerative Clustering using Complete Linkage to group similar communities</a:t>
            </a:r>
          </a:p>
          <a:p>
            <a:r>
              <a:rPr lang="en-US" sz="2000" dirty="0"/>
              <a:t>Evaluated clustering using the Silhouette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ED087-7A94-9E78-D926-A46975DF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741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2CBE-7398-C4BE-8BAD-2177E004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97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Results (Complete Linkage)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E91F9-4875-77D7-E1F9-9FB354D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A23DE3-BED7-DF2A-B696-A7E1A84F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9"/>
            <a:ext cx="7074264" cy="1157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E60656-FED9-7D6E-D8AB-FED3092E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0004"/>
            <a:ext cx="7239372" cy="1321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E9D33-66B5-89D2-B273-1BF2EF025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599765"/>
            <a:ext cx="3711388" cy="354444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53F62EB-95FB-1964-0EB7-3CC1F35BD20E}"/>
              </a:ext>
            </a:extLst>
          </p:cNvPr>
          <p:cNvSpPr txBox="1">
            <a:spLocks/>
          </p:cNvSpPr>
          <p:nvPr/>
        </p:nvSpPr>
        <p:spPr>
          <a:xfrm>
            <a:off x="838200" y="1613647"/>
            <a:ext cx="10515600" cy="920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  <a:r>
              <a:rPr lang="en-US" sz="2400" dirty="0"/>
              <a:t> Most clusters contain very few communities, but a few clusters have a much higher number of communities (up to 22), indicating some highly connected social circles.</a:t>
            </a:r>
          </a:p>
        </p:txBody>
      </p:sp>
    </p:spTree>
    <p:extLst>
      <p:ext uri="{BB962C8B-B14F-4D97-AF65-F5344CB8AC3E}">
        <p14:creationId xmlns:p14="http://schemas.microsoft.com/office/powerpoint/2010/main" val="340100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FFB7-19F9-8049-A847-7A75A814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Characterizing Users (Based on </a:t>
            </a:r>
            <a:r>
              <a:rPr lang="en-US" dirty="0" err="1"/>
              <a:t>activites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B6DC-76BC-95D9-D05A-D19F77C6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1094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 activity features used for characterization</a:t>
            </a:r>
          </a:p>
          <a:p>
            <a:r>
              <a:rPr lang="en-US" sz="2000" dirty="0"/>
              <a:t>Post rate per user in each community</a:t>
            </a:r>
          </a:p>
          <a:p>
            <a:r>
              <a:rPr lang="en-US" sz="2000" dirty="0"/>
              <a:t>Likes given per user in each community</a:t>
            </a:r>
          </a:p>
          <a:p>
            <a:r>
              <a:rPr lang="en-US" sz="2000" dirty="0"/>
              <a:t>Comments given per user in each community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DBSCAN approach</a:t>
            </a:r>
          </a:p>
          <a:p>
            <a:r>
              <a:rPr lang="en-US" sz="2000" dirty="0"/>
              <a:t>Used raw data without filtering communities, as DBSCAN automatically detects noise.</a:t>
            </a:r>
          </a:p>
          <a:p>
            <a:r>
              <a:rPr lang="en-US" sz="2000" dirty="0"/>
              <a:t>Determined optimal ε (epsilon) using the Davies-Bouldin Index.</a:t>
            </a:r>
          </a:p>
          <a:p>
            <a:r>
              <a:rPr lang="en-US" sz="2000" dirty="0"/>
              <a:t>Selected min point parameters based on the number of features </a:t>
            </a:r>
            <a:r>
              <a:rPr lang="en-US" sz="2000" b="1" dirty="0"/>
              <a:t>(3).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768C2-90DD-7DA1-0405-804464D9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38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60A-F9D9-624B-456F-862412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4B4-16AA-8F2D-D4C1-01E6A70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  <a:p>
            <a:r>
              <a:rPr lang="en-CH" dirty="0"/>
              <a:t>Data Preprocessing</a:t>
            </a:r>
          </a:p>
          <a:p>
            <a:r>
              <a:rPr lang="en-CH" dirty="0"/>
              <a:t>Initial Data Exploration</a:t>
            </a:r>
          </a:p>
          <a:p>
            <a:r>
              <a:rPr lang="en-CH" dirty="0"/>
              <a:t>Social Circle Detection and Characterization</a:t>
            </a:r>
          </a:p>
          <a:p>
            <a:r>
              <a:rPr lang="en-CH" dirty="0"/>
              <a:t>Anomaly Detection and Characterization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335AD-A455-6CD8-4025-B346B97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9C72-0787-AD8B-9FB3-74F86B34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DBSCAN 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EFDC-1B21-9423-CF95-EED996F0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CCCC1D2-CA09-ADE1-4E4E-7C9813A1C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46" y="2492188"/>
            <a:ext cx="9601185" cy="3864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ED7A92-5F28-E45B-D814-D60AD61A342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118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DEB593-0B1B-EFCC-7685-29200BCCD2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71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Features for DBSCAN clustering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3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BF17-B47A-2168-B964-A0FC6C0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BD9C-E516-01F8-2996-1C3A7C69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0EE751-4B06-7EC8-8ECE-DAB7AD61D32A}"/>
              </a:ext>
            </a:extLst>
          </p:cNvPr>
          <p:cNvSpPr txBox="1">
            <a:spLocks/>
          </p:cNvSpPr>
          <p:nvPr/>
        </p:nvSpPr>
        <p:spPr>
          <a:xfrm>
            <a:off x="739588" y="1690688"/>
            <a:ext cx="6010836" cy="412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</a:p>
          <a:p>
            <a:r>
              <a:rPr lang="en-US" sz="2000" dirty="0"/>
              <a:t>Total clusters detected: 4</a:t>
            </a:r>
          </a:p>
          <a:p>
            <a:r>
              <a:rPr lang="en-US" sz="2000" dirty="0"/>
              <a:t>Noise: 2 communities were identified as noise (assigned to cluster -1)</a:t>
            </a:r>
          </a:p>
          <a:p>
            <a:r>
              <a:rPr lang="en-US" sz="2000" dirty="0"/>
              <a:t>Major cluster: 1,731 communities grouped together, indicating a large, highly similar group</a:t>
            </a:r>
          </a:p>
          <a:p>
            <a:r>
              <a:rPr lang="en-US" sz="2000" dirty="0"/>
              <a:t>Smaller clusters: 4 communities distributed across the remaining 2 clusters, representing small, distinct activity patterns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12AF62-7E1C-2EC8-25CD-E7584684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70" y="1541929"/>
            <a:ext cx="4800847" cy="46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1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051-5127-6921-98D4-328DCB1D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E28D4-33C1-DB0C-4CBC-73A807C2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22</a:t>
            </a:fld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0BBCC2-A7D4-D4AC-03AC-D5606882D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689412"/>
            <a:ext cx="10771093" cy="31060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E14235-B81C-5D6F-9ED6-59C1746C5DA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71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DBSCAN clustering summary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856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AF2D-7CA3-1FE7-1088-74B20320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1AD-1F82-C1CC-A9A9-CA648CB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0302-54E5-1661-0B16-A35DE38C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CH" dirty="0"/>
              <a:t>Create a new dataframe </a:t>
            </a:r>
            <a:br>
              <a:rPr lang="en-CH" dirty="0"/>
            </a:br>
            <a:r>
              <a:rPr lang="en-CH" dirty="0"/>
              <a:t>-&gt; rows = users</a:t>
            </a:r>
            <a:br>
              <a:rPr lang="en-CH" dirty="0"/>
            </a:br>
            <a:r>
              <a:rPr lang="en-CH" dirty="0"/>
              <a:t>-&gt; columns = 7 features</a:t>
            </a:r>
          </a:p>
          <a:p>
            <a:pPr fontAlgn="t"/>
            <a:r>
              <a:rPr lang="en-CH" dirty="0"/>
              <a:t>Normalization </a:t>
            </a:r>
            <a:br>
              <a:rPr lang="en-CH" dirty="0"/>
            </a:br>
            <a:r>
              <a:rPr lang="en-CH" dirty="0"/>
              <a:t>-&gt; mean of every feauture = 0</a:t>
            </a:r>
            <a:br>
              <a:rPr lang="en-CH" dirty="0"/>
            </a:br>
            <a:r>
              <a:rPr lang="en-CH" dirty="0"/>
              <a:t>-&gt; std of every feature = 1</a:t>
            </a:r>
          </a:p>
          <a:p>
            <a:pPr fontAlgn="t"/>
            <a:r>
              <a:rPr lang="en-CH" dirty="0"/>
              <a:t>Setting an appropriate contamination rate </a:t>
            </a:r>
            <a:br>
              <a:rPr lang="en-CH" dirty="0"/>
            </a:br>
            <a:r>
              <a:rPr lang="en-CH" dirty="0"/>
              <a:t>-&gt; in our case: 0.02%</a:t>
            </a:r>
            <a:br>
              <a:rPr lang="en-CH" dirty="0"/>
            </a:br>
            <a:r>
              <a:rPr lang="en-CH" dirty="0"/>
              <a:t>-&gt; 0.0002 * 504’590 users ~ 150 outlier users</a:t>
            </a:r>
          </a:p>
          <a:p>
            <a:pPr fontAlgn="t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0923-0BBB-081C-D752-20CAA9F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051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A25-880B-0279-39D0-16330DFC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030E-5682-5145-6C50-CB72525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pattonroberta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Influencer: is in the top 1 % in almost all categories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B877D-55F8-AEA2-11E4-F16BCAC86742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1,453.0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1,389.0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2,707.0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4,365.0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5E9B-F842-8230-DEF1-8171B552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26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439-26B5-F06D-BFC6-C2DB227B93B9}"/>
              </a:ext>
            </a:extLst>
          </p:cNvPr>
          <p:cNvSpPr txBox="1"/>
          <p:nvPr/>
        </p:nvSpPr>
        <p:spPr>
          <a:xfrm>
            <a:off x="838199" y="6123543"/>
            <a:ext cx="10325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</a:t>
            </a:r>
            <a:r>
              <a:rPr lang="en-GB" sz="2200" dirty="0" err="1"/>
              <a:t>iForest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504298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42414-92A9-7E6E-58E6-0A5AFE6E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DAF-763B-F701-7F83-6D35361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musiclion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93CA9B-7957-CCA3-FD95-EC90BC9F42F1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166,965.0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C6A9-66F2-E219-EE9D-FC820177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27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3414F-59AD-ABAC-D778-53B2A8411305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573814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8DC2-0EE6-A707-42BE-1141E7598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D68-7BD7-99F3-3D0A-67BFC1C9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lolbot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and Comment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F0DEC-9AF9-6580-7E71-BDA88F8E3F58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7,231.0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7,225.0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41F2-644D-9102-694E-8499CF5E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28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4105E-CCB8-E53C-0D71-C4438B7A4201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444311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4AC-43D1-9702-DB0C-11543C0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A90-1CE4-B923-B2F4-93DEDEFF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detect anomalous users using seven different anomaly detection algorithms</a:t>
            </a:r>
          </a:p>
          <a:p>
            <a:r>
              <a:rPr lang="en-CH" dirty="0"/>
              <a:t>We were able to characterize three interesting anomalous users based on their activity and interaction pattern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BF2-C8E9-7F0F-6C67-601AEAF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68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sz="2400" b="1" dirty="0"/>
              <a:t>RQ 1: </a:t>
            </a:r>
            <a:r>
              <a:rPr lang="en-CH" sz="2400" dirty="0"/>
              <a:t>Is it possible to identify distinct social circles within the Friendfeed network based on user connections, and characterize them in terms of activity, service usage and interaction patterns? </a:t>
            </a:r>
            <a:br>
              <a:rPr lang="en-CH" sz="2400" dirty="0"/>
            </a:br>
            <a:endParaRPr lang="en-CH" sz="2400" dirty="0"/>
          </a:p>
          <a:p>
            <a:r>
              <a:rPr lang="en-CH" sz="2400" b="1" dirty="0"/>
              <a:t>RQ 2: </a:t>
            </a:r>
            <a:r>
              <a:rPr lang="en-CH" sz="2400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sz="2400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more social circles and anomalous users based on their activity and interaction patterns</a:t>
            </a:r>
          </a:p>
          <a:p>
            <a:r>
              <a:rPr lang="en-CH" dirty="0"/>
              <a:t>Create more attributes of the users (e.g.: gender, political view and academic level based on profile and post descriptions)</a:t>
            </a:r>
          </a:p>
          <a:p>
            <a:r>
              <a:rPr lang="en-CH" dirty="0"/>
              <a:t>Create association rules within the friendfeed network and social circles (e.g. if the users are using facebook, they are likely to also use twitter)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sz="2400" dirty="0"/>
              <a:t>Number of users: 665’38</a:t>
            </a:r>
            <a:r>
              <a:rPr lang="en-US" sz="2400" dirty="0"/>
              <a:t>4</a:t>
            </a:r>
          </a:p>
          <a:p>
            <a:r>
              <a:rPr lang="en-CH" sz="2400" dirty="0"/>
              <a:t>Number of people following: 19’547’158</a:t>
            </a:r>
            <a:endParaRPr lang="en-US" sz="2400" dirty="0"/>
          </a:p>
          <a:p>
            <a:r>
              <a:rPr lang="en-US" sz="2400" dirty="0"/>
              <a:t>Number of services: 1’587’334</a:t>
            </a:r>
            <a:endParaRPr lang="en-CH" sz="2400" dirty="0"/>
          </a:p>
          <a:p>
            <a:r>
              <a:rPr lang="en-CH" sz="2400" dirty="0"/>
              <a:t>Number of posts: 12’450’658</a:t>
            </a:r>
          </a:p>
          <a:p>
            <a:r>
              <a:rPr lang="en-CH" sz="2400" dirty="0"/>
              <a:t>Number of comments: 3’749’891</a:t>
            </a:r>
          </a:p>
          <a:p>
            <a:r>
              <a:rPr lang="en-CH" sz="2400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399C4-6C96-57FE-6C00-25E1A6D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6EF0-0597-9B4E-D6D2-43B2065D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2B7D-B948-8E5D-10DB-6D67DDF6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Users Table</a:t>
            </a:r>
            <a:endParaRPr lang="en-US" sz="2400" dirty="0"/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values to lowercase to maintain consistency and avoid mismatches due to case differences.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2. Following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Filtered out any follow relationships where either the follower or followed user does not exist in the users table.</a:t>
            </a:r>
          </a:p>
          <a:p>
            <a:r>
              <a:rPr lang="en-US" sz="2000" dirty="0"/>
              <a:t>Standardized </a:t>
            </a:r>
            <a:r>
              <a:rPr lang="en-US" sz="2000" dirty="0" err="1"/>
              <a:t>follower_id</a:t>
            </a:r>
            <a:r>
              <a:rPr lang="en-US" sz="2000" dirty="0"/>
              <a:t> and </a:t>
            </a:r>
            <a:r>
              <a:rPr lang="en-US" sz="2000" dirty="0" err="1"/>
              <a:t>followed_id</a:t>
            </a:r>
            <a:r>
              <a:rPr lang="en-US" sz="2000" dirty="0"/>
              <a:t> by converting them to lowercase.</a:t>
            </a: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74849-0EE1-D6C2-3AAE-15744AE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4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BF468-680E-2E10-6ACF-BCF9D251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DE92-463F-855E-2FDB-3E7D0BF6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428B-5F3B-4F0E-9B1F-363E5D35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Services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Removed rows containing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 values to lowercase for consistency.</a:t>
            </a:r>
          </a:p>
          <a:p>
            <a:r>
              <a:rPr lang="en-US" sz="2000" dirty="0"/>
              <a:t>Retained only service records for users that exist in the followings table, as these users are relevant for community detection.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4. Posts Table</a:t>
            </a:r>
          </a:p>
          <a:p>
            <a:r>
              <a:rPr lang="en-US" sz="2000" dirty="0"/>
              <a:t>Removed posts that did not contain any text, image, or video content.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to ensure consistency and accurate matching.</a:t>
            </a: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72B1F-CD73-14FA-5765-870EA2C1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6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65FE-DD01-B79E-89F6-7295C5F6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E314-1227-9D5F-1E25-E9E071FD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DF25-F662-EB63-1FAA-DB775E02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r>
              <a:rPr lang="en-US" sz="2000" dirty="0"/>
              <a:t>Retained only posts from users present in the followings table, as these users are relevant for community detection.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5. Likes Table 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likes from users present in the followings table, as these users are relevant for community detection.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5. Comments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posted_by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80A9-CC00-542E-0B31-F172F96B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70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3CEBD-4942-FD8B-3ABA-4C9C6CC4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6F75-A680-01D9-D5E6-F1C1B5C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EB42-9D82-9A2B-41A1-1B107C12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r>
              <a:rPr lang="en-US" sz="2000" dirty="0"/>
              <a:t>Converted all </a:t>
            </a:r>
            <a:r>
              <a:rPr lang="en-US" sz="2000" dirty="0" err="1"/>
              <a:t>posted_by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comments made by users present in the followings table, as these users are relevant for community detection.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9DB99-8196-436F-D9DE-79604BE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515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After Preprocessing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861110" cy="4617104"/>
          </a:xfrm>
        </p:spPr>
        <p:txBody>
          <a:bodyPr>
            <a:normAutofit/>
          </a:bodyPr>
          <a:lstStyle/>
          <a:p>
            <a:r>
              <a:rPr lang="en-US" sz="2400" dirty="0"/>
              <a:t>Number of users: 645’416 </a:t>
            </a:r>
          </a:p>
          <a:p>
            <a:r>
              <a:rPr lang="en-US" sz="2400" dirty="0"/>
              <a:t>Number of people following: 18’477’147 </a:t>
            </a:r>
          </a:p>
          <a:p>
            <a:r>
              <a:rPr lang="en-US" sz="2400" dirty="0"/>
              <a:t>Number of services: 136’6407 </a:t>
            </a:r>
          </a:p>
          <a:p>
            <a:r>
              <a:rPr lang="en-US" sz="2400" dirty="0"/>
              <a:t>Number of posts: 10’864’613 </a:t>
            </a:r>
          </a:p>
          <a:p>
            <a:r>
              <a:rPr lang="en-US" sz="2400" dirty="0"/>
              <a:t>Number of comments: 3’749’891 </a:t>
            </a:r>
          </a:p>
          <a:p>
            <a:r>
              <a:rPr lang="en-US" sz="2400" dirty="0"/>
              <a:t>Number of likes: 797’290</a:t>
            </a:r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1867</Words>
  <Application>Microsoft Macintosh PowerPoint</Application>
  <PresentationFormat>Widescreen</PresentationFormat>
  <Paragraphs>359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Topics</vt:lpstr>
      <vt:lpstr>Research Questions</vt:lpstr>
      <vt:lpstr>Data – Friendfeed Social Network</vt:lpstr>
      <vt:lpstr>Data – Preprocessing</vt:lpstr>
      <vt:lpstr>Data – Preprocessing</vt:lpstr>
      <vt:lpstr>Data – Preprocessing</vt:lpstr>
      <vt:lpstr>Data – Preprocessing</vt:lpstr>
      <vt:lpstr>Data - After Preprocessing -</vt:lpstr>
      <vt:lpstr>Initial Data Exploration</vt:lpstr>
      <vt:lpstr>Initial Data Exploration</vt:lpstr>
      <vt:lpstr>Initial Data Exploration – per User Statistics</vt:lpstr>
      <vt:lpstr>Community Detection Methods Analyzed</vt:lpstr>
      <vt:lpstr>Community Detection Methods Analyzed</vt:lpstr>
      <vt:lpstr>Louvian - Social Circle Detection</vt:lpstr>
      <vt:lpstr>Characterize social circles based on services</vt:lpstr>
      <vt:lpstr>Approach for Characterizing Users (Based on Top 3 Services)</vt:lpstr>
      <vt:lpstr>Agglomerative Clustering Results (Complete Linkage)</vt:lpstr>
      <vt:lpstr>Approach for Characterizing Users (Based on activites)</vt:lpstr>
      <vt:lpstr>DBSCAN approach</vt:lpstr>
      <vt:lpstr>DBSCAN Clustering Results</vt:lpstr>
      <vt:lpstr>DBSCAN Clustering Results</vt:lpstr>
      <vt:lpstr>Algorithms used for Anomaly Detection</vt:lpstr>
      <vt:lpstr>Features used for Anomaly Detection</vt:lpstr>
      <vt:lpstr>Preprocessing for Anomaly Detection</vt:lpstr>
      <vt:lpstr>Outlier User ”pattonroberta”  Influencer: is in the top 1 % in almost all categories</vt:lpstr>
      <vt:lpstr>Outlier User ”musiclion”  Post Spammer Bot</vt:lpstr>
      <vt:lpstr>Outlier User ”lolbot”  Post and Comment Spammer Bot</vt:lpstr>
      <vt:lpstr>Answer to Research Question 2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68</cp:revision>
  <dcterms:created xsi:type="dcterms:W3CDTF">2025-09-25T09:14:50Z</dcterms:created>
  <dcterms:modified xsi:type="dcterms:W3CDTF">2025-10-15T19:25:08Z</dcterms:modified>
</cp:coreProperties>
</file>