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80" r:id="rId3"/>
    <p:sldId id="260" r:id="rId4"/>
    <p:sldId id="262" r:id="rId5"/>
    <p:sldId id="284" r:id="rId6"/>
    <p:sldId id="285" r:id="rId7"/>
    <p:sldId id="286" r:id="rId8"/>
    <p:sldId id="287" r:id="rId9"/>
    <p:sldId id="258" r:id="rId10"/>
    <p:sldId id="257" r:id="rId11"/>
    <p:sldId id="266" r:id="rId12"/>
    <p:sldId id="268" r:id="rId13"/>
    <p:sldId id="261" r:id="rId14"/>
    <p:sldId id="288" r:id="rId15"/>
    <p:sldId id="279" r:id="rId16"/>
    <p:sldId id="282" r:id="rId17"/>
    <p:sldId id="289" r:id="rId18"/>
    <p:sldId id="290" r:id="rId19"/>
    <p:sldId id="291" r:id="rId20"/>
    <p:sldId id="293" r:id="rId21"/>
    <p:sldId id="292" r:id="rId22"/>
    <p:sldId id="294" r:id="rId23"/>
    <p:sldId id="264" r:id="rId24"/>
    <p:sldId id="269" r:id="rId25"/>
    <p:sldId id="283" r:id="rId26"/>
    <p:sldId id="295" r:id="rId27"/>
    <p:sldId id="296" r:id="rId28"/>
    <p:sldId id="297" r:id="rId29"/>
    <p:sldId id="281" r:id="rId30"/>
    <p:sldId id="274" r:id="rId31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/>
    <p:restoredTop sz="92424" autoAdjust="0"/>
  </p:normalViewPr>
  <p:slideViewPr>
    <p:cSldViewPr snapToGrid="0">
      <p:cViewPr varScale="1">
        <p:scale>
          <a:sx n="99" d="100"/>
          <a:sy n="99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6ADE-9A98-6D48-9CB8-CA35B8B5C87D}" type="datetimeFigureOut">
              <a:rPr lang="en-CH" smtClean="0"/>
              <a:t>15.10.2025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711ED-9794-EB46-8888-A9216C3D6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897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969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We are using Leiden because of the following reasons: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906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54E27-D72A-B90D-2CBB-7EA49305A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A8644-6008-B979-E1B8-820A3E78A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46E256-CB57-FBF9-F59D-CE761E6CF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We are using Leiden because of the following reasons: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C2000-BAF0-96D4-698D-2AD885FC2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088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5294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RQ 1:</a:t>
            </a:r>
            <a:br>
              <a:rPr lang="en-CH" dirty="0"/>
            </a:br>
            <a:r>
              <a:rPr lang="en-CH" dirty="0"/>
              <a:t>Is it possible to identify distinct social circles within the Friendfeed network based on user connections, and characterize them in terms of shared interests and activity patterns?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839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1. Statistical Approach</a:t>
            </a:r>
            <a:endParaRPr lang="en-GB" dirty="0"/>
          </a:p>
          <a:p>
            <a:r>
              <a:rPr lang="en-GB" dirty="0"/>
              <a:t>Identifies points that have a low probability of belonging to an assumed data distribution (e.g., Gaussian).</a:t>
            </a:r>
          </a:p>
          <a:p>
            <a:r>
              <a:rPr lang="en-GB" b="1" dirty="0"/>
              <a:t>2. Clustering-based Approach</a:t>
            </a:r>
            <a:endParaRPr lang="en-GB" dirty="0"/>
          </a:p>
          <a:p>
            <a:r>
              <a:rPr lang="en-GB" dirty="0"/>
              <a:t>Flags data points that are the furthest from the </a:t>
            </a:r>
            <a:r>
              <a:rPr lang="en-GB" dirty="0" err="1"/>
              <a:t>center</a:t>
            </a:r>
            <a:r>
              <a:rPr lang="en-GB" dirty="0"/>
              <a:t> of their assigned cluster.</a:t>
            </a:r>
          </a:p>
          <a:p>
            <a:r>
              <a:rPr lang="en-GB" b="1" dirty="0"/>
              <a:t>3. Distance-based Approach (k-NN -&gt; k nearest </a:t>
            </a:r>
            <a:r>
              <a:rPr lang="en-GB" b="1" dirty="0" err="1"/>
              <a:t>neighbots</a:t>
            </a:r>
            <a:r>
              <a:rPr lang="en-GB" b="1" dirty="0"/>
              <a:t>)</a:t>
            </a:r>
            <a:endParaRPr lang="en-GB" dirty="0"/>
          </a:p>
          <a:p>
            <a:r>
              <a:rPr lang="en-GB" dirty="0"/>
              <a:t>Considers points with the largest distances to their nearest </a:t>
            </a:r>
            <a:r>
              <a:rPr lang="en-GB" dirty="0" err="1"/>
              <a:t>neighbors</a:t>
            </a:r>
            <a:r>
              <a:rPr lang="en-GB" dirty="0"/>
              <a:t> as outliers.</a:t>
            </a:r>
          </a:p>
          <a:p>
            <a:r>
              <a:rPr lang="en-GB" b="1" dirty="0"/>
              <a:t>4. Density-based Approach (LOF -&gt; Local Outlier Factor))</a:t>
            </a:r>
            <a:endParaRPr lang="en-GB" dirty="0"/>
          </a:p>
          <a:p>
            <a:r>
              <a:rPr lang="en-GB" dirty="0"/>
              <a:t>Finds outliers in areas of significantly lower point density compared to their local </a:t>
            </a:r>
            <a:r>
              <a:rPr lang="en-GB" dirty="0" err="1"/>
              <a:t>neighborhood</a:t>
            </a:r>
            <a:r>
              <a:rPr lang="en-GB" dirty="0"/>
              <a:t>.</a:t>
            </a:r>
          </a:p>
          <a:p>
            <a:r>
              <a:rPr lang="en-GB" b="1" dirty="0"/>
              <a:t>5. Isolation-based Approach (</a:t>
            </a:r>
            <a:r>
              <a:rPr lang="en-GB" b="1" dirty="0" err="1"/>
              <a:t>iForest</a:t>
            </a:r>
            <a:r>
              <a:rPr lang="en-GB" b="1" dirty="0"/>
              <a:t>)</a:t>
            </a:r>
            <a:endParaRPr lang="en-GB" dirty="0"/>
          </a:p>
          <a:p>
            <a:r>
              <a:rPr lang="en-GB" dirty="0"/>
              <a:t>Based on the principle that anomalies are easier to separate (isolate) from the main data.</a:t>
            </a:r>
          </a:p>
          <a:p>
            <a:r>
              <a:rPr lang="en-GB" b="1" dirty="0"/>
              <a:t>6. One-Class SVM</a:t>
            </a:r>
            <a:endParaRPr lang="en-GB" dirty="0"/>
          </a:p>
          <a:p>
            <a:r>
              <a:rPr lang="en-GB" dirty="0"/>
              <a:t>Learns a boundary that encloses the majority of the data; points falling outside are flagged as outliers.</a:t>
            </a:r>
          </a:p>
          <a:p>
            <a:r>
              <a:rPr lang="en-GB" b="1" dirty="0"/>
              <a:t>7. Reconstruction-based Approach (PCA)</a:t>
            </a:r>
            <a:endParaRPr lang="en-GB" dirty="0"/>
          </a:p>
          <a:p>
            <a:r>
              <a:rPr lang="en-GB" dirty="0"/>
              <a:t>Flags points with a high error when being reconstructed from a compressed, lower-dimensional version of the data.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19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2053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RQ 2:</a:t>
            </a:r>
          </a:p>
          <a:p>
            <a:r>
              <a:rPr lang="en-CH" dirty="0"/>
              <a:t>Is it possible to detect anomalous users in the Friendfeed network (e.g., bots, spammers) based on posting, following, and interaction patterns (commenting/liking) and characerize them in terms of activity and interactions patterns?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471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AF49-D764-DA22-3B9D-B7288169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18DC-62DF-4C94-DF69-4AF108BB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AB7D-C278-66E6-D004-D2B1A3E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C79D-9DC4-EA44-868B-9D2B8A1A4EF4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AEBE-CC30-7A84-5064-825AE5CD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68A3-4F5D-28FE-F93A-38328EF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885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51C5-9F45-8724-13AF-F8892F33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C225C-9748-ED1C-0FDF-38D5A695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8FC3-B226-9CD9-47BF-0B940E1B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F84-66D4-6044-A367-E76DBF540EDA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A1EE-F8E7-294D-0D43-64D198E7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9F9A-67A4-3514-6738-32B1CECF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49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29906-3411-EF3D-A9AB-494ECAB9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2DEDB-0EE2-82BC-42BE-D61AF551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E232-E939-4B29-D9CD-08EEE502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9F6D-3952-FE42-8310-BE2B79F01003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458F-A37C-721E-0B9F-762CDA4D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2D2F-6618-0625-BB13-F5F1666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48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029F-1736-11C2-1B5E-4E6EC025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5E69-472A-2851-57F8-12568839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2A37-0A66-B888-CD05-27B6F33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C631-7ACD-E34F-B884-82D800C709F1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0A3D-B1D4-02B6-144B-3307F829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20E7-C9FF-F76F-D468-E9B60514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67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1283-5CE7-C819-98D8-FE188BD6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FAE29-B8FE-BDAB-56F0-01F82423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2A2E-B499-1C1D-B93A-5225AE7B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2590-1C31-9544-9A53-73E5AF6CE5C9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AA66-C9CE-9A2D-E592-341118ED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A971-D615-5291-AE5C-52556CC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21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E382-3EA4-2A48-4EA8-24CB4589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D56-09B1-0630-B07F-17A2DEBE2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AA13A-C44D-AB2E-0F1E-0C7CF892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95C3B-25FE-6358-6130-D5E0C6F9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78D2-5FED-DE49-859E-A08B867B8C75}" type="datetime1">
              <a:rPr lang="de-CH" smtClean="0"/>
              <a:t>15.10.25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36509-3D83-1692-6F9B-986FFD29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7B7-4114-1C2D-E415-2A6E01E2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02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B44D-ECE4-E182-E64B-8A7CDBE1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433E5-3155-22A7-7B2F-A762AC3E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E019-D0A3-3208-A329-6BAC6903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1C3CD-6DBA-48AD-EE4A-4FB75FAA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C909-62E1-926F-E0D9-69DA0CFCB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D1FD8-C9C4-8764-C56F-11A9924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4FC7-1DD2-E248-9BEE-AB4A912615BB}" type="datetime1">
              <a:rPr lang="de-CH" smtClean="0"/>
              <a:t>15.10.25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28A3E-DF59-C5EF-F7DE-DEAB7D23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53D20-9BCF-1B9B-676A-73D14AD1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9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E3B-CD46-B266-59E2-D09CEF0C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D775-62DA-E127-BF80-C4A61C2D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099-A499-1848-8C6F-0DFA096FF6DA}" type="datetime1">
              <a:rPr lang="de-CH" smtClean="0"/>
              <a:t>15.10.25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F34B-FAD2-F682-9CDC-C9C63A1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1B64C-A9FD-D12D-DD42-D7B8C04A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646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225-499B-F412-43D7-7D0FDF97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B7AD-5FA8-894A-9429-E84D90BCF43B}" type="datetime1">
              <a:rPr lang="de-CH" smtClean="0"/>
              <a:t>15.10.25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589C4-BCAB-5ADF-5A01-FBD83DA4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8B0AF-FCF1-6FBA-9194-2874A8B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66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2E2-E8CB-4961-05A2-A856647E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74B7-0A4F-0A6F-0EC4-776D4424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AB13-13CD-8567-E6E8-7A7626E1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E3A9-893D-75D8-FD34-410C6202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D493-D91E-4344-BF50-06DF56110F0A}" type="datetime1">
              <a:rPr lang="de-CH" smtClean="0"/>
              <a:t>15.10.25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AC2B5-4B9A-7264-5981-2AB71AD5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E749-698E-467C-8557-8D4F024D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78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06C6-826B-51CF-1F4A-EB2793E8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BAC28-1465-1294-F25C-E83263B35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7707-AB85-124D-86F2-03836EF8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7BE4-FAF3-1F9A-2287-C243B8EB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F2C-2CF1-9F42-9BCB-8C4DE9902C03}" type="datetime1">
              <a:rPr lang="de-CH" smtClean="0"/>
              <a:t>15.10.25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706E-4047-013F-D4BA-2CAF53A3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D399-A2AA-ECE4-183A-1055A045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324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8547A-73B5-2458-EAFA-43EBD1A8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FA9F-77AB-B136-4D13-FD2DD02EA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14CF-A502-EC19-981A-5DA9C96B6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05A54E-0FE8-734B-BCAA-129A11DE1712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D332-975A-C5ED-2891-A107AF52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65CA-95BB-55F3-B378-3207CD0E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31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945-6ACB-7FA2-30CA-D0BC166DC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935664"/>
            <a:ext cx="11176000" cy="1131815"/>
          </a:xfrm>
        </p:spPr>
        <p:txBody>
          <a:bodyPr/>
          <a:lstStyle/>
          <a:p>
            <a:r>
              <a:rPr lang="en-CH" dirty="0"/>
              <a:t>Group 51 – Data Mining 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C94D9-CE4C-C18B-191D-AA1DE2546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991" y="2479358"/>
            <a:ext cx="11632018" cy="3761955"/>
          </a:xfrm>
        </p:spPr>
        <p:txBody>
          <a:bodyPr>
            <a:noAutofit/>
          </a:bodyPr>
          <a:lstStyle/>
          <a:p>
            <a:r>
              <a:rPr lang="en-GB" sz="2800" dirty="0"/>
              <a:t>Analysis of Social Circles and Anomalous Users in the </a:t>
            </a:r>
            <a:r>
              <a:rPr lang="en-GB" sz="2800" dirty="0" err="1"/>
              <a:t>Friendfeed</a:t>
            </a:r>
            <a:r>
              <a:rPr lang="en-GB" sz="2800" dirty="0"/>
              <a:t> Network</a:t>
            </a:r>
          </a:p>
          <a:p>
            <a:endParaRPr lang="en-GB" sz="2800" dirty="0"/>
          </a:p>
          <a:p>
            <a:r>
              <a:rPr lang="en-GB" sz="2800" dirty="0"/>
              <a:t>Jonas Blum</a:t>
            </a:r>
          </a:p>
          <a:p>
            <a:r>
              <a:rPr lang="en-GB" sz="2800" dirty="0" err="1"/>
              <a:t>Sanjatul</a:t>
            </a:r>
            <a:r>
              <a:rPr lang="en-GB" sz="2800" dirty="0"/>
              <a:t> Islam</a:t>
            </a:r>
          </a:p>
          <a:p>
            <a:r>
              <a:rPr lang="en-GB" sz="2800" dirty="0"/>
              <a:t>Xin Tian</a:t>
            </a:r>
          </a:p>
          <a:p>
            <a:r>
              <a:rPr lang="en-GB" sz="2800" dirty="0"/>
              <a:t>Riccardo Rebecchi</a:t>
            </a:r>
          </a:p>
        </p:txBody>
      </p:sp>
    </p:spTree>
    <p:extLst>
      <p:ext uri="{BB962C8B-B14F-4D97-AF65-F5344CB8AC3E}">
        <p14:creationId xmlns:p14="http://schemas.microsoft.com/office/powerpoint/2010/main" val="12943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730E-CB4B-A1CE-88EE-1506162C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F95F2-1D99-48F4-60CC-712C6381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9954" y="1901115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E4160-FDEF-68C8-7603-A1444544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90971" y="154698"/>
            <a:ext cx="4060618" cy="3236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9538D-C514-E33E-D134-F1F0E62A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74856" y="3528867"/>
            <a:ext cx="4176733" cy="33291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21DA9-D207-1D0E-5FBA-289203F0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299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758C9-59A4-7EBF-0717-8F65A614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AD19-0CAF-8C20-4DC4-668EAEFF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B3819-DF25-3994-6754-B3C395F46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3764" y="1931194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5BBB0-1993-2B47-C341-31D9CE92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59500" y="1931194"/>
            <a:ext cx="5194300" cy="4140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F95B2-A7E9-61DE-57D7-E6A3DBB8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551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458A2-8CF7-1D6D-4CE9-8C868DCF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1BB4-92CF-70F7-520E-935AFF9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 – per User Statistics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559D36-5D46-A4F6-3C74-C08D7E674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901357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380.44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43’222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534.28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74’522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48.53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166’965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213.05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25’224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279.15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339.45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29’348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ED2E9-177E-3F75-0573-C37EC355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995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D8C-5FDA-8D25-3D2C-826994AF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/>
          <a:lstStyle/>
          <a:p>
            <a:r>
              <a:rPr lang="en-US" dirty="0"/>
              <a:t>Community Detection Methods Analyzed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C1AD-468C-C3B5-3F1E-8B0637726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788"/>
            <a:ext cx="10515600" cy="49150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800" b="1" dirty="0"/>
              <a:t>1. Louvain Algorithm</a:t>
            </a:r>
            <a:endParaRPr lang="en-US" sz="3800" dirty="0"/>
          </a:p>
          <a:p>
            <a:r>
              <a:rPr lang="en-US" sz="3200" dirty="0"/>
              <a:t>Works on undirected graphs</a:t>
            </a:r>
          </a:p>
          <a:p>
            <a:r>
              <a:rPr lang="en-US" sz="3200" dirty="0"/>
              <a:t>Optimizes </a:t>
            </a:r>
            <a:r>
              <a:rPr lang="en-US" sz="3200" b="1" dirty="0"/>
              <a:t>modularity</a:t>
            </a:r>
            <a:r>
              <a:rPr lang="en-US" sz="3200" dirty="0"/>
              <a:t> to find communities</a:t>
            </a:r>
          </a:p>
          <a:p>
            <a:r>
              <a:rPr lang="en-US" sz="3200" dirty="0"/>
              <a:t>Can handle large datasets</a:t>
            </a:r>
          </a:p>
          <a:p>
            <a:r>
              <a:rPr lang="en-US" sz="3200" dirty="0"/>
              <a:t>Limitation: May produce </a:t>
            </a:r>
            <a:r>
              <a:rPr lang="en-US" sz="3200" b="1" dirty="0"/>
              <a:t>disconnected or poorly connected</a:t>
            </a:r>
            <a:r>
              <a:rPr lang="en-US" sz="3200" dirty="0"/>
              <a:t> communities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b="1" dirty="0"/>
              <a:t>2. Leiden Algorithm</a:t>
            </a:r>
            <a:endParaRPr lang="en-US" sz="3800" dirty="0"/>
          </a:p>
          <a:p>
            <a:r>
              <a:rPr lang="en-US" sz="3200" dirty="0"/>
              <a:t>Works on directed and undirected graphs</a:t>
            </a:r>
          </a:p>
          <a:p>
            <a:r>
              <a:rPr lang="en-US" sz="3200" dirty="0"/>
              <a:t>Based on </a:t>
            </a:r>
            <a:r>
              <a:rPr lang="en-US" sz="3200" b="1" dirty="0"/>
              <a:t>modularity optimization </a:t>
            </a:r>
            <a:r>
              <a:rPr lang="en-US" sz="3200" dirty="0"/>
              <a:t>like</a:t>
            </a:r>
            <a:r>
              <a:rPr lang="en-US" sz="3200" b="1" dirty="0"/>
              <a:t> </a:t>
            </a:r>
            <a:r>
              <a:rPr lang="en-US" sz="3200" b="1" dirty="0" err="1"/>
              <a:t>Louvian</a:t>
            </a:r>
            <a:endParaRPr lang="en-US" sz="3200" b="1" dirty="0"/>
          </a:p>
          <a:p>
            <a:r>
              <a:rPr lang="en-US" sz="3200" dirty="0"/>
              <a:t>Can handle large datasets</a:t>
            </a:r>
          </a:p>
          <a:p>
            <a:r>
              <a:rPr lang="en-US" sz="3200" b="1" dirty="0"/>
              <a:t>Improved version of Louvain</a:t>
            </a:r>
            <a:r>
              <a:rPr lang="en-US" sz="3200" dirty="0"/>
              <a:t> — ensures well-connected communities</a:t>
            </a:r>
          </a:p>
          <a:p>
            <a:endParaRPr lang="en-US" sz="2200" dirty="0"/>
          </a:p>
          <a:p>
            <a:pPr marL="0" indent="0">
              <a:buNone/>
            </a:pPr>
            <a:br>
              <a:rPr lang="en-US" dirty="0"/>
            </a:br>
            <a:br>
              <a:rPr lang="en-CH" dirty="0"/>
            </a:br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A6C34-6165-5A21-8D71-4AEBBCA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845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A0C8C-D797-9296-2B85-623C2ECEA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3B16-A1BB-44F0-077A-304FC9A0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/>
          <a:lstStyle/>
          <a:p>
            <a:r>
              <a:rPr lang="en-US" dirty="0"/>
              <a:t>Community Detection Methods Analyzed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F13DE-C551-60A5-5B7B-183B0385C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60"/>
            <a:ext cx="10515600" cy="476950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Insights from Our Analysis</a:t>
            </a:r>
          </a:p>
          <a:p>
            <a:r>
              <a:rPr lang="en-US" sz="2000" dirty="0"/>
              <a:t>Leiden achieves a higher modularity, indicating stronger and more distinct community structure.</a:t>
            </a:r>
          </a:p>
          <a:p>
            <a:r>
              <a:rPr lang="en-US" sz="2000" dirty="0"/>
              <a:t>Conductance values are high for both methods due to the nature of the data, but Leiden performs slightly better.</a:t>
            </a:r>
          </a:p>
          <a:p>
            <a:r>
              <a:rPr lang="en-US" sz="2000" dirty="0"/>
              <a:t>Density appears higher for Louvain, primarily because it operates on undirected graphs, which naturally produce denser connections.</a:t>
            </a:r>
            <a:br>
              <a:rPr lang="en-US" b="1" dirty="0"/>
            </a:br>
            <a:br>
              <a:rPr lang="en-US" dirty="0"/>
            </a:br>
            <a:br>
              <a:rPr lang="en-CH" dirty="0"/>
            </a:br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482A5-5799-AC50-96D9-2D551DB0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14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554D9-5F0B-CFB7-3CC8-717FBB614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68868"/>
            <a:ext cx="7059706" cy="200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8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46A8-6E04-C0DB-9475-93CC4644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US" dirty="0" err="1"/>
              <a:t>Louvian</a:t>
            </a:r>
            <a:r>
              <a:rPr lang="en-US" dirty="0"/>
              <a:t> - </a:t>
            </a:r>
            <a:r>
              <a:rPr lang="en-CH" dirty="0"/>
              <a:t>Social Circle Detection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D20E04-B3CC-7DB5-C1B9-6C0CA721D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23246"/>
            <a:ext cx="6943165" cy="39457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C59F2-3804-F122-46E2-4913FEAA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15</a:t>
            </a:fld>
            <a:endParaRPr lang="en-CH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4872F9-9083-4930-AE7F-0780A8DC3BE2}"/>
              </a:ext>
            </a:extLst>
          </p:cNvPr>
          <p:cNvSpPr txBox="1">
            <a:spLocks/>
          </p:cNvSpPr>
          <p:nvPr/>
        </p:nvSpPr>
        <p:spPr>
          <a:xfrm>
            <a:off x="838200" y="1407461"/>
            <a:ext cx="10515600" cy="977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 following results show the outcomes of social circle detection applied to our dataset:</a:t>
            </a:r>
            <a:br>
              <a:rPr lang="en-US" dirty="0"/>
            </a:br>
            <a:br>
              <a:rPr lang="en-CH" dirty="0"/>
            </a:br>
            <a:endParaRPr lang="en-CH" dirty="0"/>
          </a:p>
          <a:p>
            <a:endParaRPr lang="en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0ED673-9592-1C72-B7F7-FC45E7ED5F0B}"/>
              </a:ext>
            </a:extLst>
          </p:cNvPr>
          <p:cNvSpPr txBox="1">
            <a:spLocks/>
          </p:cNvSpPr>
          <p:nvPr/>
        </p:nvSpPr>
        <p:spPr>
          <a:xfrm>
            <a:off x="7951694" y="2223245"/>
            <a:ext cx="3594847" cy="295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dirty="0"/>
            </a:br>
            <a:br>
              <a:rPr lang="en-CH" dirty="0"/>
            </a:b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54960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6953-F8AC-3A07-DD29-CAC38BC8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Characterize social circles based on services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55E4-AFFB-BA73-6C91-DF7548FB0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647"/>
            <a:ext cx="10515600" cy="1537541"/>
          </a:xfrm>
        </p:spPr>
        <p:txBody>
          <a:bodyPr>
            <a:normAutofit/>
          </a:bodyPr>
          <a:lstStyle/>
          <a:p>
            <a:r>
              <a:rPr lang="en-US" sz="2400" b="1" dirty="0"/>
              <a:t>Total Communities Detected using Services:</a:t>
            </a:r>
            <a:r>
              <a:rPr lang="en-US" sz="2400" dirty="0"/>
              <a:t> 1,438</a:t>
            </a:r>
            <a:endParaRPr lang="en-US" sz="2400" b="1" dirty="0"/>
          </a:p>
          <a:p>
            <a:r>
              <a:rPr lang="en-US" sz="2400" b="1" dirty="0"/>
              <a:t>Highest Service Count:</a:t>
            </a:r>
            <a:r>
              <a:rPr lang="en-US" sz="2400" dirty="0"/>
              <a:t> 61 (Community 0, </a:t>
            </a:r>
            <a:r>
              <a:rPr lang="en-US" sz="2400" i="1" dirty="0"/>
              <a:t>User Count:</a:t>
            </a:r>
            <a:r>
              <a:rPr lang="en-US" sz="2400" dirty="0"/>
              <a:t> 147,071)</a:t>
            </a:r>
          </a:p>
          <a:p>
            <a:r>
              <a:rPr lang="en-US" sz="2400" b="1" dirty="0"/>
              <a:t>Lowest Service Count:</a:t>
            </a:r>
            <a:r>
              <a:rPr lang="en-US" sz="2400" dirty="0"/>
              <a:t> 1 (Community 1704, User Count: 2)</a:t>
            </a:r>
            <a:endParaRPr lang="en-CH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41BE0-8525-3BF1-7388-A5F86825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16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4EDBC-B3FB-B20A-B420-E5EDE3908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97" y="3035683"/>
            <a:ext cx="5513740" cy="34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24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2692-5EE2-6625-CE0E-B435FA0E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9910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 for Characterizing Users (Based on Top 3 Services)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C697-C5B6-F310-3CC9-4BB86913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4500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Agglomerative approach (Complete Linkage) –</a:t>
            </a:r>
          </a:p>
          <a:p>
            <a:r>
              <a:rPr lang="en-US" sz="2000" dirty="0"/>
              <a:t>It is well-suited for detecting </a:t>
            </a:r>
            <a:r>
              <a:rPr lang="en-US" sz="2000" b="1" dirty="0"/>
              <a:t>nested or naturally forming user communities</a:t>
            </a:r>
            <a:r>
              <a:rPr lang="en-US" sz="2000" dirty="0"/>
              <a:t> based on their top services.</a:t>
            </a:r>
          </a:p>
          <a:p>
            <a:r>
              <a:rPr lang="en-US" sz="2000" dirty="0"/>
              <a:t>Complete Linkage to add maximum distance between members to ensure compact clusters and avoid chaining.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200" b="1" dirty="0"/>
              <a:t>Steps for Clustering User Communities -</a:t>
            </a:r>
          </a:p>
          <a:p>
            <a:r>
              <a:rPr lang="en-US" sz="2000" dirty="0"/>
              <a:t>Removed communities with fewer than 4 users to reduce noise</a:t>
            </a:r>
          </a:p>
          <a:p>
            <a:r>
              <a:rPr lang="en-US" sz="2000" dirty="0"/>
              <a:t>Computed Jaccard distance matrix for categorical (service-type) data</a:t>
            </a:r>
          </a:p>
          <a:p>
            <a:r>
              <a:rPr lang="en-US" sz="2000" dirty="0"/>
              <a:t>Applied Z-linkage to determine the optimal distance threshold and number of clusters</a:t>
            </a:r>
          </a:p>
          <a:p>
            <a:r>
              <a:rPr lang="en-US" sz="2000" dirty="0"/>
              <a:t>Performed Agglomerative Clustering using Complete Linkage to group similar communities</a:t>
            </a:r>
          </a:p>
          <a:p>
            <a:r>
              <a:rPr lang="en-US" sz="2000" dirty="0"/>
              <a:t>Evaluated clustering using the Silhouette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ED087-7A94-9E78-D926-A46975DF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741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2CBE-7398-C4BE-8BAD-2177E004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97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Results (Complete Linkage)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E91F9-4875-77D7-E1F9-9FB354D6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18</a:t>
            </a:fld>
            <a:endParaRPr lang="en-CH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3A23DE3-BED7-DF2A-B696-A7E1A84FE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2169"/>
            <a:ext cx="7074264" cy="11571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E60656-FED9-7D6E-D8AB-FED3092E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70004"/>
            <a:ext cx="7239372" cy="13211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3E9D33-66B5-89D2-B273-1BF2EF025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599765"/>
            <a:ext cx="3711388" cy="3544443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53F62EB-95FB-1964-0EB7-3CC1F35BD20E}"/>
              </a:ext>
            </a:extLst>
          </p:cNvPr>
          <p:cNvSpPr txBox="1">
            <a:spLocks/>
          </p:cNvSpPr>
          <p:nvPr/>
        </p:nvSpPr>
        <p:spPr>
          <a:xfrm>
            <a:off x="838200" y="1613647"/>
            <a:ext cx="10515600" cy="920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Observation:</a:t>
            </a:r>
            <a:r>
              <a:rPr lang="en-US" sz="2400" dirty="0"/>
              <a:t> Most clusters contain very few communities, but a few clusters have a much higher number of communities (up to 22), indicating some highly connected social circles.</a:t>
            </a:r>
          </a:p>
        </p:txBody>
      </p:sp>
    </p:spTree>
    <p:extLst>
      <p:ext uri="{BB962C8B-B14F-4D97-AF65-F5344CB8AC3E}">
        <p14:creationId xmlns:p14="http://schemas.microsoft.com/office/powerpoint/2010/main" val="3401009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FFB7-19F9-8049-A847-7A75A814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Characterizing Users (Based on </a:t>
            </a:r>
            <a:r>
              <a:rPr lang="en-US" dirty="0" err="1"/>
              <a:t>activites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B6DC-76BC-95D9-D05A-D19F77C6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71094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User activity features used for characterization</a:t>
            </a:r>
          </a:p>
          <a:p>
            <a:r>
              <a:rPr lang="en-US" sz="2000" dirty="0"/>
              <a:t>Post rate per user in each community</a:t>
            </a:r>
          </a:p>
          <a:p>
            <a:r>
              <a:rPr lang="en-US" sz="2000" dirty="0"/>
              <a:t>Likes given per user in each community</a:t>
            </a:r>
          </a:p>
          <a:p>
            <a:r>
              <a:rPr lang="en-US" sz="2000" dirty="0"/>
              <a:t>Comments given per user in each community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200" b="1" dirty="0"/>
              <a:t>DBSCAN approach</a:t>
            </a:r>
          </a:p>
          <a:p>
            <a:r>
              <a:rPr lang="en-US" sz="2000" dirty="0"/>
              <a:t>Used raw data without filtering communities, as DBSCAN automatically detects noise.</a:t>
            </a:r>
          </a:p>
          <a:p>
            <a:r>
              <a:rPr lang="en-US" sz="2000" dirty="0"/>
              <a:t>Determined optimal ε (epsilon) using the Davies-Bouldin Index.</a:t>
            </a:r>
          </a:p>
          <a:p>
            <a:r>
              <a:rPr lang="en-US" sz="2000" dirty="0"/>
              <a:t>Selected min point parameters based on the number of features </a:t>
            </a:r>
            <a:r>
              <a:rPr lang="en-US" sz="2000" b="1" dirty="0"/>
              <a:t>(3).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768C2-90DD-7DA1-0405-804464D9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338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60A-F9D9-624B-456F-8624123D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34B4-16AA-8F2D-D4C1-01E6A707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  <a:p>
            <a:r>
              <a:rPr lang="en-CH" dirty="0"/>
              <a:t>Data Preprocessing</a:t>
            </a:r>
          </a:p>
          <a:p>
            <a:r>
              <a:rPr lang="en-CH" dirty="0"/>
              <a:t>Initial Data Exploration</a:t>
            </a:r>
          </a:p>
          <a:p>
            <a:r>
              <a:rPr lang="en-CH" dirty="0"/>
              <a:t>Social Circle Detection and Characterization</a:t>
            </a:r>
          </a:p>
          <a:p>
            <a:r>
              <a:rPr lang="en-CH" dirty="0"/>
              <a:t>Anomaly Detection and Characterization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335AD-A455-6CD8-4025-B346B976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9C72-0787-AD8B-9FB3-74F86B34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DBSCAN approach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9EFDC-1B21-9423-CF95-EED996F0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20</a:t>
            </a:fld>
            <a:endParaRPr lang="en-CH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CCCC1D2-CA09-ADE1-4E4E-7C9813A1C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846" y="2492188"/>
            <a:ext cx="9601185" cy="38641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ED7A92-5F28-E45B-D814-D60AD61A342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771094" cy="1189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DEB593-0B1B-EFCC-7685-29200BCCD2B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771094" cy="71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Features for DBSCAN clustering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63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BF17-B47A-2168-B964-A0FC6C01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BD9C-E516-01F8-2996-1C3A7C69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21</a:t>
            </a:fld>
            <a:endParaRPr lang="en-CH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0EE751-4B06-7EC8-8ECE-DAB7AD61D32A}"/>
              </a:ext>
            </a:extLst>
          </p:cNvPr>
          <p:cNvSpPr txBox="1">
            <a:spLocks/>
          </p:cNvSpPr>
          <p:nvPr/>
        </p:nvSpPr>
        <p:spPr>
          <a:xfrm>
            <a:off x="739588" y="1690688"/>
            <a:ext cx="6010836" cy="412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Observation:</a:t>
            </a:r>
          </a:p>
          <a:p>
            <a:r>
              <a:rPr lang="en-US" sz="2000" dirty="0"/>
              <a:t>Total clusters detected: 4</a:t>
            </a:r>
          </a:p>
          <a:p>
            <a:r>
              <a:rPr lang="en-US" sz="2000" dirty="0"/>
              <a:t>Noise: 2 communities were identified as noise (assigned to cluster -1)</a:t>
            </a:r>
          </a:p>
          <a:p>
            <a:r>
              <a:rPr lang="en-US" sz="2000" dirty="0"/>
              <a:t>Major cluster: 1,731 communities grouped together, indicating a large, highly similar group</a:t>
            </a:r>
          </a:p>
          <a:p>
            <a:r>
              <a:rPr lang="en-US" sz="2000" dirty="0"/>
              <a:t>Smaller clusters: 4 communities distributed across the remaining 2 clusters, representing small, distinct activity patterns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12AF62-7E1C-2EC8-25CD-E75846847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270" y="1541929"/>
            <a:ext cx="4800847" cy="46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18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A051-5127-6921-98D4-328DCB1D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E28D4-33C1-DB0C-4CBC-73A807C2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22</a:t>
            </a:fld>
            <a:endParaRPr lang="en-CH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40BBCC2-A7D4-D4AC-03AC-D5606882D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689412"/>
            <a:ext cx="10771093" cy="310608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E14235-B81C-5D6F-9ED6-59C1746C5DA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771094" cy="71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DBSCAN clustering summary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88560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AA27-79D6-3629-5A1D-12FB7E6C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Algorithms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3663-5B74-26A5-CA46-E69098C2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Statistical Approach (Multivariate Gaussian)</a:t>
            </a:r>
          </a:p>
          <a:p>
            <a:r>
              <a:rPr lang="en-GB" dirty="0"/>
              <a:t>Clustering-based Approach (k-Means)</a:t>
            </a:r>
          </a:p>
          <a:p>
            <a:r>
              <a:rPr lang="en-GB" dirty="0"/>
              <a:t>Distance-based Approach (k-NN)</a:t>
            </a:r>
          </a:p>
          <a:p>
            <a:r>
              <a:rPr lang="en-GB" dirty="0"/>
              <a:t>Density-based Approach (LOF)</a:t>
            </a:r>
          </a:p>
          <a:p>
            <a:r>
              <a:rPr lang="en-GB" dirty="0"/>
              <a:t>Isolation-based Approach (</a:t>
            </a:r>
            <a:r>
              <a:rPr lang="en-GB" dirty="0" err="1"/>
              <a:t>iForest</a:t>
            </a:r>
            <a:r>
              <a:rPr lang="en-GB" dirty="0"/>
              <a:t>)</a:t>
            </a:r>
          </a:p>
          <a:p>
            <a:r>
              <a:rPr lang="en-GB" dirty="0"/>
              <a:t>One-Class SVM</a:t>
            </a:r>
          </a:p>
          <a:p>
            <a:r>
              <a:rPr lang="en-GB" dirty="0"/>
              <a:t>Reconstruction-based Approach (PCA)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99ECF-D73C-FD25-016C-CFA591D2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4087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39295-D45B-16B8-26AC-8CD7055F8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F8D-AC38-D45E-EBA0-164A369F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2B97-C43E-99D9-D63E-B415CC3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GB" dirty="0"/>
              <a:t>Follower Count per User</a:t>
            </a:r>
            <a:endParaRPr lang="en-CH" dirty="0"/>
          </a:p>
          <a:p>
            <a:pPr fontAlgn="t"/>
            <a:r>
              <a:rPr lang="en-GB" dirty="0"/>
              <a:t>Following Count per User</a:t>
            </a:r>
            <a:endParaRPr lang="en-CH" dirty="0"/>
          </a:p>
          <a:p>
            <a:pPr fontAlgn="t"/>
            <a:r>
              <a:rPr lang="en-GB" dirty="0"/>
              <a:t>Posts Created per User</a:t>
            </a:r>
            <a:endParaRPr lang="en-CH" dirty="0"/>
          </a:p>
          <a:p>
            <a:pPr fontAlgn="t"/>
            <a:r>
              <a:rPr lang="en-GB" dirty="0"/>
              <a:t>Likes Received per Post per User</a:t>
            </a:r>
            <a:endParaRPr lang="en-CH" dirty="0"/>
          </a:p>
          <a:p>
            <a:pPr fontAlgn="t"/>
            <a:r>
              <a:rPr lang="en-GB" dirty="0"/>
              <a:t>Likes Given per User</a:t>
            </a:r>
            <a:endParaRPr lang="en-CH" dirty="0"/>
          </a:p>
          <a:p>
            <a:pPr fontAlgn="t"/>
            <a:r>
              <a:rPr lang="en-GB" dirty="0"/>
              <a:t>Comments Received per Post per User</a:t>
            </a:r>
            <a:endParaRPr lang="en-CH" dirty="0"/>
          </a:p>
          <a:p>
            <a:pPr fontAlgn="t"/>
            <a:r>
              <a:rPr lang="en-GB" dirty="0"/>
              <a:t>Comments Given per User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6A539-5204-40E1-21B0-75286108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0484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6AF2D-7CA3-1FE7-1088-74B203201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D1AD-1F82-C1CC-A9A9-CA648CB1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Preprocessing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0302-54E5-1661-0B16-A35DE38C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CH" dirty="0"/>
              <a:t>Create a new dataframe </a:t>
            </a:r>
            <a:br>
              <a:rPr lang="en-CH" dirty="0"/>
            </a:br>
            <a:r>
              <a:rPr lang="en-CH" dirty="0"/>
              <a:t>-&gt; rows = users</a:t>
            </a:r>
            <a:br>
              <a:rPr lang="en-CH" dirty="0"/>
            </a:br>
            <a:r>
              <a:rPr lang="en-CH" dirty="0"/>
              <a:t>-&gt; columns = 7 features</a:t>
            </a:r>
          </a:p>
          <a:p>
            <a:pPr fontAlgn="t"/>
            <a:r>
              <a:rPr lang="en-CH" dirty="0"/>
              <a:t>Normalization </a:t>
            </a:r>
            <a:br>
              <a:rPr lang="en-CH" dirty="0"/>
            </a:br>
            <a:r>
              <a:rPr lang="en-CH" dirty="0"/>
              <a:t>-&gt; mean of every feauture = 0</a:t>
            </a:r>
            <a:br>
              <a:rPr lang="en-CH" dirty="0"/>
            </a:br>
            <a:r>
              <a:rPr lang="en-CH" dirty="0"/>
              <a:t>-&gt; std of every feature = 1</a:t>
            </a:r>
          </a:p>
          <a:p>
            <a:pPr fontAlgn="t"/>
            <a:r>
              <a:rPr lang="en-CH" dirty="0"/>
              <a:t>Setting an appropriate contamination rate </a:t>
            </a:r>
            <a:br>
              <a:rPr lang="en-CH" dirty="0"/>
            </a:br>
            <a:r>
              <a:rPr lang="en-CH" dirty="0"/>
              <a:t>-&gt; in our case: 0.02%</a:t>
            </a:r>
            <a:br>
              <a:rPr lang="en-CH" dirty="0"/>
            </a:br>
            <a:r>
              <a:rPr lang="en-CH" dirty="0"/>
              <a:t>-&gt; 0.0002 * 504’590 users ~ 150 outlier users</a:t>
            </a:r>
          </a:p>
          <a:p>
            <a:pPr fontAlgn="t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20923-0BBB-081C-D752-20CAA9FD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9051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6A25-880B-0279-39D0-16330DFC0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030E-5682-5145-6C50-CB725253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b="1" dirty="0" err="1"/>
              <a:t>pattonroberta</a:t>
            </a:r>
            <a:r>
              <a:rPr lang="en-GB" sz="4000" dirty="0"/>
              <a:t>” </a:t>
            </a:r>
            <a:br>
              <a:rPr lang="en-GB" sz="4000" dirty="0"/>
            </a:br>
            <a:r>
              <a:rPr lang="en-GB" sz="4000" dirty="0"/>
              <a:t>Influencer: is in the top 1 % in almost all categories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DB877D-55F8-AEA2-11E4-F16BCAC86742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1,453.0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1,389.0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2,707.0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4,365.0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65E9B-F842-8230-DEF1-8171B552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26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9E439-26B5-F06D-BFC6-C2DB227B93B9}"/>
              </a:ext>
            </a:extLst>
          </p:cNvPr>
          <p:cNvSpPr txBox="1"/>
          <p:nvPr/>
        </p:nvSpPr>
        <p:spPr>
          <a:xfrm>
            <a:off x="838199" y="6123543"/>
            <a:ext cx="10325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</a:t>
            </a:r>
            <a:r>
              <a:rPr lang="en-GB" sz="2200" dirty="0"/>
              <a:t>Multivariate Gaussian, k-Means, </a:t>
            </a:r>
            <a:r>
              <a:rPr lang="en-GB" sz="2200" dirty="0" err="1"/>
              <a:t>kNN</a:t>
            </a:r>
            <a:r>
              <a:rPr lang="en-GB" sz="2200" dirty="0"/>
              <a:t>, </a:t>
            </a:r>
            <a:r>
              <a:rPr lang="en-GB" sz="2200" dirty="0" err="1"/>
              <a:t>iForest</a:t>
            </a:r>
            <a:r>
              <a:rPr lang="en-GB" sz="2200" dirty="0"/>
              <a:t>, PCA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504298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42414-92A9-7E6E-58E6-0A5AFE6E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8DAF-763B-F701-7F83-6D353611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b="1" dirty="0" err="1"/>
              <a:t>musiclion</a:t>
            </a:r>
            <a:r>
              <a:rPr lang="en-GB" sz="4000" dirty="0"/>
              <a:t>” </a:t>
            </a:r>
            <a:br>
              <a:rPr lang="en-GB" sz="4000" dirty="0"/>
            </a:br>
            <a:r>
              <a:rPr lang="en-GB" sz="4000" dirty="0"/>
              <a:t>Post Spammer Bot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93CA9B-7957-CCA3-FD95-EC90BC9F42F1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92419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443553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95.45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166,965.0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37392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AC6A9-66F2-E219-EE9D-FC820177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27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3414F-59AD-ABAC-D778-53B2A8411305}"/>
              </a:ext>
            </a:extLst>
          </p:cNvPr>
          <p:cNvSpPr txBox="1"/>
          <p:nvPr/>
        </p:nvSpPr>
        <p:spPr>
          <a:xfrm>
            <a:off x="838199" y="6123543"/>
            <a:ext cx="9434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</a:t>
            </a:r>
            <a:r>
              <a:rPr lang="en-GB" sz="2200" dirty="0"/>
              <a:t>Multivariate Gaussian, k-Means, </a:t>
            </a:r>
            <a:r>
              <a:rPr lang="en-GB" sz="2200" dirty="0" err="1"/>
              <a:t>kNN</a:t>
            </a:r>
            <a:r>
              <a:rPr lang="en-GB" sz="2200" dirty="0"/>
              <a:t>, PCA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2573814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68DC2-0EE6-A707-42BE-1141E7598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D68-7BD7-99F3-3D0A-67BFC1C9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b="1" dirty="0" err="1"/>
              <a:t>lolbot</a:t>
            </a:r>
            <a:r>
              <a:rPr lang="en-GB" sz="4000" dirty="0"/>
              <a:t>” </a:t>
            </a:r>
            <a:br>
              <a:rPr lang="en-GB" sz="4000" dirty="0"/>
            </a:br>
            <a:r>
              <a:rPr lang="en-GB" sz="4000" dirty="0"/>
              <a:t>Post and Comment Spammer Bot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BF0DEC-9AF9-6580-7E71-BDA88F8E3F58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263137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7,231.0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7,225.0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841F2-644D-9102-694E-8499CF5E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28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4105E-CCB8-E53C-0D71-C4438B7A4201}"/>
              </a:ext>
            </a:extLst>
          </p:cNvPr>
          <p:cNvSpPr txBox="1"/>
          <p:nvPr/>
        </p:nvSpPr>
        <p:spPr>
          <a:xfrm>
            <a:off x="838199" y="6123543"/>
            <a:ext cx="9434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</a:t>
            </a:r>
            <a:r>
              <a:rPr lang="en-GB" sz="2200" dirty="0"/>
              <a:t>Multivariate Gaussian, k-Means, </a:t>
            </a:r>
            <a:r>
              <a:rPr lang="en-GB" sz="2200" dirty="0" err="1"/>
              <a:t>kNN</a:t>
            </a:r>
            <a:r>
              <a:rPr lang="en-GB" sz="2200" dirty="0"/>
              <a:t>, PCA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3444311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24AC-43D1-9702-DB0C-11543C04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Answer to Research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1A90-1CE4-B923-B2F4-93DEDEFF6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We were able to detect anomalous users using seven different anomaly detection algorithms</a:t>
            </a:r>
          </a:p>
          <a:p>
            <a:r>
              <a:rPr lang="en-CH" dirty="0"/>
              <a:t>We were able to characterize three interesting anomalous users based on their activity and interaction pattern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ABBF2-C8E9-7F0F-6C67-601AEAF5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684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7862-A2B7-DD02-C74E-82A4398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D87C-BD77-ED81-53E3-3871B179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sz="2400" b="1" dirty="0"/>
              <a:t>RQ 1: </a:t>
            </a:r>
            <a:r>
              <a:rPr lang="en-CH" sz="2400" dirty="0"/>
              <a:t>Is it possible to identify distinct social circles within the Friendfeed network based on user connections, and characterize them in terms of activity, service usage and interaction patterns? </a:t>
            </a:r>
            <a:br>
              <a:rPr lang="en-CH" sz="2400" dirty="0"/>
            </a:br>
            <a:endParaRPr lang="en-CH" sz="2400" dirty="0"/>
          </a:p>
          <a:p>
            <a:r>
              <a:rPr lang="en-CH" sz="2400" b="1" dirty="0"/>
              <a:t>RQ 2: </a:t>
            </a:r>
            <a:r>
              <a:rPr lang="en-CH" sz="2400" dirty="0"/>
              <a:t>Is it possible to detect anomalous users in the Friendfeed network (e.g., bots, spammers) based on posting, following, and interaction patterns (commenting/liking) and characerize them in terms of activity and interactions patterns?</a:t>
            </a:r>
            <a:endParaRPr lang="en-GB" sz="2400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5B46E-FBF7-AE34-24F7-0DAFD950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1703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7AD9-8E08-DF73-24F1-DE19E1F1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7E42-2D0C-C47A-1831-40E1C0F0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Characterize more social circles and anomalous users based on their activity and interaction patterns</a:t>
            </a:r>
          </a:p>
          <a:p>
            <a:r>
              <a:rPr lang="en-CH" dirty="0"/>
              <a:t>Create more attributes of the users (e.g.: gender, political view and academic level based on profile and post descriptions)</a:t>
            </a:r>
          </a:p>
          <a:p>
            <a:r>
              <a:rPr lang="en-CH" dirty="0"/>
              <a:t>Create association rules within the friendfeed network and social circles (e.g. if the users are using facebook, they are likely to also use twitter)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61AD8-DEEA-DB2D-23B8-49E78C55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30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676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594-C0D0-485A-8B04-B5C553F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– Friendfeed Social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BD77-EF8B-4C6B-4188-65569018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sz="2400" dirty="0"/>
              <a:t>Number of users: 665’38</a:t>
            </a:r>
            <a:r>
              <a:rPr lang="en-US" sz="2400" dirty="0"/>
              <a:t>4</a:t>
            </a:r>
          </a:p>
          <a:p>
            <a:r>
              <a:rPr lang="en-CH" sz="2400" dirty="0"/>
              <a:t>Number of people following: 19’547’158</a:t>
            </a:r>
            <a:endParaRPr lang="en-US" sz="2400" dirty="0"/>
          </a:p>
          <a:p>
            <a:r>
              <a:rPr lang="en-US" sz="2400" dirty="0"/>
              <a:t>Number of services: 1’587’334</a:t>
            </a:r>
            <a:endParaRPr lang="en-CH" sz="2400" dirty="0"/>
          </a:p>
          <a:p>
            <a:r>
              <a:rPr lang="en-CH" sz="2400" dirty="0"/>
              <a:t>Number of posts: 12’450’658</a:t>
            </a:r>
          </a:p>
          <a:p>
            <a:r>
              <a:rPr lang="en-CH" sz="2400" dirty="0"/>
              <a:t>Number of comments: 3’749’891</a:t>
            </a:r>
          </a:p>
          <a:p>
            <a:r>
              <a:rPr lang="en-CH" sz="2400" dirty="0"/>
              <a:t>Number of likes: 798’112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9290D-1E06-D88F-4045-6F41E43D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288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399C4-6C96-57FE-6C00-25E1A6D8A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6EF0-0597-9B4E-D6D2-43B2065D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CH" dirty="0"/>
              <a:t>Data – </a:t>
            </a:r>
            <a:r>
              <a:rPr lang="en-US" dirty="0"/>
              <a:t>Preprocessing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2B7D-B948-8E5D-10DB-6D67DDF6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1. Users Table</a:t>
            </a:r>
            <a:endParaRPr lang="en-US" sz="2400" dirty="0"/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user_id</a:t>
            </a:r>
            <a:r>
              <a:rPr lang="en-US" sz="2000" dirty="0"/>
              <a:t> values to lowercase to maintain consistency and avoid mismatches due to case differences.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2. Following Table</a:t>
            </a:r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Filtered out any follow relationships where either the follower or followed user does not exist in the users table.</a:t>
            </a:r>
          </a:p>
          <a:p>
            <a:r>
              <a:rPr lang="en-US" sz="2000" dirty="0"/>
              <a:t>Standardized </a:t>
            </a:r>
            <a:r>
              <a:rPr lang="en-US" sz="2000" dirty="0" err="1"/>
              <a:t>follower_id</a:t>
            </a:r>
            <a:r>
              <a:rPr lang="en-US" sz="2000" dirty="0"/>
              <a:t> and </a:t>
            </a:r>
            <a:r>
              <a:rPr lang="en-US" sz="2000" dirty="0" err="1"/>
              <a:t>followed_id</a:t>
            </a:r>
            <a:r>
              <a:rPr lang="en-US" sz="2000" dirty="0"/>
              <a:t> by converting them to lowercase.</a:t>
            </a:r>
            <a:endParaRPr lang="en-C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74849-0EE1-D6C2-3AAE-15744AE9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41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BF468-680E-2E10-6ACF-BCF9D2519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DE92-463F-855E-2FDB-3E7D0BF6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CH" dirty="0"/>
              <a:t>Data – </a:t>
            </a:r>
            <a:r>
              <a:rPr lang="en-US" dirty="0"/>
              <a:t>Preprocessing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428B-5F3B-4F0E-9B1F-363E5D355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505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 Services Table</a:t>
            </a:r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Removed rows containing null values in key fields such as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service_id</a:t>
            </a:r>
            <a:r>
              <a:rPr lang="en-US" sz="2000" dirty="0"/>
              <a:t>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service_id</a:t>
            </a:r>
            <a:r>
              <a:rPr lang="en-US" sz="2000" dirty="0"/>
              <a:t> values to lowercase for consistency.</a:t>
            </a:r>
          </a:p>
          <a:p>
            <a:r>
              <a:rPr lang="en-US" sz="2000" dirty="0"/>
              <a:t>Retained only service records for users that exist in the followings table, as these users are relevant for community detection.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4. Posts Table</a:t>
            </a:r>
          </a:p>
          <a:p>
            <a:r>
              <a:rPr lang="en-US" sz="2000" dirty="0"/>
              <a:t>Removed posts that did not contain any text, image, or video content.</a:t>
            </a:r>
          </a:p>
          <a:p>
            <a:r>
              <a:rPr lang="en-US" sz="2000" dirty="0"/>
              <a:t>Dropped rows with null values in key fields such as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post_id</a:t>
            </a:r>
            <a:r>
              <a:rPr lang="en-US" sz="2000" dirty="0"/>
              <a:t>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post_id</a:t>
            </a:r>
            <a:r>
              <a:rPr lang="en-US" sz="2000" dirty="0"/>
              <a:t> values to lowercase to ensure consistency and accurate matching.</a:t>
            </a:r>
            <a:endParaRPr lang="en-C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72B1F-CD73-14FA-5765-870EA2C1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26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865FE-DD01-B79E-89F6-7295C5F60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E314-1227-9D5F-1E25-E9E071FD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CH" dirty="0"/>
              <a:t>Data – </a:t>
            </a:r>
            <a:r>
              <a:rPr lang="en-US" dirty="0"/>
              <a:t>Preprocessing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DF25-F662-EB63-1FAA-DB775E024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5058520"/>
          </a:xfrm>
        </p:spPr>
        <p:txBody>
          <a:bodyPr>
            <a:normAutofit/>
          </a:bodyPr>
          <a:lstStyle/>
          <a:p>
            <a:r>
              <a:rPr lang="en-US" sz="2000" dirty="0"/>
              <a:t>Retained only posts from users present in the followings table, as these users are relevant for community detection.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5. Likes Table </a:t>
            </a:r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post_id</a:t>
            </a:r>
            <a:r>
              <a:rPr lang="en-US" sz="2000" dirty="0"/>
              <a:t> values to lowercase for consistency and accurate matching.</a:t>
            </a:r>
          </a:p>
          <a:p>
            <a:r>
              <a:rPr lang="en-US" sz="2000" dirty="0"/>
              <a:t>Retained only likes from users present in the followings table, as these users are relevant for community detection.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5. Comments Table</a:t>
            </a:r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Dropped rows with null values in key fields such as </a:t>
            </a:r>
            <a:r>
              <a:rPr lang="en-US" sz="2000" dirty="0" err="1"/>
              <a:t>posted_by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b="1" dirty="0"/>
          </a:p>
          <a:p>
            <a:endParaRPr lang="en-C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80A9-CC00-542E-0B31-F172F96B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705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3CEBD-4942-FD8B-3ABA-4C9C6CC4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6F75-A680-01D9-D5E6-F1C1B5CA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CH" dirty="0"/>
              <a:t>Data – </a:t>
            </a:r>
            <a:r>
              <a:rPr lang="en-US" dirty="0"/>
              <a:t>Preprocessing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EB42-9D82-9A2B-41A1-1B107C12C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5058520"/>
          </a:xfrm>
        </p:spPr>
        <p:txBody>
          <a:bodyPr>
            <a:normAutofit/>
          </a:bodyPr>
          <a:lstStyle/>
          <a:p>
            <a:r>
              <a:rPr lang="en-US" sz="2000" dirty="0"/>
              <a:t>Converted all </a:t>
            </a:r>
            <a:r>
              <a:rPr lang="en-US" sz="2000" dirty="0" err="1"/>
              <a:t>posted_by</a:t>
            </a:r>
            <a:r>
              <a:rPr lang="en-US" sz="2000" dirty="0"/>
              <a:t> values to lowercase for consistency and accurate matching.</a:t>
            </a:r>
          </a:p>
          <a:p>
            <a:r>
              <a:rPr lang="en-US" sz="2000" dirty="0"/>
              <a:t>Retained only comments made by users present in the followings table, as these users are relevant for community detection.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C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9DB99-8196-436F-D9DE-79604BE8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515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D6B6-34B6-C3F5-A45D-C9ABF16D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After Preprocessing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0156-5663-DF29-35DD-F4A9F680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59"/>
            <a:ext cx="10861110" cy="4617104"/>
          </a:xfrm>
        </p:spPr>
        <p:txBody>
          <a:bodyPr>
            <a:normAutofit/>
          </a:bodyPr>
          <a:lstStyle/>
          <a:p>
            <a:r>
              <a:rPr lang="en-US" sz="2400" dirty="0"/>
              <a:t>Number of users: 645’416 </a:t>
            </a:r>
          </a:p>
          <a:p>
            <a:r>
              <a:rPr lang="en-US" sz="2400" dirty="0"/>
              <a:t>Number of people following: 18’477’147 </a:t>
            </a:r>
          </a:p>
          <a:p>
            <a:r>
              <a:rPr lang="en-US" sz="2400" dirty="0"/>
              <a:t>Number of services: 136’6407 </a:t>
            </a:r>
          </a:p>
          <a:p>
            <a:r>
              <a:rPr lang="en-US" sz="2400" dirty="0"/>
              <a:t>Number of posts: 10’864’613 </a:t>
            </a:r>
          </a:p>
          <a:p>
            <a:r>
              <a:rPr lang="en-US" sz="2400" dirty="0"/>
              <a:t>Number of comments: 3’749’891 </a:t>
            </a:r>
          </a:p>
          <a:p>
            <a:r>
              <a:rPr lang="en-US" sz="2400" dirty="0"/>
              <a:t>Number of likes: 797’290</a:t>
            </a:r>
            <a:endParaRPr lang="en-CH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D3977-5B62-A68B-08EE-7AE27CB6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116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1557</TotalTime>
  <Words>1867</Words>
  <Application>Microsoft Macintosh PowerPoint</Application>
  <PresentationFormat>Widescreen</PresentationFormat>
  <Paragraphs>359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Aptos Display</vt:lpstr>
      <vt:lpstr>Aptos Narrow</vt:lpstr>
      <vt:lpstr>Arial</vt:lpstr>
      <vt:lpstr>Office Theme</vt:lpstr>
      <vt:lpstr>Group 51 – Data Mining I Project</vt:lpstr>
      <vt:lpstr>Topics</vt:lpstr>
      <vt:lpstr>Research Questions</vt:lpstr>
      <vt:lpstr>Data – Friendfeed Social Network</vt:lpstr>
      <vt:lpstr>Data – Preprocessing</vt:lpstr>
      <vt:lpstr>Data – Preprocessing</vt:lpstr>
      <vt:lpstr>Data – Preprocessing</vt:lpstr>
      <vt:lpstr>Data – Preprocessing</vt:lpstr>
      <vt:lpstr>Data - After Preprocessing -</vt:lpstr>
      <vt:lpstr>Initial Data Exploration</vt:lpstr>
      <vt:lpstr>Initial Data Exploration</vt:lpstr>
      <vt:lpstr>Initial Data Exploration – per User Statistics</vt:lpstr>
      <vt:lpstr>Community Detection Methods Analyzed</vt:lpstr>
      <vt:lpstr>Community Detection Methods Analyzed</vt:lpstr>
      <vt:lpstr>Louvian - Social Circle Detection</vt:lpstr>
      <vt:lpstr>Characterize social circles based on services</vt:lpstr>
      <vt:lpstr>Approach for Characterizing Users (Based on Top 3 Services)</vt:lpstr>
      <vt:lpstr>Agglomerative Clustering Results (Complete Linkage)</vt:lpstr>
      <vt:lpstr>Approach for Characterizing Users (Based on activites)</vt:lpstr>
      <vt:lpstr>DBSCAN approach</vt:lpstr>
      <vt:lpstr>DBSCAN Clustering Results</vt:lpstr>
      <vt:lpstr>DBSCAN Clustering Results</vt:lpstr>
      <vt:lpstr>Algorithms used for Anomaly Detection</vt:lpstr>
      <vt:lpstr>Features used for Anomaly Detection</vt:lpstr>
      <vt:lpstr>Preprocessing for Anomaly Detection</vt:lpstr>
      <vt:lpstr>Outlier User ”pattonroberta”  Influencer: is in the top 1 % in almost all categories</vt:lpstr>
      <vt:lpstr>Outlier User ”musiclion”  Post Spammer Bot</vt:lpstr>
      <vt:lpstr>Outlier User ”lolbot”  Post and Comment Spammer Bot</vt:lpstr>
      <vt:lpstr>Answer to Research Question 2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Blum Jonas</dc:creator>
  <cp:lastModifiedBy>Blum Jonas</cp:lastModifiedBy>
  <cp:revision>67</cp:revision>
  <dcterms:created xsi:type="dcterms:W3CDTF">2025-09-25T09:14:50Z</dcterms:created>
  <dcterms:modified xsi:type="dcterms:W3CDTF">2025-10-15T19:21:49Z</dcterms:modified>
</cp:coreProperties>
</file>