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2" r:id="rId4"/>
    <p:sldId id="258" r:id="rId5"/>
    <p:sldId id="257" r:id="rId6"/>
    <p:sldId id="266" r:id="rId7"/>
    <p:sldId id="268" r:id="rId8"/>
    <p:sldId id="261" r:id="rId9"/>
    <p:sldId id="263" r:id="rId10"/>
    <p:sldId id="275" r:id="rId11"/>
    <p:sldId id="276" r:id="rId12"/>
    <p:sldId id="277" r:id="rId13"/>
    <p:sldId id="278" r:id="rId14"/>
    <p:sldId id="267" r:id="rId15"/>
    <p:sldId id="264" r:id="rId16"/>
    <p:sldId id="269" r:id="rId17"/>
    <p:sldId id="265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657"/>
  </p:normalViewPr>
  <p:slideViewPr>
    <p:cSldViewPr snapToGrid="0">
      <p:cViewPr>
        <p:scale>
          <a:sx n="80" d="100"/>
          <a:sy n="80" d="100"/>
        </p:scale>
        <p:origin x="15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1. Starts with individual vertices</a:t>
            </a:r>
            <a:br>
              <a:rPr lang="en-CH" dirty="0"/>
            </a:br>
            <a:r>
              <a:rPr lang="en-CH" dirty="0"/>
              <a:t>2. Merges vertices into neighboring communities</a:t>
            </a:r>
            <a:br>
              <a:rPr lang="en-CH" dirty="0"/>
            </a:br>
            <a:r>
              <a:rPr lang="en-CH" dirty="0"/>
              <a:t>3. Creates a new hierarchy after each pass of merging 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Group 51 -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04565-40A2-B90F-8C2E-0BA8184B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5C82-D14B-0C61-95D0-AE39736A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1 (84’830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CD4F046-394A-9805-079F-63E3615C3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156888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364.06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36765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326.26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307.91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9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E3070-91B8-4D83-E251-00E3905AE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3AD1-E78E-965B-0317-EB5436CF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0 (48’550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A6E9C2-C503-D5A0-AE48-7AC3EC461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16131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143.47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645.94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26764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40377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32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66987-E77D-BDC4-6633-CBD689B94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19D0-BDE8-1F2E-5E4E-65EAC51F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9 (46’322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A1E1E34-7B1B-7B69-7358-CF213BF61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479955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237.63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18364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1472.32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166965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328.76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25224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574.59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29348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84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5BFD0-04AF-41A8-B561-C9F1D542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800-D270-D656-4C3C-D1A3BB8E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5 (25’606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2148D91-1699-699E-2E91-8B31B33EB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753008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0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45429-A8B1-B535-47C4-089CEFD50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0EC2-264B-491D-7FFA-3716C3B9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Identified and Characterized Social Circles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4E3C-CB46-A7D6-2C1C-5881324B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-&gt; present statistics such as average follower/following count of the users in the group</a:t>
            </a:r>
          </a:p>
          <a:p>
            <a:r>
              <a:rPr lang="en-CH" dirty="0"/>
              <a:t>-&gt;present statistics such as average number of posts/likes received+given/comments received+given of the users in the group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38123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based Approach: Multivariate Gaussian distribution + Likelihood </a:t>
            </a:r>
          </a:p>
          <a:p>
            <a:r>
              <a:rPr lang="en-GB" dirty="0"/>
              <a:t>Clustering-based: small clusters = outliers</a:t>
            </a:r>
          </a:p>
          <a:p>
            <a:r>
              <a:rPr lang="en-GB" dirty="0"/>
              <a:t>Distance-based Approach: largest distances = outliers </a:t>
            </a:r>
          </a:p>
          <a:p>
            <a:r>
              <a:rPr lang="en-GB" dirty="0"/>
              <a:t>Density-based Approach: LOF</a:t>
            </a:r>
          </a:p>
          <a:p>
            <a:r>
              <a:rPr lang="en-GB" dirty="0"/>
              <a:t>Isolation-based Approach: </a:t>
            </a:r>
            <a:r>
              <a:rPr lang="en-GB" dirty="0" err="1"/>
              <a:t>iForest</a:t>
            </a:r>
            <a:endParaRPr lang="en-GB" dirty="0"/>
          </a:p>
          <a:p>
            <a:r>
              <a:rPr lang="en-GB" dirty="0"/>
              <a:t>One Class SVM</a:t>
            </a:r>
          </a:p>
          <a:p>
            <a:r>
              <a:rPr lang="en-GB" dirty="0"/>
              <a:t>Reconstruction Error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974-D443-B586-7BE7-A694286A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pattonroberta</a:t>
            </a:r>
            <a:r>
              <a:rPr lang="en-GB" dirty="0"/>
              <a:t>”</a:t>
            </a:r>
            <a:endParaRPr lang="en-CH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9D89A58-5702-B314-A3EF-5D45825748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825500" cy="375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63335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u="none" strike="noStrike" dirty="0" err="1">
                          <a:effectLst/>
                        </a:rPr>
                        <a:t>pattonroberta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901636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22D707A-B55A-561A-7956-A6B1A56A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H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C4E8A1-F86D-38AF-1EEB-D69D7E4A7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039492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12,198.0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12,197.0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35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A3EB7-5F87-D29C-397E-4B887404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82F5-CC3F-DA62-A83F-5FAB0FB5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golaqa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6FE8B1-AFAD-0E97-B97E-65AC5B1A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DF77F9-4B79-324D-8BFF-11CFCA2F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3441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3,439.0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4,259.0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87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14EB3-2D16-6120-4FB3-F66FA8D0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9E71-EF51-7BB6-BE1E-94E27660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jluvisions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922D1F-6530-8FBE-B0AC-3D699671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70247C-CF5A-0A98-8925-7A0F71422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5088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443553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8,297.0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8,205.0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0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Is it possible to identify distinct social circles within the Friendfeed network based on user connections, and characterize them in terms of shared interests and activity patterns? </a:t>
            </a:r>
            <a:br>
              <a:rPr lang="en-CH" dirty="0"/>
            </a:br>
            <a:endParaRPr lang="en-CH" dirty="0"/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(commenting/liking)?</a:t>
            </a:r>
            <a:endParaRPr lang="en-GB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BC092-F916-0B6E-B818-D043DD878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1D9-3348-022A-E1D0-6822AD93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romanussum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37B83-9F72-0158-2DAB-E7AF1432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0C2EF3-FC8D-0EC1-D931-0754B75B2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8489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60294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263137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12,198.0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12,197.0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74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CDAAC-9582-853C-DB6E-FC4DCA3E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3744-97C8-3DF3-27C1-0AEFCA08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tahaakcakaya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D444E4-9E15-37F1-771C-7697EF1D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C9A260-74B7-316D-3B04-9956B0D6E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61044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13630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1,447.0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11,546.0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973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7AD9-8E08-DF73-24F1-DE19E1F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7E42-2D0C-C47A-1831-40E1C0F0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Characterize the different social circles based on the data</a:t>
            </a:r>
          </a:p>
          <a:p>
            <a:r>
              <a:rPr lang="en-CH" dirty="0"/>
              <a:t>Characterize the outlier users based on the data</a:t>
            </a:r>
          </a:p>
          <a:p>
            <a:r>
              <a:rPr lang="en-CH" dirty="0"/>
              <a:t>Highlight why the characterization of the social circle/outlier user was done</a:t>
            </a:r>
          </a:p>
        </p:txBody>
      </p:sp>
    </p:spTree>
    <p:extLst>
      <p:ext uri="{BB962C8B-B14F-4D97-AF65-F5344CB8AC3E}">
        <p14:creationId xmlns:p14="http://schemas.microsoft.com/office/powerpoint/2010/main" val="19567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Number of users: 665’382</a:t>
            </a:r>
          </a:p>
          <a:p>
            <a:r>
              <a:rPr lang="en-CH" dirty="0"/>
              <a:t>Number of posts: 12’450’658</a:t>
            </a:r>
          </a:p>
          <a:p>
            <a:r>
              <a:rPr lang="en-CH" dirty="0"/>
              <a:t>Number of comments: 3’749’891</a:t>
            </a:r>
          </a:p>
          <a:p>
            <a:r>
              <a:rPr lang="en-CH" dirty="0"/>
              <a:t>Number of people following: 19’547’158</a:t>
            </a:r>
          </a:p>
          <a:p>
            <a:r>
              <a:rPr lang="en-CH" dirty="0"/>
              <a:t>Number of likes: 798’112</a:t>
            </a:r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1110" cy="4351338"/>
          </a:xfrm>
        </p:spPr>
        <p:txBody>
          <a:bodyPr/>
          <a:lstStyle/>
          <a:p>
            <a:r>
              <a:rPr lang="en-CH" dirty="0"/>
              <a:t>Dataset has already been preprocessed before</a:t>
            </a:r>
          </a:p>
          <a:p>
            <a:r>
              <a:rPr lang="en-CH" dirty="0"/>
              <a:t>Remove “dead” accounts (without any posts, likes and comments)</a:t>
            </a:r>
            <a:br>
              <a:rPr lang="en-CH" dirty="0"/>
            </a:br>
            <a:r>
              <a:rPr lang="en-CH" dirty="0"/>
              <a:t>Users removed: 160’792 (504’590 users remaining)</a:t>
            </a:r>
          </a:p>
          <a:p>
            <a:r>
              <a:rPr lang="en-CH" dirty="0"/>
              <a:t>Connect users following each other (via FollowedID and FollowerID)</a:t>
            </a:r>
          </a:p>
          <a:p>
            <a:r>
              <a:rPr lang="en-CH" dirty="0"/>
              <a:t>Connect users and their posts via UserID</a:t>
            </a:r>
          </a:p>
          <a:p>
            <a:r>
              <a:rPr lang="en-CH" dirty="0"/>
              <a:t>Connect posts, users and likes + comments via PostId and UserID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 descr="A graph of a number of posts&#10;&#10;AI-generated content may be incorrect.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 descr="A graph of a number of comments received&#10;&#10;AI-generated content may be incorrect.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971" y="154698"/>
            <a:ext cx="4060619" cy="3236581"/>
          </a:xfrm>
          <a:prstGeom prst="rect">
            <a:avLst/>
          </a:prstGeom>
        </p:spPr>
      </p:pic>
      <p:pic>
        <p:nvPicPr>
          <p:cNvPr id="9" name="Picture 8" descr="A graph of a number of likes received&#10;&#10;AI-generated content may be incorrect.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856" y="3528867"/>
            <a:ext cx="4176733" cy="33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 descr="A graph of followers&#10;&#10;AI-generated content may be incorrect.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 descr="A graph of a number of users followed&#10;&#10;AI-generated content may be incorrect.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0135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Louvain Algorithm for Social Circle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504’590 users/vertices</a:t>
            </a:r>
          </a:p>
          <a:p>
            <a:r>
              <a:rPr lang="en-CH" dirty="0"/>
              <a:t>19’547’158 followings/edges</a:t>
            </a:r>
          </a:p>
          <a:p>
            <a:r>
              <a:rPr lang="en-CH" dirty="0"/>
              <a:t>Invented in 2015</a:t>
            </a:r>
          </a:p>
          <a:p>
            <a:r>
              <a:rPr lang="en-CH" dirty="0"/>
              <a:t>Space and time complexity: O(|V| + |E|)</a:t>
            </a:r>
          </a:p>
          <a:p>
            <a:r>
              <a:rPr lang="en-CH" dirty="0"/>
              <a:t>Similar to agglomerative clustering: bottom-up, hierarchical and greedy</a:t>
            </a:r>
            <a:br>
              <a:rPr lang="en-CH" dirty="0"/>
            </a:b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BD2-9463-0FBB-3BB4-6079176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6 (157’643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6A4251C-E6FA-3E79-1478-52D0C4F43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299300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42487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58349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191.34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22375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165.45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9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1115</Words>
  <Application>Microsoft Macintosh PowerPoint</Application>
  <PresentationFormat>Widescreen</PresentationFormat>
  <Paragraphs>466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Office Theme</vt:lpstr>
      <vt:lpstr>Group 51 - Project</vt:lpstr>
      <vt:lpstr>Research Questions</vt:lpstr>
      <vt:lpstr>Data – Friendfeed Social Network</vt:lpstr>
      <vt:lpstr>Preprocessing</vt:lpstr>
      <vt:lpstr>Initial Data Exploration</vt:lpstr>
      <vt:lpstr>Initial Data Exploration</vt:lpstr>
      <vt:lpstr>Initial Data Exploration – per User Statistics</vt:lpstr>
      <vt:lpstr>Louvain Algorithm for Social Circle Detection</vt:lpstr>
      <vt:lpstr>Community 6 (157’643 Users)</vt:lpstr>
      <vt:lpstr>Community 1 (84’830 Users)</vt:lpstr>
      <vt:lpstr>Community 0 (48’550 Users)</vt:lpstr>
      <vt:lpstr>Community 9 (46’322 Users)</vt:lpstr>
      <vt:lpstr>Community 5 (25’606 Users)</vt:lpstr>
      <vt:lpstr>Identified and Characterized Social Circles</vt:lpstr>
      <vt:lpstr>Algorithms used for Anomaly Detection</vt:lpstr>
      <vt:lpstr>Features used for Anomaly Detection</vt:lpstr>
      <vt:lpstr>Outlier User ”pattonroberta”</vt:lpstr>
      <vt:lpstr>Outlier User ”golaqa”</vt:lpstr>
      <vt:lpstr>Outlier User ”jluvisions”</vt:lpstr>
      <vt:lpstr>Outlier User ”romanussum”</vt:lpstr>
      <vt:lpstr>Outlier User ”tahaakcakaya”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9</cp:revision>
  <dcterms:created xsi:type="dcterms:W3CDTF">2025-09-25T09:14:50Z</dcterms:created>
  <dcterms:modified xsi:type="dcterms:W3CDTF">2025-10-02T22:06:21Z</dcterms:modified>
</cp:coreProperties>
</file>