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79" r:id="rId3"/>
    <p:sldId id="267" r:id="rId4"/>
    <p:sldId id="284" r:id="rId5"/>
    <p:sldId id="257" r:id="rId6"/>
    <p:sldId id="275" r:id="rId7"/>
    <p:sldId id="288" r:id="rId8"/>
    <p:sldId id="290" r:id="rId9"/>
    <p:sldId id="268" r:id="rId10"/>
    <p:sldId id="282" r:id="rId11"/>
    <p:sldId id="266" r:id="rId12"/>
    <p:sldId id="287" r:id="rId13"/>
    <p:sldId id="269" r:id="rId14"/>
    <p:sldId id="261" r:id="rId15"/>
    <p:sldId id="270" r:id="rId16"/>
    <p:sldId id="280" r:id="rId17"/>
    <p:sldId id="271" r:id="rId18"/>
    <p:sldId id="285" r:id="rId19"/>
    <p:sldId id="289" r:id="rId20"/>
    <p:sldId id="262" r:id="rId21"/>
    <p:sldId id="272" r:id="rId22"/>
    <p:sldId id="281" r:id="rId23"/>
    <p:sldId id="273" r:id="rId24"/>
    <p:sldId id="286" r:id="rId25"/>
    <p:sldId id="29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de-DE"/>
              <a:t>Mastertitelformat bearbeiten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de-DE"/>
              <a:t>Mastertitelformat bearbeiten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de-DE"/>
              <a:t>Mastertitelformat bearbeiten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8A87A34-81AB-432B-8DAE-1953F412C126}" type="datetimeFigureOut">
              <a:rPr lang="en-US" dirty="0"/>
              <a:t>3/24/2019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de-DE"/>
              <a:t>Mastertitelformat bearbeiten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8A87A34-81AB-432B-8DAE-1953F412C126}" type="datetimeFigureOut">
              <a:rPr lang="en-US" dirty="0"/>
              <a:t>3/24/2019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8E36636D-D922-432D-A958-524484B5923D}"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3/24/2019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3/24/2019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3/24/2019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8E36636D-D922-432D-A958-524484B5923D}" type="datetimeFigureOut">
              <a:rPr lang="en-US" dirty="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de-DE"/>
              <a:t>Mastertitelformat bearbeiten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8E36636D-D922-432D-A958-524484B5923D}" type="datetimeFigureOut">
              <a:rPr lang="en-US" dirty="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3/24/2019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image" Target="../media/image15.tif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A266B5-4EC2-4514-B571-CECA0A5430FD}"/>
              </a:ext>
            </a:extLst>
          </p:cNvPr>
          <p:cNvSpPr>
            <a:spLocks noGrp="1"/>
          </p:cNvSpPr>
          <p:nvPr>
            <p:ph type="ctrTitle"/>
          </p:nvPr>
        </p:nvSpPr>
        <p:spPr>
          <a:xfrm>
            <a:off x="775063" y="1367246"/>
            <a:ext cx="10580914" cy="2061753"/>
          </a:xfrm>
        </p:spPr>
        <p:txBody>
          <a:bodyPr>
            <a:noAutofit/>
          </a:bodyPr>
          <a:lstStyle/>
          <a:p>
            <a:r>
              <a:rPr lang="de-DE" sz="4800" dirty="0">
                <a:effectLst/>
              </a:rPr>
              <a:t>Die Moral Foundations Theory im Kontext politischer Online-Diskussionsforen</a:t>
            </a:r>
            <a:endParaRPr lang="de-AT" sz="4800" dirty="0"/>
          </a:p>
        </p:txBody>
      </p:sp>
      <p:sp>
        <p:nvSpPr>
          <p:cNvPr id="3" name="Untertitel 2">
            <a:extLst>
              <a:ext uri="{FF2B5EF4-FFF2-40B4-BE49-F238E27FC236}">
                <a16:creationId xmlns:a16="http://schemas.microsoft.com/office/drawing/2014/main" id="{9178749B-830C-4BEB-A432-A15F3AA549E1}"/>
              </a:ext>
            </a:extLst>
          </p:cNvPr>
          <p:cNvSpPr>
            <a:spLocks noGrp="1"/>
          </p:cNvSpPr>
          <p:nvPr>
            <p:ph type="subTitle" idx="1"/>
          </p:nvPr>
        </p:nvSpPr>
        <p:spPr>
          <a:xfrm>
            <a:off x="1370693" y="3944982"/>
            <a:ext cx="9440034" cy="1201784"/>
          </a:xfrm>
        </p:spPr>
        <p:txBody>
          <a:bodyPr>
            <a:normAutofit/>
          </a:bodyPr>
          <a:lstStyle/>
          <a:p>
            <a:r>
              <a:rPr lang="de-DE" sz="2800" dirty="0">
                <a:effectLst/>
              </a:rPr>
              <a:t>Eine Untersuchung zu Gruppendifferenzen und Stabilität intuitiver moralischer Grundwerte</a:t>
            </a:r>
            <a:endParaRPr lang="de-AT" sz="2800" dirty="0"/>
          </a:p>
        </p:txBody>
      </p:sp>
    </p:spTree>
    <p:extLst>
      <p:ext uri="{BB962C8B-B14F-4D97-AF65-F5344CB8AC3E}">
        <p14:creationId xmlns:p14="http://schemas.microsoft.com/office/powerpoint/2010/main" val="582145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1D57BBE-E034-4970-85DF-E074D92B47EA}"/>
              </a:ext>
            </a:extLst>
          </p:cNvPr>
          <p:cNvSpPr>
            <a:spLocks noGrp="1"/>
          </p:cNvSpPr>
          <p:nvPr>
            <p:ph type="title"/>
          </p:nvPr>
        </p:nvSpPr>
        <p:spPr>
          <a:xfrm>
            <a:off x="913795" y="609600"/>
            <a:ext cx="4440525" cy="687977"/>
          </a:xfrm>
        </p:spPr>
        <p:txBody>
          <a:bodyPr anchor="b">
            <a:noAutofit/>
          </a:bodyPr>
          <a:lstStyle/>
          <a:p>
            <a:pPr algn="l"/>
            <a:r>
              <a:rPr lang="de-DE" dirty="0">
                <a:ln>
                  <a:solidFill>
                    <a:srgbClr val="404040">
                      <a:alpha val="10000"/>
                    </a:srgbClr>
                  </a:solidFill>
                </a:ln>
                <a:solidFill>
                  <a:srgbClr val="DADADA"/>
                </a:solidFill>
              </a:rPr>
              <a:t>Datenquelle</a:t>
            </a:r>
            <a:endParaRPr lang="de-AT" dirty="0">
              <a:ln>
                <a:solidFill>
                  <a:srgbClr val="404040">
                    <a:alpha val="10000"/>
                  </a:srgbClr>
                </a:solidFill>
              </a:ln>
              <a:solidFill>
                <a:srgbClr val="DADADA"/>
              </a:solidFill>
            </a:endParaRPr>
          </a:p>
        </p:txBody>
      </p:sp>
      <p:sp>
        <p:nvSpPr>
          <p:cNvPr id="12" name="Content Placeholder 11">
            <a:extLst>
              <a:ext uri="{FF2B5EF4-FFF2-40B4-BE49-F238E27FC236}">
                <a16:creationId xmlns:a16="http://schemas.microsoft.com/office/drawing/2014/main" id="{A2F09827-BBBF-4608-8999-8848DB0C953F}"/>
              </a:ext>
            </a:extLst>
          </p:cNvPr>
          <p:cNvSpPr>
            <a:spLocks noGrp="1"/>
          </p:cNvSpPr>
          <p:nvPr>
            <p:ph idx="1"/>
          </p:nvPr>
        </p:nvSpPr>
        <p:spPr>
          <a:xfrm>
            <a:off x="913795" y="1402080"/>
            <a:ext cx="4729359" cy="4812453"/>
          </a:xfrm>
        </p:spPr>
        <p:txBody>
          <a:bodyPr anchor="t">
            <a:normAutofit/>
          </a:bodyPr>
          <a:lstStyle/>
          <a:p>
            <a:r>
              <a:rPr lang="en-US" sz="2400" dirty="0">
                <a:ln>
                  <a:solidFill>
                    <a:srgbClr val="404040">
                      <a:alpha val="10000"/>
                    </a:srgbClr>
                  </a:solidFill>
                </a:ln>
                <a:solidFill>
                  <a:srgbClr val="DADADA"/>
                </a:solidFill>
              </a:rPr>
              <a:t>Social-Media </a:t>
            </a:r>
            <a:r>
              <a:rPr lang="en-US" sz="2400" dirty="0" err="1">
                <a:ln>
                  <a:solidFill>
                    <a:srgbClr val="404040">
                      <a:alpha val="10000"/>
                    </a:srgbClr>
                  </a:solidFill>
                </a:ln>
                <a:solidFill>
                  <a:srgbClr val="DADADA"/>
                </a:solidFill>
              </a:rPr>
              <a:t>Seite</a:t>
            </a:r>
            <a:r>
              <a:rPr lang="en-US" sz="2400" dirty="0">
                <a:ln>
                  <a:solidFill>
                    <a:srgbClr val="404040">
                      <a:alpha val="10000"/>
                    </a:srgbClr>
                  </a:solidFill>
                </a:ln>
                <a:solidFill>
                  <a:srgbClr val="DADADA"/>
                </a:solidFill>
              </a:rPr>
              <a:t> Reddit</a:t>
            </a:r>
          </a:p>
          <a:p>
            <a:r>
              <a:rPr lang="en-US" sz="2400" dirty="0" err="1">
                <a:ln>
                  <a:solidFill>
                    <a:srgbClr val="404040">
                      <a:alpha val="10000"/>
                    </a:srgbClr>
                  </a:solidFill>
                </a:ln>
                <a:solidFill>
                  <a:srgbClr val="DADADA"/>
                </a:solidFill>
              </a:rPr>
              <a:t>Aufteilung</a:t>
            </a:r>
            <a:r>
              <a:rPr lang="en-US" sz="2400" dirty="0">
                <a:ln>
                  <a:solidFill>
                    <a:srgbClr val="404040">
                      <a:alpha val="10000"/>
                    </a:srgbClr>
                  </a:solidFill>
                </a:ln>
                <a:solidFill>
                  <a:srgbClr val="DADADA"/>
                </a:solidFill>
              </a:rPr>
              <a:t> in </a:t>
            </a:r>
            <a:r>
              <a:rPr lang="en-US" sz="2400" i="1" dirty="0">
                <a:ln>
                  <a:solidFill>
                    <a:srgbClr val="404040">
                      <a:alpha val="10000"/>
                    </a:srgbClr>
                  </a:solidFill>
                </a:ln>
                <a:solidFill>
                  <a:srgbClr val="DADADA"/>
                </a:solidFill>
              </a:rPr>
              <a:t>Subreddits</a:t>
            </a:r>
            <a:r>
              <a:rPr lang="en-US" sz="2400" dirty="0">
                <a:ln>
                  <a:solidFill>
                    <a:srgbClr val="404040">
                      <a:alpha val="10000"/>
                    </a:srgbClr>
                  </a:solidFill>
                </a:ln>
                <a:solidFill>
                  <a:srgbClr val="DADADA"/>
                </a:solidFill>
              </a:rPr>
              <a:t>:</a:t>
            </a:r>
          </a:p>
          <a:p>
            <a:pPr lvl="1"/>
            <a:r>
              <a:rPr lang="en-US" sz="2000" dirty="0">
                <a:ln>
                  <a:solidFill>
                    <a:srgbClr val="404040">
                      <a:alpha val="10000"/>
                    </a:srgbClr>
                  </a:solidFill>
                </a:ln>
                <a:solidFill>
                  <a:srgbClr val="DADADA"/>
                </a:solidFill>
              </a:rPr>
              <a:t>LateStageCapitalism</a:t>
            </a:r>
          </a:p>
          <a:p>
            <a:pPr lvl="1"/>
            <a:r>
              <a:rPr lang="en-US" sz="2000" dirty="0">
                <a:ln>
                  <a:solidFill>
                    <a:srgbClr val="404040">
                      <a:alpha val="10000"/>
                    </a:srgbClr>
                  </a:solidFill>
                </a:ln>
                <a:solidFill>
                  <a:srgbClr val="DADADA"/>
                </a:solidFill>
              </a:rPr>
              <a:t>SandersForPresident</a:t>
            </a:r>
          </a:p>
          <a:p>
            <a:pPr lvl="1"/>
            <a:r>
              <a:rPr lang="en-US" sz="2000" dirty="0">
                <a:ln>
                  <a:solidFill>
                    <a:srgbClr val="404040">
                      <a:alpha val="10000"/>
                    </a:srgbClr>
                  </a:solidFill>
                </a:ln>
                <a:solidFill>
                  <a:srgbClr val="DADADA"/>
                </a:solidFill>
              </a:rPr>
              <a:t>NeutralPolitics</a:t>
            </a:r>
          </a:p>
          <a:p>
            <a:pPr lvl="1"/>
            <a:r>
              <a:rPr lang="en-US" sz="2000" dirty="0">
                <a:ln>
                  <a:solidFill>
                    <a:srgbClr val="404040">
                      <a:alpha val="10000"/>
                    </a:srgbClr>
                  </a:solidFill>
                </a:ln>
                <a:solidFill>
                  <a:srgbClr val="DADADA"/>
                </a:solidFill>
              </a:rPr>
              <a:t>Conservative</a:t>
            </a:r>
          </a:p>
          <a:p>
            <a:pPr lvl="1"/>
            <a:r>
              <a:rPr lang="en-US" sz="2000" dirty="0">
                <a:ln>
                  <a:solidFill>
                    <a:srgbClr val="404040">
                      <a:alpha val="10000"/>
                    </a:srgbClr>
                  </a:solidFill>
                </a:ln>
                <a:solidFill>
                  <a:srgbClr val="DADADA"/>
                </a:solidFill>
              </a:rPr>
              <a:t>The_Donald</a:t>
            </a:r>
          </a:p>
          <a:p>
            <a:pPr lvl="1"/>
            <a:endParaRPr lang="en-US" dirty="0">
              <a:ln>
                <a:solidFill>
                  <a:srgbClr val="404040">
                    <a:alpha val="10000"/>
                  </a:srgbClr>
                </a:solidFill>
              </a:ln>
              <a:solidFill>
                <a:srgbClr val="DADADA"/>
              </a:solidFill>
            </a:endParaRPr>
          </a:p>
          <a:p>
            <a:endParaRPr lang="en-US" sz="1600" dirty="0">
              <a:ln>
                <a:solidFill>
                  <a:srgbClr val="404040">
                    <a:alpha val="10000"/>
                  </a:srgbClr>
                </a:solidFill>
              </a:ln>
              <a:solidFill>
                <a:srgbClr val="DADADA"/>
              </a:solidFill>
            </a:endParaRPr>
          </a:p>
        </p:txBody>
      </p:sp>
      <p:pic>
        <p:nvPicPr>
          <p:cNvPr id="10" name="Inhaltsplatzhalter 6">
            <a:extLst>
              <a:ext uri="{FF2B5EF4-FFF2-40B4-BE49-F238E27FC236}">
                <a16:creationId xmlns:a16="http://schemas.microsoft.com/office/drawing/2014/main" id="{87D40BE5-D7BC-4659-8CBE-CC158007328A}"/>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50240"/>
            <a:ext cx="4871747" cy="5564293"/>
          </a:xfrm>
          <a:prstGeom prst="rect">
            <a:avLst/>
          </a:prstGeom>
          <a:noFill/>
        </p:spPr>
      </p:pic>
    </p:spTree>
    <p:extLst>
      <p:ext uri="{BB962C8B-B14F-4D97-AF65-F5344CB8AC3E}">
        <p14:creationId xmlns:p14="http://schemas.microsoft.com/office/powerpoint/2010/main" val="77166953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8E97DD-D930-4B9C-B573-AF2BB49093BE}"/>
              </a:ext>
            </a:extLst>
          </p:cNvPr>
          <p:cNvSpPr>
            <a:spLocks noGrp="1"/>
          </p:cNvSpPr>
          <p:nvPr>
            <p:ph type="title"/>
          </p:nvPr>
        </p:nvSpPr>
        <p:spPr/>
        <p:txBody>
          <a:bodyPr/>
          <a:lstStyle/>
          <a:p>
            <a:r>
              <a:rPr lang="en-US" dirty="0" err="1">
                <a:effectLst/>
              </a:rPr>
              <a:t>Kodierung</a:t>
            </a:r>
            <a:r>
              <a:rPr lang="en-US" dirty="0">
                <a:effectLst/>
              </a:rPr>
              <a:t> der </a:t>
            </a:r>
            <a:r>
              <a:rPr lang="en-US" dirty="0" err="1">
                <a:effectLst/>
              </a:rPr>
              <a:t>Kommentare</a:t>
            </a:r>
            <a:endParaRPr lang="de-AT" dirty="0"/>
          </a:p>
        </p:txBody>
      </p:sp>
      <p:sp>
        <p:nvSpPr>
          <p:cNvPr id="3" name="Inhaltsplatzhalter 2">
            <a:extLst>
              <a:ext uri="{FF2B5EF4-FFF2-40B4-BE49-F238E27FC236}">
                <a16:creationId xmlns:a16="http://schemas.microsoft.com/office/drawing/2014/main" id="{12B620E1-4C09-4DD3-A3A5-8ADA16BBB74C}"/>
              </a:ext>
            </a:extLst>
          </p:cNvPr>
          <p:cNvSpPr>
            <a:spLocks noGrp="1"/>
          </p:cNvSpPr>
          <p:nvPr>
            <p:ph sz="half" idx="1"/>
          </p:nvPr>
        </p:nvSpPr>
        <p:spPr>
          <a:xfrm>
            <a:off x="913795" y="1991359"/>
            <a:ext cx="5060497" cy="1204687"/>
          </a:xfrm>
        </p:spPr>
        <p:txBody>
          <a:bodyPr>
            <a:normAutofit lnSpcReduction="10000"/>
          </a:bodyPr>
          <a:lstStyle/>
          <a:p>
            <a:pPr marL="36900" indent="0">
              <a:buNone/>
            </a:pPr>
            <a:r>
              <a:rPr lang="de-DE" sz="2400" dirty="0"/>
              <a:t>Erstellung eines </a:t>
            </a:r>
            <a:r>
              <a:rPr lang="de-DE" sz="2400" i="1" dirty="0">
                <a:effectLst/>
              </a:rPr>
              <a:t>GloVe-</a:t>
            </a:r>
            <a:r>
              <a:rPr lang="de-DE" sz="2400" dirty="0">
                <a:effectLst/>
              </a:rPr>
              <a:t>Modells (Pennington, Socher &amp; Manning, 2014)</a:t>
            </a:r>
          </a:p>
          <a:p>
            <a:pPr marL="36900" indent="0">
              <a:buNone/>
            </a:pPr>
            <a:endParaRPr lang="de-DE" dirty="0">
              <a:effectLst/>
            </a:endParaRPr>
          </a:p>
        </p:txBody>
      </p:sp>
      <p:sp>
        <p:nvSpPr>
          <p:cNvPr id="11" name="Inhaltsplatzhalter 10">
            <a:extLst>
              <a:ext uri="{FF2B5EF4-FFF2-40B4-BE49-F238E27FC236}">
                <a16:creationId xmlns:a16="http://schemas.microsoft.com/office/drawing/2014/main" id="{011E4DDB-C9CD-49AB-97CE-6149D68ED4AB}"/>
              </a:ext>
            </a:extLst>
          </p:cNvPr>
          <p:cNvSpPr>
            <a:spLocks noGrp="1"/>
          </p:cNvSpPr>
          <p:nvPr>
            <p:ph sz="half" idx="2"/>
          </p:nvPr>
        </p:nvSpPr>
        <p:spPr>
          <a:xfrm>
            <a:off x="6202892" y="4737462"/>
            <a:ext cx="5064665" cy="1053737"/>
          </a:xfrm>
        </p:spPr>
        <p:txBody>
          <a:bodyPr>
            <a:normAutofit lnSpcReduction="10000"/>
          </a:bodyPr>
          <a:lstStyle/>
          <a:p>
            <a:pPr marL="36900" indent="0">
              <a:buNone/>
            </a:pPr>
            <a:r>
              <a:rPr lang="de-DE" dirty="0"/>
              <a:t>An </a:t>
            </a:r>
            <a:r>
              <a:rPr lang="de-DE" dirty="0">
                <a:effectLst/>
              </a:rPr>
              <a:t>31,674,175 Kom­mentaren mit insgesamt ca. 900 Millionen Worten </a:t>
            </a:r>
            <a:endParaRPr lang="de-AT" dirty="0"/>
          </a:p>
        </p:txBody>
      </p:sp>
      <p:pic>
        <p:nvPicPr>
          <p:cNvPr id="5" name="Grafik 4">
            <a:extLst>
              <a:ext uri="{FF2B5EF4-FFF2-40B4-BE49-F238E27FC236}">
                <a16:creationId xmlns:a16="http://schemas.microsoft.com/office/drawing/2014/main" id="{33A548D9-A4EB-4D1A-BA39-D333A71EB09C}"/>
              </a:ext>
            </a:extLst>
          </p:cNvPr>
          <p:cNvPicPr>
            <a:picLocks noChangeAspect="1"/>
          </p:cNvPicPr>
          <p:nvPr/>
        </p:nvPicPr>
        <p:blipFill>
          <a:blip r:embed="rId2"/>
          <a:stretch>
            <a:fillRect/>
          </a:stretch>
        </p:blipFill>
        <p:spPr>
          <a:xfrm>
            <a:off x="6202892" y="1732449"/>
            <a:ext cx="2769326" cy="2631334"/>
          </a:xfrm>
          <a:prstGeom prst="rect">
            <a:avLst/>
          </a:prstGeom>
        </p:spPr>
      </p:pic>
      <p:pic>
        <p:nvPicPr>
          <p:cNvPr id="6" name="Grafik 5">
            <a:extLst>
              <a:ext uri="{FF2B5EF4-FFF2-40B4-BE49-F238E27FC236}">
                <a16:creationId xmlns:a16="http://schemas.microsoft.com/office/drawing/2014/main" id="{FD850C08-9446-447C-BABF-17A480178821}"/>
              </a:ext>
            </a:extLst>
          </p:cNvPr>
          <p:cNvPicPr>
            <a:picLocks noChangeAspect="1"/>
          </p:cNvPicPr>
          <p:nvPr/>
        </p:nvPicPr>
        <p:blipFill>
          <a:blip r:embed="rId3"/>
          <a:stretch>
            <a:fillRect/>
          </a:stretch>
        </p:blipFill>
        <p:spPr>
          <a:xfrm>
            <a:off x="9086518" y="1732449"/>
            <a:ext cx="2631334" cy="2631334"/>
          </a:xfrm>
          <a:prstGeom prst="rect">
            <a:avLst/>
          </a:prstGeom>
        </p:spPr>
      </p:pic>
      <p:sp>
        <p:nvSpPr>
          <p:cNvPr id="4" name="Textfeld 3">
            <a:extLst>
              <a:ext uri="{FF2B5EF4-FFF2-40B4-BE49-F238E27FC236}">
                <a16:creationId xmlns:a16="http://schemas.microsoft.com/office/drawing/2014/main" id="{43DAECE3-3DE0-4393-9D5D-BA7E69FB9E1E}"/>
              </a:ext>
            </a:extLst>
          </p:cNvPr>
          <p:cNvSpPr txBox="1"/>
          <p:nvPr/>
        </p:nvSpPr>
        <p:spPr>
          <a:xfrm>
            <a:off x="1023927" y="3349088"/>
            <a:ext cx="5064665" cy="2413999"/>
          </a:xfrm>
          <a:prstGeom prst="rect">
            <a:avLst/>
          </a:prstGeom>
          <a:solidFill>
            <a:schemeClr val="tx1"/>
          </a:solidFill>
        </p:spPr>
        <p:txBody>
          <a:bodyPr wrap="square" rtlCol="0">
            <a:spAutoFit/>
          </a:bodyPr>
          <a:lstStyle/>
          <a:p>
            <a:endParaRPr lang="de-AT" dirty="0"/>
          </a:p>
        </p:txBody>
      </p:sp>
      <p:pic>
        <p:nvPicPr>
          <p:cNvPr id="7" name="Grafik 6">
            <a:extLst>
              <a:ext uri="{FF2B5EF4-FFF2-40B4-BE49-F238E27FC236}">
                <a16:creationId xmlns:a16="http://schemas.microsoft.com/office/drawing/2014/main" id="{AB07B083-7526-4AF9-A82F-DD4645961738}"/>
              </a:ext>
            </a:extLst>
          </p:cNvPr>
          <p:cNvPicPr>
            <a:picLocks noChangeAspect="1"/>
          </p:cNvPicPr>
          <p:nvPr/>
        </p:nvPicPr>
        <p:blipFill>
          <a:blip r:embed="rId4"/>
          <a:stretch>
            <a:fillRect/>
          </a:stretch>
        </p:blipFill>
        <p:spPr>
          <a:xfrm>
            <a:off x="1050676" y="3582041"/>
            <a:ext cx="5011165" cy="1948091"/>
          </a:xfrm>
          <a:prstGeom prst="rect">
            <a:avLst/>
          </a:prstGeom>
        </p:spPr>
      </p:pic>
    </p:spTree>
    <p:extLst>
      <p:ext uri="{BB962C8B-B14F-4D97-AF65-F5344CB8AC3E}">
        <p14:creationId xmlns:p14="http://schemas.microsoft.com/office/powerpoint/2010/main" val="310138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0E93CF8-2419-43D5-83A4-4B4FA90E47CA}"/>
              </a:ext>
            </a:extLst>
          </p:cNvPr>
          <p:cNvSpPr>
            <a:spLocks noGrp="1"/>
          </p:cNvSpPr>
          <p:nvPr>
            <p:ph type="title"/>
          </p:nvPr>
        </p:nvSpPr>
        <p:spPr/>
        <p:txBody>
          <a:bodyPr/>
          <a:lstStyle/>
          <a:p>
            <a:r>
              <a:rPr lang="en-US" dirty="0" err="1">
                <a:effectLst/>
              </a:rPr>
              <a:t>Kodierung</a:t>
            </a:r>
            <a:r>
              <a:rPr lang="en-US" dirty="0">
                <a:effectLst/>
              </a:rPr>
              <a:t> der </a:t>
            </a:r>
            <a:r>
              <a:rPr lang="en-US" dirty="0" err="1">
                <a:effectLst/>
              </a:rPr>
              <a:t>Kommentare</a:t>
            </a:r>
            <a:endParaRPr lang="de-AT" dirty="0"/>
          </a:p>
        </p:txBody>
      </p:sp>
      <p:sp>
        <p:nvSpPr>
          <p:cNvPr id="6" name="Inhaltsplatzhalter 5">
            <a:extLst>
              <a:ext uri="{FF2B5EF4-FFF2-40B4-BE49-F238E27FC236}">
                <a16:creationId xmlns:a16="http://schemas.microsoft.com/office/drawing/2014/main" id="{BFD0F8A5-B761-4D0C-853D-C42F864CE8F7}"/>
              </a:ext>
            </a:extLst>
          </p:cNvPr>
          <p:cNvSpPr>
            <a:spLocks noGrp="1"/>
          </p:cNvSpPr>
          <p:nvPr>
            <p:ph idx="1"/>
          </p:nvPr>
        </p:nvSpPr>
        <p:spPr>
          <a:xfrm>
            <a:off x="913795" y="1985554"/>
            <a:ext cx="10353762" cy="3805646"/>
          </a:xfrm>
        </p:spPr>
        <p:txBody>
          <a:bodyPr/>
          <a:lstStyle/>
          <a:p>
            <a:pPr marL="36900" indent="0">
              <a:buNone/>
            </a:pPr>
            <a:r>
              <a:rPr lang="de-DE" sz="2400" i="1" dirty="0">
                <a:effectLst/>
              </a:rPr>
              <a:t>Distributed Dictionary Representations </a:t>
            </a:r>
            <a:r>
              <a:rPr lang="de-DE" sz="2400" dirty="0">
                <a:effectLst/>
              </a:rPr>
              <a:t>(Garten et al, 2018):</a:t>
            </a:r>
          </a:p>
          <a:p>
            <a:endParaRPr lang="de-DE" sz="2400" dirty="0">
              <a:effectLst/>
            </a:endParaRPr>
          </a:p>
          <a:p>
            <a:r>
              <a:rPr lang="de-DE" sz="2400" dirty="0">
                <a:effectLst/>
              </a:rPr>
              <a:t>Erstellung konzeptrepräsentativer Vektoren für die Individualizing und Binding Foundation</a:t>
            </a:r>
          </a:p>
          <a:p>
            <a:r>
              <a:rPr lang="de-DE" sz="2400" dirty="0">
                <a:effectLst/>
              </a:rPr>
              <a:t>Erstellung von Kommentarvektoren</a:t>
            </a:r>
          </a:p>
          <a:p>
            <a:r>
              <a:rPr lang="de-DE" sz="2400" dirty="0">
                <a:effectLst/>
              </a:rPr>
              <a:t>Berechnung der </a:t>
            </a:r>
            <a:r>
              <a:rPr lang="de-DE" sz="2400" dirty="0" err="1">
                <a:effectLst/>
              </a:rPr>
              <a:t>Kosinusähnlichkeit</a:t>
            </a:r>
            <a:r>
              <a:rPr lang="de-DE" sz="2400" dirty="0">
                <a:effectLst/>
              </a:rPr>
              <a:t> zwischen Konzeptvektoren und Kommentarvektoren</a:t>
            </a:r>
            <a:endParaRPr lang="de-AT" sz="2400" dirty="0"/>
          </a:p>
          <a:p>
            <a:endParaRPr lang="de-AT" dirty="0"/>
          </a:p>
        </p:txBody>
      </p:sp>
    </p:spTree>
    <p:extLst>
      <p:ext uri="{BB962C8B-B14F-4D97-AF65-F5344CB8AC3E}">
        <p14:creationId xmlns:p14="http://schemas.microsoft.com/office/powerpoint/2010/main" val="2001359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7E07EA1-CB25-4F65-8648-89B11E74E7CD}"/>
              </a:ext>
            </a:extLst>
          </p:cNvPr>
          <p:cNvSpPr>
            <a:spLocks noGrp="1"/>
          </p:cNvSpPr>
          <p:nvPr>
            <p:ph type="title"/>
          </p:nvPr>
        </p:nvSpPr>
        <p:spPr/>
        <p:txBody>
          <a:bodyPr>
            <a:normAutofit/>
          </a:bodyPr>
          <a:lstStyle/>
          <a:p>
            <a:r>
              <a:rPr lang="de-DE" sz="4400" dirty="0">
                <a:effectLst/>
              </a:rPr>
              <a:t>Hypothesen, Ergebnisse &amp; Interpretation</a:t>
            </a:r>
            <a:endParaRPr lang="de-AT" sz="4400" dirty="0"/>
          </a:p>
        </p:txBody>
      </p:sp>
      <p:sp>
        <p:nvSpPr>
          <p:cNvPr id="5" name="Textplatzhalter 4">
            <a:extLst>
              <a:ext uri="{FF2B5EF4-FFF2-40B4-BE49-F238E27FC236}">
                <a16:creationId xmlns:a16="http://schemas.microsoft.com/office/drawing/2014/main" id="{66AABA1F-F162-4D15-ABD4-3B66C044AB02}"/>
              </a:ext>
            </a:extLst>
          </p:cNvPr>
          <p:cNvSpPr>
            <a:spLocks noGrp="1"/>
          </p:cNvSpPr>
          <p:nvPr>
            <p:ph type="body" idx="1"/>
          </p:nvPr>
        </p:nvSpPr>
        <p:spPr/>
        <p:txBody>
          <a:bodyPr/>
          <a:lstStyle/>
          <a:p>
            <a:endParaRPr lang="de-AT"/>
          </a:p>
        </p:txBody>
      </p:sp>
    </p:spTree>
    <p:extLst>
      <p:ext uri="{BB962C8B-B14F-4D97-AF65-F5344CB8AC3E}">
        <p14:creationId xmlns:p14="http://schemas.microsoft.com/office/powerpoint/2010/main" val="3864782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05DCB4-0AD4-4028-A294-94899A766CDB}"/>
              </a:ext>
            </a:extLst>
          </p:cNvPr>
          <p:cNvSpPr>
            <a:spLocks noGrp="1"/>
          </p:cNvSpPr>
          <p:nvPr>
            <p:ph type="title"/>
          </p:nvPr>
        </p:nvSpPr>
        <p:spPr/>
        <p:txBody>
          <a:bodyPr/>
          <a:lstStyle/>
          <a:p>
            <a:r>
              <a:rPr lang="de-DE" dirty="0">
                <a:effectLst/>
              </a:rPr>
              <a:t>Hypothese 1a</a:t>
            </a:r>
            <a:endParaRPr lang="de-AT" dirty="0"/>
          </a:p>
        </p:txBody>
      </p:sp>
      <p:sp>
        <p:nvSpPr>
          <p:cNvPr id="3" name="Inhaltsplatzhalter 2">
            <a:extLst>
              <a:ext uri="{FF2B5EF4-FFF2-40B4-BE49-F238E27FC236}">
                <a16:creationId xmlns:a16="http://schemas.microsoft.com/office/drawing/2014/main" id="{2340143B-398E-4526-BCC6-07197025E871}"/>
              </a:ext>
            </a:extLst>
          </p:cNvPr>
          <p:cNvSpPr>
            <a:spLocks noGrp="1"/>
          </p:cNvSpPr>
          <p:nvPr>
            <p:ph idx="1"/>
          </p:nvPr>
        </p:nvSpPr>
        <p:spPr>
          <a:xfrm>
            <a:off x="913795" y="2316479"/>
            <a:ext cx="10353762" cy="3735977"/>
          </a:xfrm>
        </p:spPr>
        <p:txBody>
          <a:bodyPr/>
          <a:lstStyle/>
          <a:p>
            <a:pPr marL="36900" indent="0">
              <a:buNone/>
            </a:pPr>
            <a:r>
              <a:rPr lang="de-AT" dirty="0">
                <a:effectLst/>
              </a:rPr>
              <a:t>Die </a:t>
            </a:r>
            <a:r>
              <a:rPr lang="de-DE" dirty="0">
                <a:effectLst/>
              </a:rPr>
              <a:t>durch die Sprache ausgedrückten </a:t>
            </a:r>
            <a:r>
              <a:rPr lang="de-AT" dirty="0">
                <a:effectLst/>
              </a:rPr>
              <a:t>moralischen Grundlagen der </a:t>
            </a:r>
            <a:r>
              <a:rPr lang="de-AT" u="sng" dirty="0">
                <a:effectLst/>
              </a:rPr>
              <a:t>Individuali­zing Foundation</a:t>
            </a:r>
            <a:r>
              <a:rPr lang="de-AT" dirty="0">
                <a:effectLst/>
              </a:rPr>
              <a:t> sind in den Grup­pen des linken politischen Spektrums höher als in de­nen des rechten politischen Spekt­rums.</a:t>
            </a:r>
          </a:p>
          <a:p>
            <a:pPr marL="36900" indent="0">
              <a:buNone/>
            </a:pPr>
            <a:endParaRPr lang="de-DE" dirty="0">
              <a:effectLst/>
            </a:endParaRPr>
          </a:p>
          <a:p>
            <a:pPr marL="36900" indent="0">
              <a:buNone/>
            </a:pPr>
            <a:endParaRPr lang="de-DE" dirty="0">
              <a:effectLst/>
            </a:endParaRPr>
          </a:p>
          <a:p>
            <a:pPr marL="36900" indent="0">
              <a:buNone/>
            </a:pPr>
            <a:endParaRPr lang="de-DE" dirty="0">
              <a:effectLst/>
            </a:endParaRPr>
          </a:p>
          <a:p>
            <a:pPr marL="36900" indent="0">
              <a:buNone/>
            </a:pPr>
            <a:endParaRPr lang="de-AT" dirty="0">
              <a:effectLst/>
            </a:endParaRPr>
          </a:p>
          <a:p>
            <a:pPr marL="36900" indent="0">
              <a:buNone/>
            </a:pPr>
            <a:endParaRPr lang="de-AT" dirty="0"/>
          </a:p>
        </p:txBody>
      </p:sp>
      <p:graphicFrame>
        <p:nvGraphicFramePr>
          <p:cNvPr id="5" name="Tabelle 4">
            <a:extLst>
              <a:ext uri="{FF2B5EF4-FFF2-40B4-BE49-F238E27FC236}">
                <a16:creationId xmlns:a16="http://schemas.microsoft.com/office/drawing/2014/main" id="{B4EE1290-7F3D-47F0-9C8E-AE9BA9236C25}"/>
              </a:ext>
            </a:extLst>
          </p:cNvPr>
          <p:cNvGraphicFramePr>
            <a:graphicFrameLocks noGrp="1"/>
          </p:cNvGraphicFramePr>
          <p:nvPr>
            <p:extLst>
              <p:ext uri="{D42A27DB-BD31-4B8C-83A1-F6EECF244321}">
                <p14:modId xmlns:p14="http://schemas.microsoft.com/office/powerpoint/2010/main" val="662916078"/>
              </p:ext>
            </p:extLst>
          </p:nvPr>
        </p:nvGraphicFramePr>
        <p:xfrm>
          <a:off x="1061476" y="4047309"/>
          <a:ext cx="10058400" cy="1412966"/>
        </p:xfrm>
        <a:graphic>
          <a:graphicData uri="http://schemas.openxmlformats.org/drawingml/2006/table">
            <a:tbl>
              <a:tblPr firstRow="1" firstCol="1" bandRow="1"/>
              <a:tblGrid>
                <a:gridCol w="2459657">
                  <a:extLst>
                    <a:ext uri="{9D8B030D-6E8A-4147-A177-3AD203B41FA5}">
                      <a16:colId xmlns:a16="http://schemas.microsoft.com/office/drawing/2014/main" val="4217958056"/>
                    </a:ext>
                  </a:extLst>
                </a:gridCol>
                <a:gridCol w="1871382">
                  <a:extLst>
                    <a:ext uri="{9D8B030D-6E8A-4147-A177-3AD203B41FA5}">
                      <a16:colId xmlns:a16="http://schemas.microsoft.com/office/drawing/2014/main" val="239363760"/>
                    </a:ext>
                  </a:extLst>
                </a:gridCol>
                <a:gridCol w="1871382">
                  <a:extLst>
                    <a:ext uri="{9D8B030D-6E8A-4147-A177-3AD203B41FA5}">
                      <a16:colId xmlns:a16="http://schemas.microsoft.com/office/drawing/2014/main" val="2697999370"/>
                    </a:ext>
                  </a:extLst>
                </a:gridCol>
                <a:gridCol w="1872492">
                  <a:extLst>
                    <a:ext uri="{9D8B030D-6E8A-4147-A177-3AD203B41FA5}">
                      <a16:colId xmlns:a16="http://schemas.microsoft.com/office/drawing/2014/main" val="1752899038"/>
                    </a:ext>
                  </a:extLst>
                </a:gridCol>
                <a:gridCol w="1983487">
                  <a:extLst>
                    <a:ext uri="{9D8B030D-6E8A-4147-A177-3AD203B41FA5}">
                      <a16:colId xmlns:a16="http://schemas.microsoft.com/office/drawing/2014/main" val="3977992400"/>
                    </a:ext>
                  </a:extLst>
                </a:gridCol>
              </a:tblGrid>
              <a:tr h="555185">
                <a:tc>
                  <a:txBody>
                    <a:bodyPr/>
                    <a:lstStyle/>
                    <a:p>
                      <a:pPr algn="ctr">
                        <a:lnSpc>
                          <a:spcPct val="150000"/>
                        </a:lnSpc>
                        <a:spcBef>
                          <a:spcPts val="600"/>
                        </a:spcBef>
                        <a:spcAft>
                          <a:spcPts val="0"/>
                        </a:spcAft>
                      </a:pPr>
                      <a:r>
                        <a:rPr lang="de-DE" sz="2000" dirty="0">
                          <a:effectLst/>
                          <a:latin typeface="+mn-lt"/>
                          <a:ea typeface="Calibri" panose="020F0502020204030204" pitchFamily="34" charset="0"/>
                          <a:cs typeface="Times New Roman" panose="02020603050405020304" pitchFamily="18" charset="0"/>
                        </a:rPr>
                        <a:t>LateStageCapitalism</a:t>
                      </a:r>
                      <a:endParaRPr lang="de-AT" sz="2000" dirty="0">
                        <a:effectLst/>
                        <a:latin typeface="+mn-lt"/>
                        <a:ea typeface="Calibri" panose="020F0502020204030204" pitchFamily="34" charset="0"/>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a:noFill/>
                    </a:lnB>
                    <a:noFill/>
                  </a:tcPr>
                </a:tc>
                <a:tc rowSpan="2">
                  <a:txBody>
                    <a:bodyPr/>
                    <a:lstStyle/>
                    <a:p>
                      <a:pPr algn="ctr">
                        <a:lnSpc>
                          <a:spcPct val="150000"/>
                        </a:lnSpc>
                        <a:spcBef>
                          <a:spcPts val="600"/>
                        </a:spcBef>
                        <a:spcAft>
                          <a:spcPts val="0"/>
                        </a:spcAft>
                      </a:pPr>
                      <a:r>
                        <a:rPr lang="de-DE" sz="2000" dirty="0">
                          <a:effectLst/>
                          <a:latin typeface="+mn-lt"/>
                          <a:ea typeface="Calibri" panose="020F0502020204030204" pitchFamily="34" charset="0"/>
                          <a:cs typeface="Times New Roman" panose="02020603050405020304" pitchFamily="18" charset="0"/>
                        </a:rPr>
                        <a:t>&gt; </a:t>
                      </a:r>
                      <a:endParaRPr lang="de-AT" sz="2000" dirty="0">
                        <a:effectLst/>
                        <a:latin typeface="+mn-lt"/>
                        <a:ea typeface="Calibri" panose="020F0502020204030204" pitchFamily="34" charset="0"/>
                        <a:cs typeface="Times New Roman" panose="02020603050405020304" pitchFamily="18" charset="0"/>
                      </a:endParaRPr>
                    </a:p>
                  </a:txBody>
                  <a:tcPr marL="68580" marR="68580" marT="0" marB="0" anchor="ctr">
                    <a:lnL>
                      <a:noFill/>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rowSpan="2">
                  <a:txBody>
                    <a:bodyPr/>
                    <a:lstStyle/>
                    <a:p>
                      <a:pPr algn="ctr">
                        <a:lnSpc>
                          <a:spcPct val="150000"/>
                        </a:lnSpc>
                        <a:spcBef>
                          <a:spcPts val="600"/>
                        </a:spcBef>
                        <a:spcAft>
                          <a:spcPts val="0"/>
                        </a:spcAft>
                      </a:pPr>
                      <a:r>
                        <a:rPr lang="de-DE" sz="2000" dirty="0">
                          <a:effectLst/>
                          <a:latin typeface="+mn-lt"/>
                          <a:ea typeface="Calibri" panose="020F0502020204030204" pitchFamily="34" charset="0"/>
                          <a:cs typeface="Times New Roman" panose="02020603050405020304" pitchFamily="18" charset="0"/>
                        </a:rPr>
                        <a:t>NeutralPolitics</a:t>
                      </a:r>
                      <a:endParaRPr lang="de-AT" sz="2000" dirty="0">
                        <a:effectLst/>
                        <a:latin typeface="+mn-lt"/>
                        <a:ea typeface="Calibri" panose="020F0502020204030204" pitchFamily="34" charset="0"/>
                        <a:cs typeface="Times New Roman" panose="02020603050405020304" pitchFamily="18" charset="0"/>
                      </a:endParaRPr>
                    </a:p>
                  </a:txBody>
                  <a:tcPr marL="68580" marR="68580" marT="0" marB="0" anchor="ctr">
                    <a:lnL>
                      <a:noFill/>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rowSpan="2">
                  <a:txBody>
                    <a:bodyPr/>
                    <a:lstStyle/>
                    <a:p>
                      <a:pPr algn="ctr">
                        <a:lnSpc>
                          <a:spcPct val="150000"/>
                        </a:lnSpc>
                        <a:spcBef>
                          <a:spcPts val="600"/>
                        </a:spcBef>
                        <a:spcAft>
                          <a:spcPts val="0"/>
                        </a:spcAft>
                      </a:pPr>
                      <a:r>
                        <a:rPr lang="de-DE" sz="2000">
                          <a:effectLst/>
                          <a:latin typeface="+mn-lt"/>
                          <a:ea typeface="Calibri" panose="020F0502020204030204" pitchFamily="34" charset="0"/>
                          <a:cs typeface="Times New Roman" panose="02020603050405020304" pitchFamily="18" charset="0"/>
                        </a:rPr>
                        <a:t>&gt; </a:t>
                      </a:r>
                      <a:endParaRPr lang="de-AT" sz="2000">
                        <a:effectLst/>
                        <a:latin typeface="+mn-lt"/>
                        <a:ea typeface="Calibri" panose="020F0502020204030204" pitchFamily="34" charset="0"/>
                        <a:cs typeface="Times New Roman" panose="02020603050405020304" pitchFamily="18" charset="0"/>
                      </a:endParaRPr>
                    </a:p>
                  </a:txBody>
                  <a:tcPr marL="68580" marR="68580" marT="0" marB="0" anchor="ctr">
                    <a:lnL>
                      <a:noFill/>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50000"/>
                        </a:lnSpc>
                        <a:spcBef>
                          <a:spcPts val="600"/>
                        </a:spcBef>
                        <a:spcAft>
                          <a:spcPts val="0"/>
                        </a:spcAft>
                      </a:pPr>
                      <a:r>
                        <a:rPr lang="de-DE" sz="2000">
                          <a:effectLst/>
                          <a:latin typeface="+mn-lt"/>
                          <a:ea typeface="Calibri" panose="020F0502020204030204" pitchFamily="34" charset="0"/>
                          <a:cs typeface="Times New Roman" panose="02020603050405020304" pitchFamily="18" charset="0"/>
                        </a:rPr>
                        <a:t>Conservative</a:t>
                      </a:r>
                      <a:endParaRPr lang="de-AT" sz="2000">
                        <a:effectLst/>
                        <a:latin typeface="+mn-lt"/>
                        <a:ea typeface="Calibri" panose="020F0502020204030204" pitchFamily="34" charset="0"/>
                        <a:cs typeface="Times New Roman" panose="02020603050405020304" pitchFamily="18" charset="0"/>
                      </a:endParaRPr>
                    </a:p>
                  </a:txBody>
                  <a:tcPr marL="68580" marR="68580" marT="0" marB="0" anchor="ctr">
                    <a:lnL>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2011332426"/>
                  </a:ext>
                </a:extLst>
              </a:tr>
              <a:tr h="857781">
                <a:tc>
                  <a:txBody>
                    <a:bodyPr/>
                    <a:lstStyle/>
                    <a:p>
                      <a:pPr algn="ctr">
                        <a:lnSpc>
                          <a:spcPct val="150000"/>
                        </a:lnSpc>
                        <a:spcBef>
                          <a:spcPts val="600"/>
                        </a:spcBef>
                        <a:spcAft>
                          <a:spcPts val="0"/>
                        </a:spcAft>
                      </a:pPr>
                      <a:r>
                        <a:rPr lang="de-DE" sz="2000" dirty="0">
                          <a:effectLst/>
                          <a:latin typeface="+mn-lt"/>
                          <a:ea typeface="Calibri" panose="020F0502020204030204" pitchFamily="34" charset="0"/>
                          <a:cs typeface="Times New Roman" panose="02020603050405020304" pitchFamily="18" charset="0"/>
                        </a:rPr>
                        <a:t>SandersForPresident</a:t>
                      </a:r>
                      <a:endParaRPr lang="de-AT" sz="2000" dirty="0">
                        <a:effectLst/>
                        <a:latin typeface="+mn-lt"/>
                        <a:ea typeface="Calibri" panose="020F0502020204030204" pitchFamily="34" charset="0"/>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a:noFill/>
                    </a:lnR>
                    <a:lnT>
                      <a:noFill/>
                    </a:lnT>
                    <a:lnB w="19050" cap="flat" cmpd="sng" algn="ctr">
                      <a:solidFill>
                        <a:schemeClr val="tx1"/>
                      </a:solidFill>
                      <a:prstDash val="solid"/>
                      <a:round/>
                      <a:headEnd type="none" w="med" len="med"/>
                      <a:tailEnd type="none" w="med" len="med"/>
                    </a:lnB>
                    <a:noFill/>
                  </a:tcPr>
                </a:tc>
                <a:tc vMerge="1">
                  <a:txBody>
                    <a:bodyPr/>
                    <a:lstStyle/>
                    <a:p>
                      <a:endParaRPr lang="de-AT"/>
                    </a:p>
                  </a:txBody>
                  <a:tcPr/>
                </a:tc>
                <a:tc vMerge="1">
                  <a:txBody>
                    <a:bodyPr/>
                    <a:lstStyle/>
                    <a:p>
                      <a:endParaRPr lang="de-AT"/>
                    </a:p>
                  </a:txBody>
                  <a:tcPr/>
                </a:tc>
                <a:tc vMerge="1">
                  <a:txBody>
                    <a:bodyPr/>
                    <a:lstStyle/>
                    <a:p>
                      <a:endParaRPr lang="de-AT"/>
                    </a:p>
                  </a:txBody>
                  <a:tcPr/>
                </a:tc>
                <a:tc>
                  <a:txBody>
                    <a:bodyPr/>
                    <a:lstStyle/>
                    <a:p>
                      <a:pPr algn="ctr">
                        <a:lnSpc>
                          <a:spcPct val="150000"/>
                        </a:lnSpc>
                        <a:spcBef>
                          <a:spcPts val="600"/>
                        </a:spcBef>
                        <a:spcAft>
                          <a:spcPts val="0"/>
                        </a:spcAft>
                      </a:pPr>
                      <a:r>
                        <a:rPr lang="de-DE" sz="2000" dirty="0">
                          <a:effectLst/>
                          <a:latin typeface="+mn-lt"/>
                          <a:ea typeface="Calibri" panose="020F0502020204030204" pitchFamily="34" charset="0"/>
                          <a:cs typeface="Times New Roman" panose="02020603050405020304" pitchFamily="18" charset="0"/>
                        </a:rPr>
                        <a:t>The_Donald</a:t>
                      </a:r>
                      <a:endParaRPr lang="de-AT" sz="2000" dirty="0">
                        <a:effectLst/>
                        <a:latin typeface="+mn-lt"/>
                        <a:ea typeface="Calibri" panose="020F0502020204030204" pitchFamily="34" charset="0"/>
                        <a:cs typeface="Times New Roman" panose="02020603050405020304" pitchFamily="18" charset="0"/>
                      </a:endParaRPr>
                    </a:p>
                  </a:txBody>
                  <a:tcPr marL="68580" marR="68580" marT="0" marB="0" anchor="ctr">
                    <a:lnL>
                      <a:noFill/>
                    </a:lnL>
                    <a:lnR w="1905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0763406"/>
                  </a:ext>
                </a:extLst>
              </a:tr>
            </a:tbl>
          </a:graphicData>
        </a:graphic>
      </p:graphicFrame>
    </p:spTree>
    <p:extLst>
      <p:ext uri="{BB962C8B-B14F-4D97-AF65-F5344CB8AC3E}">
        <p14:creationId xmlns:p14="http://schemas.microsoft.com/office/powerpoint/2010/main" val="45641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EB2B051-0D99-42CD-8C36-263C78E65972}"/>
              </a:ext>
            </a:extLst>
          </p:cNvPr>
          <p:cNvSpPr>
            <a:spLocks noGrp="1"/>
          </p:cNvSpPr>
          <p:nvPr>
            <p:ph type="title"/>
          </p:nvPr>
        </p:nvSpPr>
        <p:spPr/>
        <p:txBody>
          <a:bodyPr>
            <a:normAutofit fontScale="90000"/>
          </a:bodyPr>
          <a:lstStyle/>
          <a:p>
            <a:r>
              <a:rPr lang="de-AT" dirty="0">
                <a:effectLst/>
              </a:rPr>
              <a:t>Hypothese 1a: Gruppenunterschiede in der Individualizing Foundation</a:t>
            </a:r>
            <a:endParaRPr lang="de-AT" dirty="0"/>
          </a:p>
        </p:txBody>
      </p:sp>
      <p:pic>
        <p:nvPicPr>
          <p:cNvPr id="3" name="Inhaltsplatzhalter 2">
            <a:extLst>
              <a:ext uri="{FF2B5EF4-FFF2-40B4-BE49-F238E27FC236}">
                <a16:creationId xmlns:a16="http://schemas.microsoft.com/office/drawing/2014/main" id="{D25FBB0F-89F6-425B-B26E-33A95A4C62A0}"/>
              </a:ext>
            </a:extLst>
          </p:cNvPr>
          <p:cNvPicPr>
            <a:picLocks noGrp="1" noChangeAspect="1"/>
          </p:cNvPicPr>
          <p:nvPr>
            <p:ph idx="1"/>
          </p:nvPr>
        </p:nvPicPr>
        <p:blipFill>
          <a:blip r:embed="rId2"/>
          <a:stretch>
            <a:fillRect/>
          </a:stretch>
        </p:blipFill>
        <p:spPr>
          <a:xfrm>
            <a:off x="2433076" y="2289833"/>
            <a:ext cx="7315200" cy="3657600"/>
          </a:xfrm>
        </p:spPr>
      </p:pic>
    </p:spTree>
    <p:extLst>
      <p:ext uri="{BB962C8B-B14F-4D97-AF65-F5344CB8AC3E}">
        <p14:creationId xmlns:p14="http://schemas.microsoft.com/office/powerpoint/2010/main" val="1723418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05DCB4-0AD4-4028-A294-94899A766CDB}"/>
              </a:ext>
            </a:extLst>
          </p:cNvPr>
          <p:cNvSpPr>
            <a:spLocks noGrp="1"/>
          </p:cNvSpPr>
          <p:nvPr>
            <p:ph type="title"/>
          </p:nvPr>
        </p:nvSpPr>
        <p:spPr/>
        <p:txBody>
          <a:bodyPr/>
          <a:lstStyle/>
          <a:p>
            <a:r>
              <a:rPr lang="de-DE" dirty="0">
                <a:effectLst/>
              </a:rPr>
              <a:t>Hypothese 1b</a:t>
            </a:r>
            <a:endParaRPr lang="de-AT" dirty="0"/>
          </a:p>
        </p:txBody>
      </p:sp>
      <p:sp>
        <p:nvSpPr>
          <p:cNvPr id="3" name="Inhaltsplatzhalter 2">
            <a:extLst>
              <a:ext uri="{FF2B5EF4-FFF2-40B4-BE49-F238E27FC236}">
                <a16:creationId xmlns:a16="http://schemas.microsoft.com/office/drawing/2014/main" id="{2340143B-398E-4526-BCC6-07197025E871}"/>
              </a:ext>
            </a:extLst>
          </p:cNvPr>
          <p:cNvSpPr>
            <a:spLocks noGrp="1"/>
          </p:cNvSpPr>
          <p:nvPr>
            <p:ph idx="1"/>
          </p:nvPr>
        </p:nvSpPr>
        <p:spPr>
          <a:xfrm>
            <a:off x="913795" y="2316479"/>
            <a:ext cx="10353762" cy="3735977"/>
          </a:xfrm>
        </p:spPr>
        <p:txBody>
          <a:bodyPr/>
          <a:lstStyle/>
          <a:p>
            <a:pPr marL="36900" indent="0">
              <a:buNone/>
            </a:pPr>
            <a:r>
              <a:rPr lang="de-AT" dirty="0">
                <a:effectLst/>
              </a:rPr>
              <a:t>Die </a:t>
            </a:r>
            <a:r>
              <a:rPr lang="de-DE" dirty="0">
                <a:effectLst/>
              </a:rPr>
              <a:t>durch die Sprache ausgedrückten </a:t>
            </a:r>
            <a:r>
              <a:rPr lang="de-AT" dirty="0">
                <a:effectLst/>
              </a:rPr>
              <a:t>moralischen Grundlagen der </a:t>
            </a:r>
            <a:r>
              <a:rPr lang="de-AT" u="sng" dirty="0">
                <a:effectLst/>
              </a:rPr>
              <a:t>Binding Foundation </a:t>
            </a:r>
            <a:r>
              <a:rPr lang="de-AT" dirty="0">
                <a:effectLst/>
              </a:rPr>
              <a:t>sind in den Gruppen des rechten politischen Spektrums höher als in denen des linken politischen Spektrums.</a:t>
            </a:r>
          </a:p>
          <a:p>
            <a:pPr marL="36900" indent="0">
              <a:buNone/>
            </a:pPr>
            <a:endParaRPr lang="de-DE" dirty="0">
              <a:effectLst/>
            </a:endParaRPr>
          </a:p>
          <a:p>
            <a:pPr marL="36900" indent="0">
              <a:buNone/>
            </a:pPr>
            <a:endParaRPr lang="de-DE" dirty="0">
              <a:effectLst/>
            </a:endParaRPr>
          </a:p>
          <a:p>
            <a:pPr marL="36900" indent="0">
              <a:buNone/>
            </a:pPr>
            <a:endParaRPr lang="de-DE" dirty="0">
              <a:effectLst/>
            </a:endParaRPr>
          </a:p>
          <a:p>
            <a:pPr marL="36900" indent="0">
              <a:buNone/>
            </a:pPr>
            <a:endParaRPr lang="de-AT" dirty="0">
              <a:effectLst/>
            </a:endParaRPr>
          </a:p>
          <a:p>
            <a:pPr marL="36900" indent="0">
              <a:buNone/>
            </a:pPr>
            <a:endParaRPr lang="de-AT" dirty="0"/>
          </a:p>
        </p:txBody>
      </p:sp>
      <p:graphicFrame>
        <p:nvGraphicFramePr>
          <p:cNvPr id="5" name="Tabelle 4">
            <a:extLst>
              <a:ext uri="{FF2B5EF4-FFF2-40B4-BE49-F238E27FC236}">
                <a16:creationId xmlns:a16="http://schemas.microsoft.com/office/drawing/2014/main" id="{B4EE1290-7F3D-47F0-9C8E-AE9BA9236C25}"/>
              </a:ext>
            </a:extLst>
          </p:cNvPr>
          <p:cNvGraphicFramePr>
            <a:graphicFrameLocks noGrp="1"/>
          </p:cNvGraphicFramePr>
          <p:nvPr>
            <p:extLst>
              <p:ext uri="{D42A27DB-BD31-4B8C-83A1-F6EECF244321}">
                <p14:modId xmlns:p14="http://schemas.microsoft.com/office/powerpoint/2010/main" val="3636218098"/>
              </p:ext>
            </p:extLst>
          </p:nvPr>
        </p:nvGraphicFramePr>
        <p:xfrm>
          <a:off x="1061476" y="4047309"/>
          <a:ext cx="10058400" cy="1412966"/>
        </p:xfrm>
        <a:graphic>
          <a:graphicData uri="http://schemas.openxmlformats.org/drawingml/2006/table">
            <a:tbl>
              <a:tblPr firstRow="1" firstCol="1" bandRow="1"/>
              <a:tblGrid>
                <a:gridCol w="2543873">
                  <a:extLst>
                    <a:ext uri="{9D8B030D-6E8A-4147-A177-3AD203B41FA5}">
                      <a16:colId xmlns:a16="http://schemas.microsoft.com/office/drawing/2014/main" val="4217958056"/>
                    </a:ext>
                  </a:extLst>
                </a:gridCol>
                <a:gridCol w="1787166">
                  <a:extLst>
                    <a:ext uri="{9D8B030D-6E8A-4147-A177-3AD203B41FA5}">
                      <a16:colId xmlns:a16="http://schemas.microsoft.com/office/drawing/2014/main" val="239363760"/>
                    </a:ext>
                  </a:extLst>
                </a:gridCol>
                <a:gridCol w="1748514">
                  <a:extLst>
                    <a:ext uri="{9D8B030D-6E8A-4147-A177-3AD203B41FA5}">
                      <a16:colId xmlns:a16="http://schemas.microsoft.com/office/drawing/2014/main" val="2697999370"/>
                    </a:ext>
                  </a:extLst>
                </a:gridCol>
                <a:gridCol w="1593668">
                  <a:extLst>
                    <a:ext uri="{9D8B030D-6E8A-4147-A177-3AD203B41FA5}">
                      <a16:colId xmlns:a16="http://schemas.microsoft.com/office/drawing/2014/main" val="1752899038"/>
                    </a:ext>
                  </a:extLst>
                </a:gridCol>
                <a:gridCol w="2385179">
                  <a:extLst>
                    <a:ext uri="{9D8B030D-6E8A-4147-A177-3AD203B41FA5}">
                      <a16:colId xmlns:a16="http://schemas.microsoft.com/office/drawing/2014/main" val="3977992400"/>
                    </a:ext>
                  </a:extLst>
                </a:gridCol>
              </a:tblGrid>
              <a:tr h="555185">
                <a:tc>
                  <a:txBody>
                    <a:bodyPr/>
                    <a:lstStyle/>
                    <a:p>
                      <a:pPr algn="ctr">
                        <a:lnSpc>
                          <a:spcPct val="150000"/>
                        </a:lnSpc>
                        <a:spcBef>
                          <a:spcPts val="600"/>
                        </a:spcBef>
                        <a:spcAft>
                          <a:spcPts val="0"/>
                        </a:spcAft>
                      </a:pPr>
                      <a:r>
                        <a:rPr lang="de-DE" sz="2000" dirty="0">
                          <a:effectLst/>
                          <a:latin typeface="+mn-lt"/>
                          <a:ea typeface="Calibri" panose="020F0502020204030204" pitchFamily="34" charset="0"/>
                          <a:cs typeface="Times New Roman" panose="02020603050405020304" pitchFamily="18" charset="0"/>
                        </a:rPr>
                        <a:t>Conservative</a:t>
                      </a:r>
                      <a:endParaRPr lang="de-AT" sz="2000" dirty="0">
                        <a:effectLst/>
                        <a:latin typeface="+mn-lt"/>
                        <a:ea typeface="Calibri" panose="020F0502020204030204" pitchFamily="34" charset="0"/>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a:noFill/>
                    </a:lnB>
                    <a:noFill/>
                  </a:tcPr>
                </a:tc>
                <a:tc rowSpan="2">
                  <a:txBody>
                    <a:bodyPr/>
                    <a:lstStyle/>
                    <a:p>
                      <a:pPr algn="ctr">
                        <a:lnSpc>
                          <a:spcPct val="150000"/>
                        </a:lnSpc>
                        <a:spcBef>
                          <a:spcPts val="600"/>
                        </a:spcBef>
                        <a:spcAft>
                          <a:spcPts val="0"/>
                        </a:spcAft>
                      </a:pPr>
                      <a:r>
                        <a:rPr lang="de-DE" sz="2000" dirty="0">
                          <a:effectLst/>
                          <a:latin typeface="+mn-lt"/>
                          <a:ea typeface="Calibri" panose="020F0502020204030204" pitchFamily="34" charset="0"/>
                          <a:cs typeface="Times New Roman" panose="02020603050405020304" pitchFamily="18" charset="0"/>
                        </a:rPr>
                        <a:t>&gt; </a:t>
                      </a:r>
                      <a:endParaRPr lang="de-AT" sz="2000" dirty="0">
                        <a:effectLst/>
                        <a:latin typeface="+mn-lt"/>
                        <a:ea typeface="Calibri" panose="020F0502020204030204" pitchFamily="34" charset="0"/>
                        <a:cs typeface="Times New Roman" panose="02020603050405020304" pitchFamily="18" charset="0"/>
                      </a:endParaRPr>
                    </a:p>
                  </a:txBody>
                  <a:tcPr marL="68580" marR="68580" marT="0" marB="0" anchor="ctr">
                    <a:lnL>
                      <a:noFill/>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rowSpan="2">
                  <a:txBody>
                    <a:bodyPr/>
                    <a:lstStyle/>
                    <a:p>
                      <a:pPr algn="ctr">
                        <a:lnSpc>
                          <a:spcPct val="150000"/>
                        </a:lnSpc>
                        <a:spcBef>
                          <a:spcPts val="600"/>
                        </a:spcBef>
                        <a:spcAft>
                          <a:spcPts val="0"/>
                        </a:spcAft>
                      </a:pPr>
                      <a:r>
                        <a:rPr lang="de-DE" sz="2000" dirty="0">
                          <a:effectLst/>
                          <a:latin typeface="+mn-lt"/>
                          <a:ea typeface="Calibri" panose="020F0502020204030204" pitchFamily="34" charset="0"/>
                          <a:cs typeface="Times New Roman" panose="02020603050405020304" pitchFamily="18" charset="0"/>
                        </a:rPr>
                        <a:t>NeutralPolitics</a:t>
                      </a:r>
                      <a:endParaRPr lang="de-AT" sz="2000" dirty="0">
                        <a:effectLst/>
                        <a:latin typeface="+mn-lt"/>
                        <a:ea typeface="Calibri" panose="020F0502020204030204" pitchFamily="34" charset="0"/>
                        <a:cs typeface="Times New Roman" panose="02020603050405020304" pitchFamily="18" charset="0"/>
                      </a:endParaRPr>
                    </a:p>
                  </a:txBody>
                  <a:tcPr marL="68580" marR="68580" marT="0" marB="0" anchor="ctr">
                    <a:lnL>
                      <a:noFill/>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rowSpan="2">
                  <a:txBody>
                    <a:bodyPr/>
                    <a:lstStyle/>
                    <a:p>
                      <a:pPr algn="ctr">
                        <a:lnSpc>
                          <a:spcPct val="150000"/>
                        </a:lnSpc>
                        <a:spcBef>
                          <a:spcPts val="600"/>
                        </a:spcBef>
                        <a:spcAft>
                          <a:spcPts val="0"/>
                        </a:spcAft>
                      </a:pPr>
                      <a:r>
                        <a:rPr lang="de-DE" sz="2000" dirty="0">
                          <a:effectLst/>
                          <a:latin typeface="+mn-lt"/>
                          <a:ea typeface="Calibri" panose="020F0502020204030204" pitchFamily="34" charset="0"/>
                          <a:cs typeface="Times New Roman" panose="02020603050405020304" pitchFamily="18" charset="0"/>
                        </a:rPr>
                        <a:t>&gt; </a:t>
                      </a:r>
                      <a:endParaRPr lang="de-AT" sz="2000" dirty="0">
                        <a:effectLst/>
                        <a:latin typeface="+mn-lt"/>
                        <a:ea typeface="Calibri" panose="020F0502020204030204" pitchFamily="34" charset="0"/>
                        <a:cs typeface="Times New Roman" panose="02020603050405020304" pitchFamily="18" charset="0"/>
                      </a:endParaRPr>
                    </a:p>
                  </a:txBody>
                  <a:tcPr marL="68580" marR="68580" marT="0" marB="0" anchor="ctr">
                    <a:lnL>
                      <a:noFill/>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50000"/>
                        </a:lnSpc>
                        <a:spcBef>
                          <a:spcPts val="600"/>
                        </a:spcBef>
                        <a:spcAft>
                          <a:spcPts val="0"/>
                        </a:spcAft>
                      </a:pPr>
                      <a:r>
                        <a:rPr lang="de-DE" sz="2000" dirty="0">
                          <a:effectLst/>
                          <a:latin typeface="+mn-lt"/>
                          <a:ea typeface="Calibri" panose="020F0502020204030204" pitchFamily="34" charset="0"/>
                          <a:cs typeface="Times New Roman" panose="02020603050405020304" pitchFamily="18" charset="0"/>
                        </a:rPr>
                        <a:t>LateStageCapitalism</a:t>
                      </a:r>
                      <a:endParaRPr lang="de-AT" sz="2000" dirty="0">
                        <a:effectLst/>
                        <a:latin typeface="+mn-lt"/>
                        <a:ea typeface="Calibri" panose="020F0502020204030204" pitchFamily="34" charset="0"/>
                        <a:cs typeface="Times New Roman" panose="02020603050405020304" pitchFamily="18" charset="0"/>
                      </a:endParaRPr>
                    </a:p>
                  </a:txBody>
                  <a:tcPr marL="68580" marR="68580" marT="0" marB="0" anchor="ctr">
                    <a:lnL>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2011332426"/>
                  </a:ext>
                </a:extLst>
              </a:tr>
              <a:tr h="857781">
                <a:tc>
                  <a:txBody>
                    <a:bodyPr/>
                    <a:lstStyle/>
                    <a:p>
                      <a:pPr algn="ctr">
                        <a:lnSpc>
                          <a:spcPct val="150000"/>
                        </a:lnSpc>
                        <a:spcBef>
                          <a:spcPts val="600"/>
                        </a:spcBef>
                        <a:spcAft>
                          <a:spcPts val="0"/>
                        </a:spcAft>
                      </a:pPr>
                      <a:r>
                        <a:rPr lang="de-DE" sz="2000" dirty="0">
                          <a:effectLst/>
                          <a:latin typeface="+mn-lt"/>
                          <a:ea typeface="Calibri" panose="020F0502020204030204" pitchFamily="34" charset="0"/>
                          <a:cs typeface="Times New Roman" panose="02020603050405020304" pitchFamily="18" charset="0"/>
                        </a:rPr>
                        <a:t>The_Donald</a:t>
                      </a:r>
                      <a:endParaRPr lang="de-AT" sz="2000" dirty="0">
                        <a:effectLst/>
                        <a:latin typeface="+mn-lt"/>
                        <a:ea typeface="Calibri" panose="020F0502020204030204" pitchFamily="34" charset="0"/>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a:noFill/>
                    </a:lnR>
                    <a:lnT>
                      <a:noFill/>
                    </a:lnT>
                    <a:lnB w="19050" cap="flat" cmpd="sng" algn="ctr">
                      <a:solidFill>
                        <a:schemeClr val="tx1"/>
                      </a:solidFill>
                      <a:prstDash val="solid"/>
                      <a:round/>
                      <a:headEnd type="none" w="med" len="med"/>
                      <a:tailEnd type="none" w="med" len="med"/>
                    </a:lnB>
                    <a:noFill/>
                  </a:tcPr>
                </a:tc>
                <a:tc vMerge="1">
                  <a:txBody>
                    <a:bodyPr/>
                    <a:lstStyle/>
                    <a:p>
                      <a:endParaRPr lang="de-AT"/>
                    </a:p>
                  </a:txBody>
                  <a:tcPr/>
                </a:tc>
                <a:tc vMerge="1">
                  <a:txBody>
                    <a:bodyPr/>
                    <a:lstStyle/>
                    <a:p>
                      <a:endParaRPr lang="de-AT"/>
                    </a:p>
                  </a:txBody>
                  <a:tcPr/>
                </a:tc>
                <a:tc vMerge="1">
                  <a:txBody>
                    <a:bodyPr/>
                    <a:lstStyle/>
                    <a:p>
                      <a:endParaRPr lang="de-AT"/>
                    </a:p>
                  </a:txBody>
                  <a:tcPr/>
                </a:tc>
                <a:tc>
                  <a:txBody>
                    <a:bodyPr/>
                    <a:lstStyle/>
                    <a:p>
                      <a:pPr algn="ctr">
                        <a:lnSpc>
                          <a:spcPct val="150000"/>
                        </a:lnSpc>
                        <a:spcBef>
                          <a:spcPts val="600"/>
                        </a:spcBef>
                        <a:spcAft>
                          <a:spcPts val="0"/>
                        </a:spcAft>
                      </a:pPr>
                      <a:r>
                        <a:rPr lang="de-DE" sz="2000" dirty="0">
                          <a:effectLst/>
                          <a:latin typeface="+mn-lt"/>
                          <a:ea typeface="Calibri" panose="020F0502020204030204" pitchFamily="34" charset="0"/>
                          <a:cs typeface="Times New Roman" panose="02020603050405020304" pitchFamily="18" charset="0"/>
                        </a:rPr>
                        <a:t>SandersForPresident</a:t>
                      </a:r>
                      <a:endParaRPr lang="de-AT" sz="2000" dirty="0">
                        <a:effectLst/>
                        <a:latin typeface="+mn-lt"/>
                        <a:ea typeface="Calibri" panose="020F0502020204030204" pitchFamily="34" charset="0"/>
                        <a:cs typeface="Times New Roman" panose="02020603050405020304" pitchFamily="18" charset="0"/>
                      </a:endParaRPr>
                    </a:p>
                  </a:txBody>
                  <a:tcPr marL="68580" marR="68580" marT="0" marB="0" anchor="ctr">
                    <a:lnL>
                      <a:noFill/>
                    </a:lnL>
                    <a:lnR w="1905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0763406"/>
                  </a:ext>
                </a:extLst>
              </a:tr>
            </a:tbl>
          </a:graphicData>
        </a:graphic>
      </p:graphicFrame>
    </p:spTree>
    <p:extLst>
      <p:ext uri="{BB962C8B-B14F-4D97-AF65-F5344CB8AC3E}">
        <p14:creationId xmlns:p14="http://schemas.microsoft.com/office/powerpoint/2010/main" val="93020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5244A3-9F39-4C1F-9464-4B5A6A57F7CB}"/>
              </a:ext>
            </a:extLst>
          </p:cNvPr>
          <p:cNvSpPr>
            <a:spLocks noGrp="1"/>
          </p:cNvSpPr>
          <p:nvPr>
            <p:ph type="title"/>
          </p:nvPr>
        </p:nvSpPr>
        <p:spPr/>
        <p:txBody>
          <a:bodyPr>
            <a:normAutofit fontScale="90000"/>
          </a:bodyPr>
          <a:lstStyle/>
          <a:p>
            <a:r>
              <a:rPr lang="de-AT" dirty="0">
                <a:effectLst/>
              </a:rPr>
              <a:t>Hypothese 1b: Gruppenunterschiede in der Binding Foundation</a:t>
            </a:r>
            <a:endParaRPr lang="de-AT" dirty="0"/>
          </a:p>
        </p:txBody>
      </p:sp>
      <p:pic>
        <p:nvPicPr>
          <p:cNvPr id="5" name="Inhaltsplatzhalter 4">
            <a:extLst>
              <a:ext uri="{FF2B5EF4-FFF2-40B4-BE49-F238E27FC236}">
                <a16:creationId xmlns:a16="http://schemas.microsoft.com/office/drawing/2014/main" id="{F33D1830-18E9-4B18-8A94-C1CF3E8F93EC}"/>
              </a:ext>
            </a:extLst>
          </p:cNvPr>
          <p:cNvPicPr>
            <a:picLocks noGrp="1" noChangeAspect="1"/>
          </p:cNvPicPr>
          <p:nvPr>
            <p:ph idx="1"/>
          </p:nvPr>
        </p:nvPicPr>
        <p:blipFill>
          <a:blip r:embed="rId2"/>
          <a:stretch>
            <a:fillRect/>
          </a:stretch>
        </p:blipFill>
        <p:spPr>
          <a:xfrm>
            <a:off x="2433076" y="2263707"/>
            <a:ext cx="7315200" cy="3657600"/>
          </a:xfrm>
        </p:spPr>
      </p:pic>
    </p:spTree>
    <p:extLst>
      <p:ext uri="{BB962C8B-B14F-4D97-AF65-F5344CB8AC3E}">
        <p14:creationId xmlns:p14="http://schemas.microsoft.com/office/powerpoint/2010/main" val="348184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9F323309-342D-4E06-AC74-F52243950904}"/>
              </a:ext>
            </a:extLst>
          </p:cNvPr>
          <p:cNvPicPr>
            <a:picLocks noGrp="1" noChangeAspect="1"/>
          </p:cNvPicPr>
          <p:nvPr>
            <p:ph idx="1"/>
          </p:nvPr>
        </p:nvPicPr>
        <p:blipFill>
          <a:blip r:embed="rId2"/>
          <a:stretch>
            <a:fillRect/>
          </a:stretch>
        </p:blipFill>
        <p:spPr>
          <a:xfrm>
            <a:off x="838926" y="800463"/>
            <a:ext cx="10514148" cy="5257074"/>
          </a:xfrm>
        </p:spPr>
      </p:pic>
    </p:spTree>
    <p:extLst>
      <p:ext uri="{BB962C8B-B14F-4D97-AF65-F5344CB8AC3E}">
        <p14:creationId xmlns:p14="http://schemas.microsoft.com/office/powerpoint/2010/main" val="40961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3AF2FB3-55F3-4F1D-8B6E-08F93B551CD7}"/>
              </a:ext>
            </a:extLst>
          </p:cNvPr>
          <p:cNvSpPr>
            <a:spLocks noGrp="1"/>
          </p:cNvSpPr>
          <p:nvPr>
            <p:ph type="title"/>
          </p:nvPr>
        </p:nvSpPr>
        <p:spPr/>
        <p:txBody>
          <a:bodyPr>
            <a:normAutofit fontScale="90000"/>
          </a:bodyPr>
          <a:lstStyle/>
          <a:p>
            <a:r>
              <a:rPr lang="de-DE" dirty="0"/>
              <a:t>Personenbezogene vs. Themenbezogene Subreddits</a:t>
            </a:r>
            <a:endParaRPr lang="de-AT" dirty="0"/>
          </a:p>
        </p:txBody>
      </p:sp>
      <p:sp>
        <p:nvSpPr>
          <p:cNvPr id="5" name="Textplatzhalter 4">
            <a:extLst>
              <a:ext uri="{FF2B5EF4-FFF2-40B4-BE49-F238E27FC236}">
                <a16:creationId xmlns:a16="http://schemas.microsoft.com/office/drawing/2014/main" id="{9FD42879-4E17-48B9-8E87-C892A1F19488}"/>
              </a:ext>
            </a:extLst>
          </p:cNvPr>
          <p:cNvSpPr>
            <a:spLocks noGrp="1"/>
          </p:cNvSpPr>
          <p:nvPr>
            <p:ph type="body" idx="1"/>
          </p:nvPr>
        </p:nvSpPr>
        <p:spPr>
          <a:xfrm>
            <a:off x="1005872" y="1835253"/>
            <a:ext cx="4876344" cy="707649"/>
          </a:xfrm>
        </p:spPr>
        <p:txBody>
          <a:bodyPr/>
          <a:lstStyle/>
          <a:p>
            <a:r>
              <a:rPr lang="de-DE" dirty="0"/>
              <a:t>SandersForPresident &amp; The_Donald</a:t>
            </a:r>
            <a:endParaRPr lang="de-AT" dirty="0"/>
          </a:p>
        </p:txBody>
      </p:sp>
      <p:sp>
        <p:nvSpPr>
          <p:cNvPr id="3" name="Inhaltsplatzhalter 2">
            <a:extLst>
              <a:ext uri="{FF2B5EF4-FFF2-40B4-BE49-F238E27FC236}">
                <a16:creationId xmlns:a16="http://schemas.microsoft.com/office/drawing/2014/main" id="{114FD6FA-8907-4E22-96F4-FBDA241B6DC0}"/>
              </a:ext>
            </a:extLst>
          </p:cNvPr>
          <p:cNvSpPr>
            <a:spLocks noGrp="1"/>
          </p:cNvSpPr>
          <p:nvPr>
            <p:ph sz="half" idx="2"/>
          </p:nvPr>
        </p:nvSpPr>
        <p:spPr>
          <a:xfrm>
            <a:off x="913794" y="2978330"/>
            <a:ext cx="4968421" cy="2812869"/>
          </a:xfrm>
        </p:spPr>
        <p:txBody>
          <a:bodyPr>
            <a:normAutofit/>
          </a:bodyPr>
          <a:lstStyle/>
          <a:p>
            <a:pPr lvl="1"/>
            <a:r>
              <a:rPr lang="de-DE" sz="2000" dirty="0"/>
              <a:t>Überwiegend spezifische Ereignisse und Memes</a:t>
            </a:r>
          </a:p>
          <a:p>
            <a:pPr lvl="1"/>
            <a:r>
              <a:rPr lang="de-DE" sz="2000" dirty="0"/>
              <a:t>Inhaltliche Diskussion steht im Hintergrund – soziale Bestätigung wichtiger</a:t>
            </a:r>
          </a:p>
          <a:p>
            <a:endParaRPr lang="de-AT" dirty="0"/>
          </a:p>
        </p:txBody>
      </p:sp>
      <p:sp>
        <p:nvSpPr>
          <p:cNvPr id="6" name="Textplatzhalter 5">
            <a:extLst>
              <a:ext uri="{FF2B5EF4-FFF2-40B4-BE49-F238E27FC236}">
                <a16:creationId xmlns:a16="http://schemas.microsoft.com/office/drawing/2014/main" id="{3C28B53E-8748-4A44-8BF8-C1A7D04DC7DB}"/>
              </a:ext>
            </a:extLst>
          </p:cNvPr>
          <p:cNvSpPr>
            <a:spLocks noGrp="1"/>
          </p:cNvSpPr>
          <p:nvPr>
            <p:ph type="body" sz="quarter" idx="3"/>
          </p:nvPr>
        </p:nvSpPr>
        <p:spPr>
          <a:xfrm>
            <a:off x="6294967" y="1835254"/>
            <a:ext cx="4895330" cy="707648"/>
          </a:xfrm>
        </p:spPr>
        <p:txBody>
          <a:bodyPr/>
          <a:lstStyle/>
          <a:p>
            <a:r>
              <a:rPr lang="de-DE" dirty="0"/>
              <a:t>Conservative, LateStageCapitalism &amp; NeutralPolitics</a:t>
            </a:r>
            <a:endParaRPr lang="de-AT" dirty="0"/>
          </a:p>
        </p:txBody>
      </p:sp>
      <p:sp>
        <p:nvSpPr>
          <p:cNvPr id="7" name="Inhaltsplatzhalter 6">
            <a:extLst>
              <a:ext uri="{FF2B5EF4-FFF2-40B4-BE49-F238E27FC236}">
                <a16:creationId xmlns:a16="http://schemas.microsoft.com/office/drawing/2014/main" id="{9CFCAA3D-90A4-4B09-A839-73747709785E}"/>
              </a:ext>
            </a:extLst>
          </p:cNvPr>
          <p:cNvSpPr>
            <a:spLocks noGrp="1"/>
          </p:cNvSpPr>
          <p:nvPr>
            <p:ph sz="quarter" idx="4"/>
          </p:nvPr>
        </p:nvSpPr>
        <p:spPr>
          <a:xfrm>
            <a:off x="6592389" y="2978330"/>
            <a:ext cx="4597908" cy="2812870"/>
          </a:xfrm>
        </p:spPr>
        <p:txBody>
          <a:bodyPr>
            <a:normAutofit/>
          </a:bodyPr>
          <a:lstStyle/>
          <a:p>
            <a:r>
              <a:rPr lang="de-DE" sz="2000" dirty="0"/>
              <a:t>Überwiegend themenbezogene Diskussionen (insbesondere in NP)</a:t>
            </a:r>
          </a:p>
          <a:p>
            <a:r>
              <a:rPr lang="de-DE" sz="2000" dirty="0"/>
              <a:t>Inhaltliche Diskussion steht im Vordergrund</a:t>
            </a:r>
          </a:p>
          <a:p>
            <a:endParaRPr lang="de-DE" sz="2000" dirty="0"/>
          </a:p>
          <a:p>
            <a:endParaRPr lang="de-AT" dirty="0"/>
          </a:p>
        </p:txBody>
      </p:sp>
    </p:spTree>
    <p:extLst>
      <p:ext uri="{BB962C8B-B14F-4D97-AF65-F5344CB8AC3E}">
        <p14:creationId xmlns:p14="http://schemas.microsoft.com/office/powerpoint/2010/main" val="3953405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F7A852-D580-47BA-86DF-2C98DF014438}"/>
              </a:ext>
            </a:extLst>
          </p:cNvPr>
          <p:cNvSpPr>
            <a:spLocks noGrp="1"/>
          </p:cNvSpPr>
          <p:nvPr>
            <p:ph type="title"/>
          </p:nvPr>
        </p:nvSpPr>
        <p:spPr/>
        <p:txBody>
          <a:bodyPr/>
          <a:lstStyle/>
          <a:p>
            <a:r>
              <a:rPr lang="de-DE" dirty="0"/>
              <a:t>Forschungsfrage(n)</a:t>
            </a:r>
            <a:endParaRPr lang="de-AT" dirty="0"/>
          </a:p>
        </p:txBody>
      </p:sp>
      <p:sp>
        <p:nvSpPr>
          <p:cNvPr id="3" name="Inhaltsplatzhalter 2">
            <a:extLst>
              <a:ext uri="{FF2B5EF4-FFF2-40B4-BE49-F238E27FC236}">
                <a16:creationId xmlns:a16="http://schemas.microsoft.com/office/drawing/2014/main" id="{E25674C0-30D9-44D5-96CC-56C2EFB5B2E0}"/>
              </a:ext>
            </a:extLst>
          </p:cNvPr>
          <p:cNvSpPr>
            <a:spLocks noGrp="1"/>
          </p:cNvSpPr>
          <p:nvPr>
            <p:ph idx="1"/>
          </p:nvPr>
        </p:nvSpPr>
        <p:spPr>
          <a:xfrm>
            <a:off x="913795" y="1959429"/>
            <a:ext cx="10353762" cy="3831771"/>
          </a:xfrm>
        </p:spPr>
        <p:txBody>
          <a:bodyPr>
            <a:normAutofit/>
          </a:bodyPr>
          <a:lstStyle/>
          <a:p>
            <a:pPr>
              <a:lnSpc>
                <a:spcPct val="150000"/>
              </a:lnSpc>
            </a:pPr>
            <a:r>
              <a:rPr lang="de-DE" sz="2400" dirty="0">
                <a:effectLst/>
              </a:rPr>
              <a:t>(1) Unterscheiden sich Mitglieder politisch links ausgerichteter Subreddits von Mitgliedern po­litisch rechts ausgerichteter Subreddits anhand ihrer sprachlich ausgedrückten morali­schen Grundwerte? </a:t>
            </a:r>
            <a:endParaRPr lang="de-AT" sz="2400" dirty="0">
              <a:effectLst/>
            </a:endParaRPr>
          </a:p>
          <a:p>
            <a:pPr>
              <a:lnSpc>
                <a:spcPct val="150000"/>
              </a:lnSpc>
            </a:pPr>
            <a:r>
              <a:rPr lang="de-DE" sz="2400" dirty="0">
                <a:effectLst/>
              </a:rPr>
              <a:t>(2) Wie beeinflusst langanhaltende aktive Mitgliedschaft in politisch orientierten Diskussions­foren diese durch die Sprache ausgedrückten moralischen Grundwerte der Mitglieder?</a:t>
            </a:r>
            <a:endParaRPr lang="de-AT" sz="2400" dirty="0">
              <a:effectLst/>
            </a:endParaRPr>
          </a:p>
        </p:txBody>
      </p:sp>
    </p:spTree>
    <p:extLst>
      <p:ext uri="{BB962C8B-B14F-4D97-AF65-F5344CB8AC3E}">
        <p14:creationId xmlns:p14="http://schemas.microsoft.com/office/powerpoint/2010/main" val="1151703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1A24A6-31DC-4952-A56A-15C267E277C8}"/>
              </a:ext>
            </a:extLst>
          </p:cNvPr>
          <p:cNvSpPr>
            <a:spLocks noGrp="1"/>
          </p:cNvSpPr>
          <p:nvPr>
            <p:ph type="title"/>
          </p:nvPr>
        </p:nvSpPr>
        <p:spPr/>
        <p:txBody>
          <a:bodyPr/>
          <a:lstStyle/>
          <a:p>
            <a:r>
              <a:rPr lang="de-DE" dirty="0">
                <a:effectLst/>
              </a:rPr>
              <a:t>Hypothese 2a</a:t>
            </a:r>
            <a:endParaRPr lang="de-AT" dirty="0"/>
          </a:p>
        </p:txBody>
      </p:sp>
      <p:sp>
        <p:nvSpPr>
          <p:cNvPr id="3" name="Inhaltsplatzhalter 2">
            <a:extLst>
              <a:ext uri="{FF2B5EF4-FFF2-40B4-BE49-F238E27FC236}">
                <a16:creationId xmlns:a16="http://schemas.microsoft.com/office/drawing/2014/main" id="{E77538F2-3535-4CB1-9DDA-45E9CF19AD41}"/>
              </a:ext>
            </a:extLst>
          </p:cNvPr>
          <p:cNvSpPr>
            <a:spLocks noGrp="1"/>
          </p:cNvSpPr>
          <p:nvPr>
            <p:ph sz="half" idx="1"/>
          </p:nvPr>
        </p:nvSpPr>
        <p:spPr>
          <a:xfrm>
            <a:off x="913795" y="1732448"/>
            <a:ext cx="5060497" cy="4058751"/>
          </a:xfrm>
        </p:spPr>
        <p:txBody>
          <a:bodyPr>
            <a:normAutofit/>
          </a:bodyPr>
          <a:lstStyle/>
          <a:p>
            <a:pPr marL="36900" indent="0">
              <a:buNone/>
            </a:pPr>
            <a:r>
              <a:rPr lang="de-DE" sz="2400" dirty="0">
                <a:effectLst/>
              </a:rPr>
              <a:t>Die anhand der Sprachverwendung ermittelten Werte für die </a:t>
            </a:r>
            <a:r>
              <a:rPr lang="de-DE" sz="2400" u="sng" dirty="0">
                <a:effectLst/>
              </a:rPr>
              <a:t>Individualizing Foundation </a:t>
            </a:r>
            <a:r>
              <a:rPr lang="de-DE" sz="2400" dirty="0">
                <a:effectLst/>
              </a:rPr>
              <a:t>werden in den Gruppen des linken politischen Spektrums über die Dauer der aktiven Mitgliedschaft der Autoren in einem Subreddit höher, während sie in den Gruppen des rechten politischen Spektrums über die Zeit absinken.</a:t>
            </a:r>
            <a:endParaRPr lang="de-AT" sz="2400" dirty="0"/>
          </a:p>
        </p:txBody>
      </p:sp>
      <p:sp>
        <p:nvSpPr>
          <p:cNvPr id="4" name="Inhaltsplatzhalter 3">
            <a:extLst>
              <a:ext uri="{FF2B5EF4-FFF2-40B4-BE49-F238E27FC236}">
                <a16:creationId xmlns:a16="http://schemas.microsoft.com/office/drawing/2014/main" id="{E4A3EA34-EBA1-4803-AF31-ED9E19C5E80A}"/>
              </a:ext>
            </a:extLst>
          </p:cNvPr>
          <p:cNvSpPr>
            <a:spLocks noGrp="1"/>
          </p:cNvSpPr>
          <p:nvPr>
            <p:ph sz="half" idx="2"/>
          </p:nvPr>
        </p:nvSpPr>
        <p:spPr>
          <a:xfrm>
            <a:off x="7045234" y="2159726"/>
            <a:ext cx="4222323" cy="3631474"/>
          </a:xfrm>
        </p:spPr>
        <p:txBody>
          <a:bodyPr/>
          <a:lstStyle/>
          <a:p>
            <a:pPr>
              <a:lnSpc>
                <a:spcPct val="150000"/>
              </a:lnSpc>
            </a:pPr>
            <a:r>
              <a:rPr lang="de-DE" dirty="0"/>
              <a:t>LateStageCapitalism </a:t>
            </a:r>
          </a:p>
          <a:p>
            <a:pPr>
              <a:lnSpc>
                <a:spcPct val="150000"/>
              </a:lnSpc>
            </a:pPr>
            <a:r>
              <a:rPr lang="de-DE" dirty="0"/>
              <a:t>SandersForPresident</a:t>
            </a:r>
          </a:p>
          <a:p>
            <a:pPr>
              <a:lnSpc>
                <a:spcPct val="150000"/>
              </a:lnSpc>
            </a:pPr>
            <a:r>
              <a:rPr lang="de-DE" dirty="0"/>
              <a:t>NeutralPolitics</a:t>
            </a:r>
          </a:p>
          <a:p>
            <a:pPr>
              <a:lnSpc>
                <a:spcPct val="150000"/>
              </a:lnSpc>
            </a:pPr>
            <a:r>
              <a:rPr lang="de-DE" dirty="0"/>
              <a:t>Conservative</a:t>
            </a:r>
          </a:p>
          <a:p>
            <a:pPr>
              <a:lnSpc>
                <a:spcPct val="150000"/>
              </a:lnSpc>
            </a:pPr>
            <a:r>
              <a:rPr lang="de-DE" dirty="0"/>
              <a:t>The_Donald</a:t>
            </a:r>
            <a:endParaRPr lang="de-AT" dirty="0"/>
          </a:p>
        </p:txBody>
      </p:sp>
      <p:cxnSp>
        <p:nvCxnSpPr>
          <p:cNvPr id="7" name="Gerade Verbindung mit Pfeil 6">
            <a:extLst>
              <a:ext uri="{FF2B5EF4-FFF2-40B4-BE49-F238E27FC236}">
                <a16:creationId xmlns:a16="http://schemas.microsoft.com/office/drawing/2014/main" id="{3688FAC3-9B7B-43C9-A1FC-765AA0B1A315}"/>
              </a:ext>
            </a:extLst>
          </p:cNvPr>
          <p:cNvCxnSpPr/>
          <p:nvPr/>
        </p:nvCxnSpPr>
        <p:spPr>
          <a:xfrm flipV="1">
            <a:off x="9932127" y="2264229"/>
            <a:ext cx="0" cy="322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EF3F9E11-D003-451D-B571-6162CF86F3C1}"/>
              </a:ext>
            </a:extLst>
          </p:cNvPr>
          <p:cNvCxnSpPr/>
          <p:nvPr/>
        </p:nvCxnSpPr>
        <p:spPr>
          <a:xfrm flipV="1">
            <a:off x="9940835" y="2878183"/>
            <a:ext cx="0" cy="322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Grafik 15">
            <a:extLst>
              <a:ext uri="{FF2B5EF4-FFF2-40B4-BE49-F238E27FC236}">
                <a16:creationId xmlns:a16="http://schemas.microsoft.com/office/drawing/2014/main" id="{8972F4BC-D17C-485B-A83D-1F89B0EA1503}"/>
              </a:ext>
            </a:extLst>
          </p:cNvPr>
          <p:cNvPicPr>
            <a:picLocks noChangeAspect="1"/>
          </p:cNvPicPr>
          <p:nvPr/>
        </p:nvPicPr>
        <p:blipFill>
          <a:blip r:embed="rId2"/>
          <a:stretch>
            <a:fillRect/>
          </a:stretch>
        </p:blipFill>
        <p:spPr>
          <a:xfrm rot="5400000">
            <a:off x="9363013" y="3456413"/>
            <a:ext cx="188992" cy="432854"/>
          </a:xfrm>
          <a:prstGeom prst="rect">
            <a:avLst/>
          </a:prstGeom>
        </p:spPr>
      </p:pic>
      <p:pic>
        <p:nvPicPr>
          <p:cNvPr id="18" name="Grafik 17">
            <a:extLst>
              <a:ext uri="{FF2B5EF4-FFF2-40B4-BE49-F238E27FC236}">
                <a16:creationId xmlns:a16="http://schemas.microsoft.com/office/drawing/2014/main" id="{166B736D-4AAB-4D86-BB11-4CBAABDD4E77}"/>
              </a:ext>
            </a:extLst>
          </p:cNvPr>
          <p:cNvPicPr>
            <a:picLocks noChangeAspect="1"/>
          </p:cNvPicPr>
          <p:nvPr/>
        </p:nvPicPr>
        <p:blipFill>
          <a:blip r:embed="rId2"/>
          <a:stretch>
            <a:fillRect/>
          </a:stretch>
        </p:blipFill>
        <p:spPr>
          <a:xfrm rot="10800000">
            <a:off x="9052090" y="4098273"/>
            <a:ext cx="188992" cy="432854"/>
          </a:xfrm>
          <a:prstGeom prst="rect">
            <a:avLst/>
          </a:prstGeom>
        </p:spPr>
      </p:pic>
      <p:pic>
        <p:nvPicPr>
          <p:cNvPr id="19" name="Grafik 18">
            <a:extLst>
              <a:ext uri="{FF2B5EF4-FFF2-40B4-BE49-F238E27FC236}">
                <a16:creationId xmlns:a16="http://schemas.microsoft.com/office/drawing/2014/main" id="{F2C41DCA-AC3D-4356-8D88-33B9F6EF9113}"/>
              </a:ext>
            </a:extLst>
          </p:cNvPr>
          <p:cNvPicPr>
            <a:picLocks noChangeAspect="1"/>
          </p:cNvPicPr>
          <p:nvPr/>
        </p:nvPicPr>
        <p:blipFill>
          <a:blip r:embed="rId3"/>
          <a:stretch>
            <a:fillRect/>
          </a:stretch>
        </p:blipFill>
        <p:spPr>
          <a:xfrm>
            <a:off x="9029849" y="4645638"/>
            <a:ext cx="188992" cy="432854"/>
          </a:xfrm>
          <a:prstGeom prst="rect">
            <a:avLst/>
          </a:prstGeom>
        </p:spPr>
      </p:pic>
    </p:spTree>
    <p:extLst>
      <p:ext uri="{BB962C8B-B14F-4D97-AF65-F5344CB8AC3E}">
        <p14:creationId xmlns:p14="http://schemas.microsoft.com/office/powerpoint/2010/main" val="3633114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7E61B6-83EE-44CE-AD99-B2F1977312A4}"/>
              </a:ext>
            </a:extLst>
          </p:cNvPr>
          <p:cNvSpPr>
            <a:spLocks noGrp="1"/>
          </p:cNvSpPr>
          <p:nvPr>
            <p:ph type="title"/>
          </p:nvPr>
        </p:nvSpPr>
        <p:spPr/>
        <p:txBody>
          <a:bodyPr>
            <a:normAutofit fontScale="90000"/>
          </a:bodyPr>
          <a:lstStyle/>
          <a:p>
            <a:r>
              <a:rPr lang="de-AT" dirty="0">
                <a:effectLst/>
              </a:rPr>
              <a:t>Hypothese 2a: Wachstum der Individualizing Foundation über die DAM</a:t>
            </a:r>
            <a:endParaRPr lang="de-AT" dirty="0"/>
          </a:p>
        </p:txBody>
      </p:sp>
      <p:pic>
        <p:nvPicPr>
          <p:cNvPr id="5" name="Inhaltsplatzhalter 4">
            <a:extLst>
              <a:ext uri="{FF2B5EF4-FFF2-40B4-BE49-F238E27FC236}">
                <a16:creationId xmlns:a16="http://schemas.microsoft.com/office/drawing/2014/main" id="{F7ED0859-A1CA-416B-A196-F136202A0B2A}"/>
              </a:ext>
            </a:extLst>
          </p:cNvPr>
          <p:cNvPicPr>
            <a:picLocks noGrp="1" noChangeAspect="1"/>
          </p:cNvPicPr>
          <p:nvPr>
            <p:ph idx="1"/>
          </p:nvPr>
        </p:nvPicPr>
        <p:blipFill>
          <a:blip r:embed="rId2"/>
          <a:stretch>
            <a:fillRect/>
          </a:stretch>
        </p:blipFill>
        <p:spPr>
          <a:xfrm>
            <a:off x="3125966" y="2019345"/>
            <a:ext cx="5929420" cy="4059237"/>
          </a:xfrm>
        </p:spPr>
      </p:pic>
    </p:spTree>
    <p:extLst>
      <p:ext uri="{BB962C8B-B14F-4D97-AF65-F5344CB8AC3E}">
        <p14:creationId xmlns:p14="http://schemas.microsoft.com/office/powerpoint/2010/main" val="1787007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1A24A6-31DC-4952-A56A-15C267E277C8}"/>
              </a:ext>
            </a:extLst>
          </p:cNvPr>
          <p:cNvSpPr>
            <a:spLocks noGrp="1"/>
          </p:cNvSpPr>
          <p:nvPr>
            <p:ph type="title"/>
          </p:nvPr>
        </p:nvSpPr>
        <p:spPr/>
        <p:txBody>
          <a:bodyPr/>
          <a:lstStyle/>
          <a:p>
            <a:r>
              <a:rPr lang="de-DE" dirty="0">
                <a:effectLst/>
              </a:rPr>
              <a:t>Hypothese 2b</a:t>
            </a:r>
            <a:endParaRPr lang="de-AT" dirty="0"/>
          </a:p>
        </p:txBody>
      </p:sp>
      <p:sp>
        <p:nvSpPr>
          <p:cNvPr id="3" name="Inhaltsplatzhalter 2">
            <a:extLst>
              <a:ext uri="{FF2B5EF4-FFF2-40B4-BE49-F238E27FC236}">
                <a16:creationId xmlns:a16="http://schemas.microsoft.com/office/drawing/2014/main" id="{E77538F2-3535-4CB1-9DDA-45E9CF19AD41}"/>
              </a:ext>
            </a:extLst>
          </p:cNvPr>
          <p:cNvSpPr>
            <a:spLocks noGrp="1"/>
          </p:cNvSpPr>
          <p:nvPr>
            <p:ph sz="half" idx="1"/>
          </p:nvPr>
        </p:nvSpPr>
        <p:spPr/>
        <p:txBody>
          <a:bodyPr>
            <a:normAutofit/>
          </a:bodyPr>
          <a:lstStyle/>
          <a:p>
            <a:pPr marL="36900" indent="0">
              <a:buNone/>
            </a:pPr>
            <a:r>
              <a:rPr lang="de-DE" sz="2400" dirty="0">
                <a:effectLst/>
              </a:rPr>
              <a:t>Die anhand der Sprachverwendung ermittelten Werte für die </a:t>
            </a:r>
            <a:r>
              <a:rPr lang="de-DE" sz="2400" u="sng" dirty="0">
                <a:effectLst/>
              </a:rPr>
              <a:t>Binding Founda­tion</a:t>
            </a:r>
            <a:r>
              <a:rPr lang="de-DE" sz="2400" dirty="0">
                <a:effectLst/>
              </a:rPr>
              <a:t> werden in den Gruppen des rechten poli­tischen Spektrums über die Dauer der akti­ven Mitgliedschaft der Autoren in einem Sub­reddit höher, während sie in den Gruppen des linken politischen Spektrums über die Zeit absinken.</a:t>
            </a:r>
            <a:endParaRPr lang="de-AT" sz="2400" dirty="0"/>
          </a:p>
        </p:txBody>
      </p:sp>
      <p:pic>
        <p:nvPicPr>
          <p:cNvPr id="5" name="Inhaltsplatzhalter 4">
            <a:extLst>
              <a:ext uri="{FF2B5EF4-FFF2-40B4-BE49-F238E27FC236}">
                <a16:creationId xmlns:a16="http://schemas.microsoft.com/office/drawing/2014/main" id="{0B7932E0-9189-42CF-AE3E-1F2055E45546}"/>
              </a:ext>
            </a:extLst>
          </p:cNvPr>
          <p:cNvPicPr>
            <a:picLocks noGrp="1" noChangeAspect="1"/>
          </p:cNvPicPr>
          <p:nvPr>
            <p:ph sz="half" idx="2"/>
          </p:nvPr>
        </p:nvPicPr>
        <p:blipFill>
          <a:blip r:embed="rId2"/>
          <a:stretch>
            <a:fillRect/>
          </a:stretch>
        </p:blipFill>
        <p:spPr>
          <a:xfrm>
            <a:off x="6595337" y="1914333"/>
            <a:ext cx="4279763" cy="3694496"/>
          </a:xfrm>
          <a:prstGeom prst="rect">
            <a:avLst/>
          </a:prstGeom>
        </p:spPr>
      </p:pic>
      <p:cxnSp>
        <p:nvCxnSpPr>
          <p:cNvPr id="6" name="Gerade Verbindung mit Pfeil 5">
            <a:extLst>
              <a:ext uri="{FF2B5EF4-FFF2-40B4-BE49-F238E27FC236}">
                <a16:creationId xmlns:a16="http://schemas.microsoft.com/office/drawing/2014/main" id="{EA84BFAF-B97D-43DC-99C2-772D493833FA}"/>
              </a:ext>
            </a:extLst>
          </p:cNvPr>
          <p:cNvCxnSpPr/>
          <p:nvPr/>
        </p:nvCxnSpPr>
        <p:spPr>
          <a:xfrm flipV="1">
            <a:off x="8741025" y="3761581"/>
            <a:ext cx="0" cy="322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Gerade Verbindung mit Pfeil 6">
            <a:extLst>
              <a:ext uri="{FF2B5EF4-FFF2-40B4-BE49-F238E27FC236}">
                <a16:creationId xmlns:a16="http://schemas.microsoft.com/office/drawing/2014/main" id="{675CD15F-E413-49BC-8BCA-37FEE3A795C5}"/>
              </a:ext>
            </a:extLst>
          </p:cNvPr>
          <p:cNvCxnSpPr/>
          <p:nvPr/>
        </p:nvCxnSpPr>
        <p:spPr>
          <a:xfrm flipV="1">
            <a:off x="8735218" y="4391638"/>
            <a:ext cx="0" cy="322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Grafik 7">
            <a:extLst>
              <a:ext uri="{FF2B5EF4-FFF2-40B4-BE49-F238E27FC236}">
                <a16:creationId xmlns:a16="http://schemas.microsoft.com/office/drawing/2014/main" id="{68047A3F-D5BE-430E-AC92-07CF6EE2B0CF}"/>
              </a:ext>
            </a:extLst>
          </p:cNvPr>
          <p:cNvPicPr>
            <a:picLocks noChangeAspect="1"/>
          </p:cNvPicPr>
          <p:nvPr/>
        </p:nvPicPr>
        <p:blipFill>
          <a:blip r:embed="rId3"/>
          <a:stretch>
            <a:fillRect/>
          </a:stretch>
        </p:blipFill>
        <p:spPr>
          <a:xfrm rot="5400000">
            <a:off x="9068373" y="3212573"/>
            <a:ext cx="188992" cy="432854"/>
          </a:xfrm>
          <a:prstGeom prst="rect">
            <a:avLst/>
          </a:prstGeom>
        </p:spPr>
      </p:pic>
      <p:pic>
        <p:nvPicPr>
          <p:cNvPr id="9" name="Grafik 8">
            <a:extLst>
              <a:ext uri="{FF2B5EF4-FFF2-40B4-BE49-F238E27FC236}">
                <a16:creationId xmlns:a16="http://schemas.microsoft.com/office/drawing/2014/main" id="{55D68987-A6C5-4F95-85EE-2E77AB4C2E0A}"/>
              </a:ext>
            </a:extLst>
          </p:cNvPr>
          <p:cNvPicPr>
            <a:picLocks noChangeAspect="1"/>
          </p:cNvPicPr>
          <p:nvPr/>
        </p:nvPicPr>
        <p:blipFill>
          <a:blip r:embed="rId3"/>
          <a:stretch>
            <a:fillRect/>
          </a:stretch>
        </p:blipFill>
        <p:spPr>
          <a:xfrm rot="10800000">
            <a:off x="9484944" y="2067942"/>
            <a:ext cx="188992" cy="432854"/>
          </a:xfrm>
          <a:prstGeom prst="rect">
            <a:avLst/>
          </a:prstGeom>
        </p:spPr>
      </p:pic>
      <p:pic>
        <p:nvPicPr>
          <p:cNvPr id="10" name="Grafik 9">
            <a:extLst>
              <a:ext uri="{FF2B5EF4-FFF2-40B4-BE49-F238E27FC236}">
                <a16:creationId xmlns:a16="http://schemas.microsoft.com/office/drawing/2014/main" id="{744DFC50-EDDE-4622-A5CA-16F98178999B}"/>
              </a:ext>
            </a:extLst>
          </p:cNvPr>
          <p:cNvPicPr>
            <a:picLocks noChangeAspect="1"/>
          </p:cNvPicPr>
          <p:nvPr/>
        </p:nvPicPr>
        <p:blipFill>
          <a:blip r:embed="rId4"/>
          <a:stretch>
            <a:fillRect/>
          </a:stretch>
        </p:blipFill>
        <p:spPr>
          <a:xfrm>
            <a:off x="9484944" y="2618652"/>
            <a:ext cx="188992" cy="432854"/>
          </a:xfrm>
          <a:prstGeom prst="rect">
            <a:avLst/>
          </a:prstGeom>
        </p:spPr>
      </p:pic>
    </p:spTree>
    <p:extLst>
      <p:ext uri="{BB962C8B-B14F-4D97-AF65-F5344CB8AC3E}">
        <p14:creationId xmlns:p14="http://schemas.microsoft.com/office/powerpoint/2010/main" val="3279895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2E9A89-4719-435B-9EA4-9A85EA358535}"/>
              </a:ext>
            </a:extLst>
          </p:cNvPr>
          <p:cNvSpPr>
            <a:spLocks noGrp="1"/>
          </p:cNvSpPr>
          <p:nvPr>
            <p:ph type="title"/>
          </p:nvPr>
        </p:nvSpPr>
        <p:spPr>
          <a:xfrm>
            <a:off x="913795" y="609600"/>
            <a:ext cx="10353762" cy="970450"/>
          </a:xfrm>
        </p:spPr>
        <p:txBody>
          <a:bodyPr>
            <a:normAutofit fontScale="90000"/>
          </a:bodyPr>
          <a:lstStyle/>
          <a:p>
            <a:r>
              <a:rPr lang="de-AT">
                <a:effectLst/>
              </a:rPr>
              <a:t>Hypothese 2b: Wachstum der Binding Foundation über die DAM</a:t>
            </a:r>
            <a:endParaRPr lang="de-AT" dirty="0"/>
          </a:p>
        </p:txBody>
      </p:sp>
      <p:pic>
        <p:nvPicPr>
          <p:cNvPr id="7" name="Inhaltsplatzhalter 6">
            <a:extLst>
              <a:ext uri="{FF2B5EF4-FFF2-40B4-BE49-F238E27FC236}">
                <a16:creationId xmlns:a16="http://schemas.microsoft.com/office/drawing/2014/main" id="{BE01AA0E-DB6F-4F34-ACDF-EA729094A74C}"/>
              </a:ext>
            </a:extLst>
          </p:cNvPr>
          <p:cNvPicPr>
            <a:picLocks noGrp="1" noChangeAspect="1"/>
          </p:cNvPicPr>
          <p:nvPr>
            <p:ph idx="1"/>
          </p:nvPr>
        </p:nvPicPr>
        <p:blipFill>
          <a:blip r:embed="rId2"/>
          <a:stretch>
            <a:fillRect/>
          </a:stretch>
        </p:blipFill>
        <p:spPr>
          <a:xfrm>
            <a:off x="3184023" y="2067243"/>
            <a:ext cx="5813306" cy="4059237"/>
          </a:xfrm>
        </p:spPr>
      </p:pic>
    </p:spTree>
    <p:extLst>
      <p:ext uri="{BB962C8B-B14F-4D97-AF65-F5344CB8AC3E}">
        <p14:creationId xmlns:p14="http://schemas.microsoft.com/office/powerpoint/2010/main" val="1270569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a:extLst>
              <a:ext uri="{FF2B5EF4-FFF2-40B4-BE49-F238E27FC236}">
                <a16:creationId xmlns:a16="http://schemas.microsoft.com/office/drawing/2014/main" id="{C38E9816-9AE3-4813-B090-33D7D4044796}"/>
              </a:ext>
            </a:extLst>
          </p:cNvPr>
          <p:cNvPicPr>
            <a:picLocks noGrp="1" noChangeAspect="1"/>
          </p:cNvPicPr>
          <p:nvPr>
            <p:ph sz="half" idx="1"/>
          </p:nvPr>
        </p:nvPicPr>
        <p:blipFill>
          <a:blip r:embed="rId2"/>
          <a:stretch>
            <a:fillRect/>
          </a:stretch>
        </p:blipFill>
        <p:spPr>
          <a:xfrm>
            <a:off x="914400" y="1737836"/>
            <a:ext cx="5059363" cy="4047490"/>
          </a:xfrm>
        </p:spPr>
      </p:pic>
      <p:pic>
        <p:nvPicPr>
          <p:cNvPr id="3" name="Grafik 2">
            <a:extLst>
              <a:ext uri="{FF2B5EF4-FFF2-40B4-BE49-F238E27FC236}">
                <a16:creationId xmlns:a16="http://schemas.microsoft.com/office/drawing/2014/main" id="{A46BB26E-709C-471D-A4D2-DE78FB1C7C77}"/>
              </a:ext>
            </a:extLst>
          </p:cNvPr>
          <p:cNvPicPr>
            <a:picLocks noChangeAspect="1"/>
          </p:cNvPicPr>
          <p:nvPr/>
        </p:nvPicPr>
        <p:blipFill>
          <a:blip r:embed="rId3"/>
          <a:stretch>
            <a:fillRect/>
          </a:stretch>
        </p:blipFill>
        <p:spPr>
          <a:xfrm>
            <a:off x="6218239" y="1732449"/>
            <a:ext cx="5059363" cy="4047490"/>
          </a:xfrm>
          <a:prstGeom prst="rect">
            <a:avLst/>
          </a:prstGeom>
        </p:spPr>
      </p:pic>
      <p:sp>
        <p:nvSpPr>
          <p:cNvPr id="6" name="Inhaltsplatzhalter 5">
            <a:extLst>
              <a:ext uri="{FF2B5EF4-FFF2-40B4-BE49-F238E27FC236}">
                <a16:creationId xmlns:a16="http://schemas.microsoft.com/office/drawing/2014/main" id="{1E9F21F5-A51B-42C2-962A-4E8603BDF4EC}"/>
              </a:ext>
            </a:extLst>
          </p:cNvPr>
          <p:cNvSpPr>
            <a:spLocks noGrp="1"/>
          </p:cNvSpPr>
          <p:nvPr>
            <p:ph sz="half" idx="2"/>
          </p:nvPr>
        </p:nvSpPr>
        <p:spPr/>
        <p:txBody>
          <a:bodyPr/>
          <a:lstStyle/>
          <a:p>
            <a:endParaRPr lang="de-AT" dirty="0"/>
          </a:p>
        </p:txBody>
      </p:sp>
    </p:spTree>
    <p:extLst>
      <p:ext uri="{BB962C8B-B14F-4D97-AF65-F5344CB8AC3E}">
        <p14:creationId xmlns:p14="http://schemas.microsoft.com/office/powerpoint/2010/main" val="3549820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70A78578-0BFA-47BF-92DF-CC6E90FBABF1}"/>
              </a:ext>
            </a:extLst>
          </p:cNvPr>
          <p:cNvSpPr>
            <a:spLocks noGrp="1"/>
          </p:cNvSpPr>
          <p:nvPr>
            <p:ph type="title"/>
          </p:nvPr>
        </p:nvSpPr>
        <p:spPr/>
        <p:txBody>
          <a:bodyPr>
            <a:normAutofit fontScale="90000"/>
          </a:bodyPr>
          <a:lstStyle/>
          <a:p>
            <a:r>
              <a:rPr lang="de-DE" dirty="0"/>
              <a:t>Soziale Sanktionierung innerhalb der Subreddits</a:t>
            </a:r>
            <a:endParaRPr lang="de-AT" dirty="0"/>
          </a:p>
        </p:txBody>
      </p:sp>
      <p:sp>
        <p:nvSpPr>
          <p:cNvPr id="6" name="Inhaltsplatzhalter 5">
            <a:extLst>
              <a:ext uri="{FF2B5EF4-FFF2-40B4-BE49-F238E27FC236}">
                <a16:creationId xmlns:a16="http://schemas.microsoft.com/office/drawing/2014/main" id="{B0DF0DEA-BF99-4C61-916C-1E89507316AB}"/>
              </a:ext>
            </a:extLst>
          </p:cNvPr>
          <p:cNvSpPr>
            <a:spLocks noGrp="1"/>
          </p:cNvSpPr>
          <p:nvPr>
            <p:ph idx="1"/>
          </p:nvPr>
        </p:nvSpPr>
        <p:spPr/>
        <p:txBody>
          <a:bodyPr/>
          <a:lstStyle/>
          <a:p>
            <a:r>
              <a:rPr lang="de-DE" dirty="0"/>
              <a:t>In allen Subreddits außer NP Homogenität der Aussagen der Mitglieder gezielt gefördert</a:t>
            </a:r>
          </a:p>
          <a:p>
            <a:r>
              <a:rPr lang="de-DE" dirty="0">
                <a:effectLst/>
              </a:rPr>
              <a:t>System sozialer Sanktionierung</a:t>
            </a:r>
          </a:p>
          <a:p>
            <a:pPr lvl="1"/>
            <a:r>
              <a:rPr lang="de-DE" dirty="0">
                <a:effectLst/>
              </a:rPr>
              <a:t>Im Gespräch durch andere Nutzer</a:t>
            </a:r>
          </a:p>
          <a:p>
            <a:pPr lvl="1"/>
            <a:r>
              <a:rPr lang="de-DE" dirty="0">
                <a:effectLst/>
              </a:rPr>
              <a:t>Durch </a:t>
            </a:r>
            <a:r>
              <a:rPr lang="de-DE" i="1" dirty="0">
                <a:effectLst/>
              </a:rPr>
              <a:t>Karma</a:t>
            </a:r>
            <a:r>
              <a:rPr lang="de-DE" dirty="0">
                <a:effectLst/>
              </a:rPr>
              <a:t> </a:t>
            </a:r>
          </a:p>
          <a:p>
            <a:pPr lvl="1"/>
            <a:r>
              <a:rPr lang="de-DE" dirty="0">
                <a:effectLst/>
              </a:rPr>
              <a:t>Durch Moderation</a:t>
            </a:r>
            <a:endParaRPr lang="de-AT" dirty="0">
              <a:effectLst/>
            </a:endParaRPr>
          </a:p>
          <a:p>
            <a:r>
              <a:rPr lang="de-DE" dirty="0">
                <a:effectLst/>
              </a:rPr>
              <a:t>Neue Mitglieder verhalten sich möglicherweise zurückhaltender, bis implizite Regeln der Gruppe verinnerlicht sind</a:t>
            </a:r>
          </a:p>
          <a:p>
            <a:r>
              <a:rPr lang="de-DE" dirty="0">
                <a:effectLst/>
              </a:rPr>
              <a:t>NP -&gt; Mitglieder lernen, Argumente sachlicher, weniger emotional und moralisch zu begründen</a:t>
            </a:r>
          </a:p>
        </p:txBody>
      </p:sp>
    </p:spTree>
    <p:extLst>
      <p:ext uri="{BB962C8B-B14F-4D97-AF65-F5344CB8AC3E}">
        <p14:creationId xmlns:p14="http://schemas.microsoft.com/office/powerpoint/2010/main" val="13219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412E79-3FCE-4E3A-8A35-1866BBDCA4B8}"/>
              </a:ext>
            </a:extLst>
          </p:cNvPr>
          <p:cNvSpPr>
            <a:spLocks noGrp="1"/>
          </p:cNvSpPr>
          <p:nvPr>
            <p:ph type="title"/>
          </p:nvPr>
        </p:nvSpPr>
        <p:spPr/>
        <p:txBody>
          <a:bodyPr>
            <a:normAutofit/>
          </a:bodyPr>
          <a:lstStyle/>
          <a:p>
            <a:r>
              <a:rPr lang="de-DE" sz="4400" dirty="0"/>
              <a:t>Theoretischer Hintergrund</a:t>
            </a:r>
            <a:endParaRPr lang="de-AT" sz="4400" dirty="0"/>
          </a:p>
        </p:txBody>
      </p:sp>
      <p:sp>
        <p:nvSpPr>
          <p:cNvPr id="5" name="Textplatzhalter 4">
            <a:extLst>
              <a:ext uri="{FF2B5EF4-FFF2-40B4-BE49-F238E27FC236}">
                <a16:creationId xmlns:a16="http://schemas.microsoft.com/office/drawing/2014/main" id="{2113074A-4E71-40F3-9554-CE8EDB042322}"/>
              </a:ext>
            </a:extLst>
          </p:cNvPr>
          <p:cNvSpPr>
            <a:spLocks noGrp="1"/>
          </p:cNvSpPr>
          <p:nvPr>
            <p:ph type="body" idx="1"/>
          </p:nvPr>
        </p:nvSpPr>
        <p:spPr/>
        <p:txBody>
          <a:bodyPr/>
          <a:lstStyle/>
          <a:p>
            <a:endParaRPr lang="de-AT"/>
          </a:p>
        </p:txBody>
      </p:sp>
    </p:spTree>
    <p:extLst>
      <p:ext uri="{BB962C8B-B14F-4D97-AF65-F5344CB8AC3E}">
        <p14:creationId xmlns:p14="http://schemas.microsoft.com/office/powerpoint/2010/main" val="2874415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08FC489-74D5-4015-AA2F-162641A19FDD}"/>
              </a:ext>
            </a:extLst>
          </p:cNvPr>
          <p:cNvSpPr>
            <a:spLocks noGrp="1"/>
          </p:cNvSpPr>
          <p:nvPr>
            <p:ph type="title"/>
          </p:nvPr>
        </p:nvSpPr>
        <p:spPr/>
        <p:txBody>
          <a:bodyPr/>
          <a:lstStyle/>
          <a:p>
            <a:r>
              <a:rPr lang="de-DE" dirty="0"/>
              <a:t>Was ist Moral?</a:t>
            </a:r>
            <a:endParaRPr lang="de-AT" dirty="0"/>
          </a:p>
        </p:txBody>
      </p:sp>
      <p:sp>
        <p:nvSpPr>
          <p:cNvPr id="5" name="Inhaltsplatzhalter 4">
            <a:extLst>
              <a:ext uri="{FF2B5EF4-FFF2-40B4-BE49-F238E27FC236}">
                <a16:creationId xmlns:a16="http://schemas.microsoft.com/office/drawing/2014/main" id="{DDB462D4-7A21-4C48-A975-92CD03035341}"/>
              </a:ext>
            </a:extLst>
          </p:cNvPr>
          <p:cNvSpPr>
            <a:spLocks noGrp="1"/>
          </p:cNvSpPr>
          <p:nvPr>
            <p:ph idx="1"/>
          </p:nvPr>
        </p:nvSpPr>
        <p:spPr>
          <a:xfrm>
            <a:off x="913795" y="1881051"/>
            <a:ext cx="10353762" cy="3910149"/>
          </a:xfrm>
        </p:spPr>
        <p:txBody>
          <a:bodyPr/>
          <a:lstStyle/>
          <a:p>
            <a:pPr>
              <a:lnSpc>
                <a:spcPct val="150000"/>
              </a:lnSpc>
            </a:pPr>
            <a:r>
              <a:rPr lang="de-AT" sz="2400" dirty="0">
                <a:effectLst/>
              </a:rPr>
              <a:t>Universell akzeptierter ethischer Code vs. individuelles Leitbild (Gert, 2011; Vaisey &amp; Miles, 2014)</a:t>
            </a:r>
          </a:p>
          <a:p>
            <a:pPr>
              <a:lnSpc>
                <a:spcPct val="150000"/>
              </a:lnSpc>
            </a:pPr>
            <a:r>
              <a:rPr lang="de-AT" sz="2400" dirty="0">
                <a:effectLst/>
              </a:rPr>
              <a:t>Moralische Tugenden vs. moralische Verbote (Blackburn, 1999; Hitlin, 2008)</a:t>
            </a:r>
          </a:p>
          <a:p>
            <a:pPr>
              <a:lnSpc>
                <a:spcPct val="150000"/>
              </a:lnSpc>
            </a:pPr>
            <a:r>
              <a:rPr lang="de-AT" sz="2400" dirty="0">
                <a:effectLst/>
              </a:rPr>
              <a:t>Moralisches Denken vs. Moralische Intuition – oder beides (Haidt, 2004; Kohlberg, 1958/94; Lind, 2002)</a:t>
            </a:r>
          </a:p>
          <a:p>
            <a:endParaRPr lang="de-AT" dirty="0"/>
          </a:p>
        </p:txBody>
      </p:sp>
    </p:spTree>
    <p:extLst>
      <p:ext uri="{BB962C8B-B14F-4D97-AF65-F5344CB8AC3E}">
        <p14:creationId xmlns:p14="http://schemas.microsoft.com/office/powerpoint/2010/main" val="43711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209E96-8391-462D-A2CC-7619F6450FCE}"/>
              </a:ext>
            </a:extLst>
          </p:cNvPr>
          <p:cNvSpPr>
            <a:spLocks noGrp="1"/>
          </p:cNvSpPr>
          <p:nvPr>
            <p:ph type="title"/>
          </p:nvPr>
        </p:nvSpPr>
        <p:spPr>
          <a:xfrm>
            <a:off x="913795" y="609599"/>
            <a:ext cx="10353762" cy="1349829"/>
          </a:xfrm>
          <a:ln>
            <a:noFill/>
            <a:prstDash val="solid"/>
          </a:ln>
        </p:spPr>
        <p:txBody>
          <a:bodyPr>
            <a:normAutofit/>
          </a:bodyPr>
          <a:lstStyle/>
          <a:p>
            <a:r>
              <a:rPr lang="de-DE" dirty="0">
                <a:effectLst/>
              </a:rPr>
              <a:t>Grundannahmen der Moral Foundations Theory </a:t>
            </a:r>
            <a:endParaRPr lang="de-AT" dirty="0"/>
          </a:p>
        </p:txBody>
      </p:sp>
      <p:sp>
        <p:nvSpPr>
          <p:cNvPr id="3" name="Inhaltsplatzhalter 2">
            <a:extLst>
              <a:ext uri="{FF2B5EF4-FFF2-40B4-BE49-F238E27FC236}">
                <a16:creationId xmlns:a16="http://schemas.microsoft.com/office/drawing/2014/main" id="{C4BEF7F0-AAE3-4A05-A1E2-4E1C4179128A}"/>
              </a:ext>
            </a:extLst>
          </p:cNvPr>
          <p:cNvSpPr>
            <a:spLocks noGrp="1"/>
          </p:cNvSpPr>
          <p:nvPr>
            <p:ph idx="1"/>
          </p:nvPr>
        </p:nvSpPr>
        <p:spPr>
          <a:xfrm>
            <a:off x="913795" y="2551610"/>
            <a:ext cx="10353762" cy="3239589"/>
          </a:xfrm>
        </p:spPr>
        <p:txBody>
          <a:bodyPr>
            <a:normAutofit/>
          </a:bodyPr>
          <a:lstStyle/>
          <a:p>
            <a:pPr lvl="0" fontAlgn="base">
              <a:lnSpc>
                <a:spcPct val="150000"/>
              </a:lnSpc>
            </a:pPr>
            <a:r>
              <a:rPr lang="de-AT" sz="2800" dirty="0">
                <a:effectLst/>
              </a:rPr>
              <a:t>Nativismus</a:t>
            </a:r>
          </a:p>
          <a:p>
            <a:pPr lvl="0" fontAlgn="base">
              <a:lnSpc>
                <a:spcPct val="150000"/>
              </a:lnSpc>
            </a:pPr>
            <a:r>
              <a:rPr lang="de-AT" sz="2800" dirty="0">
                <a:effectLst/>
              </a:rPr>
              <a:t>Kulturelles Lernen</a:t>
            </a:r>
          </a:p>
          <a:p>
            <a:pPr lvl="0" fontAlgn="base">
              <a:lnSpc>
                <a:spcPct val="150000"/>
              </a:lnSpc>
            </a:pPr>
            <a:r>
              <a:rPr lang="de-AT" sz="2800" dirty="0">
                <a:effectLst/>
              </a:rPr>
              <a:t>Intuitionismus</a:t>
            </a:r>
          </a:p>
          <a:p>
            <a:pPr lvl="0" fontAlgn="base">
              <a:lnSpc>
                <a:spcPct val="150000"/>
              </a:lnSpc>
            </a:pPr>
            <a:r>
              <a:rPr lang="de-AT" sz="2800" dirty="0">
                <a:effectLst/>
              </a:rPr>
              <a:t>Pluralismus</a:t>
            </a:r>
            <a:endParaRPr lang="de-AT" sz="2800" dirty="0"/>
          </a:p>
        </p:txBody>
      </p:sp>
    </p:spTree>
    <p:extLst>
      <p:ext uri="{BB962C8B-B14F-4D97-AF65-F5344CB8AC3E}">
        <p14:creationId xmlns:p14="http://schemas.microsoft.com/office/powerpoint/2010/main" val="2119361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209E96-8391-462D-A2CC-7619F6450FCE}"/>
              </a:ext>
            </a:extLst>
          </p:cNvPr>
          <p:cNvSpPr>
            <a:spLocks noGrp="1"/>
          </p:cNvSpPr>
          <p:nvPr>
            <p:ph type="title"/>
          </p:nvPr>
        </p:nvSpPr>
        <p:spPr>
          <a:xfrm>
            <a:off x="913795" y="609599"/>
            <a:ext cx="10353762" cy="1393371"/>
          </a:xfrm>
          <a:ln>
            <a:noFill/>
            <a:prstDash val="solid"/>
          </a:ln>
        </p:spPr>
        <p:txBody>
          <a:bodyPr>
            <a:normAutofit/>
          </a:bodyPr>
          <a:lstStyle/>
          <a:p>
            <a:r>
              <a:rPr lang="de-DE" dirty="0">
                <a:effectLst/>
              </a:rPr>
              <a:t>Module der Moral Foundations Theory</a:t>
            </a:r>
            <a:endParaRPr lang="de-AT" dirty="0"/>
          </a:p>
        </p:txBody>
      </p:sp>
      <p:sp>
        <p:nvSpPr>
          <p:cNvPr id="3" name="Inhaltsplatzhalter 2">
            <a:extLst>
              <a:ext uri="{FF2B5EF4-FFF2-40B4-BE49-F238E27FC236}">
                <a16:creationId xmlns:a16="http://schemas.microsoft.com/office/drawing/2014/main" id="{C4BEF7F0-AAE3-4A05-A1E2-4E1C4179128A}"/>
              </a:ext>
            </a:extLst>
          </p:cNvPr>
          <p:cNvSpPr>
            <a:spLocks noGrp="1"/>
          </p:cNvSpPr>
          <p:nvPr>
            <p:ph sz="half" idx="1"/>
          </p:nvPr>
        </p:nvSpPr>
        <p:spPr>
          <a:xfrm>
            <a:off x="913796" y="2116183"/>
            <a:ext cx="4154594" cy="4132216"/>
          </a:xfrm>
        </p:spPr>
        <p:txBody>
          <a:bodyPr>
            <a:normAutofit/>
          </a:bodyPr>
          <a:lstStyle/>
          <a:p>
            <a:pPr lvl="0" fontAlgn="base">
              <a:lnSpc>
                <a:spcPct val="150000"/>
              </a:lnSpc>
            </a:pPr>
            <a:r>
              <a:rPr lang="en-US" sz="2400" i="1" dirty="0">
                <a:effectLst/>
              </a:rPr>
              <a:t>Harm/care</a:t>
            </a:r>
          </a:p>
          <a:p>
            <a:pPr lvl="0" fontAlgn="base">
              <a:lnSpc>
                <a:spcPct val="150000"/>
              </a:lnSpc>
            </a:pPr>
            <a:r>
              <a:rPr lang="en-US" sz="2400" i="1" dirty="0">
                <a:effectLst/>
              </a:rPr>
              <a:t>Fairness/reciprocity </a:t>
            </a:r>
            <a:endParaRPr lang="de-AT" sz="2400" dirty="0">
              <a:effectLst/>
            </a:endParaRPr>
          </a:p>
          <a:p>
            <a:pPr lvl="0" fontAlgn="base">
              <a:lnSpc>
                <a:spcPct val="150000"/>
              </a:lnSpc>
            </a:pPr>
            <a:r>
              <a:rPr lang="en-US" sz="2400" i="1" dirty="0">
                <a:effectLst/>
              </a:rPr>
              <a:t>Ingroup/loyalty</a:t>
            </a:r>
          </a:p>
          <a:p>
            <a:pPr lvl="0" fontAlgn="base">
              <a:lnSpc>
                <a:spcPct val="150000"/>
              </a:lnSpc>
            </a:pPr>
            <a:r>
              <a:rPr lang="en-US" sz="2400" i="1" dirty="0">
                <a:effectLst/>
              </a:rPr>
              <a:t>Authority/respect</a:t>
            </a:r>
          </a:p>
          <a:p>
            <a:pPr lvl="0" fontAlgn="base">
              <a:lnSpc>
                <a:spcPct val="150000"/>
              </a:lnSpc>
            </a:pPr>
            <a:r>
              <a:rPr lang="en-US" sz="2400" i="1" dirty="0">
                <a:effectLst/>
              </a:rPr>
              <a:t>Purity/sanctity</a:t>
            </a:r>
            <a:endParaRPr lang="de-AT" sz="2400" dirty="0"/>
          </a:p>
        </p:txBody>
      </p:sp>
      <p:sp>
        <p:nvSpPr>
          <p:cNvPr id="9" name="Inhaltsplatzhalter 8">
            <a:extLst>
              <a:ext uri="{FF2B5EF4-FFF2-40B4-BE49-F238E27FC236}">
                <a16:creationId xmlns:a16="http://schemas.microsoft.com/office/drawing/2014/main" id="{8826BAB8-26FF-4312-A6B3-B9C46F263845}"/>
              </a:ext>
            </a:extLst>
          </p:cNvPr>
          <p:cNvSpPr>
            <a:spLocks noGrp="1"/>
          </p:cNvSpPr>
          <p:nvPr>
            <p:ph sz="half" idx="2"/>
          </p:nvPr>
        </p:nvSpPr>
        <p:spPr>
          <a:xfrm>
            <a:off x="4781006" y="1732449"/>
            <a:ext cx="6486551" cy="4058751"/>
          </a:xfrm>
        </p:spPr>
        <p:txBody>
          <a:bodyPr/>
          <a:lstStyle/>
          <a:p>
            <a:endParaRPr lang="de-DE" dirty="0"/>
          </a:p>
          <a:p>
            <a:pPr marL="36900" indent="0">
              <a:buNone/>
            </a:pPr>
            <a:endParaRPr lang="de-DE" sz="1600" dirty="0"/>
          </a:p>
          <a:p>
            <a:pPr marL="36900" indent="0">
              <a:buNone/>
            </a:pPr>
            <a:r>
              <a:rPr lang="de-DE" sz="2400" dirty="0"/>
              <a:t>I</a:t>
            </a:r>
            <a:r>
              <a:rPr lang="de-AT" sz="2400" dirty="0" err="1"/>
              <a:t>ndividualizing</a:t>
            </a:r>
            <a:r>
              <a:rPr lang="de-AT" sz="2400" dirty="0"/>
              <a:t> Foundation</a:t>
            </a:r>
          </a:p>
          <a:p>
            <a:pPr marL="36900" indent="0">
              <a:buNone/>
            </a:pPr>
            <a:endParaRPr lang="de-DE" sz="2400" dirty="0"/>
          </a:p>
          <a:p>
            <a:pPr marL="36900" indent="0">
              <a:buNone/>
            </a:pPr>
            <a:endParaRPr lang="de-DE" sz="3600" dirty="0"/>
          </a:p>
          <a:p>
            <a:pPr marL="36900" indent="0">
              <a:buNone/>
            </a:pPr>
            <a:r>
              <a:rPr lang="de-DE" sz="2400" dirty="0"/>
              <a:t>B</a:t>
            </a:r>
            <a:r>
              <a:rPr lang="de-AT" sz="2400" dirty="0" err="1"/>
              <a:t>inding</a:t>
            </a:r>
            <a:r>
              <a:rPr lang="de-AT" sz="2400" dirty="0"/>
              <a:t> Foundation</a:t>
            </a:r>
          </a:p>
        </p:txBody>
      </p:sp>
      <p:sp>
        <p:nvSpPr>
          <p:cNvPr id="4" name="Geschweifte Klammer rechts 3">
            <a:extLst>
              <a:ext uri="{FF2B5EF4-FFF2-40B4-BE49-F238E27FC236}">
                <a16:creationId xmlns:a16="http://schemas.microsoft.com/office/drawing/2014/main" id="{FC20ECEB-BD81-4D9D-90FD-D2C81A1CACC1}"/>
              </a:ext>
            </a:extLst>
          </p:cNvPr>
          <p:cNvSpPr/>
          <p:nvPr/>
        </p:nvSpPr>
        <p:spPr>
          <a:xfrm>
            <a:off x="3984172" y="2398936"/>
            <a:ext cx="391886" cy="818605"/>
          </a:xfrm>
          <a:prstGeom prst="rightBrace">
            <a:avLst/>
          </a:prstGeom>
          <a:ln w="28575">
            <a:solidFill>
              <a:schemeClr val="tx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p>
        </p:txBody>
      </p:sp>
      <p:sp>
        <p:nvSpPr>
          <p:cNvPr id="5" name="Geschweifte Klammer rechts 4">
            <a:extLst>
              <a:ext uri="{FF2B5EF4-FFF2-40B4-BE49-F238E27FC236}">
                <a16:creationId xmlns:a16="http://schemas.microsoft.com/office/drawing/2014/main" id="{700E455C-9315-4C30-9697-209D53C3D107}"/>
              </a:ext>
            </a:extLst>
          </p:cNvPr>
          <p:cNvSpPr/>
          <p:nvPr/>
        </p:nvSpPr>
        <p:spPr>
          <a:xfrm>
            <a:off x="3988526" y="3818710"/>
            <a:ext cx="391886" cy="1484811"/>
          </a:xfrm>
          <a:prstGeom prst="rightBrace">
            <a:avLst/>
          </a:prstGeom>
          <a:ln w="28575">
            <a:solidFill>
              <a:schemeClr val="tx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p>
        </p:txBody>
      </p:sp>
    </p:spTree>
    <p:extLst>
      <p:ext uri="{BB962C8B-B14F-4D97-AF65-F5344CB8AC3E}">
        <p14:creationId xmlns:p14="http://schemas.microsoft.com/office/powerpoint/2010/main" val="3379011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28C314-E5BF-4425-B64F-1A2C451F470D}"/>
              </a:ext>
            </a:extLst>
          </p:cNvPr>
          <p:cNvSpPr>
            <a:spLocks noGrp="1"/>
          </p:cNvSpPr>
          <p:nvPr>
            <p:ph type="title"/>
          </p:nvPr>
        </p:nvSpPr>
        <p:spPr/>
        <p:txBody>
          <a:bodyPr>
            <a:normAutofit/>
          </a:bodyPr>
          <a:lstStyle/>
          <a:p>
            <a:r>
              <a:rPr lang="de-AT" dirty="0">
                <a:effectLst/>
              </a:rPr>
              <a:t>Die MFT als Theorie politischer Ideologie</a:t>
            </a:r>
            <a:endParaRPr lang="de-AT" dirty="0"/>
          </a:p>
        </p:txBody>
      </p:sp>
      <p:sp>
        <p:nvSpPr>
          <p:cNvPr id="3" name="Inhaltsplatzhalter 2">
            <a:extLst>
              <a:ext uri="{FF2B5EF4-FFF2-40B4-BE49-F238E27FC236}">
                <a16:creationId xmlns:a16="http://schemas.microsoft.com/office/drawing/2014/main" id="{B77C7A5C-B424-4968-8016-840771CFFDE3}"/>
              </a:ext>
            </a:extLst>
          </p:cNvPr>
          <p:cNvSpPr>
            <a:spLocks noGrp="1"/>
          </p:cNvSpPr>
          <p:nvPr>
            <p:ph idx="1"/>
          </p:nvPr>
        </p:nvSpPr>
        <p:spPr>
          <a:xfrm>
            <a:off x="913795" y="1724297"/>
            <a:ext cx="10353762" cy="4066903"/>
          </a:xfrm>
        </p:spPr>
        <p:txBody>
          <a:bodyPr>
            <a:normAutofit/>
          </a:bodyPr>
          <a:lstStyle/>
          <a:p>
            <a:pPr>
              <a:lnSpc>
                <a:spcPct val="150000"/>
              </a:lnSpc>
            </a:pPr>
            <a:r>
              <a:rPr lang="de-AT" sz="2400" dirty="0">
                <a:effectLst/>
              </a:rPr>
              <a:t>Politisch Liberale weisen höhere Werte in den Bereichen der</a:t>
            </a:r>
            <a:r>
              <a:rPr lang="de-AT" sz="2400" i="1" dirty="0">
                <a:effectLst/>
              </a:rPr>
              <a:t> </a:t>
            </a:r>
            <a:r>
              <a:rPr lang="de-AT" sz="2400" dirty="0">
                <a:effectLst/>
              </a:rPr>
              <a:t>Individua­lizing Foundation auf, die moralischen Grundlagen politisch Konser­vativer sind über alle Domänen ähnlich stark ausgeprägt (Graham et al., 2009; Wright &amp; Baril, 2011)</a:t>
            </a:r>
          </a:p>
          <a:p>
            <a:pPr>
              <a:lnSpc>
                <a:spcPct val="150000"/>
              </a:lnSpc>
            </a:pPr>
            <a:r>
              <a:rPr lang="de-DE" sz="2400" dirty="0"/>
              <a:t>Politische Ideologie lässt sich auf Unterschiede in den Moralvorstellungen zurückführen (Graham et al., 2011)</a:t>
            </a:r>
            <a:endParaRPr lang="de-AT" sz="2400" dirty="0">
              <a:effectLst/>
            </a:endParaRPr>
          </a:p>
          <a:p>
            <a:pPr marL="36900" indent="0">
              <a:lnSpc>
                <a:spcPct val="150000"/>
              </a:lnSpc>
              <a:buNone/>
            </a:pPr>
            <a:endParaRPr lang="de-AT" dirty="0">
              <a:effectLst/>
            </a:endParaRPr>
          </a:p>
          <a:p>
            <a:endParaRPr lang="de-AT" dirty="0"/>
          </a:p>
        </p:txBody>
      </p:sp>
    </p:spTree>
    <p:extLst>
      <p:ext uri="{BB962C8B-B14F-4D97-AF65-F5344CB8AC3E}">
        <p14:creationId xmlns:p14="http://schemas.microsoft.com/office/powerpoint/2010/main" val="508561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1C3424-57D9-43DF-B216-6EE11C93E3A2}"/>
              </a:ext>
            </a:extLst>
          </p:cNvPr>
          <p:cNvSpPr>
            <a:spLocks noGrp="1"/>
          </p:cNvSpPr>
          <p:nvPr>
            <p:ph type="title"/>
          </p:nvPr>
        </p:nvSpPr>
        <p:spPr/>
        <p:txBody>
          <a:bodyPr>
            <a:normAutofit/>
          </a:bodyPr>
          <a:lstStyle/>
          <a:p>
            <a:r>
              <a:rPr lang="de-DE" dirty="0"/>
              <a:t>Entwicklung der moralischen Domänen</a:t>
            </a:r>
            <a:endParaRPr lang="de-AT" dirty="0"/>
          </a:p>
        </p:txBody>
      </p:sp>
      <p:sp>
        <p:nvSpPr>
          <p:cNvPr id="3" name="Inhaltsplatzhalter 2">
            <a:extLst>
              <a:ext uri="{FF2B5EF4-FFF2-40B4-BE49-F238E27FC236}">
                <a16:creationId xmlns:a16="http://schemas.microsoft.com/office/drawing/2014/main" id="{D8CA449C-12E0-4EB9-80D6-5E65D3323A2B}"/>
              </a:ext>
            </a:extLst>
          </p:cNvPr>
          <p:cNvSpPr>
            <a:spLocks noGrp="1"/>
          </p:cNvSpPr>
          <p:nvPr>
            <p:ph idx="1"/>
          </p:nvPr>
        </p:nvSpPr>
        <p:spPr>
          <a:xfrm>
            <a:off x="913795" y="2351314"/>
            <a:ext cx="10353762" cy="3897086"/>
          </a:xfrm>
        </p:spPr>
        <p:txBody>
          <a:bodyPr>
            <a:normAutofit/>
          </a:bodyPr>
          <a:lstStyle/>
          <a:p>
            <a:pPr>
              <a:lnSpc>
                <a:spcPct val="150000"/>
              </a:lnSpc>
            </a:pPr>
            <a:r>
              <a:rPr lang="de-DE" sz="2400" dirty="0">
                <a:effectLst/>
              </a:rPr>
              <a:t>Stabilität der Domänen umstritten (</a:t>
            </a:r>
            <a:r>
              <a:rPr lang="de-AT" sz="2400" dirty="0">
                <a:effectLst/>
              </a:rPr>
              <a:t>Graham et al., 2011; Smith et al., 2017)</a:t>
            </a:r>
            <a:endParaRPr lang="de-DE" sz="2400" dirty="0">
              <a:effectLst/>
            </a:endParaRPr>
          </a:p>
          <a:p>
            <a:pPr>
              <a:lnSpc>
                <a:spcPct val="150000"/>
              </a:lnSpc>
            </a:pPr>
            <a:r>
              <a:rPr lang="de-DE" sz="2400" dirty="0">
                <a:effectLst/>
              </a:rPr>
              <a:t>Soziale Ansteckung (Christakis &amp; Fowler, 2012)</a:t>
            </a:r>
          </a:p>
          <a:p>
            <a:pPr>
              <a:lnSpc>
                <a:spcPct val="150000"/>
              </a:lnSpc>
            </a:pPr>
            <a:r>
              <a:rPr lang="de-DE" sz="2400" dirty="0">
                <a:effectLst/>
              </a:rPr>
              <a:t>Meinungspolarisierung bei Gruppenentscheidungen (Isenberg, 1986)</a:t>
            </a:r>
          </a:p>
        </p:txBody>
      </p:sp>
    </p:spTree>
    <p:extLst>
      <p:ext uri="{BB962C8B-B14F-4D97-AF65-F5344CB8AC3E}">
        <p14:creationId xmlns:p14="http://schemas.microsoft.com/office/powerpoint/2010/main" val="3205246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9A0D9-BDC2-49C4-8AFB-F3F05DEA63D6}"/>
              </a:ext>
            </a:extLst>
          </p:cNvPr>
          <p:cNvSpPr>
            <a:spLocks noGrp="1"/>
          </p:cNvSpPr>
          <p:nvPr>
            <p:ph type="title"/>
          </p:nvPr>
        </p:nvSpPr>
        <p:spPr/>
        <p:txBody>
          <a:bodyPr>
            <a:normAutofit/>
          </a:bodyPr>
          <a:lstStyle/>
          <a:p>
            <a:r>
              <a:rPr lang="de-DE" sz="4400" dirty="0"/>
              <a:t>Methoden</a:t>
            </a:r>
            <a:endParaRPr lang="de-AT" sz="4400" dirty="0"/>
          </a:p>
        </p:txBody>
      </p:sp>
      <p:sp>
        <p:nvSpPr>
          <p:cNvPr id="4" name="Textplatzhalter 3">
            <a:extLst>
              <a:ext uri="{FF2B5EF4-FFF2-40B4-BE49-F238E27FC236}">
                <a16:creationId xmlns:a16="http://schemas.microsoft.com/office/drawing/2014/main" id="{FEF14EAA-0760-476A-9EEA-1E6926B7317B}"/>
              </a:ext>
            </a:extLst>
          </p:cNvPr>
          <p:cNvSpPr>
            <a:spLocks noGrp="1"/>
          </p:cNvSpPr>
          <p:nvPr>
            <p:ph type="body" idx="1"/>
          </p:nvPr>
        </p:nvSpPr>
        <p:spPr/>
        <p:txBody>
          <a:bodyPr/>
          <a:lstStyle/>
          <a:p>
            <a:endParaRPr lang="de-AT"/>
          </a:p>
        </p:txBody>
      </p:sp>
    </p:spTree>
    <p:extLst>
      <p:ext uri="{BB962C8B-B14F-4D97-AF65-F5344CB8AC3E}">
        <p14:creationId xmlns:p14="http://schemas.microsoft.com/office/powerpoint/2010/main" val="4042460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iefer">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TM04033929[[fn=Schiefer]]</Template>
  <TotalTime>0</TotalTime>
  <Words>681</Words>
  <Application>Microsoft Office PowerPoint</Application>
  <PresentationFormat>Breitbild</PresentationFormat>
  <Paragraphs>105</Paragraphs>
  <Slides>25</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25</vt:i4>
      </vt:variant>
    </vt:vector>
  </HeadingPairs>
  <TitlesOfParts>
    <vt:vector size="31" baseType="lpstr">
      <vt:lpstr>Calibri</vt:lpstr>
      <vt:lpstr>Calisto MT</vt:lpstr>
      <vt:lpstr>Times New Roman</vt:lpstr>
      <vt:lpstr>Trebuchet MS</vt:lpstr>
      <vt:lpstr>Wingdings 2</vt:lpstr>
      <vt:lpstr>Schiefer</vt:lpstr>
      <vt:lpstr>Die Moral Foundations Theory im Kontext politischer Online-Diskussionsforen</vt:lpstr>
      <vt:lpstr>Forschungsfrage(n)</vt:lpstr>
      <vt:lpstr>Theoretischer Hintergrund</vt:lpstr>
      <vt:lpstr>Was ist Moral?</vt:lpstr>
      <vt:lpstr>Grundannahmen der Moral Foundations Theory </vt:lpstr>
      <vt:lpstr>Module der Moral Foundations Theory</vt:lpstr>
      <vt:lpstr>Die MFT als Theorie politischer Ideologie</vt:lpstr>
      <vt:lpstr>Entwicklung der moralischen Domänen</vt:lpstr>
      <vt:lpstr>Methoden</vt:lpstr>
      <vt:lpstr>Datenquelle</vt:lpstr>
      <vt:lpstr>Kodierung der Kommentare</vt:lpstr>
      <vt:lpstr>Kodierung der Kommentare</vt:lpstr>
      <vt:lpstr>Hypothesen, Ergebnisse &amp; Interpretation</vt:lpstr>
      <vt:lpstr>Hypothese 1a</vt:lpstr>
      <vt:lpstr>Hypothese 1a: Gruppenunterschiede in der Individualizing Foundation</vt:lpstr>
      <vt:lpstr>Hypothese 1b</vt:lpstr>
      <vt:lpstr>Hypothese 1b: Gruppenunterschiede in der Binding Foundation</vt:lpstr>
      <vt:lpstr>PowerPoint-Präsentation</vt:lpstr>
      <vt:lpstr>Personenbezogene vs. Themenbezogene Subreddits</vt:lpstr>
      <vt:lpstr>Hypothese 2a</vt:lpstr>
      <vt:lpstr>Hypothese 2a: Wachstum der Individualizing Foundation über die DAM</vt:lpstr>
      <vt:lpstr>Hypothese 2b</vt:lpstr>
      <vt:lpstr>Hypothese 2b: Wachstum der Binding Foundation über die DAM</vt:lpstr>
      <vt:lpstr>PowerPoint-Präsentation</vt:lpstr>
      <vt:lpstr>Soziale Sanktionierung innerhalb der Subreddits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 Moral Foundations Theory im Kontext politischer Online-Diskussionsforen</dc:title>
  <dc:creator>Jonas Schropp</dc:creator>
  <cp:lastModifiedBy>Jonas Schropp</cp:lastModifiedBy>
  <cp:revision>58</cp:revision>
  <dcterms:created xsi:type="dcterms:W3CDTF">2019-03-18T11:32:24Z</dcterms:created>
  <dcterms:modified xsi:type="dcterms:W3CDTF">2019-03-24T20:20:49Z</dcterms:modified>
</cp:coreProperties>
</file>