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9" r:id="rId2"/>
    <p:sldId id="318" r:id="rId3"/>
    <p:sldId id="342" r:id="rId4"/>
    <p:sldId id="356" r:id="rId5"/>
    <p:sldId id="358" r:id="rId6"/>
    <p:sldId id="357" r:id="rId7"/>
    <p:sldId id="359" r:id="rId8"/>
    <p:sldId id="360" r:id="rId9"/>
    <p:sldId id="361" r:id="rId10"/>
    <p:sldId id="362" r:id="rId11"/>
    <p:sldId id="363" r:id="rId12"/>
    <p:sldId id="364" r:id="rId13"/>
    <p:sldId id="341" r:id="rId14"/>
    <p:sldId id="354" r:id="rId15"/>
    <p:sldId id="35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639" autoAdjust="0"/>
  </p:normalViewPr>
  <p:slideViewPr>
    <p:cSldViewPr snapToGrid="0">
      <p:cViewPr varScale="1">
        <p:scale>
          <a:sx n="85" d="100"/>
          <a:sy n="85" d="100"/>
        </p:scale>
        <p:origin x="159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hao XIAO" userId="4142b187-0457-4a0a-b03a-7143026df683" providerId="ADAL" clId="{CE889232-6217-4ABE-93BA-A27B20EB375E}"/>
    <pc:docChg chg="modSld">
      <pc:chgData name="Shihao XIAO" userId="4142b187-0457-4a0a-b03a-7143026df683" providerId="ADAL" clId="{CE889232-6217-4ABE-93BA-A27B20EB375E}" dt="2024-05-19T08:06:16.115" v="5" actId="20577"/>
      <pc:docMkLst>
        <pc:docMk/>
      </pc:docMkLst>
      <pc:sldChg chg="modSp mod">
        <pc:chgData name="Shihao XIAO" userId="4142b187-0457-4a0a-b03a-7143026df683" providerId="ADAL" clId="{CE889232-6217-4ABE-93BA-A27B20EB375E}" dt="2024-05-19T08:06:16.115" v="5" actId="20577"/>
        <pc:sldMkLst>
          <pc:docMk/>
          <pc:sldMk cId="4065407147" sldId="279"/>
        </pc:sldMkLst>
        <pc:spChg chg="mod">
          <ac:chgData name="Shihao XIAO" userId="4142b187-0457-4a0a-b03a-7143026df683" providerId="ADAL" clId="{CE889232-6217-4ABE-93BA-A27B20EB375E}" dt="2024-05-19T08:06:13.214" v="4" actId="20577"/>
          <ac:spMkLst>
            <pc:docMk/>
            <pc:sldMk cId="4065407147" sldId="279"/>
            <ac:spMk id="9" creationId="{00000000-0000-0000-0000-000000000000}"/>
          </ac:spMkLst>
        </pc:spChg>
        <pc:spChg chg="mod">
          <ac:chgData name="Shihao XIAO" userId="4142b187-0457-4a0a-b03a-7143026df683" providerId="ADAL" clId="{CE889232-6217-4ABE-93BA-A27B20EB375E}" dt="2024-05-19T08:06:16.115" v="5" actId="20577"/>
          <ac:spMkLst>
            <pc:docMk/>
            <pc:sldMk cId="4065407147" sldId="279"/>
            <ac:spMk id="286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D10B6-08ED-4AE5-ABA3-2EF72E722422}" type="datetimeFigureOut">
              <a:rPr lang="zh-CN" altLang="en-US" smtClean="0"/>
              <a:t>2025/4/29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8B87C-73FB-430B-A65C-F599B2C31C76}" type="slidenum">
              <a:rPr lang="zh-CN" altLang="en-US" smtClean="0"/>
              <a:t>‹#›</a:t>
            </a:fld>
            <a:endParaRPr lang="zh-CN" altLang="en-US"/>
          </a:p>
        </p:txBody>
      </p:sp>
    </p:spTree>
    <p:extLst>
      <p:ext uri="{BB962C8B-B14F-4D97-AF65-F5344CB8AC3E}">
        <p14:creationId xmlns:p14="http://schemas.microsoft.com/office/powerpoint/2010/main" val="61237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HK" altLang="zh-CN" dirty="0"/>
              <a:t>Hi everyone, today we will talk about how to visualize high-dimensional rare event and importance sampling. </a:t>
            </a:r>
            <a:endParaRPr lang="zh-CN" altLang="en-US" dirty="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10712" indent="-273351">
              <a:defRPr>
                <a:solidFill>
                  <a:schemeClr val="tx1"/>
                </a:solidFill>
                <a:latin typeface="Arial" panose="020B0604020202020204" pitchFamily="34" charset="0"/>
                <a:cs typeface="Arial" panose="020B0604020202020204" pitchFamily="34" charset="0"/>
              </a:defRPr>
            </a:lvl2pPr>
            <a:lvl3pPr marL="1093404" indent="-218681">
              <a:defRPr>
                <a:solidFill>
                  <a:schemeClr val="tx1"/>
                </a:solidFill>
                <a:latin typeface="Arial" panose="020B0604020202020204" pitchFamily="34" charset="0"/>
                <a:cs typeface="Arial" panose="020B0604020202020204" pitchFamily="34" charset="0"/>
              </a:defRPr>
            </a:lvl3pPr>
            <a:lvl4pPr marL="1530765" indent="-218681">
              <a:defRPr>
                <a:solidFill>
                  <a:schemeClr val="tx1"/>
                </a:solidFill>
                <a:latin typeface="Arial" panose="020B0604020202020204" pitchFamily="34" charset="0"/>
                <a:cs typeface="Arial" panose="020B0604020202020204" pitchFamily="34" charset="0"/>
              </a:defRPr>
            </a:lvl4pPr>
            <a:lvl5pPr marL="1968127" indent="-218681">
              <a:defRPr>
                <a:solidFill>
                  <a:schemeClr val="tx1"/>
                </a:solidFill>
                <a:latin typeface="Arial" panose="020B0604020202020204" pitchFamily="34" charset="0"/>
                <a:cs typeface="Arial" panose="020B0604020202020204" pitchFamily="34" charset="0"/>
              </a:defRPr>
            </a:lvl5pPr>
            <a:lvl6pPr marL="2405488" indent="-2186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842849" indent="-2186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280211" indent="-2186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717572" indent="-2186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29F32FC-0F97-4D56-92CC-996EB5401260}"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189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A468-EE4A-D201-FB47-581A717711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A1B29-88BE-FACB-AC20-CB467ACE9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FB79B-8177-21B8-1911-733C2A7C6B3C}"/>
              </a:ext>
            </a:extLst>
          </p:cNvPr>
          <p:cNvSpPr>
            <a:spLocks noGrp="1"/>
          </p:cNvSpPr>
          <p:nvPr>
            <p:ph type="body" idx="1"/>
          </p:nvPr>
        </p:nvSpPr>
        <p:spPr/>
        <p:txBody>
          <a:bodyPr/>
          <a:lstStyle/>
          <a:p>
            <a:r>
              <a:rPr lang="en-HK" dirty="0"/>
              <a:t>Here is the training results. We can see that both unsupervised and supervised UMAP achieves good results, which means that the dataset is easy to separate in the high dimensional space. </a:t>
            </a:r>
          </a:p>
          <a:p>
            <a:endParaRPr lang="en-HK" dirty="0"/>
          </a:p>
          <a:p>
            <a:r>
              <a:rPr lang="en-HK" dirty="0"/>
              <a:t>However, the supervised version is clearly better since it incorporates label information. </a:t>
            </a:r>
          </a:p>
        </p:txBody>
      </p:sp>
      <p:sp>
        <p:nvSpPr>
          <p:cNvPr id="4" name="Slide Number Placeholder 3">
            <a:extLst>
              <a:ext uri="{FF2B5EF4-FFF2-40B4-BE49-F238E27FC236}">
                <a16:creationId xmlns:a16="http://schemas.microsoft.com/office/drawing/2014/main" id="{C8344764-DB7D-5667-D5DA-0BF6818D8CA0}"/>
              </a:ext>
            </a:extLst>
          </p:cNvPr>
          <p:cNvSpPr>
            <a:spLocks noGrp="1"/>
          </p:cNvSpPr>
          <p:nvPr>
            <p:ph type="sldNum" sz="quarter" idx="5"/>
          </p:nvPr>
        </p:nvSpPr>
        <p:spPr/>
        <p:txBody>
          <a:bodyPr/>
          <a:lstStyle/>
          <a:p>
            <a:fld id="{7558B87C-73FB-430B-A65C-F599B2C31C76}" type="slidenum">
              <a:rPr lang="zh-CN" altLang="en-US" smtClean="0"/>
              <a:t>10</a:t>
            </a:fld>
            <a:endParaRPr lang="zh-CN" altLang="en-US"/>
          </a:p>
        </p:txBody>
      </p:sp>
    </p:spTree>
    <p:extLst>
      <p:ext uri="{BB962C8B-B14F-4D97-AF65-F5344CB8AC3E}">
        <p14:creationId xmlns:p14="http://schemas.microsoft.com/office/powerpoint/2010/main" val="2420103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57617-584A-232B-31B7-9AE48970C4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86D75A-8F41-2820-4AD9-C299218359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38428-7567-2C53-1EFB-CB778975990A}"/>
              </a:ext>
            </a:extLst>
          </p:cNvPr>
          <p:cNvSpPr>
            <a:spLocks noGrp="1"/>
          </p:cNvSpPr>
          <p:nvPr>
            <p:ph type="body" idx="1"/>
          </p:nvPr>
        </p:nvSpPr>
        <p:spPr/>
        <p:txBody>
          <a:bodyPr/>
          <a:lstStyle/>
          <a:p>
            <a:r>
              <a:rPr lang="en-HK" dirty="0"/>
              <a:t>We apply both embedder to the original dataset and we can see that the results of parametric UMAP is much better since it displays the continuous change of the g(x) value. </a:t>
            </a:r>
          </a:p>
          <a:p>
            <a:endParaRPr lang="en-HK" dirty="0"/>
          </a:p>
          <a:p>
            <a:r>
              <a:rPr lang="en-HK" dirty="0"/>
              <a:t>We will proceed with parametric UMAP. </a:t>
            </a:r>
          </a:p>
        </p:txBody>
      </p:sp>
      <p:sp>
        <p:nvSpPr>
          <p:cNvPr id="4" name="Slide Number Placeholder 3">
            <a:extLst>
              <a:ext uri="{FF2B5EF4-FFF2-40B4-BE49-F238E27FC236}">
                <a16:creationId xmlns:a16="http://schemas.microsoft.com/office/drawing/2014/main" id="{7FD29100-16D2-4AC4-89D6-5CE71C9EA01C}"/>
              </a:ext>
            </a:extLst>
          </p:cNvPr>
          <p:cNvSpPr>
            <a:spLocks noGrp="1"/>
          </p:cNvSpPr>
          <p:nvPr>
            <p:ph type="sldNum" sz="quarter" idx="5"/>
          </p:nvPr>
        </p:nvSpPr>
        <p:spPr/>
        <p:txBody>
          <a:bodyPr/>
          <a:lstStyle/>
          <a:p>
            <a:fld id="{7558B87C-73FB-430B-A65C-F599B2C31C76}" type="slidenum">
              <a:rPr lang="zh-CN" altLang="en-US" smtClean="0"/>
              <a:t>11</a:t>
            </a:fld>
            <a:endParaRPr lang="zh-CN" altLang="en-US"/>
          </a:p>
        </p:txBody>
      </p:sp>
    </p:spTree>
    <p:extLst>
      <p:ext uri="{BB962C8B-B14F-4D97-AF65-F5344CB8AC3E}">
        <p14:creationId xmlns:p14="http://schemas.microsoft.com/office/powerpoint/2010/main" val="3670326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3D8AD-F3C2-88B3-3405-51384C53EE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288B0B-D50B-AB73-0887-B806B6C14E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366B1B-6AE2-44C5-597A-B7C79A1CE200}"/>
              </a:ext>
            </a:extLst>
          </p:cNvPr>
          <p:cNvSpPr>
            <a:spLocks noGrp="1"/>
          </p:cNvSpPr>
          <p:nvPr>
            <p:ph type="body" idx="1"/>
          </p:nvPr>
        </p:nvSpPr>
        <p:spPr/>
        <p:txBody>
          <a:bodyPr/>
          <a:lstStyle/>
          <a:p>
            <a:r>
              <a:rPr lang="en-HK" dirty="0"/>
              <a:t>For this example, we can  see that all of three method failed since they can’t generate failure sample. </a:t>
            </a:r>
          </a:p>
        </p:txBody>
      </p:sp>
      <p:sp>
        <p:nvSpPr>
          <p:cNvPr id="4" name="Slide Number Placeholder 3">
            <a:extLst>
              <a:ext uri="{FF2B5EF4-FFF2-40B4-BE49-F238E27FC236}">
                <a16:creationId xmlns:a16="http://schemas.microsoft.com/office/drawing/2014/main" id="{B29D92E0-AA09-A3FA-A9C5-1395724D2482}"/>
              </a:ext>
            </a:extLst>
          </p:cNvPr>
          <p:cNvSpPr>
            <a:spLocks noGrp="1"/>
          </p:cNvSpPr>
          <p:nvPr>
            <p:ph type="sldNum" sz="quarter" idx="5"/>
          </p:nvPr>
        </p:nvSpPr>
        <p:spPr/>
        <p:txBody>
          <a:bodyPr/>
          <a:lstStyle/>
          <a:p>
            <a:fld id="{7558B87C-73FB-430B-A65C-F599B2C31C76}" type="slidenum">
              <a:rPr lang="zh-CN" altLang="en-US" smtClean="0"/>
              <a:t>12</a:t>
            </a:fld>
            <a:endParaRPr lang="zh-CN" altLang="en-US"/>
          </a:p>
        </p:txBody>
      </p:sp>
    </p:spTree>
    <p:extLst>
      <p:ext uri="{BB962C8B-B14F-4D97-AF65-F5344CB8AC3E}">
        <p14:creationId xmlns:p14="http://schemas.microsoft.com/office/powerpoint/2010/main" val="3369338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558B87C-73FB-430B-A65C-F599B2C31C76}" type="slidenum">
              <a:rPr lang="zh-CN" altLang="en-US" smtClean="0"/>
              <a:t>13</a:t>
            </a:fld>
            <a:endParaRPr lang="zh-CN" altLang="en-US"/>
          </a:p>
        </p:txBody>
      </p:sp>
    </p:spTree>
    <p:extLst>
      <p:ext uri="{BB962C8B-B14F-4D97-AF65-F5344CB8AC3E}">
        <p14:creationId xmlns:p14="http://schemas.microsoft.com/office/powerpoint/2010/main" val="368787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We will first talk about problem formulation, then our methodology.</a:t>
            </a:r>
          </a:p>
          <a:p>
            <a:endParaRPr lang="en-HK" dirty="0"/>
          </a:p>
          <a:p>
            <a:r>
              <a:rPr lang="en-HK" dirty="0"/>
              <a:t>Next, we will show our work on two datasets. </a:t>
            </a:r>
          </a:p>
          <a:p>
            <a:endParaRPr lang="en-HK" dirty="0"/>
          </a:p>
          <a:p>
            <a:r>
              <a:rPr lang="en-US" dirty="0"/>
              <a:t>And the last one is our conclusions. </a:t>
            </a:r>
            <a:endParaRPr lang="en-HK" dirty="0"/>
          </a:p>
        </p:txBody>
      </p:sp>
      <p:sp>
        <p:nvSpPr>
          <p:cNvPr id="4" name="Slide Number Placeholder 3"/>
          <p:cNvSpPr>
            <a:spLocks noGrp="1"/>
          </p:cNvSpPr>
          <p:nvPr>
            <p:ph type="sldNum" sz="quarter" idx="5"/>
          </p:nvPr>
        </p:nvSpPr>
        <p:spPr/>
        <p:txBody>
          <a:bodyPr/>
          <a:lstStyle/>
          <a:p>
            <a:fld id="{7558B87C-73FB-430B-A65C-F599B2C31C76}" type="slidenum">
              <a:rPr lang="zh-CN" altLang="en-US" smtClean="0"/>
              <a:t>2</a:t>
            </a:fld>
            <a:endParaRPr lang="zh-CN" altLang="en-US"/>
          </a:p>
        </p:txBody>
      </p:sp>
    </p:spTree>
    <p:extLst>
      <p:ext uri="{BB962C8B-B14F-4D97-AF65-F5344CB8AC3E}">
        <p14:creationId xmlns:p14="http://schemas.microsoft.com/office/powerpoint/2010/main" val="421780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A core problem in reliability analysis is to estimate a small failure probability. And Importance sampling is a major method to solve this problem. According to theory of IS, there is one optimal IS density that leads to 0 estimation variance. Unfortunately, the optimal IS density is unknown in practice since the denominator is the quantity of interest. </a:t>
            </a:r>
          </a:p>
          <a:p>
            <a:endParaRPr lang="en-HK" dirty="0"/>
          </a:p>
          <a:p>
            <a:r>
              <a:rPr lang="en-HK" dirty="0"/>
              <a:t>AIS provides an</a:t>
            </a:r>
            <a:r>
              <a:rPr lang="zh-CN" altLang="en-US" dirty="0"/>
              <a:t> </a:t>
            </a:r>
            <a:r>
              <a:rPr lang="en-HK" altLang="zh-CN" dirty="0"/>
              <a:t>feasible</a:t>
            </a:r>
            <a:r>
              <a:rPr lang="zh-CN" altLang="en-US" dirty="0"/>
              <a:t> </a:t>
            </a:r>
            <a:r>
              <a:rPr lang="en-HK" altLang="zh-CN" dirty="0"/>
              <a:t>way</a:t>
            </a:r>
            <a:r>
              <a:rPr lang="zh-CN" altLang="en-US" dirty="0"/>
              <a:t> </a:t>
            </a:r>
            <a:r>
              <a:rPr lang="en-HK" altLang="zh-CN" dirty="0"/>
              <a:t>to approximate the optimal IS density. For n=2 problems, we can easily visualize the importance distribution, just like this one shown in the below. But for problems with dimensionality greater than 3, that’s not very straightforward. In this presentation, we will show you how to visualize the failure domain and the importance distribution generated by AIS. </a:t>
            </a:r>
            <a:endParaRPr lang="en-HK" dirty="0"/>
          </a:p>
          <a:p>
            <a:endParaRPr lang="en-HK" dirty="0"/>
          </a:p>
        </p:txBody>
      </p:sp>
      <p:sp>
        <p:nvSpPr>
          <p:cNvPr id="4" name="Slide Number Placeholder 3"/>
          <p:cNvSpPr>
            <a:spLocks noGrp="1"/>
          </p:cNvSpPr>
          <p:nvPr>
            <p:ph type="sldNum" sz="quarter" idx="5"/>
          </p:nvPr>
        </p:nvSpPr>
        <p:spPr/>
        <p:txBody>
          <a:bodyPr/>
          <a:lstStyle/>
          <a:p>
            <a:fld id="{7558B87C-73FB-430B-A65C-F599B2C31C76}" type="slidenum">
              <a:rPr lang="zh-CN" altLang="en-US" smtClean="0"/>
              <a:t>3</a:t>
            </a:fld>
            <a:endParaRPr lang="zh-CN" altLang="en-US"/>
          </a:p>
        </p:txBody>
      </p:sp>
    </p:spTree>
    <p:extLst>
      <p:ext uri="{BB962C8B-B14F-4D97-AF65-F5344CB8AC3E}">
        <p14:creationId xmlns:p14="http://schemas.microsoft.com/office/powerpoint/2010/main" val="317193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Here is our idea. First we generate dataset with crude Monte Carlo. This is our original high dimensional dataset. We would like to train an embedder to project this data into 2D plane. </a:t>
            </a:r>
          </a:p>
          <a:p>
            <a:r>
              <a:rPr lang="en-HK" dirty="0"/>
              <a:t>But our data is highly imbalanced which means that positive class is far smaller than the negative class. </a:t>
            </a:r>
          </a:p>
          <a:p>
            <a:r>
              <a:rPr lang="en-HK" dirty="0"/>
              <a:t>Therefore, we form a reduced dataset by keeping all the positive class and part of the negative class. </a:t>
            </a:r>
          </a:p>
          <a:p>
            <a:r>
              <a:rPr lang="en-HK" dirty="0"/>
              <a:t>Then we train an embedder h on this reduced dataset X_1^n and y_1. </a:t>
            </a:r>
          </a:p>
          <a:p>
            <a:endParaRPr lang="en-HK" dirty="0"/>
          </a:p>
          <a:p>
            <a:r>
              <a:rPr lang="en-HK" dirty="0"/>
              <a:t>After we have a good embedder, we project the data sampled from AIS importance distribution to the 2D plane to check whether the distribution match the failure domain. </a:t>
            </a:r>
          </a:p>
          <a:p>
            <a:endParaRPr lang="en-HK" dirty="0"/>
          </a:p>
          <a:p>
            <a:r>
              <a:rPr lang="en-HK" dirty="0"/>
              <a:t>Now let’s see some example. </a:t>
            </a:r>
          </a:p>
          <a:p>
            <a:endParaRPr lang="en-HK" dirty="0"/>
          </a:p>
        </p:txBody>
      </p:sp>
      <p:sp>
        <p:nvSpPr>
          <p:cNvPr id="4" name="Slide Number Placeholder 3"/>
          <p:cNvSpPr>
            <a:spLocks noGrp="1"/>
          </p:cNvSpPr>
          <p:nvPr>
            <p:ph type="sldNum" sz="quarter" idx="5"/>
          </p:nvPr>
        </p:nvSpPr>
        <p:spPr/>
        <p:txBody>
          <a:bodyPr/>
          <a:lstStyle/>
          <a:p>
            <a:fld id="{7558B87C-73FB-430B-A65C-F599B2C31C76}" type="slidenum">
              <a:rPr lang="zh-CN" altLang="en-US" smtClean="0"/>
              <a:t>4</a:t>
            </a:fld>
            <a:endParaRPr lang="zh-CN" altLang="en-US"/>
          </a:p>
        </p:txBody>
      </p:sp>
    </p:spTree>
    <p:extLst>
      <p:ext uri="{BB962C8B-B14F-4D97-AF65-F5344CB8AC3E}">
        <p14:creationId xmlns:p14="http://schemas.microsoft.com/office/powerpoint/2010/main" val="380541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We will consider three dimensional reduction algorithm, unsupervised UMAP, supervised UMAP and parametric UMAP, among which parametric UMAP is the most powerful one since it utilizes neural network. </a:t>
            </a:r>
          </a:p>
          <a:p>
            <a:endParaRPr lang="en-HK" dirty="0"/>
          </a:p>
          <a:p>
            <a:r>
              <a:rPr lang="en-HK" dirty="0"/>
              <a:t>We will consider samples from importance distribution generated by three AIS method: ICE-SG, ICE-GM and </a:t>
            </a:r>
            <a:r>
              <a:rPr lang="en-US" altLang="zh-CN" dirty="0"/>
              <a:t>ICE-</a:t>
            </a:r>
            <a:r>
              <a:rPr lang="en-US" altLang="zh-CN" dirty="0" err="1"/>
              <a:t>vMFNM</a:t>
            </a:r>
            <a:r>
              <a:rPr lang="en-US" altLang="zh-CN" dirty="0"/>
              <a:t>. </a:t>
            </a:r>
            <a:endParaRPr lang="en-HK" dirty="0"/>
          </a:p>
        </p:txBody>
      </p:sp>
      <p:sp>
        <p:nvSpPr>
          <p:cNvPr id="4" name="Slide Number Placeholder 3"/>
          <p:cNvSpPr>
            <a:spLocks noGrp="1"/>
          </p:cNvSpPr>
          <p:nvPr>
            <p:ph type="sldNum" sz="quarter" idx="5"/>
          </p:nvPr>
        </p:nvSpPr>
        <p:spPr/>
        <p:txBody>
          <a:bodyPr/>
          <a:lstStyle/>
          <a:p>
            <a:fld id="{7558B87C-73FB-430B-A65C-F599B2C31C76}" type="slidenum">
              <a:rPr lang="zh-CN" altLang="en-US" smtClean="0"/>
              <a:t>5</a:t>
            </a:fld>
            <a:endParaRPr lang="zh-CN" altLang="en-US"/>
          </a:p>
        </p:txBody>
      </p:sp>
    </p:spTree>
    <p:extLst>
      <p:ext uri="{BB962C8B-B14F-4D97-AF65-F5344CB8AC3E}">
        <p14:creationId xmlns:p14="http://schemas.microsoft.com/office/powerpoint/2010/main" val="1683795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4AFC0-7201-CCC5-9ED7-9F1FFF63A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F175A7-172D-542B-8A46-23239C04E7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CDCC6-E9B6-CBFE-75AA-AF9B372A17A4}"/>
              </a:ext>
            </a:extLst>
          </p:cNvPr>
          <p:cNvSpPr>
            <a:spLocks noGrp="1"/>
          </p:cNvSpPr>
          <p:nvPr>
            <p:ph type="body" idx="1"/>
          </p:nvPr>
        </p:nvSpPr>
        <p:spPr/>
        <p:txBody>
          <a:bodyPr/>
          <a:lstStyle/>
          <a:p>
            <a:r>
              <a:rPr lang="en-HK" dirty="0"/>
              <a:t>Here is the first dataset, series system dataset, it’s a 100-dimensional dataset, the original size is 10^6, and the reduced dataset for training is 1400. </a:t>
            </a:r>
          </a:p>
          <a:p>
            <a:endParaRPr lang="en-HK" dirty="0"/>
          </a:p>
          <a:p>
            <a:r>
              <a:rPr lang="en-HK" dirty="0"/>
              <a:t>The training results are shown in fig 1, as you can see, the unsupervised cannot separate the positive class and negative class while the supervised and parametric one did it. </a:t>
            </a:r>
          </a:p>
          <a:p>
            <a:endParaRPr lang="en-HK" dirty="0"/>
          </a:p>
          <a:p>
            <a:r>
              <a:rPr lang="en-HK" dirty="0"/>
              <a:t>This indicates that the label information is useful in this example. </a:t>
            </a:r>
          </a:p>
        </p:txBody>
      </p:sp>
      <p:sp>
        <p:nvSpPr>
          <p:cNvPr id="4" name="Slide Number Placeholder 3">
            <a:extLst>
              <a:ext uri="{FF2B5EF4-FFF2-40B4-BE49-F238E27FC236}">
                <a16:creationId xmlns:a16="http://schemas.microsoft.com/office/drawing/2014/main" id="{7296FA62-AAA8-D1A5-E48F-45E019192C06}"/>
              </a:ext>
            </a:extLst>
          </p:cNvPr>
          <p:cNvSpPr>
            <a:spLocks noGrp="1"/>
          </p:cNvSpPr>
          <p:nvPr>
            <p:ph type="sldNum" sz="quarter" idx="5"/>
          </p:nvPr>
        </p:nvSpPr>
        <p:spPr/>
        <p:txBody>
          <a:bodyPr/>
          <a:lstStyle/>
          <a:p>
            <a:fld id="{7558B87C-73FB-430B-A65C-F599B2C31C76}" type="slidenum">
              <a:rPr lang="zh-CN" altLang="en-US" smtClean="0"/>
              <a:t>6</a:t>
            </a:fld>
            <a:endParaRPr lang="zh-CN" altLang="en-US"/>
          </a:p>
        </p:txBody>
      </p:sp>
    </p:spTree>
    <p:extLst>
      <p:ext uri="{BB962C8B-B14F-4D97-AF65-F5344CB8AC3E}">
        <p14:creationId xmlns:p14="http://schemas.microsoft.com/office/powerpoint/2010/main" val="333557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Next, we apply our trained embedder on the original MCS dataset. Since the unsupervised version is not applicable. We ignore it. </a:t>
            </a:r>
          </a:p>
          <a:p>
            <a:endParaRPr lang="en-HK" dirty="0"/>
          </a:p>
          <a:p>
            <a:endParaRPr lang="en-HK" dirty="0"/>
          </a:p>
          <a:p>
            <a:r>
              <a:rPr lang="en-HK" dirty="0"/>
              <a:t>From the results ,we can see that both results show a continuous change of the limit state function value, which means that </a:t>
            </a:r>
            <a:r>
              <a:rPr lang="en-US" dirty="0"/>
              <a:t>both algorithms successfully preserve the high-dimensional structure of the original dataset.</a:t>
            </a:r>
          </a:p>
          <a:p>
            <a:endParaRPr lang="en-US" dirty="0"/>
          </a:p>
          <a:p>
            <a:r>
              <a:rPr lang="en-US" dirty="0"/>
              <a:t>And we can safely apply our embedder to ICE dataset. We choose parametric UMAP to proceed. </a:t>
            </a:r>
            <a:endParaRPr lang="en-HK" dirty="0"/>
          </a:p>
        </p:txBody>
      </p:sp>
      <p:sp>
        <p:nvSpPr>
          <p:cNvPr id="4" name="Slide Number Placeholder 3"/>
          <p:cNvSpPr>
            <a:spLocks noGrp="1"/>
          </p:cNvSpPr>
          <p:nvPr>
            <p:ph type="sldNum" sz="quarter" idx="5"/>
          </p:nvPr>
        </p:nvSpPr>
        <p:spPr/>
        <p:txBody>
          <a:bodyPr/>
          <a:lstStyle/>
          <a:p>
            <a:fld id="{7558B87C-73FB-430B-A65C-F599B2C31C76}" type="slidenum">
              <a:rPr lang="zh-CN" altLang="en-US" smtClean="0"/>
              <a:t>7</a:t>
            </a:fld>
            <a:endParaRPr lang="zh-CN" altLang="en-US"/>
          </a:p>
        </p:txBody>
      </p:sp>
    </p:spTree>
    <p:extLst>
      <p:ext uri="{BB962C8B-B14F-4D97-AF65-F5344CB8AC3E}">
        <p14:creationId xmlns:p14="http://schemas.microsoft.com/office/powerpoint/2010/main" val="3713838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Here is the result, we can see that both SG and GM failed in this example since they generate samples around one single point. And ICE-</a:t>
            </a:r>
            <a:r>
              <a:rPr lang="en-HK" dirty="0" err="1"/>
              <a:t>vMFNM</a:t>
            </a:r>
            <a:r>
              <a:rPr lang="en-HK" dirty="0"/>
              <a:t> does quite well since it generates a large portion of failure sample. </a:t>
            </a:r>
          </a:p>
          <a:p>
            <a:endParaRPr lang="en-HK" dirty="0"/>
          </a:p>
          <a:p>
            <a:r>
              <a:rPr lang="en-HK" dirty="0"/>
              <a:t>By using dimension reduction and visualization, we can easily compare the quality of an importance distribution. Just like what we did for 2D problems. </a:t>
            </a:r>
          </a:p>
        </p:txBody>
      </p:sp>
      <p:sp>
        <p:nvSpPr>
          <p:cNvPr id="4" name="Slide Number Placeholder 3"/>
          <p:cNvSpPr>
            <a:spLocks noGrp="1"/>
          </p:cNvSpPr>
          <p:nvPr>
            <p:ph type="sldNum" sz="quarter" idx="5"/>
          </p:nvPr>
        </p:nvSpPr>
        <p:spPr/>
        <p:txBody>
          <a:bodyPr/>
          <a:lstStyle/>
          <a:p>
            <a:fld id="{7558B87C-73FB-430B-A65C-F599B2C31C76}" type="slidenum">
              <a:rPr lang="zh-CN" altLang="en-US" smtClean="0"/>
              <a:t>8</a:t>
            </a:fld>
            <a:endParaRPr lang="zh-CN" altLang="en-US"/>
          </a:p>
        </p:txBody>
      </p:sp>
    </p:spTree>
    <p:extLst>
      <p:ext uri="{BB962C8B-B14F-4D97-AF65-F5344CB8AC3E}">
        <p14:creationId xmlns:p14="http://schemas.microsoft.com/office/powerpoint/2010/main" val="3177256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3AFF0-5FBC-966C-8A1B-F5C661F344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D4FEE-1B6D-76BA-1734-7AB2B5CA1A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29E1F-D74E-C8D5-DBD3-6673CF327AFB}"/>
              </a:ext>
            </a:extLst>
          </p:cNvPr>
          <p:cNvSpPr>
            <a:spLocks noGrp="1"/>
          </p:cNvSpPr>
          <p:nvPr>
            <p:ph type="body" idx="1"/>
          </p:nvPr>
        </p:nvSpPr>
        <p:spPr/>
        <p:txBody>
          <a:bodyPr/>
          <a:lstStyle/>
          <a:p>
            <a:r>
              <a:rPr lang="en-HK" dirty="0"/>
              <a:t>This is the second dataset, which is generated through the following finite element model. This dataset has 53 dimensions. </a:t>
            </a:r>
          </a:p>
        </p:txBody>
      </p:sp>
      <p:sp>
        <p:nvSpPr>
          <p:cNvPr id="4" name="Slide Number Placeholder 3">
            <a:extLst>
              <a:ext uri="{FF2B5EF4-FFF2-40B4-BE49-F238E27FC236}">
                <a16:creationId xmlns:a16="http://schemas.microsoft.com/office/drawing/2014/main" id="{147C3A8A-AF7E-CD52-5C5B-B72BD47A725A}"/>
              </a:ext>
            </a:extLst>
          </p:cNvPr>
          <p:cNvSpPr>
            <a:spLocks noGrp="1"/>
          </p:cNvSpPr>
          <p:nvPr>
            <p:ph type="sldNum" sz="quarter" idx="5"/>
          </p:nvPr>
        </p:nvSpPr>
        <p:spPr/>
        <p:txBody>
          <a:bodyPr/>
          <a:lstStyle/>
          <a:p>
            <a:fld id="{7558B87C-73FB-430B-A65C-F599B2C31C76}" type="slidenum">
              <a:rPr lang="zh-CN" altLang="en-US" smtClean="0"/>
              <a:t>9</a:t>
            </a:fld>
            <a:endParaRPr lang="zh-CN" altLang="en-US"/>
          </a:p>
        </p:txBody>
      </p:sp>
    </p:spTree>
    <p:extLst>
      <p:ext uri="{BB962C8B-B14F-4D97-AF65-F5344CB8AC3E}">
        <p14:creationId xmlns:p14="http://schemas.microsoft.com/office/powerpoint/2010/main" val="2489275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图片 7"/>
          <p:cNvPicPr>
            <a:picLocks noChangeAspect="1"/>
          </p:cNvPicPr>
          <p:nvPr userDrawn="1"/>
        </p:nvPicPr>
        <p:blipFill>
          <a:blip r:embed="rId2">
            <a:extLst>
              <a:ext uri="{28A0092B-C50C-407E-A947-70E740481C1C}">
                <a14:useLocalDpi xmlns:a14="http://schemas.microsoft.com/office/drawing/2010/main" val="0"/>
              </a:ext>
            </a:extLst>
          </a:blip>
          <a:srcRect t="61111" b="3333"/>
          <a:stretch>
            <a:fillRect/>
          </a:stretch>
        </p:blipFill>
        <p:spPr bwMode="auto">
          <a:xfrm>
            <a:off x="0" y="4419600"/>
            <a:ext cx="12192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5" y="184150"/>
            <a:ext cx="2351309" cy="80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1"/>
          </p:nvPr>
        </p:nvSpPr>
        <p:spPr>
          <a:xfrm>
            <a:off x="11074400" y="6308730"/>
            <a:ext cx="508000" cy="320675"/>
          </a:xfrm>
        </p:spPr>
        <p:txBody>
          <a:bodyPr/>
          <a:lstStyle>
            <a:lvl1pPr eaLnBrk="0" fontAlgn="base" hangingPunct="0">
              <a:spcBef>
                <a:spcPct val="0"/>
              </a:spcBef>
              <a:spcAft>
                <a:spcPct val="0"/>
              </a:spcAft>
              <a:defRPr b="1">
                <a:latin typeface="Arial" panose="020B0604020202020204" pitchFamily="34" charset="0"/>
                <a:cs typeface="Arial" panose="020B0604020202020204" pitchFamily="34" charset="0"/>
              </a:defRPr>
            </a:lvl1pPr>
          </a:lstStyle>
          <a:p>
            <a:pPr>
              <a:defRPr/>
            </a:pPr>
            <a:fld id="{0E4B9CB1-7293-4FA3-A27D-9CB130A1767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0419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1"/>
          </p:nvPr>
        </p:nvSpPr>
        <p:spPr>
          <a:xfrm>
            <a:off x="10769600" y="6443536"/>
            <a:ext cx="812800" cy="320675"/>
          </a:xfrm>
        </p:spPr>
        <p:txBody>
          <a:bodyPr/>
          <a:lstStyle>
            <a:lvl1pPr eaLnBrk="0" fontAlgn="base" hangingPunct="0">
              <a:spcBef>
                <a:spcPct val="0"/>
              </a:spcBef>
              <a:spcAft>
                <a:spcPct val="0"/>
              </a:spcAft>
              <a:defRPr b="1">
                <a:latin typeface="Arial" panose="020B0604020202020204" pitchFamily="34" charset="0"/>
                <a:cs typeface="Arial" panose="020B0604020202020204" pitchFamily="34" charset="0"/>
              </a:defRPr>
            </a:lvl1pPr>
          </a:lstStyle>
          <a:p>
            <a:pPr>
              <a:defRPr/>
            </a:pPr>
            <a:fld id="{CB8B28C9-510B-471F-AD22-D8617BBC9B3E}"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70805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7" name="Slide Number Placeholder 5"/>
          <p:cNvSpPr>
            <a:spLocks noGrp="1"/>
          </p:cNvSpPr>
          <p:nvPr>
            <p:ph type="sldNum" sz="quarter" idx="11"/>
          </p:nvPr>
        </p:nvSpPr>
        <p:spPr>
          <a:xfrm>
            <a:off x="10769600" y="6443535"/>
            <a:ext cx="812800" cy="320675"/>
          </a:xfrm>
        </p:spPr>
        <p:txBody>
          <a:bodyPr/>
          <a:lstStyle>
            <a:lvl1pPr eaLnBrk="0" fontAlgn="base" hangingPunct="0">
              <a:spcBef>
                <a:spcPct val="0"/>
              </a:spcBef>
              <a:spcAft>
                <a:spcPct val="0"/>
              </a:spcAft>
              <a:defRPr b="1">
                <a:latin typeface="Arial" panose="020B0604020202020204" pitchFamily="34" charset="0"/>
                <a:cs typeface="Arial" panose="020B0604020202020204" pitchFamily="34" charset="0"/>
              </a:defRPr>
            </a:lvl1pPr>
          </a:lstStyle>
          <a:p>
            <a:pPr>
              <a:defRPr/>
            </a:pPr>
            <a:fld id="{CB8B28C9-510B-471F-AD22-D8617BBC9B3E}"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4176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图片 7"/>
          <p:cNvPicPr>
            <a:picLocks noChangeAspect="1"/>
          </p:cNvPicPr>
          <p:nvPr userDrawn="1"/>
        </p:nvPicPr>
        <p:blipFill>
          <a:blip r:embed="rId2">
            <a:extLst>
              <a:ext uri="{28A0092B-C50C-407E-A947-70E740481C1C}">
                <a14:useLocalDpi xmlns:a14="http://schemas.microsoft.com/office/drawing/2010/main" val="0"/>
              </a:ext>
            </a:extLst>
          </a:blip>
          <a:srcRect t="61111" b="3333"/>
          <a:stretch>
            <a:fillRect/>
          </a:stretch>
        </p:blipFill>
        <p:spPr bwMode="auto">
          <a:xfrm>
            <a:off x="0" y="4419600"/>
            <a:ext cx="12192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r="2338"/>
          <a:stretch/>
        </p:blipFill>
        <p:spPr bwMode="auto">
          <a:xfrm>
            <a:off x="304806" y="184150"/>
            <a:ext cx="2296352" cy="80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31"/>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7" name="Slide Number Placeholder 5"/>
          <p:cNvSpPr>
            <a:spLocks noGrp="1"/>
          </p:cNvSpPr>
          <p:nvPr>
            <p:ph type="sldNum" sz="quarter" idx="11"/>
          </p:nvPr>
        </p:nvSpPr>
        <p:spPr>
          <a:xfrm>
            <a:off x="11074400" y="6308730"/>
            <a:ext cx="508000" cy="320675"/>
          </a:xfrm>
        </p:spPr>
        <p:txBody>
          <a:bodyPr/>
          <a:lstStyle>
            <a:lvl1pPr eaLnBrk="0" fontAlgn="base" hangingPunct="0">
              <a:spcBef>
                <a:spcPct val="0"/>
              </a:spcBef>
              <a:spcAft>
                <a:spcPct val="0"/>
              </a:spcAft>
              <a:defRPr b="1">
                <a:latin typeface="Arial" panose="020B0604020202020204" pitchFamily="34" charset="0"/>
                <a:cs typeface="Arial" panose="020B0604020202020204" pitchFamily="34" charset="0"/>
              </a:defRPr>
            </a:lvl1pPr>
          </a:lstStyle>
          <a:p>
            <a:pPr>
              <a:defRPr/>
            </a:pPr>
            <a:fld id="{0E4B9CB1-7293-4FA3-A27D-9CB130A1767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038651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277600" y="6356356"/>
            <a:ext cx="711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fontAlgn="base">
              <a:spcBef>
                <a:spcPct val="0"/>
              </a:spcBef>
              <a:spcAft>
                <a:spcPct val="0"/>
              </a:spcAft>
              <a:defRPr/>
            </a:pPr>
            <a:fld id="{41CC7579-E05E-4863-9387-DFB2F4648DE3}" type="slidenum">
              <a:rPr lang="en-US" altLang="en-US">
                <a:solidFill>
                  <a:prstClr val="black"/>
                </a:solidFill>
                <a:latin typeface="Arial" panose="020B0604020202020204" pitchFamily="34" charset="0"/>
                <a:cs typeface="Arial" panose="020B0604020202020204" pitchFamily="34" charset="0"/>
              </a:rPr>
              <a:pPr fontAlgn="base">
                <a:spcBef>
                  <a:spcPct val="0"/>
                </a:spcBef>
                <a:spcAft>
                  <a:spcPct val="0"/>
                </a:spcAft>
                <a:defRPr/>
              </a:pPr>
              <a:t>‹#›</a:t>
            </a:fld>
            <a:endParaRPr lang="en-US" altLang="en-US" dirty="0">
              <a:solidFill>
                <a:prstClr val="black"/>
              </a:solidFill>
              <a:latin typeface="Arial" panose="020B0604020202020204" pitchFamily="34" charset="0"/>
              <a:cs typeface="Arial" panose="020B0604020202020204" pitchFamily="34" charset="0"/>
            </a:endParaRPr>
          </a:p>
        </p:txBody>
      </p:sp>
      <p:pic>
        <p:nvPicPr>
          <p:cNvPr id="9" name="Picture 7">
            <a:extLst>
              <a:ext uri="{FF2B5EF4-FFF2-40B4-BE49-F238E27FC236}">
                <a16:creationId xmlns:a16="http://schemas.microsoft.com/office/drawing/2014/main" id="{7F7EDC96-AB8E-4CDB-815E-62A68506301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r="76339"/>
          <a:stretch/>
        </p:blipFill>
        <p:spPr bwMode="auto">
          <a:xfrm>
            <a:off x="304805" y="184150"/>
            <a:ext cx="556329" cy="80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74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rtl="0" eaLnBrk="0" fontAlgn="base" hangingPunct="0">
        <a:spcBef>
          <a:spcPct val="0"/>
        </a:spcBef>
        <a:spcAft>
          <a:spcPct val="0"/>
        </a:spcAft>
        <a:defRPr sz="26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600" b="1">
          <a:solidFill>
            <a:schemeClr val="bg1"/>
          </a:solidFill>
          <a:latin typeface="Arial" charset="0"/>
          <a:cs typeface="Arial" charset="0"/>
        </a:defRPr>
      </a:lvl2pPr>
      <a:lvl3pPr algn="l" rtl="0" eaLnBrk="0" fontAlgn="base" hangingPunct="0">
        <a:spcBef>
          <a:spcPct val="0"/>
        </a:spcBef>
        <a:spcAft>
          <a:spcPct val="0"/>
        </a:spcAft>
        <a:defRPr sz="2600" b="1">
          <a:solidFill>
            <a:schemeClr val="bg1"/>
          </a:solidFill>
          <a:latin typeface="Arial" charset="0"/>
          <a:cs typeface="Arial" charset="0"/>
        </a:defRPr>
      </a:lvl3pPr>
      <a:lvl4pPr algn="l" rtl="0" eaLnBrk="0" fontAlgn="base" hangingPunct="0">
        <a:spcBef>
          <a:spcPct val="0"/>
        </a:spcBef>
        <a:spcAft>
          <a:spcPct val="0"/>
        </a:spcAft>
        <a:defRPr sz="2600" b="1">
          <a:solidFill>
            <a:schemeClr val="bg1"/>
          </a:solidFill>
          <a:latin typeface="Arial" charset="0"/>
          <a:cs typeface="Arial" charset="0"/>
        </a:defRPr>
      </a:lvl4pPr>
      <a:lvl5pPr algn="l" rtl="0" eaLnBrk="0" fontAlgn="base" hangingPunct="0">
        <a:spcBef>
          <a:spcPct val="0"/>
        </a:spcBef>
        <a:spcAft>
          <a:spcPct val="0"/>
        </a:spcAft>
        <a:defRPr sz="2600" b="1">
          <a:solidFill>
            <a:schemeClr val="bg1"/>
          </a:solidFill>
          <a:latin typeface="Arial" charset="0"/>
          <a:cs typeface="Arial" charset="0"/>
        </a:defRPr>
      </a:lvl5pPr>
      <a:lvl6pPr marL="457189" algn="l" rtl="0" fontAlgn="base">
        <a:spcBef>
          <a:spcPct val="0"/>
        </a:spcBef>
        <a:spcAft>
          <a:spcPct val="0"/>
        </a:spcAft>
        <a:defRPr sz="2800" b="1">
          <a:solidFill>
            <a:schemeClr val="bg1"/>
          </a:solidFill>
          <a:latin typeface="Arial" charset="0"/>
          <a:cs typeface="Arial" charset="0"/>
        </a:defRPr>
      </a:lvl6pPr>
      <a:lvl7pPr marL="914377" algn="l" rtl="0" fontAlgn="base">
        <a:spcBef>
          <a:spcPct val="0"/>
        </a:spcBef>
        <a:spcAft>
          <a:spcPct val="0"/>
        </a:spcAft>
        <a:defRPr sz="2800" b="1">
          <a:solidFill>
            <a:schemeClr val="bg1"/>
          </a:solidFill>
          <a:latin typeface="Arial" charset="0"/>
          <a:cs typeface="Arial" charset="0"/>
        </a:defRPr>
      </a:lvl7pPr>
      <a:lvl8pPr marL="1371566" algn="l" rtl="0" fontAlgn="base">
        <a:spcBef>
          <a:spcPct val="0"/>
        </a:spcBef>
        <a:spcAft>
          <a:spcPct val="0"/>
        </a:spcAft>
        <a:defRPr sz="2800" b="1">
          <a:solidFill>
            <a:schemeClr val="bg1"/>
          </a:solidFill>
          <a:latin typeface="Arial" charset="0"/>
          <a:cs typeface="Arial" charset="0"/>
        </a:defRPr>
      </a:lvl8pPr>
      <a:lvl9pPr marL="1828754" algn="l" rtl="0" fontAlgn="base">
        <a:spcBef>
          <a:spcPct val="0"/>
        </a:spcBef>
        <a:spcAft>
          <a:spcPct val="0"/>
        </a:spcAft>
        <a:defRPr sz="2800" b="1">
          <a:solidFill>
            <a:schemeClr val="bg1"/>
          </a:solidFill>
          <a:latin typeface="Arial" charset="0"/>
          <a:cs typeface="Arial" charset="0"/>
        </a:defRPr>
      </a:lvl9pPr>
    </p:titleStyle>
    <p:bodyStyle>
      <a:lvl1pPr marL="342891" indent="-342891" algn="l" rtl="0" eaLnBrk="0" fontAlgn="base" hangingPunct="0">
        <a:spcBef>
          <a:spcPts val="1200"/>
        </a:spcBef>
        <a:spcAft>
          <a:spcPct val="0"/>
        </a:spcAft>
        <a:buFont typeface="Arial" panose="020B0604020202020204" pitchFamily="34" charset="0"/>
        <a:buChar char="•"/>
        <a:defRPr sz="2200" kern="1200">
          <a:solidFill>
            <a:schemeClr val="bg1"/>
          </a:solidFill>
          <a:latin typeface="Arial" pitchFamily="34" charset="0"/>
          <a:ea typeface="+mn-ea"/>
          <a:cs typeface="Arial" pitchFamily="34" charset="0"/>
        </a:defRPr>
      </a:lvl1pPr>
      <a:lvl2pPr marL="742932" indent="-285744" algn="l" rtl="0" eaLnBrk="0" fontAlgn="base" hangingPunct="0">
        <a:spcBef>
          <a:spcPts val="1000"/>
        </a:spcBef>
        <a:spcAft>
          <a:spcPct val="0"/>
        </a:spcAft>
        <a:buFont typeface="Arial" panose="020B0604020202020204" pitchFamily="34" charset="0"/>
        <a:buChar char="–"/>
        <a:defRPr sz="2200" kern="1200">
          <a:solidFill>
            <a:schemeClr val="bg1"/>
          </a:solidFill>
          <a:latin typeface="Arial" pitchFamily="34" charset="0"/>
          <a:ea typeface="+mn-ea"/>
          <a:cs typeface="Arial" pitchFamily="34" charset="0"/>
        </a:defRPr>
      </a:lvl2pPr>
      <a:lvl3pPr marL="1142971" indent="-228594" algn="l" rtl="0" eaLnBrk="0" fontAlgn="base" hangingPunct="0">
        <a:spcBef>
          <a:spcPts val="800"/>
        </a:spcBef>
        <a:spcAft>
          <a:spcPct val="0"/>
        </a:spcAft>
        <a:buFont typeface="Arial" panose="020B0604020202020204" pitchFamily="34" charset="0"/>
        <a:buChar char="•"/>
        <a:defRPr sz="2200" kern="1200">
          <a:solidFill>
            <a:schemeClr val="bg1"/>
          </a:solidFill>
          <a:latin typeface="Arial" pitchFamily="34" charset="0"/>
          <a:ea typeface="+mn-ea"/>
          <a:cs typeface="Arial" pitchFamily="34" charset="0"/>
        </a:defRPr>
      </a:lvl3pPr>
      <a:lvl4pPr marL="1600160" indent="-228594" algn="l" rtl="0" eaLnBrk="0" fontAlgn="base" hangingPunct="0">
        <a:spcBef>
          <a:spcPts val="800"/>
        </a:spcBef>
        <a:spcAft>
          <a:spcPct val="0"/>
        </a:spcAft>
        <a:buFont typeface="Arial" panose="020B0604020202020204" pitchFamily="34" charset="0"/>
        <a:buChar char="–"/>
        <a:defRPr sz="2000" kern="1200">
          <a:solidFill>
            <a:schemeClr val="bg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bg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3" Type="http://schemas.openxmlformats.org/officeDocument/2006/relationships/image" Target="../media/image9.e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9.bin"/><Relationship Id="rId34"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oleObject" Target="../embeddings/oleObject5.bin"/><Relationship Id="rId17" Type="http://schemas.openxmlformats.org/officeDocument/2006/relationships/image" Target="../media/image11.wmf"/><Relationship Id="rId25" Type="http://schemas.openxmlformats.org/officeDocument/2006/relationships/image" Target="../media/image15.wmf"/><Relationship Id="rId33" Type="http://schemas.openxmlformats.org/officeDocument/2006/relationships/image" Target="../media/image19.wmf"/><Relationship Id="rId2" Type="http://schemas.openxmlformats.org/officeDocument/2006/relationships/notesSlide" Target="../notesSlides/notesSlide3.xml"/><Relationship Id="rId16" Type="http://schemas.openxmlformats.org/officeDocument/2006/relationships/oleObject" Target="../embeddings/oleObject7.bin"/><Relationship Id="rId20" Type="http://schemas.openxmlformats.org/officeDocument/2006/relationships/image" Target="../media/image13.emf"/><Relationship Id="rId29" Type="http://schemas.openxmlformats.org/officeDocument/2006/relationships/image" Target="../media/image17.wmf"/><Relationship Id="rId1" Type="http://schemas.openxmlformats.org/officeDocument/2006/relationships/slideLayout" Target="../slideLayouts/slideLayout3.xml"/><Relationship Id="rId6" Type="http://schemas.openxmlformats.org/officeDocument/2006/relationships/image" Target="../media/image5.wmf"/><Relationship Id="rId11" Type="http://schemas.openxmlformats.org/officeDocument/2006/relationships/image" Target="../media/image8.emf"/><Relationship Id="rId24" Type="http://schemas.openxmlformats.org/officeDocument/2006/relationships/oleObject" Target="../embeddings/oleObject11.bin"/><Relationship Id="rId32" Type="http://schemas.openxmlformats.org/officeDocument/2006/relationships/oleObject" Target="../embeddings/oleObject15.bin"/><Relationship Id="rId5" Type="http://schemas.openxmlformats.org/officeDocument/2006/relationships/oleObject" Target="../embeddings/oleObject2.bin"/><Relationship Id="rId15" Type="http://schemas.openxmlformats.org/officeDocument/2006/relationships/image" Target="../media/image10.wmf"/><Relationship Id="rId23" Type="http://schemas.openxmlformats.org/officeDocument/2006/relationships/image" Target="../media/image14.wmf"/><Relationship Id="rId28" Type="http://schemas.openxmlformats.org/officeDocument/2006/relationships/oleObject" Target="../embeddings/oleObject13.bin"/><Relationship Id="rId36" Type="http://schemas.openxmlformats.org/officeDocument/2006/relationships/image" Target="../media/image21.wmf"/><Relationship Id="rId10" Type="http://schemas.openxmlformats.org/officeDocument/2006/relationships/oleObject" Target="../embeddings/oleObject4.bin"/><Relationship Id="rId19" Type="http://schemas.openxmlformats.org/officeDocument/2006/relationships/image" Target="../media/image12.wmf"/><Relationship Id="rId31" Type="http://schemas.openxmlformats.org/officeDocument/2006/relationships/image" Target="../media/image18.wmf"/><Relationship Id="rId4" Type="http://schemas.openxmlformats.org/officeDocument/2006/relationships/image" Target="../media/image4.wmf"/><Relationship Id="rId9" Type="http://schemas.openxmlformats.org/officeDocument/2006/relationships/image" Target="../media/image7.e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6.wmf"/><Relationship Id="rId30" Type="http://schemas.openxmlformats.org/officeDocument/2006/relationships/oleObject" Target="../embeddings/oleObject14.bin"/><Relationship Id="rId35" Type="http://schemas.openxmlformats.org/officeDocument/2006/relationships/oleObject" Target="../embeddings/oleObject16.bin"/><Relationship Id="rId8"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17.bin"/><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wmf"/><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idx="4294967295"/>
          </p:nvPr>
        </p:nvSpPr>
        <p:spPr>
          <a:xfrm>
            <a:off x="0" y="1340694"/>
            <a:ext cx="12191999" cy="2787482"/>
          </a:xfrm>
          <a:prstGeom prst="rect">
            <a:avLst/>
          </a:prstGeom>
        </p:spPr>
        <p:txBody>
          <a:bodyPr/>
          <a:lstStyle/>
          <a:p>
            <a:pPr algn="ctr" eaLnBrk="1" hangingPunct="1"/>
            <a:r>
              <a:rPr lang="en-US" altLang="zh-CN" sz="3600" dirty="0">
                <a:ea typeface="黑体" panose="02010609060101010101" pitchFamily="49" charset="-122"/>
              </a:rPr>
              <a:t>Visualization of rare event and importance sampling</a:t>
            </a:r>
            <a:br>
              <a:rPr lang="en-US" altLang="zh-CN" sz="3600" dirty="0">
                <a:ea typeface="黑体" panose="02010609060101010101" pitchFamily="49" charset="-122"/>
              </a:rPr>
            </a:br>
            <a:r>
              <a:rPr lang="en-US" altLang="zh-CN" sz="3600" dirty="0">
                <a:ea typeface="黑体" panose="02010609060101010101" pitchFamily="49" charset="-122"/>
              </a:rPr>
              <a:t>proposal in high-dimensional space</a:t>
            </a:r>
            <a:endParaRPr lang="zh-CN" altLang="en-US" sz="3600" dirty="0">
              <a:ea typeface="黑体" panose="02010609060101010101" pitchFamily="49" charset="-122"/>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E4B9CB1-7293-4FA3-A27D-9CB130A1767C}"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Text Box 4"/>
          <p:cNvSpPr txBox="1">
            <a:spLocks noChangeArrowheads="1"/>
          </p:cNvSpPr>
          <p:nvPr/>
        </p:nvSpPr>
        <p:spPr bwMode="auto">
          <a:xfrm>
            <a:off x="981635" y="3346858"/>
            <a:ext cx="10228728" cy="1569660"/>
          </a:xfrm>
          <a:prstGeom prst="rect">
            <a:avLst/>
          </a:prstGeom>
          <a:no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algn="ctr">
              <a:defRPr/>
            </a:pPr>
            <a:r>
              <a:rPr lang="en-US" altLang="zh-CN" sz="2400" dirty="0">
                <a:solidFill>
                  <a:schemeClr val="bg1"/>
                </a:solidFill>
                <a:latin typeface="Times New Roman" panose="02020603050405020304" pitchFamily="18" charset="0"/>
                <a:cs typeface="Times New Roman" panose="02020603050405020304" pitchFamily="18" charset="0"/>
              </a:rPr>
              <a:t>Tianyu ZHANG</a:t>
            </a:r>
            <a:r>
              <a:rPr lang="en-HK" altLang="zh-CN" sz="2400" dirty="0">
                <a:solidFill>
                  <a:schemeClr val="bg1"/>
                </a:solidFill>
                <a:latin typeface="Times New Roman" panose="02020603050405020304" pitchFamily="18" charset="0"/>
                <a:cs typeface="Times New Roman" panose="02020603050405020304" pitchFamily="18" charset="0"/>
              </a:rPr>
              <a:t>, </a:t>
            </a:r>
            <a:r>
              <a:rPr lang="en-HK" altLang="zh-CN" sz="2400" dirty="0" err="1">
                <a:solidFill>
                  <a:schemeClr val="bg1"/>
                </a:solidFill>
                <a:latin typeface="Times New Roman" panose="02020603050405020304" pitchFamily="18" charset="0"/>
                <a:cs typeface="Times New Roman" panose="02020603050405020304" pitchFamily="18" charset="0"/>
              </a:rPr>
              <a:t>Hanzhe</a:t>
            </a:r>
            <a:r>
              <a:rPr lang="en-HK" altLang="zh-CN" sz="2400" dirty="0">
                <a:solidFill>
                  <a:schemeClr val="bg1"/>
                </a:solidFill>
                <a:latin typeface="Times New Roman" panose="02020603050405020304" pitchFamily="18" charset="0"/>
                <a:cs typeface="Times New Roman" panose="02020603050405020304" pitchFamily="18" charset="0"/>
              </a:rPr>
              <a:t> CUI, Wenxi QIU, </a:t>
            </a:r>
            <a:r>
              <a:rPr lang="en-HK" altLang="zh-CN" sz="2400" dirty="0" err="1">
                <a:solidFill>
                  <a:schemeClr val="bg1"/>
                </a:solidFill>
                <a:latin typeface="Times New Roman" panose="02020603050405020304" pitchFamily="18" charset="0"/>
                <a:cs typeface="Times New Roman" panose="02020603050405020304" pitchFamily="18" charset="0"/>
              </a:rPr>
              <a:t>Erjia</a:t>
            </a:r>
            <a:r>
              <a:rPr lang="en-HK" altLang="zh-CN" sz="2400" dirty="0">
                <a:solidFill>
                  <a:schemeClr val="bg1"/>
                </a:solidFill>
                <a:latin typeface="Times New Roman" panose="02020603050405020304" pitchFamily="18" charset="0"/>
                <a:cs typeface="Times New Roman" panose="02020603050405020304" pitchFamily="18" charset="0"/>
              </a:rPr>
              <a:t> FU</a:t>
            </a:r>
          </a:p>
          <a:p>
            <a:pPr lvl="0" algn="ctr">
              <a:defRPr/>
            </a:pPr>
            <a:r>
              <a:rPr lang="en-HK" altLang="zh-CN" sz="2400" dirty="0">
                <a:solidFill>
                  <a:schemeClr val="bg1"/>
                </a:solidFill>
                <a:latin typeface="Times New Roman" panose="02020603050405020304" pitchFamily="18" charset="0"/>
                <a:cs typeface="Times New Roman" panose="02020603050405020304" pitchFamily="18" charset="0"/>
              </a:rPr>
              <a:t> </a:t>
            </a:r>
            <a:r>
              <a:rPr lang="zh-CN" altLang="en-US" sz="2400" dirty="0">
                <a:solidFill>
                  <a:schemeClr val="bg1"/>
                </a:solidFill>
                <a:latin typeface="Times New Roman" panose="02020603050405020304" pitchFamily="18" charset="0"/>
                <a:cs typeface="Times New Roman" panose="02020603050405020304" pitchFamily="18" charset="0"/>
              </a:rPr>
              <a:t> </a:t>
            </a:r>
            <a:r>
              <a:rPr lang="en-US" altLang="zh-CN" sz="2400" dirty="0">
                <a:solidFill>
                  <a:schemeClr val="bg1"/>
                </a:solidFill>
                <a:latin typeface="Times New Roman" panose="02020603050405020304" pitchFamily="18" charset="0"/>
                <a:cs typeface="Times New Roman" panose="02020603050405020304" pitchFamily="18" charset="0"/>
              </a:rPr>
              <a:t>Department of Civil and Environmental Engineering</a:t>
            </a:r>
          </a:p>
          <a:p>
            <a:pPr lvl="0" algn="ctr">
              <a:defRPr/>
            </a:pPr>
            <a:r>
              <a:rPr kumimoji="0" lang="en-US" altLang="zh-CN" sz="240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Department of Industrial Engineering and Decision Analytics</a:t>
            </a:r>
          </a:p>
          <a:p>
            <a:pPr lvl="0" algn="ctr">
              <a:defRPr/>
            </a:pPr>
            <a:r>
              <a:rPr lang="en-US" altLang="zh-CN" sz="2400" dirty="0">
                <a:solidFill>
                  <a:schemeClr val="bg1"/>
                </a:solidFill>
                <a:latin typeface="Times New Roman" panose="02020603050405020304" pitchFamily="18" charset="0"/>
                <a:cs typeface="Times New Roman" panose="02020603050405020304" pitchFamily="18" charset="0"/>
              </a:rPr>
              <a:t>HKUST</a:t>
            </a:r>
            <a:endParaRPr kumimoji="0" lang="en-US" altLang="zh-CN" sz="240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40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65632-AC0F-31AB-42B3-B3588C7D3AC0}"/>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097EC17-B1EE-6599-B088-6A2AFA1B8C64}"/>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5EBCBB08-E84D-BBA4-7DC0-C8C913F8846E}"/>
              </a:ext>
            </a:extLst>
          </p:cNvPr>
          <p:cNvSpPr>
            <a:spLocks noGrp="1"/>
          </p:cNvSpPr>
          <p:nvPr>
            <p:ph type="title" idx="4294967295"/>
          </p:nvPr>
        </p:nvSpPr>
        <p:spPr>
          <a:xfrm>
            <a:off x="1094032" y="329078"/>
            <a:ext cx="7601393" cy="662960"/>
          </a:xfrm>
          <a:prstGeom prst="rect">
            <a:avLst/>
          </a:prstGeom>
        </p:spPr>
        <p:txBody>
          <a:bodyPr/>
          <a:lstStyle/>
          <a:p>
            <a:r>
              <a:rPr lang="en-HK" altLang="zh-CN" sz="3600" dirty="0">
                <a:latin typeface="Times New Roman" panose="02020603050405020304" pitchFamily="18" charset="0"/>
                <a:cs typeface="Times New Roman" panose="02020603050405020304" pitchFamily="18" charset="0"/>
              </a:rPr>
              <a:t>Datasets:</a:t>
            </a:r>
            <a:r>
              <a:rPr kumimoji="0" lang="en-US" sz="36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Heat diffusion dataset</a:t>
            </a:r>
            <a:endParaRPr lang="zh-CN" altLang="en-US" sz="3600" dirty="0">
              <a:latin typeface="Times New Roman" panose="02020603050405020304" pitchFamily="18" charset="0"/>
              <a:cs typeface="Times New Roman" panose="02020603050405020304" pitchFamily="18" charset="0"/>
            </a:endParaRPr>
          </a:p>
        </p:txBody>
      </p:sp>
      <p:sp>
        <p:nvSpPr>
          <p:cNvPr id="21" name="Rectangle 7">
            <a:extLst>
              <a:ext uri="{FF2B5EF4-FFF2-40B4-BE49-F238E27FC236}">
                <a16:creationId xmlns:a16="http://schemas.microsoft.com/office/drawing/2014/main" id="{BE5E981D-2A9D-5636-084F-E0F32FC245DF}"/>
              </a:ext>
            </a:extLst>
          </p:cNvPr>
          <p:cNvSpPr/>
          <p:nvPr/>
        </p:nvSpPr>
        <p:spPr>
          <a:xfrm>
            <a:off x="843866" y="1255222"/>
            <a:ext cx="10275689" cy="461665"/>
          </a:xfrm>
          <a:prstGeom prst="rect">
            <a:avLst/>
          </a:prstGeom>
        </p:spPr>
        <p:txBody>
          <a:bodyPr wrap="square">
            <a:spAutoFit/>
          </a:bodyPr>
          <a:lstStyle/>
          <a:p>
            <a:pPr marL="342900" lvl="0" indent="-342900">
              <a:buFont typeface="Wingdings" panose="05000000000000000000" pitchFamily="2" charset="2"/>
              <a:buChar char="l"/>
              <a:defRPr/>
            </a:pPr>
            <a:r>
              <a:rPr lang="en-HK" sz="2400" dirty="0">
                <a:solidFill>
                  <a:prstClr val="black">
                    <a:lumMod val="65000"/>
                  </a:prstClr>
                </a:solidFill>
                <a:latin typeface="Times New Roman" panose="02020603050405020304" pitchFamily="18" charset="0"/>
                <a:cs typeface="Times New Roman" panose="02020603050405020304" pitchFamily="18" charset="0"/>
              </a:rPr>
              <a:t>Embedder applied on the training dataset:</a:t>
            </a:r>
            <a:endParaRPr lang="en-US" sz="2400" dirty="0">
              <a:solidFill>
                <a:prstClr val="black">
                  <a:lumMod val="65000"/>
                </a:prst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9CB0E45-DE08-9937-FA56-32AE2E970F5E}"/>
              </a:ext>
            </a:extLst>
          </p:cNvPr>
          <p:cNvPicPr>
            <a:picLocks noChangeAspect="1"/>
          </p:cNvPicPr>
          <p:nvPr/>
        </p:nvPicPr>
        <p:blipFill>
          <a:blip r:embed="rId3"/>
          <a:stretch>
            <a:fillRect/>
          </a:stretch>
        </p:blipFill>
        <p:spPr>
          <a:xfrm>
            <a:off x="1300162" y="2056148"/>
            <a:ext cx="9591675" cy="4048125"/>
          </a:xfrm>
          <a:prstGeom prst="rect">
            <a:avLst/>
          </a:prstGeom>
        </p:spPr>
      </p:pic>
    </p:spTree>
    <p:extLst>
      <p:ext uri="{BB962C8B-B14F-4D97-AF65-F5344CB8AC3E}">
        <p14:creationId xmlns:p14="http://schemas.microsoft.com/office/powerpoint/2010/main" val="78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77459-ABC7-4BE1-2F6E-3E617E00870E}"/>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AED042A-6B8B-D378-F4C1-28A29B5A7B4F}"/>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39450875-11C0-6482-4E81-0D18EAEB4F74}"/>
              </a:ext>
            </a:extLst>
          </p:cNvPr>
          <p:cNvSpPr>
            <a:spLocks noGrp="1"/>
          </p:cNvSpPr>
          <p:nvPr>
            <p:ph type="title" idx="4294967295"/>
          </p:nvPr>
        </p:nvSpPr>
        <p:spPr>
          <a:xfrm>
            <a:off x="1094032" y="329078"/>
            <a:ext cx="7601393" cy="662960"/>
          </a:xfrm>
          <a:prstGeom prst="rect">
            <a:avLst/>
          </a:prstGeom>
        </p:spPr>
        <p:txBody>
          <a:bodyPr/>
          <a:lstStyle/>
          <a:p>
            <a:r>
              <a:rPr lang="en-HK" altLang="zh-CN" sz="3600" dirty="0">
                <a:latin typeface="Times New Roman" panose="02020603050405020304" pitchFamily="18" charset="0"/>
                <a:cs typeface="Times New Roman" panose="02020603050405020304" pitchFamily="18" charset="0"/>
              </a:rPr>
              <a:t>Datasets:</a:t>
            </a:r>
            <a:r>
              <a:rPr kumimoji="0" lang="en-US" sz="36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Heat diffusion dataset</a:t>
            </a:r>
            <a:endParaRPr lang="zh-CN" altLang="en-US" sz="3600" dirty="0">
              <a:latin typeface="Times New Roman" panose="02020603050405020304" pitchFamily="18" charset="0"/>
              <a:cs typeface="Times New Roman" panose="02020603050405020304" pitchFamily="18" charset="0"/>
            </a:endParaRPr>
          </a:p>
        </p:txBody>
      </p:sp>
      <p:sp>
        <p:nvSpPr>
          <p:cNvPr id="21" name="Rectangle 7">
            <a:extLst>
              <a:ext uri="{FF2B5EF4-FFF2-40B4-BE49-F238E27FC236}">
                <a16:creationId xmlns:a16="http://schemas.microsoft.com/office/drawing/2014/main" id="{4EF3DCA6-FA75-4B0E-4A78-ECA7893BE374}"/>
              </a:ext>
            </a:extLst>
          </p:cNvPr>
          <p:cNvSpPr/>
          <p:nvPr/>
        </p:nvSpPr>
        <p:spPr>
          <a:xfrm>
            <a:off x="843866" y="1255222"/>
            <a:ext cx="10275689" cy="461665"/>
          </a:xfrm>
          <a:prstGeom prst="rect">
            <a:avLst/>
          </a:prstGeom>
        </p:spPr>
        <p:txBody>
          <a:bodyPr wrap="square">
            <a:spAutoFit/>
          </a:bodyPr>
          <a:lstStyle/>
          <a:p>
            <a:pPr marL="342900" lvl="0" indent="-342900">
              <a:buFont typeface="Wingdings" panose="05000000000000000000" pitchFamily="2" charset="2"/>
              <a:buChar char="l"/>
              <a:defRPr/>
            </a:pPr>
            <a:r>
              <a:rPr lang="en-HK" sz="2400" dirty="0">
                <a:solidFill>
                  <a:prstClr val="black">
                    <a:lumMod val="65000"/>
                  </a:prstClr>
                </a:solidFill>
                <a:latin typeface="Times New Roman" panose="02020603050405020304" pitchFamily="18" charset="0"/>
                <a:cs typeface="Times New Roman" panose="02020603050405020304" pitchFamily="18" charset="0"/>
              </a:rPr>
              <a:t>Embedder applied on the original dataset:</a:t>
            </a:r>
            <a:endParaRPr lang="en-US" sz="2400" dirty="0">
              <a:solidFill>
                <a:prstClr val="black">
                  <a:lumMod val="65000"/>
                </a:prst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1CD265-895A-E2FF-D0CF-842CD934CEF4}"/>
              </a:ext>
            </a:extLst>
          </p:cNvPr>
          <p:cNvPicPr>
            <a:picLocks noChangeAspect="1"/>
          </p:cNvPicPr>
          <p:nvPr/>
        </p:nvPicPr>
        <p:blipFill>
          <a:blip r:embed="rId3"/>
          <a:stretch>
            <a:fillRect/>
          </a:stretch>
        </p:blipFill>
        <p:spPr>
          <a:xfrm>
            <a:off x="1228735" y="1832311"/>
            <a:ext cx="9505950" cy="4495800"/>
          </a:xfrm>
          <a:prstGeom prst="rect">
            <a:avLst/>
          </a:prstGeom>
        </p:spPr>
      </p:pic>
    </p:spTree>
    <p:extLst>
      <p:ext uri="{BB962C8B-B14F-4D97-AF65-F5344CB8AC3E}">
        <p14:creationId xmlns:p14="http://schemas.microsoft.com/office/powerpoint/2010/main" val="8357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27146-50AF-D9C6-EAB6-B1552E78CB6D}"/>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6C4CF03-DD17-5218-FBAD-54796091E123}"/>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13BB510F-A8D1-C5A1-7691-79A3F5A87869}"/>
              </a:ext>
            </a:extLst>
          </p:cNvPr>
          <p:cNvSpPr>
            <a:spLocks noGrp="1"/>
          </p:cNvSpPr>
          <p:nvPr>
            <p:ph type="title" idx="4294967295"/>
          </p:nvPr>
        </p:nvSpPr>
        <p:spPr>
          <a:xfrm>
            <a:off x="1094032" y="329078"/>
            <a:ext cx="7601393" cy="662960"/>
          </a:xfrm>
          <a:prstGeom prst="rect">
            <a:avLst/>
          </a:prstGeom>
        </p:spPr>
        <p:txBody>
          <a:bodyPr/>
          <a:lstStyle/>
          <a:p>
            <a:r>
              <a:rPr lang="en-HK" altLang="zh-CN" sz="3600" dirty="0">
                <a:latin typeface="Times New Roman" panose="02020603050405020304" pitchFamily="18" charset="0"/>
                <a:cs typeface="Times New Roman" panose="02020603050405020304" pitchFamily="18" charset="0"/>
              </a:rPr>
              <a:t>Datasets:</a:t>
            </a:r>
            <a:r>
              <a:rPr kumimoji="0" lang="en-US" sz="36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Heat diffusion dataset</a:t>
            </a:r>
            <a:endParaRPr lang="zh-CN" altLang="en-US" sz="3600" dirty="0">
              <a:latin typeface="Times New Roman" panose="02020603050405020304" pitchFamily="18" charset="0"/>
              <a:cs typeface="Times New Roman" panose="02020603050405020304" pitchFamily="18" charset="0"/>
            </a:endParaRPr>
          </a:p>
        </p:txBody>
      </p:sp>
      <p:sp>
        <p:nvSpPr>
          <p:cNvPr id="21" name="Rectangle 7">
            <a:extLst>
              <a:ext uri="{FF2B5EF4-FFF2-40B4-BE49-F238E27FC236}">
                <a16:creationId xmlns:a16="http://schemas.microsoft.com/office/drawing/2014/main" id="{C28C6D61-66B2-E050-84CF-E4C8EF6B173C}"/>
              </a:ext>
            </a:extLst>
          </p:cNvPr>
          <p:cNvSpPr/>
          <p:nvPr/>
        </p:nvSpPr>
        <p:spPr>
          <a:xfrm>
            <a:off x="843866" y="1255222"/>
            <a:ext cx="10275689" cy="461665"/>
          </a:xfrm>
          <a:prstGeom prst="rect">
            <a:avLst/>
          </a:prstGeom>
        </p:spPr>
        <p:txBody>
          <a:bodyPr wrap="square">
            <a:spAutoFit/>
          </a:bodyPr>
          <a:lstStyle/>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l"/>
              <a:tabLst/>
              <a:defRPr/>
            </a:pPr>
            <a:r>
              <a:rPr lang="en-HK" sz="2400" dirty="0">
                <a:solidFill>
                  <a:prstClr val="black">
                    <a:lumMod val="65000"/>
                  </a:prstClr>
                </a:solidFill>
                <a:latin typeface="Times New Roman" panose="02020603050405020304" pitchFamily="18" charset="0"/>
                <a:cs typeface="Times New Roman" panose="02020603050405020304" pitchFamily="18" charset="0"/>
              </a:rPr>
              <a:t>Embedder applied on the ICE dataset:</a:t>
            </a:r>
            <a:endParaRPr kumimoji="0" lang="en-US"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58518FD-C79C-C193-787A-89D81A5241F2}"/>
              </a:ext>
            </a:extLst>
          </p:cNvPr>
          <p:cNvPicPr>
            <a:picLocks noChangeAspect="1"/>
          </p:cNvPicPr>
          <p:nvPr/>
        </p:nvPicPr>
        <p:blipFill>
          <a:blip r:embed="rId3"/>
          <a:stretch>
            <a:fillRect/>
          </a:stretch>
        </p:blipFill>
        <p:spPr>
          <a:xfrm>
            <a:off x="1162050" y="2060911"/>
            <a:ext cx="9867900" cy="4038600"/>
          </a:xfrm>
          <a:prstGeom prst="rect">
            <a:avLst/>
          </a:prstGeom>
        </p:spPr>
      </p:pic>
    </p:spTree>
    <p:extLst>
      <p:ext uri="{BB962C8B-B14F-4D97-AF65-F5344CB8AC3E}">
        <p14:creationId xmlns:p14="http://schemas.microsoft.com/office/powerpoint/2010/main" val="220268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1505FD-1440-4875-9E76-11995B959EEB}"/>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044625EE-196F-4A25-9074-2A94A96A7603}"/>
              </a:ext>
            </a:extLst>
          </p:cNvPr>
          <p:cNvSpPr>
            <a:spLocks noGrp="1"/>
          </p:cNvSpPr>
          <p:nvPr>
            <p:ph type="title" idx="4294967295"/>
          </p:nvPr>
        </p:nvSpPr>
        <p:spPr>
          <a:xfrm>
            <a:off x="1094031" y="329078"/>
            <a:ext cx="11097969" cy="662960"/>
          </a:xfrm>
          <a:prstGeom prst="rect">
            <a:avLst/>
          </a:prstGeom>
        </p:spPr>
        <p:txBody>
          <a:bodyPr/>
          <a:lstStyle/>
          <a:p>
            <a:r>
              <a:rPr lang="en-HK" altLang="zh-CN" sz="3600" dirty="0">
                <a:latin typeface="Times New Roman" panose="02020603050405020304" pitchFamily="18" charset="0"/>
                <a:cs typeface="Times New Roman" panose="02020603050405020304" pitchFamily="18" charset="0"/>
              </a:rPr>
              <a:t>Conclusions</a:t>
            </a:r>
            <a:endParaRPr lang="zh-CN" altLang="en-US" sz="3600" dirty="0">
              <a:latin typeface="Times New Roman" panose="02020603050405020304" pitchFamily="18" charset="0"/>
              <a:cs typeface="Times New Roman" panose="02020603050405020304" pitchFamily="18" charset="0"/>
            </a:endParaRPr>
          </a:p>
        </p:txBody>
      </p:sp>
      <p:sp>
        <p:nvSpPr>
          <p:cNvPr id="21" name="Rectangle 7"/>
          <p:cNvSpPr/>
          <p:nvPr/>
        </p:nvSpPr>
        <p:spPr>
          <a:xfrm>
            <a:off x="843867" y="1393245"/>
            <a:ext cx="10586133" cy="1687963"/>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Dimension reduction algorithms, e.g. UMAP are useful tools to visualize high-dimensional rare event and importance distribution. </a:t>
            </a:r>
            <a:endParaRPr kumimoji="0" lang="en-HK"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76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1505FD-1440-4875-9E76-11995B959EEB}"/>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044625EE-196F-4A25-9074-2A94A96A7603}"/>
              </a:ext>
            </a:extLst>
          </p:cNvPr>
          <p:cNvSpPr>
            <a:spLocks noGrp="1"/>
          </p:cNvSpPr>
          <p:nvPr>
            <p:ph type="title" idx="4294967295"/>
          </p:nvPr>
        </p:nvSpPr>
        <p:spPr>
          <a:xfrm>
            <a:off x="1094031" y="329078"/>
            <a:ext cx="11097969" cy="662960"/>
          </a:xfrm>
          <a:prstGeom prst="rect">
            <a:avLst/>
          </a:prstGeom>
        </p:spPr>
        <p:txBody>
          <a:bodyPr/>
          <a:lstStyle/>
          <a:p>
            <a:r>
              <a:rPr lang="en-US" altLang="zh-CN" sz="3600" dirty="0">
                <a:latin typeface="Times New Roman" panose="02020603050405020304" pitchFamily="18" charset="0"/>
                <a:cs typeface="Times New Roman" panose="02020603050405020304" pitchFamily="18" charset="0"/>
              </a:rPr>
              <a:t>Reference</a:t>
            </a:r>
            <a:endParaRPr lang="zh-CN" altLang="en-US" sz="3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62D28C2-65F9-9658-0740-53ACDA43351B}"/>
              </a:ext>
            </a:extLst>
          </p:cNvPr>
          <p:cNvPicPr>
            <a:picLocks noChangeAspect="1"/>
          </p:cNvPicPr>
          <p:nvPr/>
        </p:nvPicPr>
        <p:blipFill>
          <a:blip r:embed="rId2"/>
          <a:stretch>
            <a:fillRect/>
          </a:stretch>
        </p:blipFill>
        <p:spPr>
          <a:xfrm>
            <a:off x="850900" y="1469179"/>
            <a:ext cx="10490200" cy="2518481"/>
          </a:xfrm>
          <a:prstGeom prst="rect">
            <a:avLst/>
          </a:prstGeom>
        </p:spPr>
      </p:pic>
    </p:spTree>
    <p:extLst>
      <p:ext uri="{BB962C8B-B14F-4D97-AF65-F5344CB8AC3E}">
        <p14:creationId xmlns:p14="http://schemas.microsoft.com/office/powerpoint/2010/main" val="228893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678331-1CAA-F40F-EE10-8F6A4A47163A}"/>
              </a:ext>
            </a:extLst>
          </p:cNvPr>
          <p:cNvSpPr>
            <a:spLocks noGrp="1"/>
          </p:cNvSpPr>
          <p:nvPr>
            <p:ph type="sldNum" sz="quarter" idx="11"/>
          </p:nvPr>
        </p:nvSpPr>
        <p:spPr/>
        <p:txBody>
          <a:bodyPr/>
          <a:lstStyle/>
          <a:p>
            <a:pPr>
              <a:defRPr/>
            </a:pPr>
            <a:fld id="{CB8B28C9-510B-471F-AD22-D8617BBC9B3E}" type="slidenum">
              <a:rPr lang="en-US" smtClean="0">
                <a:solidFill>
                  <a:prstClr val="black"/>
                </a:solidFill>
              </a:rPr>
              <a:pPr>
                <a:defRPr/>
              </a:pPr>
              <a:t>15</a:t>
            </a:fld>
            <a:endParaRPr lang="en-US" dirty="0">
              <a:solidFill>
                <a:prstClr val="black"/>
              </a:solidFill>
            </a:endParaRPr>
          </a:p>
        </p:txBody>
      </p:sp>
      <p:sp>
        <p:nvSpPr>
          <p:cNvPr id="3" name="Rectangle 2">
            <a:extLst>
              <a:ext uri="{FF2B5EF4-FFF2-40B4-BE49-F238E27FC236}">
                <a16:creationId xmlns:a16="http://schemas.microsoft.com/office/drawing/2014/main" id="{2C0185CA-CCE2-16FC-621A-08C2EFF0B0F5}"/>
              </a:ext>
            </a:extLst>
          </p:cNvPr>
          <p:cNvSpPr/>
          <p:nvPr/>
        </p:nvSpPr>
        <p:spPr>
          <a:xfrm>
            <a:off x="4399574" y="2967335"/>
            <a:ext cx="3392853" cy="923330"/>
          </a:xfrm>
          <a:prstGeom prst="rect">
            <a:avLst/>
          </a:prstGeom>
          <a:noFill/>
        </p:spPr>
        <p:txBody>
          <a:bodyPr wrap="none" lIns="91440" tIns="45720" rIns="91440" bIns="45720">
            <a:spAutoFit/>
          </a:bodyPr>
          <a:lstStyle/>
          <a:p>
            <a:pPr algn="ctr"/>
            <a:r>
              <a:rPr lang="en-US" altLang="zh-CN"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6757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1505FD-1440-4875-9E76-11995B959EEB}"/>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044625EE-196F-4A25-9074-2A94A96A7603}"/>
              </a:ext>
            </a:extLst>
          </p:cNvPr>
          <p:cNvSpPr>
            <a:spLocks noGrp="1"/>
          </p:cNvSpPr>
          <p:nvPr>
            <p:ph type="title" idx="4294967295"/>
          </p:nvPr>
        </p:nvSpPr>
        <p:spPr>
          <a:xfrm>
            <a:off x="1094032" y="329078"/>
            <a:ext cx="7601393" cy="662960"/>
          </a:xfrm>
          <a:prstGeom prst="rect">
            <a:avLst/>
          </a:prstGeom>
        </p:spPr>
        <p:txBody>
          <a:bodyPr/>
          <a:lstStyle/>
          <a:p>
            <a:r>
              <a:rPr lang="en-US" altLang="zh-CN" sz="3600" dirty="0">
                <a:latin typeface="Times New Roman" panose="02020603050405020304" pitchFamily="18" charset="0"/>
                <a:cs typeface="Times New Roman" panose="02020603050405020304" pitchFamily="18" charset="0"/>
              </a:rPr>
              <a:t>Outline</a:t>
            </a:r>
            <a:endParaRPr lang="zh-CN" altLang="en-US" sz="3600" dirty="0">
              <a:latin typeface="Times New Roman" panose="02020603050405020304" pitchFamily="18" charset="0"/>
              <a:cs typeface="Times New Roman" panose="02020603050405020304" pitchFamily="18" charset="0"/>
            </a:endParaRPr>
          </a:p>
        </p:txBody>
      </p:sp>
      <p:sp>
        <p:nvSpPr>
          <p:cNvPr id="21" name="Rectangle 7"/>
          <p:cNvSpPr/>
          <p:nvPr/>
        </p:nvSpPr>
        <p:spPr>
          <a:xfrm>
            <a:off x="843867" y="1255222"/>
            <a:ext cx="8568952" cy="2241960"/>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sz="2400" b="1"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Problem formulation</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sz="2400" b="1"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Methodology</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sz="2400" b="1"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Datasets</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sz="2400" b="1"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412099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CE7F29-66C5-9CDB-E345-6BB4A8351D3F}"/>
              </a:ext>
            </a:extLst>
          </p:cNvPr>
          <p:cNvSpPr>
            <a:spLocks noGrp="1"/>
          </p:cNvSpPr>
          <p:nvPr>
            <p:ph type="sldNum" sz="quarter" idx="11"/>
          </p:nvPr>
        </p:nvSpPr>
        <p:spPr/>
        <p:txBody>
          <a:bodyPr/>
          <a:lstStyle/>
          <a:p>
            <a:pPr>
              <a:defRPr/>
            </a:pPr>
            <a:fld id="{CB8B28C9-510B-471F-AD22-D8617BBC9B3E}" type="slidenum">
              <a:rPr lang="en-US" smtClean="0">
                <a:solidFill>
                  <a:prstClr val="black"/>
                </a:solidFill>
              </a:rPr>
              <a:pPr>
                <a:defRPr/>
              </a:pPr>
              <a:t>3</a:t>
            </a:fld>
            <a:endParaRPr lang="en-US" dirty="0">
              <a:solidFill>
                <a:prstClr val="black"/>
              </a:solidFill>
            </a:endParaRPr>
          </a:p>
        </p:txBody>
      </p:sp>
      <p:graphicFrame>
        <p:nvGraphicFramePr>
          <p:cNvPr id="3" name="Object 2">
            <a:extLst>
              <a:ext uri="{FF2B5EF4-FFF2-40B4-BE49-F238E27FC236}">
                <a16:creationId xmlns:a16="http://schemas.microsoft.com/office/drawing/2014/main" id="{00E09481-9C4B-1C71-9AC8-6B0A5795A71E}"/>
              </a:ext>
            </a:extLst>
          </p:cNvPr>
          <p:cNvGraphicFramePr>
            <a:graphicFrameLocks noChangeAspect="1"/>
          </p:cNvGraphicFramePr>
          <p:nvPr>
            <p:extLst>
              <p:ext uri="{D42A27DB-BD31-4B8C-83A1-F6EECF244321}">
                <p14:modId xmlns:p14="http://schemas.microsoft.com/office/powerpoint/2010/main" val="2649233050"/>
              </p:ext>
            </p:extLst>
          </p:nvPr>
        </p:nvGraphicFramePr>
        <p:xfrm>
          <a:off x="637934" y="1593302"/>
          <a:ext cx="2621845" cy="457200"/>
        </p:xfrm>
        <a:graphic>
          <a:graphicData uri="http://schemas.openxmlformats.org/presentationml/2006/ole">
            <mc:AlternateContent xmlns:mc="http://schemas.openxmlformats.org/markup-compatibility/2006">
              <mc:Choice xmlns:v="urn:schemas-microsoft-com:vml" Requires="v">
                <p:oleObj name="Equation" r:id="rId3" imgW="1663560" imgH="291960" progId="Equation.DSMT4">
                  <p:embed/>
                </p:oleObj>
              </mc:Choice>
              <mc:Fallback>
                <p:oleObj name="Equation" r:id="rId3" imgW="1663560" imgH="291960" progId="Equation.DSMT4">
                  <p:embed/>
                  <p:pic>
                    <p:nvPicPr>
                      <p:cNvPr id="0" name=""/>
                      <p:cNvPicPr/>
                      <p:nvPr/>
                    </p:nvPicPr>
                    <p:blipFill>
                      <a:blip r:embed="rId4"/>
                      <a:stretch>
                        <a:fillRect/>
                      </a:stretch>
                    </p:blipFill>
                    <p:spPr>
                      <a:xfrm>
                        <a:off x="637934" y="1593302"/>
                        <a:ext cx="2621845" cy="457200"/>
                      </a:xfrm>
                      <a:prstGeom prst="rect">
                        <a:avLst/>
                      </a:prstGeom>
                    </p:spPr>
                  </p:pic>
                </p:oleObj>
              </mc:Fallback>
            </mc:AlternateContent>
          </a:graphicData>
        </a:graphic>
      </p:graphicFrame>
      <p:sp>
        <p:nvSpPr>
          <p:cNvPr id="4" name="标题 2">
            <a:extLst>
              <a:ext uri="{FF2B5EF4-FFF2-40B4-BE49-F238E27FC236}">
                <a16:creationId xmlns:a16="http://schemas.microsoft.com/office/drawing/2014/main" id="{AE8CB6C3-1F39-2FE8-C5B9-01DD10DC3E95}"/>
              </a:ext>
            </a:extLst>
          </p:cNvPr>
          <p:cNvSpPr txBox="1">
            <a:spLocks/>
          </p:cNvSpPr>
          <p:nvPr/>
        </p:nvSpPr>
        <p:spPr>
          <a:xfrm>
            <a:off x="1094032" y="329078"/>
            <a:ext cx="7601393" cy="662960"/>
          </a:xfrm>
          <a:prstGeom prst="rect">
            <a:avLst/>
          </a:prstGeom>
        </p:spPr>
        <p:txBody>
          <a:bodyPr/>
          <a:lstStyle>
            <a:lvl1pPr algn="l" rtl="0" eaLnBrk="0" fontAlgn="base" hangingPunct="0">
              <a:spcBef>
                <a:spcPct val="0"/>
              </a:spcBef>
              <a:spcAft>
                <a:spcPct val="0"/>
              </a:spcAft>
              <a:defRPr sz="26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600" b="1">
                <a:solidFill>
                  <a:schemeClr val="bg1"/>
                </a:solidFill>
                <a:latin typeface="Arial" charset="0"/>
                <a:cs typeface="Arial" charset="0"/>
              </a:defRPr>
            </a:lvl2pPr>
            <a:lvl3pPr algn="l" rtl="0" eaLnBrk="0" fontAlgn="base" hangingPunct="0">
              <a:spcBef>
                <a:spcPct val="0"/>
              </a:spcBef>
              <a:spcAft>
                <a:spcPct val="0"/>
              </a:spcAft>
              <a:defRPr sz="2600" b="1">
                <a:solidFill>
                  <a:schemeClr val="bg1"/>
                </a:solidFill>
                <a:latin typeface="Arial" charset="0"/>
                <a:cs typeface="Arial" charset="0"/>
              </a:defRPr>
            </a:lvl3pPr>
            <a:lvl4pPr algn="l" rtl="0" eaLnBrk="0" fontAlgn="base" hangingPunct="0">
              <a:spcBef>
                <a:spcPct val="0"/>
              </a:spcBef>
              <a:spcAft>
                <a:spcPct val="0"/>
              </a:spcAft>
              <a:defRPr sz="2600" b="1">
                <a:solidFill>
                  <a:schemeClr val="bg1"/>
                </a:solidFill>
                <a:latin typeface="Arial" charset="0"/>
                <a:cs typeface="Arial" charset="0"/>
              </a:defRPr>
            </a:lvl4pPr>
            <a:lvl5pPr algn="l" rtl="0" eaLnBrk="0" fontAlgn="base" hangingPunct="0">
              <a:spcBef>
                <a:spcPct val="0"/>
              </a:spcBef>
              <a:spcAft>
                <a:spcPct val="0"/>
              </a:spcAft>
              <a:defRPr sz="2600" b="1">
                <a:solidFill>
                  <a:schemeClr val="bg1"/>
                </a:solidFill>
                <a:latin typeface="Arial" charset="0"/>
                <a:cs typeface="Arial" charset="0"/>
              </a:defRPr>
            </a:lvl5pPr>
            <a:lvl6pPr marL="457189" algn="l" rtl="0" fontAlgn="base">
              <a:spcBef>
                <a:spcPct val="0"/>
              </a:spcBef>
              <a:spcAft>
                <a:spcPct val="0"/>
              </a:spcAft>
              <a:defRPr sz="2800" b="1">
                <a:solidFill>
                  <a:schemeClr val="bg1"/>
                </a:solidFill>
                <a:latin typeface="Arial" charset="0"/>
                <a:cs typeface="Arial" charset="0"/>
              </a:defRPr>
            </a:lvl6pPr>
            <a:lvl7pPr marL="914377" algn="l" rtl="0" fontAlgn="base">
              <a:spcBef>
                <a:spcPct val="0"/>
              </a:spcBef>
              <a:spcAft>
                <a:spcPct val="0"/>
              </a:spcAft>
              <a:defRPr sz="2800" b="1">
                <a:solidFill>
                  <a:schemeClr val="bg1"/>
                </a:solidFill>
                <a:latin typeface="Arial" charset="0"/>
                <a:cs typeface="Arial" charset="0"/>
              </a:defRPr>
            </a:lvl7pPr>
            <a:lvl8pPr marL="1371566" algn="l" rtl="0" fontAlgn="base">
              <a:spcBef>
                <a:spcPct val="0"/>
              </a:spcBef>
              <a:spcAft>
                <a:spcPct val="0"/>
              </a:spcAft>
              <a:defRPr sz="2800" b="1">
                <a:solidFill>
                  <a:schemeClr val="bg1"/>
                </a:solidFill>
                <a:latin typeface="Arial" charset="0"/>
                <a:cs typeface="Arial" charset="0"/>
              </a:defRPr>
            </a:lvl8pPr>
            <a:lvl9pPr marL="1828754" algn="l" rtl="0" fontAlgn="base">
              <a:spcBef>
                <a:spcPct val="0"/>
              </a:spcBef>
              <a:spcAft>
                <a:spcPct val="0"/>
              </a:spcAft>
              <a:defRPr sz="2800" b="1">
                <a:solidFill>
                  <a:schemeClr val="bg1"/>
                </a:solidFill>
                <a:latin typeface="Arial" charset="0"/>
                <a:cs typeface="Arial" charset="0"/>
              </a:defRPr>
            </a:lvl9pPr>
          </a:lstStyle>
          <a:p>
            <a:r>
              <a:rPr lang="en-US" altLang="zh-CN" sz="3600" dirty="0">
                <a:latin typeface="Times New Roman" panose="02020603050405020304" pitchFamily="18" charset="0"/>
                <a:cs typeface="Times New Roman" panose="02020603050405020304" pitchFamily="18" charset="0"/>
              </a:rPr>
              <a:t>Problem Formulation </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2CA266A2-0708-9A33-90B2-2B818E4C83D8}"/>
              </a:ext>
            </a:extLst>
          </p:cNvPr>
          <p:cNvGraphicFramePr>
            <a:graphicFrameLocks noChangeAspect="1"/>
          </p:cNvGraphicFramePr>
          <p:nvPr>
            <p:extLst>
              <p:ext uri="{D42A27DB-BD31-4B8C-83A1-F6EECF244321}">
                <p14:modId xmlns:p14="http://schemas.microsoft.com/office/powerpoint/2010/main" val="3925448822"/>
              </p:ext>
            </p:extLst>
          </p:nvPr>
        </p:nvGraphicFramePr>
        <p:xfrm>
          <a:off x="936672" y="2150312"/>
          <a:ext cx="3491975" cy="640080"/>
        </p:xfrm>
        <a:graphic>
          <a:graphicData uri="http://schemas.openxmlformats.org/presentationml/2006/ole">
            <mc:AlternateContent xmlns:mc="http://schemas.openxmlformats.org/markup-compatibility/2006">
              <mc:Choice xmlns:v="urn:schemas-microsoft-com:vml" Requires="v">
                <p:oleObj name="Equation" r:id="rId5" imgW="2425680" imgH="444240" progId="Equation.DSMT4">
                  <p:embed/>
                </p:oleObj>
              </mc:Choice>
              <mc:Fallback>
                <p:oleObj name="Equation" r:id="rId5" imgW="2425680" imgH="444240" progId="Equation.DSMT4">
                  <p:embed/>
                  <p:pic>
                    <p:nvPicPr>
                      <p:cNvPr id="0" name=""/>
                      <p:cNvPicPr/>
                      <p:nvPr/>
                    </p:nvPicPr>
                    <p:blipFill>
                      <a:blip r:embed="rId6"/>
                      <a:stretch>
                        <a:fillRect/>
                      </a:stretch>
                    </p:blipFill>
                    <p:spPr>
                      <a:xfrm>
                        <a:off x="936672" y="2150312"/>
                        <a:ext cx="3491975" cy="64008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DAAF0CD-36BD-F211-12DB-2D3B88BCE800}"/>
                  </a:ext>
                </a:extLst>
              </p:cNvPr>
              <p:cNvSpPr txBox="1"/>
              <p:nvPr/>
            </p:nvSpPr>
            <p:spPr>
              <a:xfrm>
                <a:off x="523717" y="4737608"/>
                <a:ext cx="5982600" cy="830997"/>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For </a:t>
                </a:r>
                <a14:m>
                  <m:oMath xmlns:m="http://schemas.openxmlformats.org/officeDocument/2006/math">
                    <m:r>
                      <a:rPr lang="en-HK" altLang="zh-CN" sz="2400" b="0" i="1" smtClean="0">
                        <a:solidFill>
                          <a:srgbClr val="FF0000"/>
                        </a:solidFill>
                        <a:latin typeface="Cambria Math" panose="02040503050406030204" pitchFamily="18" charset="0"/>
                        <a:cs typeface="Times New Roman" panose="02020603050405020304" pitchFamily="18" charset="0"/>
                      </a:rPr>
                      <m:t>𝑛</m:t>
                    </m:r>
                    <m:r>
                      <a:rPr lang="en-HK" altLang="zh-CN" sz="2400" b="0" i="1" smtClean="0">
                        <a:solidFill>
                          <a:srgbClr val="FF0000"/>
                        </a:solidFill>
                        <a:latin typeface="Cambria Math" panose="02040503050406030204" pitchFamily="18" charset="0"/>
                        <a:cs typeface="Times New Roman" panose="02020603050405020304" pitchFamily="18" charset="0"/>
                      </a:rPr>
                      <m:t>≥3 </m:t>
                    </m:r>
                  </m:oMath>
                </a14:m>
                <a:r>
                  <a:rPr lang="en-HK" sz="2400" dirty="0">
                    <a:solidFill>
                      <a:srgbClr val="FF0000"/>
                    </a:solidFill>
                    <a:latin typeface="Times New Roman" panose="02020603050405020304" pitchFamily="18" charset="0"/>
                    <a:cs typeface="Times New Roman" panose="02020603050405020304" pitchFamily="18" charset="0"/>
                  </a:rPr>
                  <a:t>problems, can we visualize them via</a:t>
                </a:r>
              </a:p>
              <a:p>
                <a:r>
                  <a:rPr lang="en-HK" sz="2400" dirty="0">
                    <a:solidFill>
                      <a:srgbClr val="FF0000"/>
                    </a:solidFill>
                    <a:latin typeface="Times New Roman" panose="02020603050405020304" pitchFamily="18" charset="0"/>
                    <a:cs typeface="Times New Roman" panose="02020603050405020304" pitchFamily="18" charset="0"/>
                  </a:rPr>
                  <a:t>dimension reduction?</a:t>
                </a:r>
              </a:p>
            </p:txBody>
          </p:sp>
        </mc:Choice>
        <mc:Fallback>
          <p:sp>
            <p:nvSpPr>
              <p:cNvPr id="13" name="TextBox 12">
                <a:extLst>
                  <a:ext uri="{FF2B5EF4-FFF2-40B4-BE49-F238E27FC236}">
                    <a16:creationId xmlns:a16="http://schemas.microsoft.com/office/drawing/2014/main" id="{9DAAF0CD-36BD-F211-12DB-2D3B88BCE800}"/>
                  </a:ext>
                </a:extLst>
              </p:cNvPr>
              <p:cNvSpPr txBox="1">
                <a:spLocks noRot="1" noChangeAspect="1" noMove="1" noResize="1" noEditPoints="1" noAdjustHandles="1" noChangeArrowheads="1" noChangeShapeType="1" noTextEdit="1"/>
              </p:cNvSpPr>
              <p:nvPr/>
            </p:nvSpPr>
            <p:spPr>
              <a:xfrm>
                <a:off x="523717" y="4737608"/>
                <a:ext cx="5982600" cy="830997"/>
              </a:xfrm>
              <a:prstGeom prst="rect">
                <a:avLst/>
              </a:prstGeom>
              <a:blipFill>
                <a:blip r:embed="rId7"/>
                <a:stretch>
                  <a:fillRect l="-1631" t="-5882" r="-306" b="-16176"/>
                </a:stretch>
              </a:blipFill>
            </p:spPr>
            <p:txBody>
              <a:bodyPr/>
              <a:lstStyle/>
              <a:p>
                <a:r>
                  <a:rPr lang="en-HK">
                    <a:noFill/>
                  </a:rPr>
                  <a:t> </a:t>
                </a:r>
              </a:p>
            </p:txBody>
          </p:sp>
        </mc:Fallback>
      </mc:AlternateContent>
      <p:sp>
        <p:nvSpPr>
          <p:cNvPr id="14" name="TextBox 13">
            <a:extLst>
              <a:ext uri="{FF2B5EF4-FFF2-40B4-BE49-F238E27FC236}">
                <a16:creationId xmlns:a16="http://schemas.microsoft.com/office/drawing/2014/main" id="{CCE60CF0-E23E-E1C6-0A5E-156A2DB4D52D}"/>
              </a:ext>
            </a:extLst>
          </p:cNvPr>
          <p:cNvSpPr txBox="1"/>
          <p:nvPr/>
        </p:nvSpPr>
        <p:spPr>
          <a:xfrm>
            <a:off x="7466825" y="425625"/>
            <a:ext cx="3961341" cy="369332"/>
          </a:xfrm>
          <a:prstGeom prst="rect">
            <a:avLst/>
          </a:prstGeom>
          <a:noFill/>
        </p:spPr>
        <p:txBody>
          <a:bodyPr wrap="non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Adaptive Importance Sampling</a:t>
            </a:r>
            <a:r>
              <a:rPr lang="zh-CN" altLang="en-US" b="1" dirty="0">
                <a:solidFill>
                  <a:schemeClr val="bg1"/>
                </a:solidFill>
                <a:latin typeface="Times New Roman" panose="02020603050405020304" pitchFamily="18" charset="0"/>
                <a:cs typeface="Times New Roman" panose="02020603050405020304" pitchFamily="18" charset="0"/>
              </a:rPr>
              <a:t> </a:t>
            </a:r>
            <a:r>
              <a:rPr lang="en-HK" altLang="zh-CN" b="1" dirty="0">
                <a:solidFill>
                  <a:schemeClr val="bg1"/>
                </a:solidFill>
                <a:latin typeface="Times New Roman" panose="02020603050405020304" pitchFamily="18" charset="0"/>
                <a:cs typeface="Times New Roman" panose="02020603050405020304" pitchFamily="18" charset="0"/>
              </a:rPr>
              <a:t>(AIS)</a:t>
            </a:r>
            <a:endParaRPr lang="en-HK" dirty="0">
              <a:solidFill>
                <a:schemeClr val="bg1"/>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18D0F113-9CE5-C204-9F04-9BBD060D5589}"/>
              </a:ext>
            </a:extLst>
          </p:cNvPr>
          <p:cNvGrpSpPr/>
          <p:nvPr/>
        </p:nvGrpSpPr>
        <p:grpSpPr>
          <a:xfrm>
            <a:off x="9716129" y="1017544"/>
            <a:ext cx="1694033" cy="5353094"/>
            <a:chOff x="9716129" y="1017544"/>
            <a:chExt cx="1694033" cy="5353094"/>
          </a:xfrm>
        </p:grpSpPr>
        <p:sp>
          <p:nvSpPr>
            <p:cNvPr id="31" name="TextBox 30">
              <a:extLst>
                <a:ext uri="{FF2B5EF4-FFF2-40B4-BE49-F238E27FC236}">
                  <a16:creationId xmlns:a16="http://schemas.microsoft.com/office/drawing/2014/main" id="{B2B82035-2CBE-B669-5BD2-15E425A04972}"/>
                </a:ext>
              </a:extLst>
            </p:cNvPr>
            <p:cNvSpPr txBox="1"/>
            <p:nvPr/>
          </p:nvSpPr>
          <p:spPr>
            <a:xfrm>
              <a:off x="10129042" y="1017544"/>
              <a:ext cx="1281120" cy="307777"/>
            </a:xfrm>
            <a:prstGeom prst="rect">
              <a:avLst/>
            </a:prstGeom>
            <a:noFill/>
          </p:spPr>
          <p:txBody>
            <a:bodyPr wrap="none" rtlCol="0">
              <a:spAutoFit/>
            </a:bodyPr>
            <a:lstStyle/>
            <a:p>
              <a:pPr algn="ctr"/>
              <a:r>
                <a:rPr lang="en-US" altLang="zh-CN" sz="1400" dirty="0">
                  <a:solidFill>
                    <a:schemeClr val="bg1"/>
                  </a:solidFill>
                  <a:latin typeface="Times New Roman" panose="02020603050405020304" pitchFamily="18" charset="0"/>
                  <a:cs typeface="Times New Roman" panose="02020603050405020304" pitchFamily="18" charset="0"/>
                </a:rPr>
                <a:t>Approximation</a:t>
              </a:r>
              <a:endParaRPr lang="en-HK" sz="1400" dirty="0">
                <a:solidFill>
                  <a:schemeClr val="bg1"/>
                </a:solidFill>
                <a:latin typeface="Times New Roman" panose="02020603050405020304" pitchFamily="18" charset="0"/>
                <a:cs typeface="Times New Roman" panose="02020603050405020304" pitchFamily="18" charset="0"/>
              </a:endParaRPr>
            </a:p>
          </p:txBody>
        </p:sp>
        <p:graphicFrame>
          <p:nvGraphicFramePr>
            <p:cNvPr id="33" name="Object 32">
              <a:extLst>
                <a:ext uri="{FF2B5EF4-FFF2-40B4-BE49-F238E27FC236}">
                  <a16:creationId xmlns:a16="http://schemas.microsoft.com/office/drawing/2014/main" id="{81D63A74-7474-A766-2AF8-EC84614ADFE3}"/>
                </a:ext>
              </a:extLst>
            </p:cNvPr>
            <p:cNvGraphicFramePr>
              <a:graphicFrameLocks noChangeAspect="1"/>
            </p:cNvGraphicFramePr>
            <p:nvPr>
              <p:extLst>
                <p:ext uri="{D42A27DB-BD31-4B8C-83A1-F6EECF244321}">
                  <p14:modId xmlns:p14="http://schemas.microsoft.com/office/powerpoint/2010/main" val="3819270449"/>
                </p:ext>
              </p:extLst>
            </p:nvPr>
          </p:nvGraphicFramePr>
          <p:xfrm>
            <a:off x="10298113" y="1693863"/>
            <a:ext cx="942975" cy="457200"/>
          </p:xfrm>
          <a:graphic>
            <a:graphicData uri="http://schemas.openxmlformats.org/presentationml/2006/ole">
              <mc:AlternateContent xmlns:mc="http://schemas.openxmlformats.org/markup-compatibility/2006">
                <mc:Choice xmlns:v="urn:schemas-microsoft-com:vml" Requires="v">
                  <p:oleObj name="Equation" r:id="rId8" imgW="943200" imgH="457160" progId="Equation.DSMT4">
                    <p:embed/>
                  </p:oleObj>
                </mc:Choice>
                <mc:Fallback>
                  <p:oleObj name="Equation" r:id="rId8" imgW="943200" imgH="457160" progId="Equation.DSMT4">
                    <p:embed/>
                    <p:pic>
                      <p:nvPicPr>
                        <p:cNvPr id="0" name=""/>
                        <p:cNvPicPr/>
                        <p:nvPr/>
                      </p:nvPicPr>
                      <p:blipFill>
                        <a:blip r:embed="rId9"/>
                        <a:stretch>
                          <a:fillRect/>
                        </a:stretch>
                      </p:blipFill>
                      <p:spPr>
                        <a:xfrm>
                          <a:off x="10298113" y="1693863"/>
                          <a:ext cx="942975" cy="4572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A2BF4D27-DB5C-2616-1895-5C3C09E7A635}"/>
                </a:ext>
              </a:extLst>
            </p:cNvPr>
            <p:cNvGraphicFramePr>
              <a:graphicFrameLocks noChangeAspect="1"/>
            </p:cNvGraphicFramePr>
            <p:nvPr>
              <p:extLst>
                <p:ext uri="{D42A27DB-BD31-4B8C-83A1-F6EECF244321}">
                  <p14:modId xmlns:p14="http://schemas.microsoft.com/office/powerpoint/2010/main" val="3981781311"/>
                </p:ext>
              </p:extLst>
            </p:nvPr>
          </p:nvGraphicFramePr>
          <p:xfrm>
            <a:off x="10298112" y="2718201"/>
            <a:ext cx="914400" cy="457200"/>
          </p:xfrm>
          <a:graphic>
            <a:graphicData uri="http://schemas.openxmlformats.org/presentationml/2006/ole">
              <mc:AlternateContent xmlns:mc="http://schemas.openxmlformats.org/markup-compatibility/2006">
                <mc:Choice xmlns:v="urn:schemas-microsoft-com:vml" Requires="v">
                  <p:oleObj name="Equation" r:id="rId10" imgW="914400" imgH="457160" progId="Equation.DSMT4">
                    <p:embed/>
                  </p:oleObj>
                </mc:Choice>
                <mc:Fallback>
                  <p:oleObj name="Equation" r:id="rId10" imgW="914400" imgH="457160" progId="Equation.DSMT4">
                    <p:embed/>
                    <p:pic>
                      <p:nvPicPr>
                        <p:cNvPr id="0" name=""/>
                        <p:cNvPicPr/>
                        <p:nvPr/>
                      </p:nvPicPr>
                      <p:blipFill>
                        <a:blip r:embed="rId11"/>
                        <a:stretch>
                          <a:fillRect/>
                        </a:stretch>
                      </p:blipFill>
                      <p:spPr>
                        <a:xfrm>
                          <a:off x="10298112" y="2718201"/>
                          <a:ext cx="914400" cy="45720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0C381474-F681-F9FD-2786-8F57B5703D01}"/>
                </a:ext>
              </a:extLst>
            </p:cNvPr>
            <p:cNvGraphicFramePr>
              <a:graphicFrameLocks noChangeAspect="1"/>
            </p:cNvGraphicFramePr>
            <p:nvPr>
              <p:extLst>
                <p:ext uri="{D42A27DB-BD31-4B8C-83A1-F6EECF244321}">
                  <p14:modId xmlns:p14="http://schemas.microsoft.com/office/powerpoint/2010/main" val="2120415585"/>
                </p:ext>
              </p:extLst>
            </p:nvPr>
          </p:nvGraphicFramePr>
          <p:xfrm>
            <a:off x="10283824" y="3771600"/>
            <a:ext cx="942975" cy="457200"/>
          </p:xfrm>
          <a:graphic>
            <a:graphicData uri="http://schemas.openxmlformats.org/presentationml/2006/ole">
              <mc:AlternateContent xmlns:mc="http://schemas.openxmlformats.org/markup-compatibility/2006">
                <mc:Choice xmlns:v="urn:schemas-microsoft-com:vml" Requires="v">
                  <p:oleObj name="Equation" r:id="rId12" imgW="943200" imgH="457160" progId="Equation.DSMT4">
                    <p:embed/>
                  </p:oleObj>
                </mc:Choice>
                <mc:Fallback>
                  <p:oleObj name="Equation" r:id="rId12" imgW="943200" imgH="457160" progId="Equation.DSMT4">
                    <p:embed/>
                    <p:pic>
                      <p:nvPicPr>
                        <p:cNvPr id="0" name=""/>
                        <p:cNvPicPr/>
                        <p:nvPr/>
                      </p:nvPicPr>
                      <p:blipFill>
                        <a:blip r:embed="rId13"/>
                        <a:stretch>
                          <a:fillRect/>
                        </a:stretch>
                      </p:blipFill>
                      <p:spPr>
                        <a:xfrm>
                          <a:off x="10283824" y="3771600"/>
                          <a:ext cx="942975" cy="45720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B9012CE9-F414-37F4-2577-F42245CB8348}"/>
                </a:ext>
              </a:extLst>
            </p:cNvPr>
            <p:cNvGraphicFramePr>
              <a:graphicFrameLocks noChangeAspect="1"/>
            </p:cNvGraphicFramePr>
            <p:nvPr>
              <p:extLst>
                <p:ext uri="{D42A27DB-BD31-4B8C-83A1-F6EECF244321}">
                  <p14:modId xmlns:p14="http://schemas.microsoft.com/office/powerpoint/2010/main" val="1961348876"/>
                </p:ext>
              </p:extLst>
            </p:nvPr>
          </p:nvGraphicFramePr>
          <p:xfrm>
            <a:off x="10279990" y="4848936"/>
            <a:ext cx="937260" cy="457200"/>
          </p:xfrm>
          <a:graphic>
            <a:graphicData uri="http://schemas.openxmlformats.org/presentationml/2006/ole">
              <mc:AlternateContent xmlns:mc="http://schemas.openxmlformats.org/markup-compatibility/2006">
                <mc:Choice xmlns:v="urn:schemas-microsoft-com:vml" Requires="v">
                  <p:oleObj name="Equation" r:id="rId14" imgW="520560" imgH="253800" progId="Equation.DSMT4">
                    <p:embed/>
                  </p:oleObj>
                </mc:Choice>
                <mc:Fallback>
                  <p:oleObj name="Equation" r:id="rId14" imgW="520560" imgH="253800" progId="Equation.DSMT4">
                    <p:embed/>
                    <p:pic>
                      <p:nvPicPr>
                        <p:cNvPr id="0" name=""/>
                        <p:cNvPicPr/>
                        <p:nvPr/>
                      </p:nvPicPr>
                      <p:blipFill>
                        <a:blip r:embed="rId15"/>
                        <a:stretch>
                          <a:fillRect/>
                        </a:stretch>
                      </p:blipFill>
                      <p:spPr>
                        <a:xfrm>
                          <a:off x="10279990" y="4848936"/>
                          <a:ext cx="937260" cy="457200"/>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B1CB66B4-9E26-6EB3-471D-42CC32FEFB8B}"/>
                </a:ext>
              </a:extLst>
            </p:cNvPr>
            <p:cNvGraphicFramePr>
              <a:graphicFrameLocks noChangeAspect="1"/>
            </p:cNvGraphicFramePr>
            <p:nvPr>
              <p:extLst>
                <p:ext uri="{D42A27DB-BD31-4B8C-83A1-F6EECF244321}">
                  <p14:modId xmlns:p14="http://schemas.microsoft.com/office/powerpoint/2010/main" val="3425835800"/>
                </p:ext>
              </p:extLst>
            </p:nvPr>
          </p:nvGraphicFramePr>
          <p:xfrm>
            <a:off x="10293350" y="5913438"/>
            <a:ext cx="960438" cy="457200"/>
          </p:xfrm>
          <a:graphic>
            <a:graphicData uri="http://schemas.openxmlformats.org/presentationml/2006/ole">
              <mc:AlternateContent xmlns:mc="http://schemas.openxmlformats.org/markup-compatibility/2006">
                <mc:Choice xmlns:v="urn:schemas-microsoft-com:vml" Requires="v">
                  <p:oleObj name="Equation" r:id="rId16" imgW="533160" imgH="253800" progId="Equation.DSMT4">
                    <p:embed/>
                  </p:oleObj>
                </mc:Choice>
                <mc:Fallback>
                  <p:oleObj name="Equation" r:id="rId16" imgW="533160" imgH="253800" progId="Equation.DSMT4">
                    <p:embed/>
                    <p:pic>
                      <p:nvPicPr>
                        <p:cNvPr id="0" name=""/>
                        <p:cNvPicPr/>
                        <p:nvPr/>
                      </p:nvPicPr>
                      <p:blipFill>
                        <a:blip r:embed="rId17"/>
                        <a:stretch>
                          <a:fillRect/>
                        </a:stretch>
                      </p:blipFill>
                      <p:spPr>
                        <a:xfrm>
                          <a:off x="10293350" y="5913438"/>
                          <a:ext cx="960438" cy="457200"/>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9F8A026D-F99B-2EA5-1B34-36C8B1B2C7C7}"/>
                </a:ext>
              </a:extLst>
            </p:cNvPr>
            <p:cNvGraphicFramePr>
              <a:graphicFrameLocks noChangeAspect="1"/>
            </p:cNvGraphicFramePr>
            <p:nvPr>
              <p:extLst>
                <p:ext uri="{D42A27DB-BD31-4B8C-83A1-F6EECF244321}">
                  <p14:modId xmlns:p14="http://schemas.microsoft.com/office/powerpoint/2010/main" val="941347302"/>
                </p:ext>
              </p:extLst>
            </p:nvPr>
          </p:nvGraphicFramePr>
          <p:xfrm>
            <a:off x="9716129" y="1739583"/>
            <a:ext cx="365760" cy="365760"/>
          </p:xfrm>
          <a:graphic>
            <a:graphicData uri="http://schemas.openxmlformats.org/presentationml/2006/ole">
              <mc:AlternateContent xmlns:mc="http://schemas.openxmlformats.org/markup-compatibility/2006">
                <mc:Choice xmlns:v="urn:schemas-microsoft-com:vml" Requires="v">
                  <p:oleObj name="Equation" r:id="rId18" imgW="126720" imgH="126720" progId="Equation.DSMT4">
                    <p:embed/>
                  </p:oleObj>
                </mc:Choice>
                <mc:Fallback>
                  <p:oleObj name="Equation" r:id="rId18" imgW="126720" imgH="126720" progId="Equation.DSMT4">
                    <p:embed/>
                    <p:pic>
                      <p:nvPicPr>
                        <p:cNvPr id="0" name=""/>
                        <p:cNvPicPr/>
                        <p:nvPr/>
                      </p:nvPicPr>
                      <p:blipFill>
                        <a:blip r:embed="rId19"/>
                        <a:stretch>
                          <a:fillRect/>
                        </a:stretch>
                      </p:blipFill>
                      <p:spPr>
                        <a:xfrm>
                          <a:off x="9716129" y="1739583"/>
                          <a:ext cx="365760" cy="365760"/>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0D17F7DD-4C39-BB97-C874-5DCAC4EDCADA}"/>
                </a:ext>
              </a:extLst>
            </p:cNvPr>
            <p:cNvGraphicFramePr>
              <a:graphicFrameLocks noChangeAspect="1"/>
            </p:cNvGraphicFramePr>
            <p:nvPr>
              <p:extLst>
                <p:ext uri="{D42A27DB-BD31-4B8C-83A1-F6EECF244321}">
                  <p14:modId xmlns:p14="http://schemas.microsoft.com/office/powerpoint/2010/main" val="773368779"/>
                </p:ext>
              </p:extLst>
            </p:nvPr>
          </p:nvGraphicFramePr>
          <p:xfrm>
            <a:off x="9737883" y="2763921"/>
            <a:ext cx="365760" cy="365760"/>
          </p:xfrm>
          <a:graphic>
            <a:graphicData uri="http://schemas.openxmlformats.org/presentationml/2006/ole">
              <mc:AlternateContent xmlns:mc="http://schemas.openxmlformats.org/markup-compatibility/2006">
                <mc:Choice xmlns:v="urn:schemas-microsoft-com:vml" Requires="v">
                  <p:oleObj name="Equation" r:id="rId18" imgW="457200" imgH="457160" progId="Equation.DSMT4">
                    <p:embed/>
                  </p:oleObj>
                </mc:Choice>
                <mc:Fallback>
                  <p:oleObj name="Equation" r:id="rId18" imgW="457200" imgH="457160" progId="Equation.DSMT4">
                    <p:embed/>
                    <p:pic>
                      <p:nvPicPr>
                        <p:cNvPr id="0" name=""/>
                        <p:cNvPicPr/>
                        <p:nvPr/>
                      </p:nvPicPr>
                      <p:blipFill>
                        <a:blip r:embed="rId20"/>
                        <a:stretch>
                          <a:fillRect/>
                        </a:stretch>
                      </p:blipFill>
                      <p:spPr>
                        <a:xfrm>
                          <a:off x="9737883" y="2763921"/>
                          <a:ext cx="365760" cy="36576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71EBECAE-D113-3B7B-6537-653084783AD8}"/>
                </a:ext>
              </a:extLst>
            </p:cNvPr>
            <p:cNvGraphicFramePr>
              <a:graphicFrameLocks noChangeAspect="1"/>
            </p:cNvGraphicFramePr>
            <p:nvPr>
              <p:extLst>
                <p:ext uri="{D42A27DB-BD31-4B8C-83A1-F6EECF244321}">
                  <p14:modId xmlns:p14="http://schemas.microsoft.com/office/powerpoint/2010/main" val="3340922648"/>
                </p:ext>
              </p:extLst>
            </p:nvPr>
          </p:nvGraphicFramePr>
          <p:xfrm>
            <a:off x="9738269" y="3791757"/>
            <a:ext cx="365760" cy="365760"/>
          </p:xfrm>
          <a:graphic>
            <a:graphicData uri="http://schemas.openxmlformats.org/presentationml/2006/ole">
              <mc:AlternateContent xmlns:mc="http://schemas.openxmlformats.org/markup-compatibility/2006">
                <mc:Choice xmlns:v="urn:schemas-microsoft-com:vml" Requires="v">
                  <p:oleObj name="Equation" r:id="rId21" imgW="126720" imgH="126720" progId="Equation.DSMT4">
                    <p:embed/>
                  </p:oleObj>
                </mc:Choice>
                <mc:Fallback>
                  <p:oleObj name="Equation" r:id="rId21" imgW="126720" imgH="126720" progId="Equation.DSMT4">
                    <p:embed/>
                    <p:pic>
                      <p:nvPicPr>
                        <p:cNvPr id="0" name=""/>
                        <p:cNvPicPr/>
                        <p:nvPr/>
                      </p:nvPicPr>
                      <p:blipFill>
                        <a:blip r:embed="rId19"/>
                        <a:stretch>
                          <a:fillRect/>
                        </a:stretch>
                      </p:blipFill>
                      <p:spPr>
                        <a:xfrm>
                          <a:off x="9738269" y="3791757"/>
                          <a:ext cx="365760" cy="36576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4960C3EA-F188-43A5-96B4-B52AF3781021}"/>
                </a:ext>
              </a:extLst>
            </p:cNvPr>
            <p:cNvGraphicFramePr>
              <a:graphicFrameLocks noChangeAspect="1"/>
            </p:cNvGraphicFramePr>
            <p:nvPr>
              <p:extLst>
                <p:ext uri="{D42A27DB-BD31-4B8C-83A1-F6EECF244321}">
                  <p14:modId xmlns:p14="http://schemas.microsoft.com/office/powerpoint/2010/main" val="1323147767"/>
                </p:ext>
              </p:extLst>
            </p:nvPr>
          </p:nvGraphicFramePr>
          <p:xfrm>
            <a:off x="9737883" y="4900317"/>
            <a:ext cx="365760" cy="365760"/>
          </p:xfrm>
          <a:graphic>
            <a:graphicData uri="http://schemas.openxmlformats.org/presentationml/2006/ole">
              <mc:AlternateContent xmlns:mc="http://schemas.openxmlformats.org/markup-compatibility/2006">
                <mc:Choice xmlns:v="urn:schemas-microsoft-com:vml" Requires="v">
                  <p:oleObj name="Equation" r:id="rId18" imgW="457200" imgH="457160" progId="Equation.DSMT4">
                    <p:embed/>
                  </p:oleObj>
                </mc:Choice>
                <mc:Fallback>
                  <p:oleObj name="Equation" r:id="rId18" imgW="457200" imgH="457160" progId="Equation.DSMT4">
                    <p:embed/>
                    <p:pic>
                      <p:nvPicPr>
                        <p:cNvPr id="41" name="Object 40">
                          <a:extLst>
                            <a:ext uri="{FF2B5EF4-FFF2-40B4-BE49-F238E27FC236}">
                              <a16:creationId xmlns:a16="http://schemas.microsoft.com/office/drawing/2014/main" id="{0D17F7DD-4C39-BB97-C874-5DCAC4EDCADA}"/>
                            </a:ext>
                          </a:extLst>
                        </p:cNvPr>
                        <p:cNvPicPr/>
                        <p:nvPr/>
                      </p:nvPicPr>
                      <p:blipFill>
                        <a:blip r:embed="rId20"/>
                        <a:stretch>
                          <a:fillRect/>
                        </a:stretch>
                      </p:blipFill>
                      <p:spPr>
                        <a:xfrm>
                          <a:off x="9737883" y="4900317"/>
                          <a:ext cx="365760" cy="36576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713852B1-4F54-9AF3-5609-3200F3078FBB}"/>
                </a:ext>
              </a:extLst>
            </p:cNvPr>
            <p:cNvGraphicFramePr>
              <a:graphicFrameLocks noChangeAspect="1"/>
            </p:cNvGraphicFramePr>
            <p:nvPr>
              <p:extLst>
                <p:ext uri="{D42A27DB-BD31-4B8C-83A1-F6EECF244321}">
                  <p14:modId xmlns:p14="http://schemas.microsoft.com/office/powerpoint/2010/main" val="2336105324"/>
                </p:ext>
              </p:extLst>
            </p:nvPr>
          </p:nvGraphicFramePr>
          <p:xfrm>
            <a:off x="9737883" y="5941250"/>
            <a:ext cx="365760" cy="365760"/>
          </p:xfrm>
          <a:graphic>
            <a:graphicData uri="http://schemas.openxmlformats.org/presentationml/2006/ole">
              <mc:AlternateContent xmlns:mc="http://schemas.openxmlformats.org/markup-compatibility/2006">
                <mc:Choice xmlns:v="urn:schemas-microsoft-com:vml" Requires="v">
                  <p:oleObj name="Equation" r:id="rId21" imgW="126720" imgH="126720" progId="Equation.DSMT4">
                    <p:embed/>
                  </p:oleObj>
                </mc:Choice>
                <mc:Fallback>
                  <p:oleObj name="Equation" r:id="rId21" imgW="126720" imgH="126720" progId="Equation.DSMT4">
                    <p:embed/>
                    <p:pic>
                      <p:nvPicPr>
                        <p:cNvPr id="42" name="Object 41">
                          <a:extLst>
                            <a:ext uri="{FF2B5EF4-FFF2-40B4-BE49-F238E27FC236}">
                              <a16:creationId xmlns:a16="http://schemas.microsoft.com/office/drawing/2014/main" id="{71EBECAE-D113-3B7B-6537-653084783AD8}"/>
                            </a:ext>
                          </a:extLst>
                        </p:cNvPr>
                        <p:cNvPicPr/>
                        <p:nvPr/>
                      </p:nvPicPr>
                      <p:blipFill>
                        <a:blip r:embed="rId19"/>
                        <a:stretch>
                          <a:fillRect/>
                        </a:stretch>
                      </p:blipFill>
                      <p:spPr>
                        <a:xfrm>
                          <a:off x="9737883" y="5941250"/>
                          <a:ext cx="365760" cy="365760"/>
                        </a:xfrm>
                        <a:prstGeom prst="rect">
                          <a:avLst/>
                        </a:prstGeom>
                      </p:spPr>
                    </p:pic>
                  </p:oleObj>
                </mc:Fallback>
              </mc:AlternateContent>
            </a:graphicData>
          </a:graphic>
        </p:graphicFrame>
        <p:cxnSp>
          <p:nvCxnSpPr>
            <p:cNvPr id="47" name="Straight Arrow Connector 46">
              <a:extLst>
                <a:ext uri="{FF2B5EF4-FFF2-40B4-BE49-F238E27FC236}">
                  <a16:creationId xmlns:a16="http://schemas.microsoft.com/office/drawing/2014/main" id="{6B885C2C-1984-A79A-9C52-74EBC622541B}"/>
                </a:ext>
              </a:extLst>
            </p:cNvPr>
            <p:cNvCxnSpPr/>
            <p:nvPr/>
          </p:nvCxnSpPr>
          <p:spPr>
            <a:xfrm flipH="1">
              <a:off x="9899009" y="2105343"/>
              <a:ext cx="870591" cy="61285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CD1ED6C-C805-4C9D-14B9-F93BA6EFC8C9}"/>
                </a:ext>
              </a:extLst>
            </p:cNvPr>
            <p:cNvSpPr txBox="1"/>
            <p:nvPr/>
          </p:nvSpPr>
          <p:spPr>
            <a:xfrm>
              <a:off x="9997448" y="2204684"/>
              <a:ext cx="872355" cy="307777"/>
            </a:xfrm>
            <a:prstGeom prst="rect">
              <a:avLst/>
            </a:prstGeom>
            <a:noFill/>
          </p:spPr>
          <p:txBody>
            <a:bodyPr wrap="none" rtlCol="0">
              <a:spAutoFit/>
            </a:bodyPr>
            <a:lstStyle/>
            <a:p>
              <a:pPr algn="ctr"/>
              <a:r>
                <a:rPr lang="en-HK" sz="1400" dirty="0">
                  <a:solidFill>
                    <a:schemeClr val="bg1"/>
                  </a:solidFill>
                  <a:latin typeface="Times New Roman" panose="02020603050405020304" pitchFamily="18" charset="0"/>
                  <a:cs typeface="Times New Roman" panose="02020603050405020304" pitchFamily="18" charset="0"/>
                </a:rPr>
                <a:t>Sampling</a:t>
              </a:r>
            </a:p>
          </p:txBody>
        </p:sp>
        <p:cxnSp>
          <p:nvCxnSpPr>
            <p:cNvPr id="49" name="Straight Arrow Connector 48">
              <a:extLst>
                <a:ext uri="{FF2B5EF4-FFF2-40B4-BE49-F238E27FC236}">
                  <a16:creationId xmlns:a16="http://schemas.microsoft.com/office/drawing/2014/main" id="{0BC9987C-1308-85AC-E767-E28ADB631A4E}"/>
                </a:ext>
              </a:extLst>
            </p:cNvPr>
            <p:cNvCxnSpPr/>
            <p:nvPr/>
          </p:nvCxnSpPr>
          <p:spPr>
            <a:xfrm flipH="1">
              <a:off x="9927381" y="3131286"/>
              <a:ext cx="870591" cy="61285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2FA045-2A24-0E02-05D2-72952E00EFF4}"/>
                </a:ext>
              </a:extLst>
            </p:cNvPr>
            <p:cNvSpPr txBox="1"/>
            <p:nvPr/>
          </p:nvSpPr>
          <p:spPr>
            <a:xfrm>
              <a:off x="10025820" y="3230627"/>
              <a:ext cx="872355" cy="307777"/>
            </a:xfrm>
            <a:prstGeom prst="rect">
              <a:avLst/>
            </a:prstGeom>
            <a:noFill/>
          </p:spPr>
          <p:txBody>
            <a:bodyPr wrap="none" rtlCol="0">
              <a:spAutoFit/>
            </a:bodyPr>
            <a:lstStyle/>
            <a:p>
              <a:pPr algn="ctr"/>
              <a:r>
                <a:rPr lang="en-HK" sz="1400" dirty="0">
                  <a:solidFill>
                    <a:schemeClr val="bg1"/>
                  </a:solidFill>
                  <a:latin typeface="Times New Roman" panose="02020603050405020304" pitchFamily="18" charset="0"/>
                  <a:cs typeface="Times New Roman" panose="02020603050405020304" pitchFamily="18" charset="0"/>
                </a:rPr>
                <a:t>Sampling</a:t>
              </a:r>
            </a:p>
          </p:txBody>
        </p:sp>
        <p:cxnSp>
          <p:nvCxnSpPr>
            <p:cNvPr id="51" name="Straight Arrow Connector 50">
              <a:extLst>
                <a:ext uri="{FF2B5EF4-FFF2-40B4-BE49-F238E27FC236}">
                  <a16:creationId xmlns:a16="http://schemas.microsoft.com/office/drawing/2014/main" id="{A012F34E-AB42-D8DC-AE82-E378F5C39134}"/>
                </a:ext>
              </a:extLst>
            </p:cNvPr>
            <p:cNvCxnSpPr/>
            <p:nvPr/>
          </p:nvCxnSpPr>
          <p:spPr>
            <a:xfrm flipH="1">
              <a:off x="9927381" y="4214994"/>
              <a:ext cx="870591" cy="61285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0173328-00F8-833C-7AE2-4198FE1BD7C3}"/>
                </a:ext>
              </a:extLst>
            </p:cNvPr>
            <p:cNvSpPr txBox="1"/>
            <p:nvPr/>
          </p:nvSpPr>
          <p:spPr>
            <a:xfrm>
              <a:off x="10025820" y="4314335"/>
              <a:ext cx="872355" cy="307777"/>
            </a:xfrm>
            <a:prstGeom prst="rect">
              <a:avLst/>
            </a:prstGeom>
            <a:noFill/>
          </p:spPr>
          <p:txBody>
            <a:bodyPr wrap="none" rtlCol="0">
              <a:spAutoFit/>
            </a:bodyPr>
            <a:lstStyle/>
            <a:p>
              <a:pPr algn="ctr"/>
              <a:r>
                <a:rPr lang="en-HK" sz="1400" dirty="0">
                  <a:solidFill>
                    <a:schemeClr val="bg1"/>
                  </a:solidFill>
                  <a:latin typeface="Times New Roman" panose="02020603050405020304" pitchFamily="18" charset="0"/>
                  <a:cs typeface="Times New Roman" panose="02020603050405020304" pitchFamily="18" charset="0"/>
                </a:rPr>
                <a:t>Sampling</a:t>
              </a:r>
            </a:p>
          </p:txBody>
        </p:sp>
        <p:cxnSp>
          <p:nvCxnSpPr>
            <p:cNvPr id="53" name="Straight Arrow Connector 52">
              <a:extLst>
                <a:ext uri="{FF2B5EF4-FFF2-40B4-BE49-F238E27FC236}">
                  <a16:creationId xmlns:a16="http://schemas.microsoft.com/office/drawing/2014/main" id="{D2BB33DA-7BA9-FA4E-AB35-FB58085978A4}"/>
                </a:ext>
              </a:extLst>
            </p:cNvPr>
            <p:cNvCxnSpPr/>
            <p:nvPr/>
          </p:nvCxnSpPr>
          <p:spPr>
            <a:xfrm flipH="1">
              <a:off x="9927381" y="5296816"/>
              <a:ext cx="870591" cy="61285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763B4FB-8A0D-8F88-E07B-DE8DC8215F34}"/>
                </a:ext>
              </a:extLst>
            </p:cNvPr>
            <p:cNvSpPr txBox="1"/>
            <p:nvPr/>
          </p:nvSpPr>
          <p:spPr>
            <a:xfrm>
              <a:off x="10025820" y="5396157"/>
              <a:ext cx="872355" cy="307777"/>
            </a:xfrm>
            <a:prstGeom prst="rect">
              <a:avLst/>
            </a:prstGeom>
            <a:noFill/>
          </p:spPr>
          <p:txBody>
            <a:bodyPr wrap="none" rtlCol="0">
              <a:spAutoFit/>
            </a:bodyPr>
            <a:lstStyle/>
            <a:p>
              <a:pPr algn="ctr"/>
              <a:r>
                <a:rPr lang="en-HK" sz="1400" dirty="0">
                  <a:solidFill>
                    <a:schemeClr val="bg1"/>
                  </a:solidFill>
                  <a:latin typeface="Times New Roman" panose="02020603050405020304" pitchFamily="18" charset="0"/>
                  <a:cs typeface="Times New Roman" panose="02020603050405020304" pitchFamily="18" charset="0"/>
                </a:rPr>
                <a:t>Sampling</a:t>
              </a:r>
            </a:p>
          </p:txBody>
        </p:sp>
      </p:grpSp>
      <p:grpSp>
        <p:nvGrpSpPr>
          <p:cNvPr id="8" name="Group 7">
            <a:extLst>
              <a:ext uri="{FF2B5EF4-FFF2-40B4-BE49-F238E27FC236}">
                <a16:creationId xmlns:a16="http://schemas.microsoft.com/office/drawing/2014/main" id="{ADF71157-4543-95A4-5E08-B29410043470}"/>
              </a:ext>
            </a:extLst>
          </p:cNvPr>
          <p:cNvGrpSpPr/>
          <p:nvPr/>
        </p:nvGrpSpPr>
        <p:grpSpPr>
          <a:xfrm>
            <a:off x="7173701" y="1015787"/>
            <a:ext cx="2725308" cy="5748423"/>
            <a:chOff x="7173701" y="1015787"/>
            <a:chExt cx="2725308" cy="5748423"/>
          </a:xfrm>
        </p:grpSpPr>
        <p:grpSp>
          <p:nvGrpSpPr>
            <p:cNvPr id="6" name="Group 5">
              <a:extLst>
                <a:ext uri="{FF2B5EF4-FFF2-40B4-BE49-F238E27FC236}">
                  <a16:creationId xmlns:a16="http://schemas.microsoft.com/office/drawing/2014/main" id="{EE5E5241-EFF9-E5D5-D7DF-73C31E47817E}"/>
                </a:ext>
              </a:extLst>
            </p:cNvPr>
            <p:cNvGrpSpPr/>
            <p:nvPr/>
          </p:nvGrpSpPr>
          <p:grpSpPr>
            <a:xfrm>
              <a:off x="8173023" y="1015787"/>
              <a:ext cx="1725986" cy="5748423"/>
              <a:chOff x="8173023" y="1015787"/>
              <a:chExt cx="1725986" cy="5748423"/>
            </a:xfrm>
          </p:grpSpPr>
          <p:sp>
            <p:nvSpPr>
              <p:cNvPr id="20" name="TextBox 19">
                <a:extLst>
                  <a:ext uri="{FF2B5EF4-FFF2-40B4-BE49-F238E27FC236}">
                    <a16:creationId xmlns:a16="http://schemas.microsoft.com/office/drawing/2014/main" id="{C7B47433-5402-425A-E229-3EC42DD39915}"/>
                  </a:ext>
                </a:extLst>
              </p:cNvPr>
              <p:cNvSpPr txBox="1"/>
              <p:nvPr/>
            </p:nvSpPr>
            <p:spPr>
              <a:xfrm>
                <a:off x="8173023" y="1015787"/>
                <a:ext cx="1725986" cy="307777"/>
              </a:xfrm>
              <a:prstGeom prst="rect">
                <a:avLst/>
              </a:prstGeom>
              <a:noFill/>
            </p:spPr>
            <p:txBody>
              <a:bodyPr wrap="none" rtlCol="0">
                <a:spAutoFit/>
              </a:bodyPr>
              <a:lstStyle/>
              <a:p>
                <a:pPr algn="ctr"/>
                <a:r>
                  <a:rPr lang="en-US" altLang="zh-CN" sz="1400" dirty="0">
                    <a:solidFill>
                      <a:schemeClr val="bg1"/>
                    </a:solidFill>
                    <a:latin typeface="Times New Roman" panose="02020603050405020304" pitchFamily="18" charset="0"/>
                    <a:cs typeface="Times New Roman" panose="02020603050405020304" pitchFamily="18" charset="0"/>
                  </a:rPr>
                  <a:t>Intermediate Density</a:t>
                </a:r>
                <a:endParaRPr lang="en-HK" sz="1400" dirty="0">
                  <a:solidFill>
                    <a:schemeClr val="bg1"/>
                  </a:solidFill>
                  <a:latin typeface="Times New Roman" panose="02020603050405020304" pitchFamily="18" charset="0"/>
                  <a:cs typeface="Times New Roman" panose="02020603050405020304" pitchFamily="18" charset="0"/>
                </a:endParaRPr>
              </a:p>
            </p:txBody>
          </p:sp>
          <p:graphicFrame>
            <p:nvGraphicFramePr>
              <p:cNvPr id="22" name="Object 21">
                <a:extLst>
                  <a:ext uri="{FF2B5EF4-FFF2-40B4-BE49-F238E27FC236}">
                    <a16:creationId xmlns:a16="http://schemas.microsoft.com/office/drawing/2014/main" id="{E5793180-E958-A4F0-D942-672815E8E585}"/>
                  </a:ext>
                </a:extLst>
              </p:cNvPr>
              <p:cNvGraphicFramePr>
                <a:graphicFrameLocks noChangeAspect="1"/>
              </p:cNvGraphicFramePr>
              <p:nvPr>
                <p:extLst>
                  <p:ext uri="{D42A27DB-BD31-4B8C-83A1-F6EECF244321}">
                    <p14:modId xmlns:p14="http://schemas.microsoft.com/office/powerpoint/2010/main" val="1281963852"/>
                  </p:ext>
                </p:extLst>
              </p:nvPr>
            </p:nvGraphicFramePr>
            <p:xfrm>
              <a:off x="8710896" y="1684742"/>
              <a:ext cx="812799" cy="457200"/>
            </p:xfrm>
            <a:graphic>
              <a:graphicData uri="http://schemas.openxmlformats.org/presentationml/2006/ole">
                <mc:AlternateContent xmlns:mc="http://schemas.openxmlformats.org/markup-compatibility/2006">
                  <mc:Choice xmlns:v="urn:schemas-microsoft-com:vml" Requires="v">
                    <p:oleObj name="Equation" r:id="rId22" imgW="406080" imgH="228600" progId="Equation.DSMT4">
                      <p:embed/>
                    </p:oleObj>
                  </mc:Choice>
                  <mc:Fallback>
                    <p:oleObj name="Equation" r:id="rId22" imgW="406080" imgH="228600" progId="Equation.DSMT4">
                      <p:embed/>
                      <p:pic>
                        <p:nvPicPr>
                          <p:cNvPr id="0" name=""/>
                          <p:cNvPicPr/>
                          <p:nvPr/>
                        </p:nvPicPr>
                        <p:blipFill>
                          <a:blip r:embed="rId23"/>
                          <a:stretch>
                            <a:fillRect/>
                          </a:stretch>
                        </p:blipFill>
                        <p:spPr>
                          <a:xfrm>
                            <a:off x="8710896" y="1684742"/>
                            <a:ext cx="812799" cy="4572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75E9D650-CB9F-0157-0F2F-990BAA8F89C6}"/>
                  </a:ext>
                </a:extLst>
              </p:cNvPr>
              <p:cNvGraphicFramePr>
                <a:graphicFrameLocks noChangeAspect="1"/>
              </p:cNvGraphicFramePr>
              <p:nvPr>
                <p:extLst>
                  <p:ext uri="{D42A27DB-BD31-4B8C-83A1-F6EECF244321}">
                    <p14:modId xmlns:p14="http://schemas.microsoft.com/office/powerpoint/2010/main" val="268549833"/>
                  </p:ext>
                </p:extLst>
              </p:nvPr>
            </p:nvGraphicFramePr>
            <p:xfrm>
              <a:off x="8730213" y="2718201"/>
              <a:ext cx="685800" cy="457200"/>
            </p:xfrm>
            <a:graphic>
              <a:graphicData uri="http://schemas.openxmlformats.org/presentationml/2006/ole">
                <mc:AlternateContent xmlns:mc="http://schemas.openxmlformats.org/markup-compatibility/2006">
                  <mc:Choice xmlns:v="urn:schemas-microsoft-com:vml" Requires="v">
                    <p:oleObj name="Equation" r:id="rId24" imgW="342720" imgH="228600" progId="Equation.DSMT4">
                      <p:embed/>
                    </p:oleObj>
                  </mc:Choice>
                  <mc:Fallback>
                    <p:oleObj name="Equation" r:id="rId24" imgW="342720" imgH="228600" progId="Equation.DSMT4">
                      <p:embed/>
                      <p:pic>
                        <p:nvPicPr>
                          <p:cNvPr id="0" name=""/>
                          <p:cNvPicPr/>
                          <p:nvPr/>
                        </p:nvPicPr>
                        <p:blipFill>
                          <a:blip r:embed="rId25"/>
                          <a:stretch>
                            <a:fillRect/>
                          </a:stretch>
                        </p:blipFill>
                        <p:spPr>
                          <a:xfrm>
                            <a:off x="8730213" y="2718201"/>
                            <a:ext cx="685800" cy="4572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3457878A-4A60-99B5-928A-F3CDFCE36EE9}"/>
                  </a:ext>
                </a:extLst>
              </p:cNvPr>
              <p:cNvGraphicFramePr>
                <a:graphicFrameLocks noChangeAspect="1"/>
              </p:cNvGraphicFramePr>
              <p:nvPr>
                <p:extLst>
                  <p:ext uri="{D42A27DB-BD31-4B8C-83A1-F6EECF244321}">
                    <p14:modId xmlns:p14="http://schemas.microsoft.com/office/powerpoint/2010/main" val="1066141141"/>
                  </p:ext>
                </p:extLst>
              </p:nvPr>
            </p:nvGraphicFramePr>
            <p:xfrm>
              <a:off x="8723781" y="3782259"/>
              <a:ext cx="728960" cy="457200"/>
            </p:xfrm>
            <a:graphic>
              <a:graphicData uri="http://schemas.openxmlformats.org/presentationml/2006/ole">
                <mc:AlternateContent xmlns:mc="http://schemas.openxmlformats.org/markup-compatibility/2006">
                  <mc:Choice xmlns:v="urn:schemas-microsoft-com:vml" Requires="v">
                    <p:oleObj name="Equation" r:id="rId26" imgW="368280" imgH="228600" progId="Equation.DSMT4">
                      <p:embed/>
                    </p:oleObj>
                  </mc:Choice>
                  <mc:Fallback>
                    <p:oleObj name="Equation" r:id="rId26" imgW="368280" imgH="228600" progId="Equation.DSMT4">
                      <p:embed/>
                      <p:pic>
                        <p:nvPicPr>
                          <p:cNvPr id="0" name=""/>
                          <p:cNvPicPr/>
                          <p:nvPr/>
                        </p:nvPicPr>
                        <p:blipFill>
                          <a:blip r:embed="rId27"/>
                          <a:stretch>
                            <a:fillRect/>
                          </a:stretch>
                        </p:blipFill>
                        <p:spPr>
                          <a:xfrm>
                            <a:off x="8723781" y="3782259"/>
                            <a:ext cx="728960" cy="4572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B0911FD4-5FC5-1EAB-ED49-57399E1FB6C3}"/>
                  </a:ext>
                </a:extLst>
              </p:cNvPr>
              <p:cNvGraphicFramePr>
                <a:graphicFrameLocks noChangeAspect="1"/>
              </p:cNvGraphicFramePr>
              <p:nvPr>
                <p:extLst>
                  <p:ext uri="{D42A27DB-BD31-4B8C-83A1-F6EECF244321}">
                    <p14:modId xmlns:p14="http://schemas.microsoft.com/office/powerpoint/2010/main" val="3361109397"/>
                  </p:ext>
                </p:extLst>
              </p:nvPr>
            </p:nvGraphicFramePr>
            <p:xfrm>
              <a:off x="8710896" y="4858348"/>
              <a:ext cx="711200" cy="457200"/>
            </p:xfrm>
            <a:graphic>
              <a:graphicData uri="http://schemas.openxmlformats.org/presentationml/2006/ole">
                <mc:AlternateContent xmlns:mc="http://schemas.openxmlformats.org/markup-compatibility/2006">
                  <mc:Choice xmlns:v="urn:schemas-microsoft-com:vml" Requires="v">
                    <p:oleObj name="Equation" r:id="rId28" imgW="355320" imgH="228600" progId="Equation.DSMT4">
                      <p:embed/>
                    </p:oleObj>
                  </mc:Choice>
                  <mc:Fallback>
                    <p:oleObj name="Equation" r:id="rId28" imgW="355320" imgH="228600" progId="Equation.DSMT4">
                      <p:embed/>
                      <p:pic>
                        <p:nvPicPr>
                          <p:cNvPr id="0" name=""/>
                          <p:cNvPicPr/>
                          <p:nvPr/>
                        </p:nvPicPr>
                        <p:blipFill>
                          <a:blip r:embed="rId29"/>
                          <a:stretch>
                            <a:fillRect/>
                          </a:stretch>
                        </p:blipFill>
                        <p:spPr>
                          <a:xfrm>
                            <a:off x="8710896" y="4858348"/>
                            <a:ext cx="711200" cy="4572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72461584-879D-5ECB-DE2A-A8C2461E9CB5}"/>
                  </a:ext>
                </a:extLst>
              </p:cNvPr>
              <p:cNvGraphicFramePr>
                <a:graphicFrameLocks noChangeAspect="1"/>
              </p:cNvGraphicFramePr>
              <p:nvPr>
                <p:extLst>
                  <p:ext uri="{D42A27DB-BD31-4B8C-83A1-F6EECF244321}">
                    <p14:modId xmlns:p14="http://schemas.microsoft.com/office/powerpoint/2010/main" val="3361779846"/>
                  </p:ext>
                </p:extLst>
              </p:nvPr>
            </p:nvGraphicFramePr>
            <p:xfrm>
              <a:off x="8710896" y="5914007"/>
              <a:ext cx="736600" cy="457200"/>
            </p:xfrm>
            <a:graphic>
              <a:graphicData uri="http://schemas.openxmlformats.org/presentationml/2006/ole">
                <mc:AlternateContent xmlns:mc="http://schemas.openxmlformats.org/markup-compatibility/2006">
                  <mc:Choice xmlns:v="urn:schemas-microsoft-com:vml" Requires="v">
                    <p:oleObj name="Equation" r:id="rId30" imgW="368280" imgH="228600" progId="Equation.DSMT4">
                      <p:embed/>
                    </p:oleObj>
                  </mc:Choice>
                  <mc:Fallback>
                    <p:oleObj name="Equation" r:id="rId30" imgW="368280" imgH="228600" progId="Equation.DSMT4">
                      <p:embed/>
                      <p:pic>
                        <p:nvPicPr>
                          <p:cNvPr id="0" name=""/>
                          <p:cNvPicPr/>
                          <p:nvPr/>
                        </p:nvPicPr>
                        <p:blipFill>
                          <a:blip r:embed="rId31"/>
                          <a:stretch>
                            <a:fillRect/>
                          </a:stretch>
                        </p:blipFill>
                        <p:spPr>
                          <a:xfrm>
                            <a:off x="8710896" y="5914007"/>
                            <a:ext cx="736600" cy="4572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F6BECE94-C4F9-18BB-AAD3-F990ABF7649A}"/>
                  </a:ext>
                </a:extLst>
              </p:cNvPr>
              <p:cNvGraphicFramePr>
                <a:graphicFrameLocks noChangeAspect="1"/>
              </p:cNvGraphicFramePr>
              <p:nvPr>
                <p:extLst>
                  <p:ext uri="{D42A27DB-BD31-4B8C-83A1-F6EECF244321}">
                    <p14:modId xmlns:p14="http://schemas.microsoft.com/office/powerpoint/2010/main" val="1114198668"/>
                  </p:ext>
                </p:extLst>
              </p:nvPr>
            </p:nvGraphicFramePr>
            <p:xfrm>
              <a:off x="8723781" y="6307010"/>
              <a:ext cx="1016000" cy="457200"/>
            </p:xfrm>
            <a:graphic>
              <a:graphicData uri="http://schemas.openxmlformats.org/presentationml/2006/ole">
                <mc:AlternateContent xmlns:mc="http://schemas.openxmlformats.org/markup-compatibility/2006">
                  <mc:Choice xmlns:v="urn:schemas-microsoft-com:vml" Requires="v">
                    <p:oleObj name="Equation" r:id="rId32" imgW="507960" imgH="228600" progId="Equation.DSMT4">
                      <p:embed/>
                    </p:oleObj>
                  </mc:Choice>
                  <mc:Fallback>
                    <p:oleObj name="Equation" r:id="rId32" imgW="507960" imgH="228600" progId="Equation.DSMT4">
                      <p:embed/>
                      <p:pic>
                        <p:nvPicPr>
                          <p:cNvPr id="0" name=""/>
                          <p:cNvPicPr/>
                          <p:nvPr/>
                        </p:nvPicPr>
                        <p:blipFill>
                          <a:blip r:embed="rId33"/>
                          <a:stretch>
                            <a:fillRect/>
                          </a:stretch>
                        </p:blipFill>
                        <p:spPr>
                          <a:xfrm>
                            <a:off x="8723781" y="6307010"/>
                            <a:ext cx="1016000" cy="457200"/>
                          </a:xfrm>
                          <a:prstGeom prst="rect">
                            <a:avLst/>
                          </a:prstGeom>
                        </p:spPr>
                      </p:pic>
                    </p:oleObj>
                  </mc:Fallback>
                </mc:AlternateContent>
              </a:graphicData>
            </a:graphic>
          </p:graphicFrame>
        </p:grpSp>
        <p:pic>
          <p:nvPicPr>
            <p:cNvPr id="56" name="Picture 55">
              <a:extLst>
                <a:ext uri="{FF2B5EF4-FFF2-40B4-BE49-F238E27FC236}">
                  <a16:creationId xmlns:a16="http://schemas.microsoft.com/office/drawing/2014/main" id="{DE9EF5D0-8B99-B3B4-2EF4-5E020841B7CB}"/>
                </a:ext>
              </a:extLst>
            </p:cNvPr>
            <p:cNvPicPr>
              <a:picLocks noChangeAspect="1"/>
            </p:cNvPicPr>
            <p:nvPr/>
          </p:nvPicPr>
          <p:blipFill>
            <a:blip r:embed="rId34"/>
            <a:stretch>
              <a:fillRect/>
            </a:stretch>
          </p:blipFill>
          <p:spPr>
            <a:xfrm>
              <a:off x="7173701" y="1325580"/>
              <a:ext cx="1069848" cy="5349240"/>
            </a:xfrm>
            <a:prstGeom prst="rect">
              <a:avLst/>
            </a:prstGeom>
          </p:spPr>
        </p:pic>
      </p:grpSp>
      <p:grpSp>
        <p:nvGrpSpPr>
          <p:cNvPr id="5" name="Group 4">
            <a:extLst>
              <a:ext uri="{FF2B5EF4-FFF2-40B4-BE49-F238E27FC236}">
                <a16:creationId xmlns:a16="http://schemas.microsoft.com/office/drawing/2014/main" id="{2FFE1E79-6E22-FF65-91EF-2066ED05F6F1}"/>
              </a:ext>
            </a:extLst>
          </p:cNvPr>
          <p:cNvGrpSpPr/>
          <p:nvPr/>
        </p:nvGrpSpPr>
        <p:grpSpPr>
          <a:xfrm>
            <a:off x="465306" y="3020584"/>
            <a:ext cx="4005132" cy="1293751"/>
            <a:chOff x="465306" y="3020584"/>
            <a:chExt cx="4005132" cy="1293751"/>
          </a:xfrm>
        </p:grpSpPr>
        <p:sp>
          <p:nvSpPr>
            <p:cNvPr id="11" name="TextBox 10">
              <a:extLst>
                <a:ext uri="{FF2B5EF4-FFF2-40B4-BE49-F238E27FC236}">
                  <a16:creationId xmlns:a16="http://schemas.microsoft.com/office/drawing/2014/main" id="{81987F0D-728F-3429-096C-32D6959ACB41}"/>
                </a:ext>
              </a:extLst>
            </p:cNvPr>
            <p:cNvSpPr txBox="1"/>
            <p:nvPr/>
          </p:nvSpPr>
          <p:spPr>
            <a:xfrm>
              <a:off x="565509" y="3139302"/>
              <a:ext cx="2044149" cy="369332"/>
            </a:xfrm>
            <a:prstGeom prst="rect">
              <a:avLst/>
            </a:prstGeom>
            <a:noFill/>
          </p:spPr>
          <p:txBody>
            <a:bodyPr wrap="none" rtlCol="0">
              <a:spAutoFit/>
            </a:bodyPr>
            <a:lstStyle/>
            <a:p>
              <a:pPr algn="ctr"/>
              <a:r>
                <a:rPr lang="en-HK" b="1" dirty="0">
                  <a:solidFill>
                    <a:schemeClr val="bg1"/>
                  </a:solidFill>
                  <a:latin typeface="Times New Roman" panose="02020603050405020304" pitchFamily="18" charset="0"/>
                  <a:cs typeface="Times New Roman" panose="02020603050405020304" pitchFamily="18" charset="0"/>
                </a:rPr>
                <a:t>Optimal IS density</a:t>
              </a:r>
            </a:p>
          </p:txBody>
        </p:sp>
        <p:graphicFrame>
          <p:nvGraphicFramePr>
            <p:cNvPr id="12" name="Object 11">
              <a:extLst>
                <a:ext uri="{FF2B5EF4-FFF2-40B4-BE49-F238E27FC236}">
                  <a16:creationId xmlns:a16="http://schemas.microsoft.com/office/drawing/2014/main" id="{AA27A3D3-9BF0-B4E6-55CD-9B2416AA025E}"/>
                </a:ext>
              </a:extLst>
            </p:cNvPr>
            <p:cNvGraphicFramePr>
              <a:graphicFrameLocks noChangeAspect="1"/>
            </p:cNvGraphicFramePr>
            <p:nvPr>
              <p:extLst>
                <p:ext uri="{D42A27DB-BD31-4B8C-83A1-F6EECF244321}">
                  <p14:modId xmlns:p14="http://schemas.microsoft.com/office/powerpoint/2010/main" val="3751827055"/>
                </p:ext>
              </p:extLst>
            </p:nvPr>
          </p:nvGraphicFramePr>
          <p:xfrm>
            <a:off x="565509" y="3628626"/>
            <a:ext cx="3863138" cy="640080"/>
          </p:xfrm>
          <a:graphic>
            <a:graphicData uri="http://schemas.openxmlformats.org/presentationml/2006/ole">
              <mc:AlternateContent xmlns:mc="http://schemas.openxmlformats.org/markup-compatibility/2006">
                <mc:Choice xmlns:v="urn:schemas-microsoft-com:vml" Requires="v">
                  <p:oleObj name="Equation" r:id="rId35" imgW="2679480" imgH="444240" progId="Equation.DSMT4">
                    <p:embed/>
                  </p:oleObj>
                </mc:Choice>
                <mc:Fallback>
                  <p:oleObj name="Equation" r:id="rId35" imgW="2679480" imgH="444240" progId="Equation.DSMT4">
                    <p:embed/>
                    <p:pic>
                      <p:nvPicPr>
                        <p:cNvPr id="0" name=""/>
                        <p:cNvPicPr/>
                        <p:nvPr/>
                      </p:nvPicPr>
                      <p:blipFill>
                        <a:blip r:embed="rId36"/>
                        <a:stretch>
                          <a:fillRect/>
                        </a:stretch>
                      </p:blipFill>
                      <p:spPr>
                        <a:xfrm>
                          <a:off x="565509" y="3628626"/>
                          <a:ext cx="3863138" cy="640080"/>
                        </a:xfrm>
                        <a:prstGeom prst="rect">
                          <a:avLst/>
                        </a:prstGeom>
                      </p:spPr>
                    </p:pic>
                  </p:oleObj>
                </mc:Fallback>
              </mc:AlternateContent>
            </a:graphicData>
          </a:graphic>
        </p:graphicFrame>
        <p:sp>
          <p:nvSpPr>
            <p:cNvPr id="57" name="Rectangle: Rounded Corners 56">
              <a:extLst>
                <a:ext uri="{FF2B5EF4-FFF2-40B4-BE49-F238E27FC236}">
                  <a16:creationId xmlns:a16="http://schemas.microsoft.com/office/drawing/2014/main" id="{BAF34C3C-4B74-6B99-AA90-EBA32EEF7DF8}"/>
                </a:ext>
              </a:extLst>
            </p:cNvPr>
            <p:cNvSpPr/>
            <p:nvPr/>
          </p:nvSpPr>
          <p:spPr>
            <a:xfrm>
              <a:off x="465306" y="3020584"/>
              <a:ext cx="4005132" cy="1293751"/>
            </a:xfrm>
            <a:prstGeom prst="round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10" name="Oval 9">
            <a:extLst>
              <a:ext uri="{FF2B5EF4-FFF2-40B4-BE49-F238E27FC236}">
                <a16:creationId xmlns:a16="http://schemas.microsoft.com/office/drawing/2014/main" id="{7AE75830-074B-C077-4B12-886A42A02819}"/>
              </a:ext>
            </a:extLst>
          </p:cNvPr>
          <p:cNvSpPr/>
          <p:nvPr/>
        </p:nvSpPr>
        <p:spPr>
          <a:xfrm>
            <a:off x="10091552" y="5858887"/>
            <a:ext cx="1412840" cy="53386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16645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arn(inVertic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ED47E-AA4B-BF7E-DC09-F9DB4F89823C}"/>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79750F7-A0CF-AA81-F2E9-FA9C77E0AD4B}"/>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CDF974A4-BF5A-93A6-AF1D-E4622C5CE851}"/>
              </a:ext>
            </a:extLst>
          </p:cNvPr>
          <p:cNvSpPr>
            <a:spLocks noGrp="1"/>
          </p:cNvSpPr>
          <p:nvPr>
            <p:ph type="title" idx="4294967295"/>
          </p:nvPr>
        </p:nvSpPr>
        <p:spPr>
          <a:xfrm>
            <a:off x="1094031" y="329078"/>
            <a:ext cx="11097969" cy="662960"/>
          </a:xfrm>
          <a:prstGeom prst="rect">
            <a:avLst/>
          </a:prstGeom>
        </p:spPr>
        <p:txBody>
          <a:bodyPr/>
          <a:lstStyle/>
          <a:p>
            <a:r>
              <a:rPr lang="en-HK" altLang="zh-CN" sz="3600" dirty="0">
                <a:latin typeface="Times New Roman" panose="02020603050405020304" pitchFamily="18" charset="0"/>
                <a:cs typeface="Times New Roman" panose="02020603050405020304" pitchFamily="18" charset="0"/>
              </a:rPr>
              <a:t>Methodology</a:t>
            </a:r>
            <a:endParaRPr lang="zh-CN" altLang="en-US" sz="3600" dirty="0">
              <a:latin typeface="Times New Roman" panose="02020603050405020304" pitchFamily="18" charset="0"/>
              <a:cs typeface="Times New Roman" panose="02020603050405020304" pitchFamily="18" charset="0"/>
            </a:endParaRPr>
          </a:p>
        </p:txBody>
      </p:sp>
      <p:sp>
        <p:nvSpPr>
          <p:cNvPr id="21" name="Rectangle 7">
            <a:extLst>
              <a:ext uri="{FF2B5EF4-FFF2-40B4-BE49-F238E27FC236}">
                <a16:creationId xmlns:a16="http://schemas.microsoft.com/office/drawing/2014/main" id="{956FFB4F-AE7A-68A1-A34B-1FCA0B475181}"/>
              </a:ext>
            </a:extLst>
          </p:cNvPr>
          <p:cNvSpPr/>
          <p:nvPr/>
        </p:nvSpPr>
        <p:spPr>
          <a:xfrm>
            <a:off x="843867" y="1393245"/>
            <a:ext cx="10586133" cy="1133965"/>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endParaRPr kumimoji="0" lang="en-HK"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C67F2984-7C8B-6991-6059-68B16A2E9989}"/>
              </a:ext>
            </a:extLst>
          </p:cNvPr>
          <p:cNvGraphicFramePr>
            <a:graphicFrameLocks noChangeAspect="1"/>
          </p:cNvGraphicFramePr>
          <p:nvPr>
            <p:extLst>
              <p:ext uri="{D42A27DB-BD31-4B8C-83A1-F6EECF244321}">
                <p14:modId xmlns:p14="http://schemas.microsoft.com/office/powerpoint/2010/main" val="1129470989"/>
              </p:ext>
            </p:extLst>
          </p:nvPr>
        </p:nvGraphicFramePr>
        <p:xfrm>
          <a:off x="6146800" y="3479800"/>
          <a:ext cx="914400" cy="198438"/>
        </p:xfrm>
        <a:graphic>
          <a:graphicData uri="http://schemas.openxmlformats.org/presentationml/2006/ole">
            <mc:AlternateContent xmlns:mc="http://schemas.openxmlformats.org/markup-compatibility/2006">
              <mc:Choice xmlns:v="urn:schemas-microsoft-com:vml" Requires="v">
                <p:oleObj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6146800" y="3479800"/>
                        <a:ext cx="914400" cy="198438"/>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CCE10DF-7411-7141-28A3-1CB340BE1C6F}"/>
                  </a:ext>
                </a:extLst>
              </p:cNvPr>
              <p:cNvSpPr txBox="1"/>
              <p:nvPr/>
            </p:nvSpPr>
            <p:spPr>
              <a:xfrm>
                <a:off x="843867" y="1382505"/>
                <a:ext cx="1744517" cy="57772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HK" sz="3600" b="0" i="1" smtClean="0">
                          <a:solidFill>
                            <a:schemeClr val="bg1"/>
                          </a:solidFill>
                          <a:latin typeface="Cambria Math" panose="02040503050406030204" pitchFamily="18" charset="0"/>
                        </a:rPr>
                        <m:t>{</m:t>
                      </m:r>
                      <m:sSup>
                        <m:sSupPr>
                          <m:ctrlPr>
                            <a:rPr lang="en-HK" sz="3600" b="0" i="1" smtClean="0">
                              <a:solidFill>
                                <a:schemeClr val="bg1"/>
                              </a:solidFill>
                              <a:latin typeface="Cambria Math" panose="02040503050406030204" pitchFamily="18" charset="0"/>
                            </a:rPr>
                          </m:ctrlPr>
                        </m:sSupPr>
                        <m:e>
                          <m:r>
                            <a:rPr lang="en-HK" sz="3600" b="0" i="1" smtClean="0">
                              <a:solidFill>
                                <a:schemeClr val="bg1"/>
                              </a:solidFill>
                              <a:latin typeface="Cambria Math" panose="02040503050406030204" pitchFamily="18" charset="0"/>
                            </a:rPr>
                            <m:t>𝑋</m:t>
                          </m:r>
                        </m:e>
                        <m:sup>
                          <m:r>
                            <a:rPr lang="en-HK" sz="3600" b="0" i="1" smtClean="0">
                              <a:solidFill>
                                <a:schemeClr val="bg1"/>
                              </a:solidFill>
                              <a:latin typeface="Cambria Math" panose="02040503050406030204" pitchFamily="18" charset="0"/>
                            </a:rPr>
                            <m:t>(</m:t>
                          </m:r>
                          <m:r>
                            <a:rPr lang="en-HK" sz="3600" b="0" i="1" smtClean="0">
                              <a:solidFill>
                                <a:schemeClr val="bg1"/>
                              </a:solidFill>
                              <a:latin typeface="Cambria Math" panose="02040503050406030204" pitchFamily="18" charset="0"/>
                            </a:rPr>
                            <m:t>𝑛</m:t>
                          </m:r>
                          <m:r>
                            <a:rPr lang="en-HK" sz="3600" b="0" i="1" smtClean="0">
                              <a:solidFill>
                                <a:schemeClr val="bg1"/>
                              </a:solidFill>
                              <a:latin typeface="Cambria Math" panose="02040503050406030204" pitchFamily="18" charset="0"/>
                            </a:rPr>
                            <m:t>)</m:t>
                          </m:r>
                        </m:sup>
                      </m:sSup>
                      <m:r>
                        <a:rPr lang="en-HK" sz="3600" b="0" i="1" smtClean="0">
                          <a:solidFill>
                            <a:schemeClr val="bg1"/>
                          </a:solidFill>
                          <a:latin typeface="Cambria Math" panose="02040503050406030204" pitchFamily="18" charset="0"/>
                        </a:rPr>
                        <m:t>,</m:t>
                      </m:r>
                      <m:r>
                        <a:rPr lang="en-HK" sz="3600" b="0" i="1" smtClean="0">
                          <a:solidFill>
                            <a:schemeClr val="bg1"/>
                          </a:solidFill>
                          <a:latin typeface="Cambria Math" panose="02040503050406030204" pitchFamily="18" charset="0"/>
                        </a:rPr>
                        <m:t>𝑦</m:t>
                      </m:r>
                      <m:r>
                        <a:rPr lang="en-HK" sz="3600" b="0" i="1" smtClean="0">
                          <a:solidFill>
                            <a:schemeClr val="bg1"/>
                          </a:solidFill>
                          <a:latin typeface="Cambria Math" panose="02040503050406030204" pitchFamily="18" charset="0"/>
                        </a:rPr>
                        <m:t>}</m:t>
                      </m:r>
                    </m:oMath>
                  </m:oMathPara>
                </a14:m>
                <a:endParaRPr lang="en-HK" sz="3600" dirty="0">
                  <a:solidFill>
                    <a:schemeClr val="bg1"/>
                  </a:solidFill>
                </a:endParaRPr>
              </a:p>
            </p:txBody>
          </p:sp>
        </mc:Choice>
        <mc:Fallback>
          <p:sp>
            <p:nvSpPr>
              <p:cNvPr id="5" name="TextBox 4">
                <a:extLst>
                  <a:ext uri="{FF2B5EF4-FFF2-40B4-BE49-F238E27FC236}">
                    <a16:creationId xmlns:a16="http://schemas.microsoft.com/office/drawing/2014/main" id="{3CCE10DF-7411-7141-28A3-1CB340BE1C6F}"/>
                  </a:ext>
                </a:extLst>
              </p:cNvPr>
              <p:cNvSpPr txBox="1">
                <a:spLocks noRot="1" noChangeAspect="1" noMove="1" noResize="1" noEditPoints="1" noAdjustHandles="1" noChangeArrowheads="1" noChangeShapeType="1" noTextEdit="1"/>
              </p:cNvSpPr>
              <p:nvPr/>
            </p:nvSpPr>
            <p:spPr>
              <a:xfrm>
                <a:off x="843867" y="1382505"/>
                <a:ext cx="1744517" cy="577722"/>
              </a:xfrm>
              <a:prstGeom prst="rect">
                <a:avLst/>
              </a:prstGeom>
              <a:blipFill>
                <a:blip r:embed="rId5"/>
                <a:stretch>
                  <a:fillRect/>
                </a:stretch>
              </a:blipFill>
            </p:spPr>
            <p:txBody>
              <a:bodyPr/>
              <a:lstStyle/>
              <a:p>
                <a:r>
                  <a:rPr lang="en-HK">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B0C165E-3A99-9814-C609-F48830469265}"/>
                  </a:ext>
                </a:extLst>
              </p:cNvPr>
              <p:cNvSpPr txBox="1"/>
              <p:nvPr/>
            </p:nvSpPr>
            <p:spPr>
              <a:xfrm>
                <a:off x="2609542" y="1190799"/>
                <a:ext cx="3771922" cy="1204497"/>
              </a:xfrm>
              <a:prstGeom prst="rect">
                <a:avLst/>
              </a:prstGeom>
              <a:noFill/>
            </p:spPr>
            <p:txBody>
              <a:bodyPr wrap="square" rtlCol="0">
                <a:spAutoFit/>
              </a:bodyPr>
              <a:lstStyle/>
              <a:p>
                <a:pPr algn="ctr"/>
                <a:r>
                  <a:rPr lang="en-HK" sz="2400" dirty="0">
                    <a:solidFill>
                      <a:schemeClr val="bg1"/>
                    </a:solidFill>
                    <a:latin typeface="Times New Roman" panose="02020603050405020304" pitchFamily="18" charset="0"/>
                    <a:cs typeface="Times New Roman" panose="02020603050405020304" pitchFamily="18" charset="0"/>
                  </a:rPr>
                  <a:t>dataset generated from MCS, around </a:t>
                </a:r>
                <a14:m>
                  <m:oMath xmlns:m="http://schemas.openxmlformats.org/officeDocument/2006/math">
                    <m:sSup>
                      <m:sSupPr>
                        <m:ctrlPr>
                          <a:rPr lang="en-HK" sz="2400" b="0" i="1" smtClean="0">
                            <a:solidFill>
                              <a:schemeClr val="bg1"/>
                            </a:solidFill>
                            <a:latin typeface="Cambria Math" panose="02040503050406030204" pitchFamily="18" charset="0"/>
                            <a:cs typeface="Times New Roman" panose="02020603050405020304" pitchFamily="18" charset="0"/>
                          </a:rPr>
                        </m:ctrlPr>
                      </m:sSupPr>
                      <m:e>
                        <m:r>
                          <a:rPr lang="en-HK" sz="2400" b="0" i="1" smtClean="0">
                            <a:solidFill>
                              <a:schemeClr val="bg1"/>
                            </a:solidFill>
                            <a:latin typeface="Cambria Math" panose="02040503050406030204" pitchFamily="18" charset="0"/>
                            <a:cs typeface="Times New Roman" panose="02020603050405020304" pitchFamily="18" charset="0"/>
                          </a:rPr>
                          <m:t>10</m:t>
                        </m:r>
                      </m:e>
                      <m:sup>
                        <m:r>
                          <a:rPr lang="en-HK" sz="2400" b="0" i="1" smtClean="0">
                            <a:solidFill>
                              <a:schemeClr val="bg1"/>
                            </a:solidFill>
                            <a:latin typeface="Cambria Math" panose="02040503050406030204" pitchFamily="18" charset="0"/>
                            <a:cs typeface="Times New Roman" panose="02020603050405020304" pitchFamily="18" charset="0"/>
                          </a:rPr>
                          <m:t>5</m:t>
                        </m:r>
                      </m:sup>
                    </m:sSup>
                    <m:r>
                      <a:rPr lang="en-HK" sz="2400" b="0" i="1" smtClean="0">
                        <a:solidFill>
                          <a:schemeClr val="bg1"/>
                        </a:solidFill>
                        <a:latin typeface="Cambria Math" panose="02040503050406030204" pitchFamily="18" charset="0"/>
                        <a:cs typeface="Times New Roman" panose="02020603050405020304" pitchFamily="18" charset="0"/>
                      </a:rPr>
                      <m:t>~</m:t>
                    </m:r>
                    <m:sSup>
                      <m:sSupPr>
                        <m:ctrlPr>
                          <a:rPr lang="en-HK" sz="2400" b="0" i="1" smtClean="0">
                            <a:solidFill>
                              <a:schemeClr val="bg1"/>
                            </a:solidFill>
                            <a:latin typeface="Cambria Math" panose="02040503050406030204" pitchFamily="18" charset="0"/>
                            <a:cs typeface="Times New Roman" panose="02020603050405020304" pitchFamily="18" charset="0"/>
                          </a:rPr>
                        </m:ctrlPr>
                      </m:sSupPr>
                      <m:e>
                        <m:r>
                          <a:rPr lang="en-HK" sz="2400" b="0" i="1" smtClean="0">
                            <a:solidFill>
                              <a:schemeClr val="bg1"/>
                            </a:solidFill>
                            <a:latin typeface="Cambria Math" panose="02040503050406030204" pitchFamily="18" charset="0"/>
                            <a:cs typeface="Times New Roman" panose="02020603050405020304" pitchFamily="18" charset="0"/>
                          </a:rPr>
                          <m:t>10</m:t>
                        </m:r>
                      </m:e>
                      <m:sup>
                        <m:r>
                          <a:rPr lang="en-HK" sz="2400" b="0" i="1" smtClean="0">
                            <a:solidFill>
                              <a:schemeClr val="bg1"/>
                            </a:solidFill>
                            <a:latin typeface="Cambria Math" panose="02040503050406030204" pitchFamily="18" charset="0"/>
                            <a:cs typeface="Times New Roman" panose="02020603050405020304" pitchFamily="18" charset="0"/>
                          </a:rPr>
                          <m:t>6</m:t>
                        </m:r>
                      </m:sup>
                    </m:sSup>
                  </m:oMath>
                </a14:m>
                <a:r>
                  <a:rPr lang="en-HK" sz="2400" dirty="0">
                    <a:solidFill>
                      <a:schemeClr val="bg1"/>
                    </a:solidFill>
                    <a:latin typeface="Times New Roman" panose="02020603050405020304" pitchFamily="18" charset="0"/>
                    <a:cs typeface="Times New Roman" panose="02020603050405020304" pitchFamily="18" charset="0"/>
                  </a:rPr>
                  <a:t>, highly imbalanced </a:t>
                </a:r>
              </a:p>
            </p:txBody>
          </p:sp>
        </mc:Choice>
        <mc:Fallback>
          <p:sp>
            <p:nvSpPr>
              <p:cNvPr id="6" name="TextBox 5">
                <a:extLst>
                  <a:ext uri="{FF2B5EF4-FFF2-40B4-BE49-F238E27FC236}">
                    <a16:creationId xmlns:a16="http://schemas.microsoft.com/office/drawing/2014/main" id="{DB0C165E-3A99-9814-C609-F48830469265}"/>
                  </a:ext>
                </a:extLst>
              </p:cNvPr>
              <p:cNvSpPr txBox="1">
                <a:spLocks noRot="1" noChangeAspect="1" noMove="1" noResize="1" noEditPoints="1" noAdjustHandles="1" noChangeArrowheads="1" noChangeShapeType="1" noTextEdit="1"/>
              </p:cNvSpPr>
              <p:nvPr/>
            </p:nvSpPr>
            <p:spPr>
              <a:xfrm>
                <a:off x="2609542" y="1190799"/>
                <a:ext cx="3771922" cy="1204497"/>
              </a:xfrm>
              <a:prstGeom prst="rect">
                <a:avLst/>
              </a:prstGeom>
              <a:blipFill>
                <a:blip r:embed="rId6"/>
                <a:stretch>
                  <a:fillRect l="-2100" t="-4040" r="-4362" b="-10606"/>
                </a:stretch>
              </a:blipFill>
            </p:spPr>
            <p:txBody>
              <a:bodyPr/>
              <a:lstStyle/>
              <a:p>
                <a:r>
                  <a:rPr lang="en-HK">
                    <a:noFill/>
                  </a:rPr>
                  <a:t> </a:t>
                </a:r>
              </a:p>
            </p:txBody>
          </p:sp>
        </mc:Fallback>
      </mc:AlternateContent>
      <p:cxnSp>
        <p:nvCxnSpPr>
          <p:cNvPr id="8" name="Straight Arrow Connector 7">
            <a:extLst>
              <a:ext uri="{FF2B5EF4-FFF2-40B4-BE49-F238E27FC236}">
                <a16:creationId xmlns:a16="http://schemas.microsoft.com/office/drawing/2014/main" id="{6714A4E0-66D9-9A5E-2FBD-B6CB3C5EEC3E}"/>
              </a:ext>
            </a:extLst>
          </p:cNvPr>
          <p:cNvCxnSpPr>
            <a:cxnSpLocks/>
          </p:cNvCxnSpPr>
          <p:nvPr/>
        </p:nvCxnSpPr>
        <p:spPr>
          <a:xfrm>
            <a:off x="1614311" y="2111022"/>
            <a:ext cx="0" cy="53057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2BC4114-4C45-CA08-8204-3A63EA758593}"/>
                  </a:ext>
                </a:extLst>
              </p:cNvPr>
              <p:cNvSpPr txBox="1"/>
              <p:nvPr/>
            </p:nvSpPr>
            <p:spPr>
              <a:xfrm>
                <a:off x="752401" y="2728705"/>
                <a:ext cx="1927451" cy="68454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HK" sz="3600" b="0" i="1" smtClean="0">
                          <a:solidFill>
                            <a:schemeClr val="bg1"/>
                          </a:solidFill>
                          <a:latin typeface="Cambria Math" panose="02040503050406030204" pitchFamily="18" charset="0"/>
                        </a:rPr>
                        <m:t>{</m:t>
                      </m:r>
                      <m:sSubSup>
                        <m:sSubSupPr>
                          <m:ctrlPr>
                            <a:rPr lang="en-HK" sz="3600" b="0" i="1" smtClean="0">
                              <a:solidFill>
                                <a:schemeClr val="bg1"/>
                              </a:solidFill>
                              <a:latin typeface="Cambria Math" panose="02040503050406030204" pitchFamily="18" charset="0"/>
                            </a:rPr>
                          </m:ctrlPr>
                        </m:sSubSupPr>
                        <m:e>
                          <m:r>
                            <a:rPr lang="en-HK" sz="3600" b="0" i="1" smtClean="0">
                              <a:solidFill>
                                <a:schemeClr val="bg1"/>
                              </a:solidFill>
                              <a:latin typeface="Cambria Math" panose="02040503050406030204" pitchFamily="18" charset="0"/>
                            </a:rPr>
                            <m:t>𝑋</m:t>
                          </m:r>
                        </m:e>
                        <m:sub>
                          <m:r>
                            <a:rPr lang="en-HK" sz="3600" b="0" i="1" smtClean="0">
                              <a:solidFill>
                                <a:schemeClr val="bg1"/>
                              </a:solidFill>
                              <a:latin typeface="Cambria Math" panose="02040503050406030204" pitchFamily="18" charset="0"/>
                            </a:rPr>
                            <m:t>1</m:t>
                          </m:r>
                        </m:sub>
                        <m:sup>
                          <m:d>
                            <m:dPr>
                              <m:ctrlPr>
                                <a:rPr lang="en-HK" sz="3600" b="0" i="1" smtClean="0">
                                  <a:solidFill>
                                    <a:schemeClr val="bg1"/>
                                  </a:solidFill>
                                  <a:latin typeface="Cambria Math" panose="02040503050406030204" pitchFamily="18" charset="0"/>
                                </a:rPr>
                              </m:ctrlPr>
                            </m:dPr>
                            <m:e>
                              <m:r>
                                <a:rPr lang="en-HK" sz="3600" b="0" i="1" smtClean="0">
                                  <a:solidFill>
                                    <a:schemeClr val="bg1"/>
                                  </a:solidFill>
                                  <a:latin typeface="Cambria Math" panose="02040503050406030204" pitchFamily="18" charset="0"/>
                                </a:rPr>
                                <m:t>𝑛</m:t>
                              </m:r>
                            </m:e>
                          </m:d>
                        </m:sup>
                      </m:sSubSup>
                      <m:r>
                        <a:rPr lang="en-HK" sz="3600" b="0" i="1" smtClean="0">
                          <a:solidFill>
                            <a:schemeClr val="bg1"/>
                          </a:solidFill>
                          <a:latin typeface="Cambria Math" panose="02040503050406030204" pitchFamily="18" charset="0"/>
                        </a:rPr>
                        <m:t>,</m:t>
                      </m:r>
                      <m:sSub>
                        <m:sSubPr>
                          <m:ctrlPr>
                            <a:rPr lang="en-HK" sz="3600" b="0" i="1" smtClean="0">
                              <a:solidFill>
                                <a:schemeClr val="bg1"/>
                              </a:solidFill>
                              <a:latin typeface="Cambria Math" panose="02040503050406030204" pitchFamily="18" charset="0"/>
                            </a:rPr>
                          </m:ctrlPr>
                        </m:sSubPr>
                        <m:e>
                          <m:r>
                            <a:rPr lang="en-HK" sz="3600" b="0" i="1" smtClean="0">
                              <a:solidFill>
                                <a:schemeClr val="bg1"/>
                              </a:solidFill>
                              <a:latin typeface="Cambria Math" panose="02040503050406030204" pitchFamily="18" charset="0"/>
                            </a:rPr>
                            <m:t>𝑦</m:t>
                          </m:r>
                        </m:e>
                        <m:sub>
                          <m:r>
                            <a:rPr lang="en-HK" sz="3600" b="0" i="1" smtClean="0">
                              <a:solidFill>
                                <a:schemeClr val="bg1"/>
                              </a:solidFill>
                              <a:latin typeface="Cambria Math" panose="02040503050406030204" pitchFamily="18" charset="0"/>
                            </a:rPr>
                            <m:t>1</m:t>
                          </m:r>
                        </m:sub>
                      </m:sSub>
                      <m:r>
                        <a:rPr lang="en-HK" sz="3600" b="0" i="1" smtClean="0">
                          <a:solidFill>
                            <a:schemeClr val="bg1"/>
                          </a:solidFill>
                          <a:latin typeface="Cambria Math" panose="02040503050406030204" pitchFamily="18" charset="0"/>
                        </a:rPr>
                        <m:t>}</m:t>
                      </m:r>
                    </m:oMath>
                  </m:oMathPara>
                </a14:m>
                <a:endParaRPr lang="en-HK" sz="3600" dirty="0">
                  <a:solidFill>
                    <a:schemeClr val="bg1"/>
                  </a:solidFill>
                </a:endParaRPr>
              </a:p>
            </p:txBody>
          </p:sp>
        </mc:Choice>
        <mc:Fallback>
          <p:sp>
            <p:nvSpPr>
              <p:cNvPr id="10" name="TextBox 9">
                <a:extLst>
                  <a:ext uri="{FF2B5EF4-FFF2-40B4-BE49-F238E27FC236}">
                    <a16:creationId xmlns:a16="http://schemas.microsoft.com/office/drawing/2014/main" id="{E2BC4114-4C45-CA08-8204-3A63EA758593}"/>
                  </a:ext>
                </a:extLst>
              </p:cNvPr>
              <p:cNvSpPr txBox="1">
                <a:spLocks noRot="1" noChangeAspect="1" noMove="1" noResize="1" noEditPoints="1" noAdjustHandles="1" noChangeArrowheads="1" noChangeShapeType="1" noTextEdit="1"/>
              </p:cNvSpPr>
              <p:nvPr/>
            </p:nvSpPr>
            <p:spPr>
              <a:xfrm>
                <a:off x="752401" y="2728705"/>
                <a:ext cx="1927451" cy="684546"/>
              </a:xfrm>
              <a:prstGeom prst="rect">
                <a:avLst/>
              </a:prstGeom>
              <a:blipFill>
                <a:blip r:embed="rId7"/>
                <a:stretch>
                  <a:fillRect/>
                </a:stretch>
              </a:blipFill>
            </p:spPr>
            <p:txBody>
              <a:bodyPr/>
              <a:lstStyle/>
              <a:p>
                <a:r>
                  <a:rPr lang="en-HK">
                    <a:noFill/>
                  </a:rPr>
                  <a:t> </a:t>
                </a:r>
              </a:p>
            </p:txBody>
          </p:sp>
        </mc:Fallback>
      </mc:AlternateContent>
      <p:sp>
        <p:nvSpPr>
          <p:cNvPr id="11" name="TextBox 10">
            <a:extLst>
              <a:ext uri="{FF2B5EF4-FFF2-40B4-BE49-F238E27FC236}">
                <a16:creationId xmlns:a16="http://schemas.microsoft.com/office/drawing/2014/main" id="{70F5BD7B-F2F8-01CD-DC94-2EECD24291A2}"/>
              </a:ext>
            </a:extLst>
          </p:cNvPr>
          <p:cNvSpPr txBox="1"/>
          <p:nvPr/>
        </p:nvSpPr>
        <p:spPr>
          <a:xfrm>
            <a:off x="2815146" y="2537950"/>
            <a:ext cx="3230055" cy="1200329"/>
          </a:xfrm>
          <a:prstGeom prst="rect">
            <a:avLst/>
          </a:prstGeom>
          <a:noFill/>
        </p:spPr>
        <p:txBody>
          <a:bodyPr wrap="square" rtlCol="0">
            <a:spAutoFit/>
          </a:bodyPr>
          <a:lstStyle/>
          <a:p>
            <a:pPr algn="ctr"/>
            <a:r>
              <a:rPr lang="en-HK" sz="2400" dirty="0">
                <a:solidFill>
                  <a:schemeClr val="bg1"/>
                </a:solidFill>
                <a:latin typeface="Times New Roman" panose="02020603050405020304" pitchFamily="18" charset="0"/>
                <a:cs typeface="Times New Roman" panose="02020603050405020304" pitchFamily="18" charset="0"/>
              </a:rPr>
              <a:t>reduced data</a:t>
            </a:r>
            <a:r>
              <a:rPr lang="en-US" altLang="zh-CN" sz="2400" dirty="0">
                <a:solidFill>
                  <a:schemeClr val="bg1"/>
                </a:solidFill>
                <a:latin typeface="Times New Roman" panose="02020603050405020304" pitchFamily="18" charset="0"/>
                <a:cs typeface="Times New Roman" panose="02020603050405020304" pitchFamily="18" charset="0"/>
              </a:rPr>
              <a:t>set for training, keeping all positive samples</a:t>
            </a:r>
            <a:endParaRPr lang="en-HK" sz="2400" dirty="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E9B1C927-D588-E014-8CC5-06B8C3CAD3F1}"/>
              </a:ext>
            </a:extLst>
          </p:cNvPr>
          <p:cNvCxnSpPr>
            <a:cxnSpLocks/>
          </p:cNvCxnSpPr>
          <p:nvPr/>
        </p:nvCxnSpPr>
        <p:spPr>
          <a:xfrm>
            <a:off x="1614311" y="3564046"/>
            <a:ext cx="0" cy="109826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5D717F7-93A3-9C0F-282D-35883714022F}"/>
                  </a:ext>
                </a:extLst>
              </p:cNvPr>
              <p:cNvSpPr txBox="1"/>
              <p:nvPr/>
            </p:nvSpPr>
            <p:spPr>
              <a:xfrm>
                <a:off x="752401" y="4780209"/>
                <a:ext cx="1897635" cy="68454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HK" sz="3600" b="0" i="1" smtClean="0">
                          <a:solidFill>
                            <a:schemeClr val="bg1"/>
                          </a:solidFill>
                          <a:latin typeface="Cambria Math" panose="02040503050406030204" pitchFamily="18" charset="0"/>
                        </a:rPr>
                        <m:t>{</m:t>
                      </m:r>
                      <m:sSubSup>
                        <m:sSubSupPr>
                          <m:ctrlPr>
                            <a:rPr lang="en-HK" sz="3600" b="0" i="1" smtClean="0">
                              <a:solidFill>
                                <a:schemeClr val="bg1"/>
                              </a:solidFill>
                              <a:latin typeface="Cambria Math" panose="02040503050406030204" pitchFamily="18" charset="0"/>
                            </a:rPr>
                          </m:ctrlPr>
                        </m:sSubSupPr>
                        <m:e>
                          <m:r>
                            <a:rPr lang="en-HK" sz="3600" b="0" i="1" smtClean="0">
                              <a:solidFill>
                                <a:schemeClr val="bg1"/>
                              </a:solidFill>
                              <a:latin typeface="Cambria Math" panose="02040503050406030204" pitchFamily="18" charset="0"/>
                            </a:rPr>
                            <m:t>𝑋</m:t>
                          </m:r>
                        </m:e>
                        <m:sub>
                          <m:r>
                            <a:rPr lang="en-HK" sz="3600" b="0" i="1" smtClean="0">
                              <a:solidFill>
                                <a:schemeClr val="bg1"/>
                              </a:solidFill>
                              <a:latin typeface="Cambria Math" panose="02040503050406030204" pitchFamily="18" charset="0"/>
                            </a:rPr>
                            <m:t>1</m:t>
                          </m:r>
                        </m:sub>
                        <m:sup>
                          <m:d>
                            <m:dPr>
                              <m:ctrlPr>
                                <a:rPr lang="en-HK" sz="3600" b="0" i="1" smtClean="0">
                                  <a:solidFill>
                                    <a:schemeClr val="bg1"/>
                                  </a:solidFill>
                                  <a:latin typeface="Cambria Math" panose="02040503050406030204" pitchFamily="18" charset="0"/>
                                </a:rPr>
                              </m:ctrlPr>
                            </m:dPr>
                            <m:e>
                              <m:r>
                                <a:rPr lang="en-HK" sz="3600" b="0" i="1" smtClean="0">
                                  <a:solidFill>
                                    <a:schemeClr val="bg1"/>
                                  </a:solidFill>
                                  <a:latin typeface="Cambria Math" panose="02040503050406030204" pitchFamily="18" charset="0"/>
                                </a:rPr>
                                <m:t>2</m:t>
                              </m:r>
                            </m:e>
                          </m:d>
                        </m:sup>
                      </m:sSubSup>
                      <m:r>
                        <a:rPr lang="en-HK" sz="3600" b="0" i="1" smtClean="0">
                          <a:solidFill>
                            <a:schemeClr val="bg1"/>
                          </a:solidFill>
                          <a:latin typeface="Cambria Math" panose="02040503050406030204" pitchFamily="18" charset="0"/>
                        </a:rPr>
                        <m:t>,</m:t>
                      </m:r>
                      <m:sSub>
                        <m:sSubPr>
                          <m:ctrlPr>
                            <a:rPr lang="en-HK" sz="3600" b="0" i="1" smtClean="0">
                              <a:solidFill>
                                <a:schemeClr val="bg1"/>
                              </a:solidFill>
                              <a:latin typeface="Cambria Math" panose="02040503050406030204" pitchFamily="18" charset="0"/>
                            </a:rPr>
                          </m:ctrlPr>
                        </m:sSubPr>
                        <m:e>
                          <m:r>
                            <a:rPr lang="en-HK" sz="3600" b="0" i="1" smtClean="0">
                              <a:solidFill>
                                <a:schemeClr val="bg1"/>
                              </a:solidFill>
                              <a:latin typeface="Cambria Math" panose="02040503050406030204" pitchFamily="18" charset="0"/>
                            </a:rPr>
                            <m:t>𝑦</m:t>
                          </m:r>
                        </m:e>
                        <m:sub>
                          <m:r>
                            <a:rPr lang="en-HK" sz="3600" b="0" i="1" smtClean="0">
                              <a:solidFill>
                                <a:schemeClr val="bg1"/>
                              </a:solidFill>
                              <a:latin typeface="Cambria Math" panose="02040503050406030204" pitchFamily="18" charset="0"/>
                            </a:rPr>
                            <m:t>1</m:t>
                          </m:r>
                        </m:sub>
                      </m:sSub>
                      <m:r>
                        <a:rPr lang="en-HK" sz="3600" b="0" i="1" smtClean="0">
                          <a:solidFill>
                            <a:schemeClr val="bg1"/>
                          </a:solidFill>
                          <a:latin typeface="Cambria Math" panose="02040503050406030204" pitchFamily="18" charset="0"/>
                        </a:rPr>
                        <m:t>}</m:t>
                      </m:r>
                    </m:oMath>
                  </m:oMathPara>
                </a14:m>
                <a:endParaRPr lang="en-HK" sz="3600" dirty="0">
                  <a:solidFill>
                    <a:schemeClr val="bg1"/>
                  </a:solidFill>
                </a:endParaRPr>
              </a:p>
            </p:txBody>
          </p:sp>
        </mc:Choice>
        <mc:Fallback>
          <p:sp>
            <p:nvSpPr>
              <p:cNvPr id="13" name="TextBox 12">
                <a:extLst>
                  <a:ext uri="{FF2B5EF4-FFF2-40B4-BE49-F238E27FC236}">
                    <a16:creationId xmlns:a16="http://schemas.microsoft.com/office/drawing/2014/main" id="{A5D717F7-93A3-9C0F-282D-35883714022F}"/>
                  </a:ext>
                </a:extLst>
              </p:cNvPr>
              <p:cNvSpPr txBox="1">
                <a:spLocks noRot="1" noChangeAspect="1" noMove="1" noResize="1" noEditPoints="1" noAdjustHandles="1" noChangeArrowheads="1" noChangeShapeType="1" noTextEdit="1"/>
              </p:cNvSpPr>
              <p:nvPr/>
            </p:nvSpPr>
            <p:spPr>
              <a:xfrm>
                <a:off x="752401" y="4780209"/>
                <a:ext cx="1897635" cy="684546"/>
              </a:xfrm>
              <a:prstGeom prst="rect">
                <a:avLst/>
              </a:prstGeom>
              <a:blipFill>
                <a:blip r:embed="rId8"/>
                <a:stretch>
                  <a:fillRect b="-893"/>
                </a:stretch>
              </a:blipFill>
            </p:spPr>
            <p:txBody>
              <a:bodyPr/>
              <a:lstStyle/>
              <a:p>
                <a:r>
                  <a:rPr lang="en-HK">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EF919C3-DBD4-283C-D0E1-01A6FB9E45C7}"/>
                  </a:ext>
                </a:extLst>
              </p:cNvPr>
              <p:cNvSpPr txBox="1"/>
              <p:nvPr/>
            </p:nvSpPr>
            <p:spPr>
              <a:xfrm>
                <a:off x="1935175" y="3877780"/>
                <a:ext cx="368562" cy="58368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acc>
                        <m:accPr>
                          <m:chr m:val="̂"/>
                          <m:ctrlPr>
                            <a:rPr lang="en-HK" sz="3600" b="0" i="1" smtClean="0">
                              <a:solidFill>
                                <a:schemeClr val="bg1"/>
                              </a:solidFill>
                              <a:latin typeface="Cambria Math" panose="02040503050406030204" pitchFamily="18" charset="0"/>
                            </a:rPr>
                          </m:ctrlPr>
                        </m:accPr>
                        <m:e>
                          <m:r>
                            <a:rPr lang="en-HK" sz="3600" b="0" i="1" smtClean="0">
                              <a:solidFill>
                                <a:schemeClr val="bg1"/>
                              </a:solidFill>
                              <a:latin typeface="Cambria Math" panose="02040503050406030204" pitchFamily="18" charset="0"/>
                            </a:rPr>
                            <m:t>h</m:t>
                          </m:r>
                        </m:e>
                      </m:acc>
                    </m:oMath>
                  </m:oMathPara>
                </a14:m>
                <a:endParaRPr lang="en-HK" sz="3600" dirty="0">
                  <a:solidFill>
                    <a:schemeClr val="bg1"/>
                  </a:solidFill>
                </a:endParaRPr>
              </a:p>
            </p:txBody>
          </p:sp>
        </mc:Choice>
        <mc:Fallback>
          <p:sp>
            <p:nvSpPr>
              <p:cNvPr id="16" name="TextBox 15">
                <a:extLst>
                  <a:ext uri="{FF2B5EF4-FFF2-40B4-BE49-F238E27FC236}">
                    <a16:creationId xmlns:a16="http://schemas.microsoft.com/office/drawing/2014/main" id="{CEF919C3-DBD4-283C-D0E1-01A6FB9E45C7}"/>
                  </a:ext>
                </a:extLst>
              </p:cNvPr>
              <p:cNvSpPr txBox="1">
                <a:spLocks noRot="1" noChangeAspect="1" noMove="1" noResize="1" noEditPoints="1" noAdjustHandles="1" noChangeArrowheads="1" noChangeShapeType="1" noTextEdit="1"/>
              </p:cNvSpPr>
              <p:nvPr/>
            </p:nvSpPr>
            <p:spPr>
              <a:xfrm>
                <a:off x="1935175" y="3877780"/>
                <a:ext cx="368562" cy="583686"/>
              </a:xfrm>
              <a:prstGeom prst="rect">
                <a:avLst/>
              </a:prstGeom>
              <a:blipFill>
                <a:blip r:embed="rId9"/>
                <a:stretch>
                  <a:fillRect/>
                </a:stretch>
              </a:blipFill>
            </p:spPr>
            <p:txBody>
              <a:bodyPr/>
              <a:lstStyle/>
              <a:p>
                <a:r>
                  <a:rPr lang="en-HK">
                    <a:noFill/>
                  </a:rPr>
                  <a:t> </a:t>
                </a:r>
              </a:p>
            </p:txBody>
          </p:sp>
        </mc:Fallback>
      </mc:AlternateContent>
      <p:sp>
        <p:nvSpPr>
          <p:cNvPr id="17" name="TextBox 16">
            <a:extLst>
              <a:ext uri="{FF2B5EF4-FFF2-40B4-BE49-F238E27FC236}">
                <a16:creationId xmlns:a16="http://schemas.microsoft.com/office/drawing/2014/main" id="{9A554CDB-966F-E39B-D835-A50FB99D4BBD}"/>
              </a:ext>
            </a:extLst>
          </p:cNvPr>
          <p:cNvSpPr txBox="1"/>
          <p:nvPr/>
        </p:nvSpPr>
        <p:spPr>
          <a:xfrm>
            <a:off x="2764345" y="5003090"/>
            <a:ext cx="4358886" cy="461665"/>
          </a:xfrm>
          <a:prstGeom prst="rect">
            <a:avLst/>
          </a:prstGeom>
          <a:noFill/>
        </p:spPr>
        <p:txBody>
          <a:bodyPr wrap="none" rtlCol="0">
            <a:spAutoFit/>
          </a:bodyPr>
          <a:lstStyle/>
          <a:p>
            <a:pPr algn="ctr"/>
            <a:r>
              <a:rPr lang="en-HK" sz="2400" dirty="0">
                <a:solidFill>
                  <a:schemeClr val="bg1"/>
                </a:solidFill>
                <a:latin typeface="Times New Roman" panose="02020603050405020304" pitchFamily="18" charset="0"/>
                <a:cs typeface="Times New Roman" panose="02020603050405020304" pitchFamily="18" charset="0"/>
              </a:rPr>
              <a:t>training set mapped into 2D plane</a:t>
            </a:r>
          </a:p>
        </p:txBody>
      </p:sp>
      <p:sp>
        <p:nvSpPr>
          <p:cNvPr id="19" name="TextBox 18">
            <a:extLst>
              <a:ext uri="{FF2B5EF4-FFF2-40B4-BE49-F238E27FC236}">
                <a16:creationId xmlns:a16="http://schemas.microsoft.com/office/drawing/2014/main" id="{185CF936-859F-D11E-97E0-A377AC400160}"/>
              </a:ext>
            </a:extLst>
          </p:cNvPr>
          <p:cNvSpPr txBox="1"/>
          <p:nvPr/>
        </p:nvSpPr>
        <p:spPr>
          <a:xfrm>
            <a:off x="2448809" y="3950613"/>
            <a:ext cx="2121093" cy="461665"/>
          </a:xfrm>
          <a:prstGeom prst="rect">
            <a:avLst/>
          </a:prstGeom>
          <a:noFill/>
        </p:spPr>
        <p:txBody>
          <a:bodyPr wrap="none" rtlCol="0">
            <a:spAutoFit/>
          </a:bodyPr>
          <a:lstStyle/>
          <a:p>
            <a:pPr algn="ctr"/>
            <a:r>
              <a:rPr lang="en-HK" sz="2400" dirty="0" err="1">
                <a:solidFill>
                  <a:schemeClr val="bg1"/>
                </a:solidFill>
                <a:latin typeface="Times New Roman" panose="02020603050405020304" pitchFamily="18" charset="0"/>
                <a:cs typeface="Times New Roman" panose="02020603050405020304" pitchFamily="18" charset="0"/>
              </a:rPr>
              <a:t>fitt</a:t>
            </a:r>
            <a:r>
              <a:rPr lang="en-US" altLang="zh-CN" sz="2400" dirty="0">
                <a:solidFill>
                  <a:schemeClr val="bg1"/>
                </a:solidFill>
                <a:latin typeface="Times New Roman" panose="02020603050405020304" pitchFamily="18" charset="0"/>
                <a:cs typeface="Times New Roman" panose="02020603050405020304" pitchFamily="18" charset="0"/>
              </a:rPr>
              <a:t>ed</a:t>
            </a:r>
            <a:r>
              <a:rPr lang="en-HK" sz="2400" dirty="0">
                <a:solidFill>
                  <a:schemeClr val="bg1"/>
                </a:solidFill>
                <a:latin typeface="Times New Roman" panose="02020603050405020304" pitchFamily="18" charset="0"/>
                <a:cs typeface="Times New Roman" panose="02020603050405020304" pitchFamily="18" charset="0"/>
              </a:rPr>
              <a:t> e</a:t>
            </a:r>
            <a:r>
              <a:rPr lang="en-US" altLang="zh-CN" sz="2400" dirty="0" err="1">
                <a:solidFill>
                  <a:schemeClr val="bg1"/>
                </a:solidFill>
                <a:latin typeface="Times New Roman" panose="02020603050405020304" pitchFamily="18" charset="0"/>
                <a:cs typeface="Times New Roman" panose="02020603050405020304" pitchFamily="18" charset="0"/>
              </a:rPr>
              <a:t>mbedder</a:t>
            </a:r>
            <a:endParaRPr lang="en-HK" sz="24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75E2BF5-F6F3-7462-0359-147B4854F732}"/>
                  </a:ext>
                </a:extLst>
              </p:cNvPr>
              <p:cNvSpPr txBox="1"/>
              <p:nvPr/>
            </p:nvSpPr>
            <p:spPr>
              <a:xfrm>
                <a:off x="8121922" y="1452351"/>
                <a:ext cx="2266390" cy="69051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HK" sz="3600" b="0" i="1" smtClean="0">
                          <a:solidFill>
                            <a:schemeClr val="bg1"/>
                          </a:solidFill>
                          <a:latin typeface="Cambria Math" panose="02040503050406030204" pitchFamily="18" charset="0"/>
                        </a:rPr>
                        <m:t>{</m:t>
                      </m:r>
                      <m:sSubSup>
                        <m:sSubSupPr>
                          <m:ctrlPr>
                            <a:rPr lang="en-HK" sz="3600" b="0" i="1" smtClean="0">
                              <a:solidFill>
                                <a:schemeClr val="bg1"/>
                              </a:solidFill>
                              <a:latin typeface="Cambria Math" panose="02040503050406030204" pitchFamily="18" charset="0"/>
                            </a:rPr>
                          </m:ctrlPr>
                        </m:sSubSupPr>
                        <m:e>
                          <m:r>
                            <a:rPr lang="en-HK" sz="3600" b="0" i="1" smtClean="0">
                              <a:solidFill>
                                <a:schemeClr val="bg1"/>
                              </a:solidFill>
                              <a:latin typeface="Cambria Math" panose="02040503050406030204" pitchFamily="18" charset="0"/>
                            </a:rPr>
                            <m:t>𝑋</m:t>
                          </m:r>
                        </m:e>
                        <m:sub>
                          <m:r>
                            <a:rPr lang="en-HK" sz="3600" b="0" i="1" smtClean="0">
                              <a:solidFill>
                                <a:schemeClr val="bg1"/>
                              </a:solidFill>
                              <a:latin typeface="Cambria Math" panose="02040503050406030204" pitchFamily="18" charset="0"/>
                            </a:rPr>
                            <m:t>𝐴𝐼𝑆</m:t>
                          </m:r>
                        </m:sub>
                        <m:sup>
                          <m:d>
                            <m:dPr>
                              <m:ctrlPr>
                                <a:rPr lang="en-HK" sz="3600" b="0" i="1" smtClean="0">
                                  <a:solidFill>
                                    <a:schemeClr val="bg1"/>
                                  </a:solidFill>
                                  <a:latin typeface="Cambria Math" panose="02040503050406030204" pitchFamily="18" charset="0"/>
                                </a:rPr>
                              </m:ctrlPr>
                            </m:dPr>
                            <m:e>
                              <m:r>
                                <a:rPr lang="en-HK" sz="3600" b="0" i="1" smtClean="0">
                                  <a:solidFill>
                                    <a:schemeClr val="bg1"/>
                                  </a:solidFill>
                                  <a:latin typeface="Cambria Math" panose="02040503050406030204" pitchFamily="18" charset="0"/>
                                </a:rPr>
                                <m:t>𝑛</m:t>
                              </m:r>
                            </m:e>
                          </m:d>
                        </m:sup>
                      </m:sSubSup>
                      <m:r>
                        <a:rPr lang="en-HK" sz="3600" b="0" i="1" smtClean="0">
                          <a:solidFill>
                            <a:schemeClr val="bg1"/>
                          </a:solidFill>
                          <a:latin typeface="Cambria Math" panose="02040503050406030204" pitchFamily="18" charset="0"/>
                        </a:rPr>
                        <m:t>,</m:t>
                      </m:r>
                      <m:sSub>
                        <m:sSubPr>
                          <m:ctrlPr>
                            <a:rPr lang="en-HK" sz="3600" b="0" i="1" smtClean="0">
                              <a:solidFill>
                                <a:schemeClr val="bg1"/>
                              </a:solidFill>
                              <a:latin typeface="Cambria Math" panose="02040503050406030204" pitchFamily="18" charset="0"/>
                            </a:rPr>
                          </m:ctrlPr>
                        </m:sSubPr>
                        <m:e>
                          <m:r>
                            <a:rPr lang="en-HK" sz="3600" b="0" i="1" smtClean="0">
                              <a:solidFill>
                                <a:schemeClr val="bg1"/>
                              </a:solidFill>
                              <a:latin typeface="Cambria Math" panose="02040503050406030204" pitchFamily="18" charset="0"/>
                            </a:rPr>
                            <m:t>𝑦</m:t>
                          </m:r>
                        </m:e>
                        <m:sub>
                          <m:r>
                            <a:rPr lang="en-HK" sz="3600" b="0" i="1" smtClean="0">
                              <a:solidFill>
                                <a:schemeClr val="bg1"/>
                              </a:solidFill>
                              <a:latin typeface="Cambria Math" panose="02040503050406030204" pitchFamily="18" charset="0"/>
                            </a:rPr>
                            <m:t>𝐴𝐼𝑆</m:t>
                          </m:r>
                        </m:sub>
                      </m:sSub>
                      <m:r>
                        <a:rPr lang="en-HK" sz="3600" b="0" i="1" smtClean="0">
                          <a:solidFill>
                            <a:schemeClr val="bg1"/>
                          </a:solidFill>
                          <a:latin typeface="Cambria Math" panose="02040503050406030204" pitchFamily="18" charset="0"/>
                        </a:rPr>
                        <m:t>}</m:t>
                      </m:r>
                    </m:oMath>
                  </m:oMathPara>
                </a14:m>
                <a:endParaRPr lang="en-HK" sz="3600" dirty="0">
                  <a:solidFill>
                    <a:schemeClr val="bg1"/>
                  </a:solidFill>
                </a:endParaRPr>
              </a:p>
            </p:txBody>
          </p:sp>
        </mc:Choice>
        <mc:Fallback>
          <p:sp>
            <p:nvSpPr>
              <p:cNvPr id="26" name="TextBox 25">
                <a:extLst>
                  <a:ext uri="{FF2B5EF4-FFF2-40B4-BE49-F238E27FC236}">
                    <a16:creationId xmlns:a16="http://schemas.microsoft.com/office/drawing/2014/main" id="{B75E2BF5-F6F3-7462-0359-147B4854F732}"/>
                  </a:ext>
                </a:extLst>
              </p:cNvPr>
              <p:cNvSpPr txBox="1">
                <a:spLocks noRot="1" noChangeAspect="1" noMove="1" noResize="1" noEditPoints="1" noAdjustHandles="1" noChangeArrowheads="1" noChangeShapeType="1" noTextEdit="1"/>
              </p:cNvSpPr>
              <p:nvPr/>
            </p:nvSpPr>
            <p:spPr>
              <a:xfrm>
                <a:off x="8121922" y="1452351"/>
                <a:ext cx="2266390" cy="690510"/>
              </a:xfrm>
              <a:prstGeom prst="rect">
                <a:avLst/>
              </a:prstGeom>
              <a:blipFill>
                <a:blip r:embed="rId10"/>
                <a:stretch>
                  <a:fillRect/>
                </a:stretch>
              </a:blipFill>
            </p:spPr>
            <p:txBody>
              <a:bodyPr/>
              <a:lstStyle/>
              <a:p>
                <a:r>
                  <a:rPr lang="en-HK">
                    <a:noFill/>
                  </a:rPr>
                  <a:t> </a:t>
                </a:r>
              </a:p>
            </p:txBody>
          </p:sp>
        </mc:Fallback>
      </mc:AlternateContent>
      <p:cxnSp>
        <p:nvCxnSpPr>
          <p:cNvPr id="27" name="Straight Arrow Connector 26">
            <a:extLst>
              <a:ext uri="{FF2B5EF4-FFF2-40B4-BE49-F238E27FC236}">
                <a16:creationId xmlns:a16="http://schemas.microsoft.com/office/drawing/2014/main" id="{645AFAA5-8A12-4E0F-FC42-E5F6B6192525}"/>
              </a:ext>
            </a:extLst>
          </p:cNvPr>
          <p:cNvCxnSpPr>
            <a:cxnSpLocks/>
          </p:cNvCxnSpPr>
          <p:nvPr/>
        </p:nvCxnSpPr>
        <p:spPr>
          <a:xfrm>
            <a:off x="9153301" y="2287692"/>
            <a:ext cx="0" cy="109826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5C00B533-1FCD-23DA-0907-761C638B14E8}"/>
                  </a:ext>
                </a:extLst>
              </p:cNvPr>
              <p:cNvSpPr txBox="1"/>
              <p:nvPr/>
            </p:nvSpPr>
            <p:spPr>
              <a:xfrm>
                <a:off x="8118844" y="3503855"/>
                <a:ext cx="2242730" cy="69051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HK" sz="3600" b="0" i="1" smtClean="0">
                          <a:solidFill>
                            <a:schemeClr val="bg1"/>
                          </a:solidFill>
                          <a:latin typeface="Cambria Math" panose="02040503050406030204" pitchFamily="18" charset="0"/>
                        </a:rPr>
                        <m:t>{</m:t>
                      </m:r>
                      <m:sSubSup>
                        <m:sSubSupPr>
                          <m:ctrlPr>
                            <a:rPr lang="en-HK" sz="3600" b="0" i="1" smtClean="0">
                              <a:solidFill>
                                <a:schemeClr val="bg1"/>
                              </a:solidFill>
                              <a:latin typeface="Cambria Math" panose="02040503050406030204" pitchFamily="18" charset="0"/>
                            </a:rPr>
                          </m:ctrlPr>
                        </m:sSubSupPr>
                        <m:e>
                          <m:r>
                            <a:rPr lang="en-HK" sz="3600" b="0" i="1" smtClean="0">
                              <a:solidFill>
                                <a:schemeClr val="bg1"/>
                              </a:solidFill>
                              <a:latin typeface="Cambria Math" panose="02040503050406030204" pitchFamily="18" charset="0"/>
                            </a:rPr>
                            <m:t>𝑋</m:t>
                          </m:r>
                        </m:e>
                        <m:sub>
                          <m:r>
                            <a:rPr lang="en-HK" sz="3600" b="0" i="1" smtClean="0">
                              <a:solidFill>
                                <a:schemeClr val="bg1"/>
                              </a:solidFill>
                              <a:latin typeface="Cambria Math" panose="02040503050406030204" pitchFamily="18" charset="0"/>
                            </a:rPr>
                            <m:t>𝐴𝐼𝑆</m:t>
                          </m:r>
                        </m:sub>
                        <m:sup>
                          <m:d>
                            <m:dPr>
                              <m:ctrlPr>
                                <a:rPr lang="en-HK" sz="3600" b="0" i="1" smtClean="0">
                                  <a:solidFill>
                                    <a:schemeClr val="bg1"/>
                                  </a:solidFill>
                                  <a:latin typeface="Cambria Math" panose="02040503050406030204" pitchFamily="18" charset="0"/>
                                </a:rPr>
                              </m:ctrlPr>
                            </m:dPr>
                            <m:e>
                              <m:r>
                                <a:rPr lang="en-HK" sz="3600" b="0" i="1" smtClean="0">
                                  <a:solidFill>
                                    <a:schemeClr val="bg1"/>
                                  </a:solidFill>
                                  <a:latin typeface="Cambria Math" panose="02040503050406030204" pitchFamily="18" charset="0"/>
                                </a:rPr>
                                <m:t>2</m:t>
                              </m:r>
                            </m:e>
                          </m:d>
                        </m:sup>
                      </m:sSubSup>
                      <m:r>
                        <a:rPr lang="en-HK" sz="3600" b="0" i="1" smtClean="0">
                          <a:solidFill>
                            <a:schemeClr val="bg1"/>
                          </a:solidFill>
                          <a:latin typeface="Cambria Math" panose="02040503050406030204" pitchFamily="18" charset="0"/>
                        </a:rPr>
                        <m:t>,</m:t>
                      </m:r>
                      <m:sSub>
                        <m:sSubPr>
                          <m:ctrlPr>
                            <a:rPr lang="en-HK" sz="3600" b="0" i="1" smtClean="0">
                              <a:solidFill>
                                <a:schemeClr val="bg1"/>
                              </a:solidFill>
                              <a:latin typeface="Cambria Math" panose="02040503050406030204" pitchFamily="18" charset="0"/>
                            </a:rPr>
                          </m:ctrlPr>
                        </m:sSubPr>
                        <m:e>
                          <m:r>
                            <a:rPr lang="en-HK" sz="3600" b="0" i="1" smtClean="0">
                              <a:solidFill>
                                <a:schemeClr val="bg1"/>
                              </a:solidFill>
                              <a:latin typeface="Cambria Math" panose="02040503050406030204" pitchFamily="18" charset="0"/>
                            </a:rPr>
                            <m:t>𝑦</m:t>
                          </m:r>
                        </m:e>
                        <m:sub>
                          <m:r>
                            <a:rPr lang="en-HK" sz="3600" b="0" i="1" smtClean="0">
                              <a:solidFill>
                                <a:schemeClr val="bg1"/>
                              </a:solidFill>
                              <a:latin typeface="Cambria Math" panose="02040503050406030204" pitchFamily="18" charset="0"/>
                            </a:rPr>
                            <m:t>𝐴𝐼𝑆</m:t>
                          </m:r>
                        </m:sub>
                      </m:sSub>
                      <m:r>
                        <a:rPr lang="en-HK" sz="3600" b="0" i="1" smtClean="0">
                          <a:solidFill>
                            <a:schemeClr val="bg1"/>
                          </a:solidFill>
                          <a:latin typeface="Cambria Math" panose="02040503050406030204" pitchFamily="18" charset="0"/>
                        </a:rPr>
                        <m:t>}</m:t>
                      </m:r>
                    </m:oMath>
                  </m:oMathPara>
                </a14:m>
                <a:endParaRPr lang="en-HK" sz="3600" dirty="0">
                  <a:solidFill>
                    <a:schemeClr val="bg1"/>
                  </a:solidFill>
                </a:endParaRPr>
              </a:p>
            </p:txBody>
          </p:sp>
        </mc:Choice>
        <mc:Fallback>
          <p:sp>
            <p:nvSpPr>
              <p:cNvPr id="28" name="TextBox 27">
                <a:extLst>
                  <a:ext uri="{FF2B5EF4-FFF2-40B4-BE49-F238E27FC236}">
                    <a16:creationId xmlns:a16="http://schemas.microsoft.com/office/drawing/2014/main" id="{5C00B533-1FCD-23DA-0907-761C638B14E8}"/>
                  </a:ext>
                </a:extLst>
              </p:cNvPr>
              <p:cNvSpPr txBox="1">
                <a:spLocks noRot="1" noChangeAspect="1" noMove="1" noResize="1" noEditPoints="1" noAdjustHandles="1" noChangeArrowheads="1" noChangeShapeType="1" noTextEdit="1"/>
              </p:cNvSpPr>
              <p:nvPr/>
            </p:nvSpPr>
            <p:spPr>
              <a:xfrm>
                <a:off x="8118844" y="3503855"/>
                <a:ext cx="2242730" cy="690510"/>
              </a:xfrm>
              <a:prstGeom prst="rect">
                <a:avLst/>
              </a:prstGeom>
              <a:blipFill>
                <a:blip r:embed="rId11"/>
                <a:stretch>
                  <a:fillRect/>
                </a:stretch>
              </a:blipFill>
            </p:spPr>
            <p:txBody>
              <a:bodyPr/>
              <a:lstStyle/>
              <a:p>
                <a:r>
                  <a:rPr lang="en-HK">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8DFD0F2-BFE5-FBD5-DA1B-3DF4AD3D114F}"/>
                  </a:ext>
                </a:extLst>
              </p:cNvPr>
              <p:cNvSpPr txBox="1"/>
              <p:nvPr/>
            </p:nvSpPr>
            <p:spPr>
              <a:xfrm>
                <a:off x="9474165" y="2601426"/>
                <a:ext cx="368562" cy="58368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acc>
                        <m:accPr>
                          <m:chr m:val="̂"/>
                          <m:ctrlPr>
                            <a:rPr lang="en-HK" sz="3600" b="0" i="1" smtClean="0">
                              <a:solidFill>
                                <a:schemeClr val="bg1"/>
                              </a:solidFill>
                              <a:latin typeface="Cambria Math" panose="02040503050406030204" pitchFamily="18" charset="0"/>
                            </a:rPr>
                          </m:ctrlPr>
                        </m:accPr>
                        <m:e>
                          <m:r>
                            <a:rPr lang="en-HK" sz="3600" b="0" i="1" smtClean="0">
                              <a:solidFill>
                                <a:schemeClr val="bg1"/>
                              </a:solidFill>
                              <a:latin typeface="Cambria Math" panose="02040503050406030204" pitchFamily="18" charset="0"/>
                            </a:rPr>
                            <m:t>h</m:t>
                          </m:r>
                        </m:e>
                      </m:acc>
                    </m:oMath>
                  </m:oMathPara>
                </a14:m>
                <a:endParaRPr lang="en-HK" sz="3600" dirty="0">
                  <a:solidFill>
                    <a:schemeClr val="bg1"/>
                  </a:solidFill>
                </a:endParaRPr>
              </a:p>
            </p:txBody>
          </p:sp>
        </mc:Choice>
        <mc:Fallback>
          <p:sp>
            <p:nvSpPr>
              <p:cNvPr id="29" name="TextBox 28">
                <a:extLst>
                  <a:ext uri="{FF2B5EF4-FFF2-40B4-BE49-F238E27FC236}">
                    <a16:creationId xmlns:a16="http://schemas.microsoft.com/office/drawing/2014/main" id="{F8DFD0F2-BFE5-FBD5-DA1B-3DF4AD3D114F}"/>
                  </a:ext>
                </a:extLst>
              </p:cNvPr>
              <p:cNvSpPr txBox="1">
                <a:spLocks noRot="1" noChangeAspect="1" noMove="1" noResize="1" noEditPoints="1" noAdjustHandles="1" noChangeArrowheads="1" noChangeShapeType="1" noTextEdit="1"/>
              </p:cNvSpPr>
              <p:nvPr/>
            </p:nvSpPr>
            <p:spPr>
              <a:xfrm>
                <a:off x="9474165" y="2601426"/>
                <a:ext cx="368562" cy="583686"/>
              </a:xfrm>
              <a:prstGeom prst="rect">
                <a:avLst/>
              </a:prstGeom>
              <a:blipFill>
                <a:blip r:embed="rId12"/>
                <a:stretch>
                  <a:fillRect/>
                </a:stretch>
              </a:blipFill>
            </p:spPr>
            <p:txBody>
              <a:bodyPr/>
              <a:lstStyle/>
              <a:p>
                <a:r>
                  <a:rPr lang="en-HK">
                    <a:noFill/>
                  </a:rPr>
                  <a:t> </a:t>
                </a:r>
              </a:p>
            </p:txBody>
          </p:sp>
        </mc:Fallback>
      </mc:AlternateContent>
      <p:sp>
        <p:nvSpPr>
          <p:cNvPr id="31" name="TextBox 30">
            <a:extLst>
              <a:ext uri="{FF2B5EF4-FFF2-40B4-BE49-F238E27FC236}">
                <a16:creationId xmlns:a16="http://schemas.microsoft.com/office/drawing/2014/main" id="{50C6E7B5-8431-CDD6-4309-6E974A69D12F}"/>
              </a:ext>
            </a:extLst>
          </p:cNvPr>
          <p:cNvSpPr txBox="1"/>
          <p:nvPr/>
        </p:nvSpPr>
        <p:spPr>
          <a:xfrm>
            <a:off x="7776670" y="4341987"/>
            <a:ext cx="3117107" cy="830997"/>
          </a:xfrm>
          <a:prstGeom prst="rect">
            <a:avLst/>
          </a:prstGeom>
          <a:noFill/>
        </p:spPr>
        <p:txBody>
          <a:bodyPr wrap="square" rtlCol="0">
            <a:spAutoFit/>
          </a:bodyPr>
          <a:lstStyle/>
          <a:p>
            <a:pPr algn="ctr"/>
            <a:r>
              <a:rPr lang="en-HK" sz="2400" dirty="0">
                <a:solidFill>
                  <a:srgbClr val="FF0000"/>
                </a:solidFill>
                <a:latin typeface="Times New Roman" panose="02020603050405020304" pitchFamily="18" charset="0"/>
                <a:cs typeface="Times New Roman" panose="02020603050405020304" pitchFamily="18" charset="0"/>
              </a:rPr>
              <a:t>can be visualized on 2D plane!</a:t>
            </a:r>
          </a:p>
        </p:txBody>
      </p:sp>
    </p:spTree>
    <p:extLst>
      <p:ext uri="{BB962C8B-B14F-4D97-AF65-F5344CB8AC3E}">
        <p14:creationId xmlns:p14="http://schemas.microsoft.com/office/powerpoint/2010/main" val="252690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11DAE4-D1D1-79D0-819C-0ED8B4F9FB6F}"/>
              </a:ext>
            </a:extLst>
          </p:cNvPr>
          <p:cNvSpPr>
            <a:spLocks noGrp="1"/>
          </p:cNvSpPr>
          <p:nvPr>
            <p:ph type="sldNum" sz="quarter" idx="11"/>
          </p:nvPr>
        </p:nvSpPr>
        <p:spPr/>
        <p:txBody>
          <a:bodyPr/>
          <a:lstStyle/>
          <a:p>
            <a:pPr>
              <a:defRPr/>
            </a:pPr>
            <a:fld id="{CB8B28C9-510B-471F-AD22-D8617BBC9B3E}" type="slidenum">
              <a:rPr lang="en-US" smtClean="0">
                <a:solidFill>
                  <a:prstClr val="black"/>
                </a:solidFill>
              </a:rPr>
              <a:pPr>
                <a:defRPr/>
              </a:pPr>
              <a:t>5</a:t>
            </a:fld>
            <a:endParaRPr lang="en-US" dirty="0">
              <a:solidFill>
                <a:prstClr val="black"/>
              </a:solidFill>
            </a:endParaRPr>
          </a:p>
        </p:txBody>
      </p:sp>
      <p:sp>
        <p:nvSpPr>
          <p:cNvPr id="3" name="标题 2">
            <a:extLst>
              <a:ext uri="{FF2B5EF4-FFF2-40B4-BE49-F238E27FC236}">
                <a16:creationId xmlns:a16="http://schemas.microsoft.com/office/drawing/2014/main" id="{F6B419F2-D4E2-C158-4C8A-E55DB3E32565}"/>
              </a:ext>
            </a:extLst>
          </p:cNvPr>
          <p:cNvSpPr txBox="1">
            <a:spLocks/>
          </p:cNvSpPr>
          <p:nvPr/>
        </p:nvSpPr>
        <p:spPr>
          <a:xfrm>
            <a:off x="1094031" y="329078"/>
            <a:ext cx="11097969" cy="662960"/>
          </a:xfrm>
          <a:prstGeom prst="rect">
            <a:avLst/>
          </a:prstGeom>
        </p:spPr>
        <p:txBody>
          <a:bodyPr/>
          <a:lstStyle>
            <a:lvl1pPr algn="l" rtl="0" eaLnBrk="0" fontAlgn="base" hangingPunct="0">
              <a:spcBef>
                <a:spcPct val="0"/>
              </a:spcBef>
              <a:spcAft>
                <a:spcPct val="0"/>
              </a:spcAft>
              <a:defRPr sz="26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600" b="1">
                <a:solidFill>
                  <a:schemeClr val="bg1"/>
                </a:solidFill>
                <a:latin typeface="Arial" charset="0"/>
                <a:cs typeface="Arial" charset="0"/>
              </a:defRPr>
            </a:lvl2pPr>
            <a:lvl3pPr algn="l" rtl="0" eaLnBrk="0" fontAlgn="base" hangingPunct="0">
              <a:spcBef>
                <a:spcPct val="0"/>
              </a:spcBef>
              <a:spcAft>
                <a:spcPct val="0"/>
              </a:spcAft>
              <a:defRPr sz="2600" b="1">
                <a:solidFill>
                  <a:schemeClr val="bg1"/>
                </a:solidFill>
                <a:latin typeface="Arial" charset="0"/>
                <a:cs typeface="Arial" charset="0"/>
              </a:defRPr>
            </a:lvl3pPr>
            <a:lvl4pPr algn="l" rtl="0" eaLnBrk="0" fontAlgn="base" hangingPunct="0">
              <a:spcBef>
                <a:spcPct val="0"/>
              </a:spcBef>
              <a:spcAft>
                <a:spcPct val="0"/>
              </a:spcAft>
              <a:defRPr sz="2600" b="1">
                <a:solidFill>
                  <a:schemeClr val="bg1"/>
                </a:solidFill>
                <a:latin typeface="Arial" charset="0"/>
                <a:cs typeface="Arial" charset="0"/>
              </a:defRPr>
            </a:lvl4pPr>
            <a:lvl5pPr algn="l" rtl="0" eaLnBrk="0" fontAlgn="base" hangingPunct="0">
              <a:spcBef>
                <a:spcPct val="0"/>
              </a:spcBef>
              <a:spcAft>
                <a:spcPct val="0"/>
              </a:spcAft>
              <a:defRPr sz="2600" b="1">
                <a:solidFill>
                  <a:schemeClr val="bg1"/>
                </a:solidFill>
                <a:latin typeface="Arial" charset="0"/>
                <a:cs typeface="Arial" charset="0"/>
              </a:defRPr>
            </a:lvl5pPr>
            <a:lvl6pPr marL="457189" algn="l" rtl="0" fontAlgn="base">
              <a:spcBef>
                <a:spcPct val="0"/>
              </a:spcBef>
              <a:spcAft>
                <a:spcPct val="0"/>
              </a:spcAft>
              <a:defRPr sz="2800" b="1">
                <a:solidFill>
                  <a:schemeClr val="bg1"/>
                </a:solidFill>
                <a:latin typeface="Arial" charset="0"/>
                <a:cs typeface="Arial" charset="0"/>
              </a:defRPr>
            </a:lvl6pPr>
            <a:lvl7pPr marL="914377" algn="l" rtl="0" fontAlgn="base">
              <a:spcBef>
                <a:spcPct val="0"/>
              </a:spcBef>
              <a:spcAft>
                <a:spcPct val="0"/>
              </a:spcAft>
              <a:defRPr sz="2800" b="1">
                <a:solidFill>
                  <a:schemeClr val="bg1"/>
                </a:solidFill>
                <a:latin typeface="Arial" charset="0"/>
                <a:cs typeface="Arial" charset="0"/>
              </a:defRPr>
            </a:lvl7pPr>
            <a:lvl8pPr marL="1371566" algn="l" rtl="0" fontAlgn="base">
              <a:spcBef>
                <a:spcPct val="0"/>
              </a:spcBef>
              <a:spcAft>
                <a:spcPct val="0"/>
              </a:spcAft>
              <a:defRPr sz="2800" b="1">
                <a:solidFill>
                  <a:schemeClr val="bg1"/>
                </a:solidFill>
                <a:latin typeface="Arial" charset="0"/>
                <a:cs typeface="Arial" charset="0"/>
              </a:defRPr>
            </a:lvl8pPr>
            <a:lvl9pPr marL="1828754" algn="l" rtl="0" fontAlgn="base">
              <a:spcBef>
                <a:spcPct val="0"/>
              </a:spcBef>
              <a:spcAft>
                <a:spcPct val="0"/>
              </a:spcAft>
              <a:defRPr sz="2800" b="1">
                <a:solidFill>
                  <a:schemeClr val="bg1"/>
                </a:solidFill>
                <a:latin typeface="Arial" charset="0"/>
                <a:cs typeface="Arial" charset="0"/>
              </a:defRPr>
            </a:lvl9pPr>
          </a:lstStyle>
          <a:p>
            <a:r>
              <a:rPr lang="en-HK" altLang="zh-CN" sz="3600">
                <a:latin typeface="Times New Roman" panose="02020603050405020304" pitchFamily="18" charset="0"/>
                <a:cs typeface="Times New Roman" panose="02020603050405020304" pitchFamily="18" charset="0"/>
              </a:rPr>
              <a:t>Methodology</a:t>
            </a:r>
            <a:endParaRPr lang="zh-CN" altLang="en-US" sz="3600" dirty="0">
              <a:latin typeface="Times New Roman" panose="02020603050405020304" pitchFamily="18" charset="0"/>
              <a:cs typeface="Times New Roman" panose="02020603050405020304" pitchFamily="18" charset="0"/>
            </a:endParaRPr>
          </a:p>
        </p:txBody>
      </p:sp>
      <p:sp>
        <p:nvSpPr>
          <p:cNvPr id="4" name="Rectangle 7">
            <a:extLst>
              <a:ext uri="{FF2B5EF4-FFF2-40B4-BE49-F238E27FC236}">
                <a16:creationId xmlns:a16="http://schemas.microsoft.com/office/drawing/2014/main" id="{6D9888ED-3980-628B-6ADD-011A130C1EA9}"/>
              </a:ext>
            </a:extLst>
          </p:cNvPr>
          <p:cNvSpPr/>
          <p:nvPr/>
        </p:nvSpPr>
        <p:spPr>
          <a:xfrm>
            <a:off x="843866" y="1255222"/>
            <a:ext cx="10083777" cy="3903954"/>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en-US" sz="2400" b="1" dirty="0">
                <a:solidFill>
                  <a:prstClr val="black">
                    <a:lumMod val="65000"/>
                  </a:prstClr>
                </a:solidFill>
                <a:latin typeface="Times New Roman" panose="02020603050405020304" pitchFamily="18" charset="0"/>
                <a:cs typeface="Times New Roman" panose="02020603050405020304" pitchFamily="18" charset="0"/>
              </a:rPr>
              <a:t>Model selection: unsupervised UMAP, supervised UMAP and parametric UMAP. </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en-US" sz="2400" b="1" dirty="0">
                <a:solidFill>
                  <a:prstClr val="black">
                    <a:lumMod val="65000"/>
                  </a:prstClr>
                </a:solidFill>
                <a:latin typeface="Times New Roman" panose="02020603050405020304" pitchFamily="18" charset="0"/>
                <a:cs typeface="Times New Roman" panose="02020603050405020304" pitchFamily="18" charset="0"/>
              </a:rPr>
              <a:t>AIS dataset: samples from ICE-SG, ICE-GM and ICE-</a:t>
            </a:r>
            <a:r>
              <a:rPr lang="en-US" altLang="zh-CN" sz="2400" b="1" dirty="0" err="1">
                <a:solidFill>
                  <a:prstClr val="black">
                    <a:lumMod val="65000"/>
                  </a:prstClr>
                </a:solidFill>
                <a:latin typeface="Times New Roman" panose="02020603050405020304" pitchFamily="18" charset="0"/>
                <a:cs typeface="Times New Roman" panose="02020603050405020304" pitchFamily="18" charset="0"/>
              </a:rPr>
              <a:t>vMFNM</a:t>
            </a:r>
            <a:r>
              <a:rPr lang="en-US" altLang="zh-CN" sz="2400" b="1" dirty="0">
                <a:solidFill>
                  <a:prstClr val="black">
                    <a:lumMod val="65000"/>
                  </a:prstClr>
                </a:solidFill>
                <a:latin typeface="Times New Roman" panose="02020603050405020304" pitchFamily="18" charset="0"/>
                <a:cs typeface="Times New Roman" panose="02020603050405020304" pitchFamily="18" charset="0"/>
              </a:rPr>
              <a:t> </a:t>
            </a:r>
          </a:p>
          <a:p>
            <a:pPr marL="800100" lvl="1" indent="-342900">
              <a:lnSpc>
                <a:spcPct val="150000"/>
              </a:lnSpc>
              <a:buFont typeface="Wingdings" panose="05000000000000000000" pitchFamily="2" charset="2"/>
              <a:buChar char="l"/>
              <a:defRPr/>
            </a:pPr>
            <a:r>
              <a:rPr lang="en-US" altLang="zh-CN" sz="2400" dirty="0">
                <a:solidFill>
                  <a:prstClr val="black">
                    <a:lumMod val="65000"/>
                  </a:prstClr>
                </a:solidFill>
                <a:latin typeface="Times New Roman" panose="02020603050405020304" pitchFamily="18" charset="0"/>
                <a:cs typeface="Times New Roman" panose="02020603050405020304" pitchFamily="18" charset="0"/>
              </a:rPr>
              <a:t>ICE</a:t>
            </a:r>
            <a:r>
              <a:rPr lang="en-HK" altLang="zh-CN" sz="2400" dirty="0">
                <a:solidFill>
                  <a:prstClr val="black">
                    <a:lumMod val="65000"/>
                  </a:prstClr>
                </a:solidFill>
                <a:latin typeface="Times New Roman" panose="02020603050405020304" pitchFamily="18" charset="0"/>
                <a:cs typeface="Times New Roman" panose="02020603050405020304" pitchFamily="18" charset="0"/>
              </a:rPr>
              <a:t>:</a:t>
            </a:r>
            <a:r>
              <a:rPr lang="zh-CN" altLang="en-US" sz="2400" dirty="0">
                <a:solidFill>
                  <a:prstClr val="black">
                    <a:lumMod val="65000"/>
                  </a:prstClr>
                </a:solidFill>
                <a:latin typeface="Times New Roman" panose="02020603050405020304" pitchFamily="18" charset="0"/>
                <a:cs typeface="Times New Roman" panose="02020603050405020304" pitchFamily="18" charset="0"/>
              </a:rPr>
              <a:t> </a:t>
            </a:r>
            <a:r>
              <a:rPr lang="en-US" altLang="zh-CN" sz="2400" dirty="0">
                <a:solidFill>
                  <a:prstClr val="black">
                    <a:lumMod val="65000"/>
                  </a:prstClr>
                </a:solidFill>
                <a:latin typeface="Times New Roman" panose="02020603050405020304" pitchFamily="18" charset="0"/>
                <a:cs typeface="Times New Roman" panose="02020603050405020304" pitchFamily="18" charset="0"/>
              </a:rPr>
              <a:t>Improved Cross Entropy</a:t>
            </a:r>
          </a:p>
          <a:p>
            <a:pPr marL="800100" lvl="1" indent="-342900">
              <a:lnSpc>
                <a:spcPct val="150000"/>
              </a:lnSpc>
              <a:buFont typeface="Wingdings" panose="05000000000000000000" pitchFamily="2" charset="2"/>
              <a:buChar char="l"/>
              <a:defRPr/>
            </a:pPr>
            <a:r>
              <a:rPr kumimoji="0" lang="en-US" altLang="zh-CN"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SG: single Gaussian</a:t>
            </a:r>
          </a:p>
          <a:p>
            <a:pPr marL="800100" lvl="1" indent="-342900">
              <a:lnSpc>
                <a:spcPct val="150000"/>
              </a:lnSpc>
              <a:buFont typeface="Wingdings" panose="05000000000000000000" pitchFamily="2" charset="2"/>
              <a:buChar char="l"/>
              <a:defRPr/>
            </a:pPr>
            <a:r>
              <a:rPr lang="en-US" sz="2400" dirty="0">
                <a:solidFill>
                  <a:prstClr val="black">
                    <a:lumMod val="65000"/>
                  </a:prstClr>
                </a:solidFill>
                <a:latin typeface="Times New Roman" panose="02020603050405020304" pitchFamily="18" charset="0"/>
                <a:cs typeface="Times New Roman" panose="02020603050405020304" pitchFamily="18" charset="0"/>
              </a:rPr>
              <a:t>GM: gaussian mixture</a:t>
            </a:r>
          </a:p>
          <a:p>
            <a:pPr marL="800100" lvl="1" indent="-342900">
              <a:lnSpc>
                <a:spcPct val="150000"/>
              </a:lnSpc>
              <a:buFont typeface="Wingdings" panose="05000000000000000000" pitchFamily="2" charset="2"/>
              <a:buChar char="l"/>
              <a:defRPr/>
            </a:pPr>
            <a:r>
              <a:rPr kumimoji="0" lang="en-US" sz="2400" i="0" u="none" strike="noStrike" kern="1200" cap="none" spc="0" normalizeH="0" baseline="0" noProof="0" dirty="0" err="1">
                <a:ln>
                  <a:noFill/>
                </a:ln>
                <a:solidFill>
                  <a:prstClr val="black">
                    <a:lumMod val="65000"/>
                  </a:prstClr>
                </a:solidFill>
                <a:effectLst/>
                <a:uLnTx/>
                <a:uFillTx/>
                <a:latin typeface="Times New Roman" panose="02020603050405020304" pitchFamily="18" charset="0"/>
                <a:cs typeface="Times New Roman" panose="02020603050405020304" pitchFamily="18" charset="0"/>
              </a:rPr>
              <a:t>vMFNM</a:t>
            </a:r>
            <a:r>
              <a:rPr kumimoji="0" lang="en-US"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a:t>
            </a:r>
            <a:r>
              <a:rPr kumimoji="0" lang="de-DE"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von Mises–Fisher–Nakagami mixture </a:t>
            </a:r>
            <a:endParaRPr kumimoji="0" lang="en-US"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27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16B3A-1969-A7C7-A00F-C96FDBD8B151}"/>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72A96AA-328B-5586-A188-2BAC654A9AD7}"/>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FCD6B162-19D0-7F46-6726-88C7991A8DF1}"/>
              </a:ext>
            </a:extLst>
          </p:cNvPr>
          <p:cNvSpPr>
            <a:spLocks noGrp="1"/>
          </p:cNvSpPr>
          <p:nvPr>
            <p:ph type="title" idx="4294967295"/>
          </p:nvPr>
        </p:nvSpPr>
        <p:spPr>
          <a:xfrm>
            <a:off x="1094032" y="329078"/>
            <a:ext cx="7601393" cy="662960"/>
          </a:xfrm>
          <a:prstGeom prst="rect">
            <a:avLst/>
          </a:prstGeom>
        </p:spPr>
        <p:txBody>
          <a:bodyPr/>
          <a:lstStyle/>
          <a:p>
            <a:r>
              <a:rPr lang="en-HK" altLang="zh-CN" sz="3600" dirty="0">
                <a:latin typeface="Times New Roman" panose="02020603050405020304" pitchFamily="18" charset="0"/>
                <a:cs typeface="Times New Roman" panose="02020603050405020304" pitchFamily="18" charset="0"/>
              </a:rPr>
              <a:t>Datasets:</a:t>
            </a:r>
            <a:r>
              <a:rPr kumimoji="0" lang="en-US" sz="36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Series system dataset</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Rectangle 7">
                <a:extLst>
                  <a:ext uri="{FF2B5EF4-FFF2-40B4-BE49-F238E27FC236}">
                    <a16:creationId xmlns:a16="http://schemas.microsoft.com/office/drawing/2014/main" id="{436079C8-192E-3DD4-2A3B-163548C4A7E1}"/>
                  </a:ext>
                </a:extLst>
              </p:cNvPr>
              <p:cNvSpPr/>
              <p:nvPr/>
            </p:nvSpPr>
            <p:spPr>
              <a:xfrm>
                <a:off x="843866" y="1255222"/>
                <a:ext cx="10275689" cy="839332"/>
              </a:xfrm>
              <a:prstGeom prst="rect">
                <a:avLst/>
              </a:prstGeom>
            </p:spPr>
            <p:txBody>
              <a:bodyPr wrap="square">
                <a:spAutoFit/>
              </a:bodyPr>
              <a:lstStyle/>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l"/>
                  <a:tabLst/>
                  <a:defRPr/>
                </a:pPr>
                <a:r>
                  <a:rPr lang="en-US" sz="2400" dirty="0">
                    <a:solidFill>
                      <a:prstClr val="black">
                        <a:lumMod val="65000"/>
                      </a:prstClr>
                    </a:solidFill>
                    <a:latin typeface="Times New Roman" panose="02020603050405020304" pitchFamily="18" charset="0"/>
                    <a:cs typeface="Times New Roman" panose="02020603050405020304" pitchFamily="18" charset="0"/>
                  </a:rPr>
                  <a:t>100-dimensional dataset, original dataset of size </a:t>
                </a:r>
                <a14:m>
                  <m:oMath xmlns:m="http://schemas.openxmlformats.org/officeDocument/2006/math">
                    <m:r>
                      <a:rPr lang="en-HK" sz="2400" b="0" i="1" smtClean="0">
                        <a:solidFill>
                          <a:prstClr val="black">
                            <a:lumMod val="65000"/>
                          </a:prstClr>
                        </a:solidFill>
                        <a:latin typeface="Cambria Math" panose="02040503050406030204" pitchFamily="18" charset="0"/>
                        <a:cs typeface="Times New Roman" panose="02020603050405020304" pitchFamily="18" charset="0"/>
                      </a:rPr>
                      <m:t>1</m:t>
                    </m:r>
                    <m:sSup>
                      <m:sSupPr>
                        <m:ctrlPr>
                          <a:rPr lang="en-HK" sz="2400" i="1" smtClean="0">
                            <a:solidFill>
                              <a:prstClr val="black">
                                <a:lumMod val="65000"/>
                              </a:prstClr>
                            </a:solidFill>
                            <a:latin typeface="Cambria Math" panose="02040503050406030204" pitchFamily="18" charset="0"/>
                            <a:cs typeface="Times New Roman" panose="02020603050405020304" pitchFamily="18" charset="0"/>
                          </a:rPr>
                        </m:ctrlPr>
                      </m:sSupPr>
                      <m:e>
                        <m:r>
                          <a:rPr lang="en-HK" sz="2400" b="0" i="1" smtClean="0">
                            <a:solidFill>
                              <a:prstClr val="black">
                                <a:lumMod val="65000"/>
                              </a:prstClr>
                            </a:solidFill>
                            <a:latin typeface="Cambria Math" panose="02040503050406030204" pitchFamily="18" charset="0"/>
                            <a:cs typeface="Times New Roman" panose="02020603050405020304" pitchFamily="18" charset="0"/>
                          </a:rPr>
                          <m:t>0</m:t>
                        </m:r>
                      </m:e>
                      <m:sup>
                        <m:r>
                          <a:rPr lang="en-HK" sz="2400" b="0" i="1" smtClean="0">
                            <a:solidFill>
                              <a:prstClr val="black">
                                <a:lumMod val="65000"/>
                              </a:prstClr>
                            </a:solidFill>
                            <a:latin typeface="Cambria Math" panose="02040503050406030204" pitchFamily="18" charset="0"/>
                            <a:cs typeface="Times New Roman" panose="02020603050405020304" pitchFamily="18" charset="0"/>
                          </a:rPr>
                          <m:t>6</m:t>
                        </m:r>
                      </m:sup>
                    </m:sSup>
                  </m:oMath>
                </a14:m>
                <a:r>
                  <a:rPr kumimoji="0" lang="en-US"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reduced dataset of size 5500.</a:t>
                </a:r>
              </a:p>
            </p:txBody>
          </p:sp>
        </mc:Choice>
        <mc:Fallback>
          <p:sp>
            <p:nvSpPr>
              <p:cNvPr id="21" name="Rectangle 7">
                <a:extLst>
                  <a:ext uri="{FF2B5EF4-FFF2-40B4-BE49-F238E27FC236}">
                    <a16:creationId xmlns:a16="http://schemas.microsoft.com/office/drawing/2014/main" id="{436079C8-192E-3DD4-2A3B-163548C4A7E1}"/>
                  </a:ext>
                </a:extLst>
              </p:cNvPr>
              <p:cNvSpPr>
                <a:spLocks noRot="1" noChangeAspect="1" noMove="1" noResize="1" noEditPoints="1" noAdjustHandles="1" noChangeArrowheads="1" noChangeShapeType="1" noTextEdit="1"/>
              </p:cNvSpPr>
              <p:nvPr/>
            </p:nvSpPr>
            <p:spPr>
              <a:xfrm>
                <a:off x="843866" y="1255222"/>
                <a:ext cx="10275689" cy="839332"/>
              </a:xfrm>
              <a:prstGeom prst="rect">
                <a:avLst/>
              </a:prstGeom>
              <a:blipFill>
                <a:blip r:embed="rId3"/>
                <a:stretch>
                  <a:fillRect l="-771" t="-5797" b="-14493"/>
                </a:stretch>
              </a:blipFill>
            </p:spPr>
            <p:txBody>
              <a:bodyPr/>
              <a:lstStyle/>
              <a:p>
                <a:r>
                  <a:rPr lang="en-HK">
                    <a:noFill/>
                  </a:rPr>
                  <a:t> </a:t>
                </a:r>
              </a:p>
            </p:txBody>
          </p:sp>
        </mc:Fallback>
      </mc:AlternateContent>
      <p:pic>
        <p:nvPicPr>
          <p:cNvPr id="2" name="Picture 1">
            <a:extLst>
              <a:ext uri="{FF2B5EF4-FFF2-40B4-BE49-F238E27FC236}">
                <a16:creationId xmlns:a16="http://schemas.microsoft.com/office/drawing/2014/main" id="{A144D484-B456-27ED-1FBF-CB834FC47A63}"/>
              </a:ext>
            </a:extLst>
          </p:cNvPr>
          <p:cNvPicPr>
            <a:picLocks noChangeAspect="1"/>
          </p:cNvPicPr>
          <p:nvPr/>
        </p:nvPicPr>
        <p:blipFill>
          <a:blip r:embed="rId4"/>
          <a:stretch>
            <a:fillRect/>
          </a:stretch>
        </p:blipFill>
        <p:spPr>
          <a:xfrm>
            <a:off x="1356837" y="2566471"/>
            <a:ext cx="9478325" cy="3877064"/>
          </a:xfrm>
          <a:prstGeom prst="rect">
            <a:avLst/>
          </a:prstGeom>
        </p:spPr>
      </p:pic>
    </p:spTree>
    <p:extLst>
      <p:ext uri="{BB962C8B-B14F-4D97-AF65-F5344CB8AC3E}">
        <p14:creationId xmlns:p14="http://schemas.microsoft.com/office/powerpoint/2010/main" val="109582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BD57C1-5D9F-BADB-9FBC-7A8363441909}"/>
              </a:ext>
            </a:extLst>
          </p:cNvPr>
          <p:cNvSpPr>
            <a:spLocks noGrp="1"/>
          </p:cNvSpPr>
          <p:nvPr>
            <p:ph type="sldNum" sz="quarter" idx="11"/>
          </p:nvPr>
        </p:nvSpPr>
        <p:spPr/>
        <p:txBody>
          <a:bodyPr/>
          <a:lstStyle/>
          <a:p>
            <a:pPr>
              <a:defRPr/>
            </a:pPr>
            <a:fld id="{CB8B28C9-510B-471F-AD22-D8617BBC9B3E}" type="slidenum">
              <a:rPr lang="en-US" smtClean="0">
                <a:solidFill>
                  <a:prstClr val="black"/>
                </a:solidFill>
              </a:rPr>
              <a:pPr>
                <a:defRPr/>
              </a:pPr>
              <a:t>7</a:t>
            </a:fld>
            <a:endParaRPr lang="en-US" dirty="0">
              <a:solidFill>
                <a:prstClr val="black"/>
              </a:solidFill>
            </a:endParaRPr>
          </a:p>
        </p:txBody>
      </p:sp>
      <p:pic>
        <p:nvPicPr>
          <p:cNvPr id="3" name="Picture 2">
            <a:extLst>
              <a:ext uri="{FF2B5EF4-FFF2-40B4-BE49-F238E27FC236}">
                <a16:creationId xmlns:a16="http://schemas.microsoft.com/office/drawing/2014/main" id="{F1A8FD15-0E5F-A4B3-310F-DB128CB9FCCF}"/>
              </a:ext>
            </a:extLst>
          </p:cNvPr>
          <p:cNvPicPr>
            <a:picLocks noChangeAspect="1"/>
          </p:cNvPicPr>
          <p:nvPr/>
        </p:nvPicPr>
        <p:blipFill>
          <a:blip r:embed="rId3"/>
          <a:stretch>
            <a:fillRect/>
          </a:stretch>
        </p:blipFill>
        <p:spPr>
          <a:xfrm>
            <a:off x="1489780" y="1770398"/>
            <a:ext cx="9629775" cy="4619625"/>
          </a:xfrm>
          <a:prstGeom prst="rect">
            <a:avLst/>
          </a:prstGeom>
        </p:spPr>
      </p:pic>
      <p:sp>
        <p:nvSpPr>
          <p:cNvPr id="6" name="Rectangle 7">
            <a:extLst>
              <a:ext uri="{FF2B5EF4-FFF2-40B4-BE49-F238E27FC236}">
                <a16:creationId xmlns:a16="http://schemas.microsoft.com/office/drawing/2014/main" id="{246BD691-27CF-1C5B-738B-0999620AA6ED}"/>
              </a:ext>
            </a:extLst>
          </p:cNvPr>
          <p:cNvSpPr/>
          <p:nvPr/>
        </p:nvSpPr>
        <p:spPr>
          <a:xfrm>
            <a:off x="843866" y="1255222"/>
            <a:ext cx="10275689" cy="461665"/>
          </a:xfrm>
          <a:prstGeom prst="rect">
            <a:avLst/>
          </a:prstGeom>
        </p:spPr>
        <p:txBody>
          <a:bodyPr wrap="square">
            <a:spAutoFit/>
          </a:bodyPr>
          <a:lstStyle/>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l"/>
              <a:tabLst/>
              <a:defRPr/>
            </a:pPr>
            <a:r>
              <a:rPr lang="en-HK" sz="2400" dirty="0">
                <a:solidFill>
                  <a:prstClr val="black">
                    <a:lumMod val="65000"/>
                  </a:prstClr>
                </a:solidFill>
                <a:latin typeface="Times New Roman" panose="02020603050405020304" pitchFamily="18" charset="0"/>
                <a:cs typeface="Times New Roman" panose="02020603050405020304" pitchFamily="18" charset="0"/>
              </a:rPr>
              <a:t>Embedder applied on the original dataset:</a:t>
            </a:r>
            <a:endParaRPr kumimoji="0" lang="en-US"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endParaRPr>
          </a:p>
        </p:txBody>
      </p:sp>
      <p:sp>
        <p:nvSpPr>
          <p:cNvPr id="7" name="标题 2">
            <a:extLst>
              <a:ext uri="{FF2B5EF4-FFF2-40B4-BE49-F238E27FC236}">
                <a16:creationId xmlns:a16="http://schemas.microsoft.com/office/drawing/2014/main" id="{6B43975E-2C8C-59AD-DED4-A444530C6416}"/>
              </a:ext>
            </a:extLst>
          </p:cNvPr>
          <p:cNvSpPr txBox="1">
            <a:spLocks/>
          </p:cNvSpPr>
          <p:nvPr/>
        </p:nvSpPr>
        <p:spPr>
          <a:xfrm>
            <a:off x="1094032" y="329078"/>
            <a:ext cx="7601393" cy="662960"/>
          </a:xfrm>
          <a:prstGeom prst="rect">
            <a:avLst/>
          </a:prstGeom>
        </p:spPr>
        <p:txBody>
          <a:bodyPr/>
          <a:lstStyle>
            <a:lvl1pPr algn="l" rtl="0" eaLnBrk="0" fontAlgn="base" hangingPunct="0">
              <a:spcBef>
                <a:spcPct val="0"/>
              </a:spcBef>
              <a:spcAft>
                <a:spcPct val="0"/>
              </a:spcAft>
              <a:defRPr sz="26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600" b="1">
                <a:solidFill>
                  <a:schemeClr val="bg1"/>
                </a:solidFill>
                <a:latin typeface="Arial" charset="0"/>
                <a:cs typeface="Arial" charset="0"/>
              </a:defRPr>
            </a:lvl2pPr>
            <a:lvl3pPr algn="l" rtl="0" eaLnBrk="0" fontAlgn="base" hangingPunct="0">
              <a:spcBef>
                <a:spcPct val="0"/>
              </a:spcBef>
              <a:spcAft>
                <a:spcPct val="0"/>
              </a:spcAft>
              <a:defRPr sz="2600" b="1">
                <a:solidFill>
                  <a:schemeClr val="bg1"/>
                </a:solidFill>
                <a:latin typeface="Arial" charset="0"/>
                <a:cs typeface="Arial" charset="0"/>
              </a:defRPr>
            </a:lvl3pPr>
            <a:lvl4pPr algn="l" rtl="0" eaLnBrk="0" fontAlgn="base" hangingPunct="0">
              <a:spcBef>
                <a:spcPct val="0"/>
              </a:spcBef>
              <a:spcAft>
                <a:spcPct val="0"/>
              </a:spcAft>
              <a:defRPr sz="2600" b="1">
                <a:solidFill>
                  <a:schemeClr val="bg1"/>
                </a:solidFill>
                <a:latin typeface="Arial" charset="0"/>
                <a:cs typeface="Arial" charset="0"/>
              </a:defRPr>
            </a:lvl4pPr>
            <a:lvl5pPr algn="l" rtl="0" eaLnBrk="0" fontAlgn="base" hangingPunct="0">
              <a:spcBef>
                <a:spcPct val="0"/>
              </a:spcBef>
              <a:spcAft>
                <a:spcPct val="0"/>
              </a:spcAft>
              <a:defRPr sz="2600" b="1">
                <a:solidFill>
                  <a:schemeClr val="bg1"/>
                </a:solidFill>
                <a:latin typeface="Arial" charset="0"/>
                <a:cs typeface="Arial" charset="0"/>
              </a:defRPr>
            </a:lvl5pPr>
            <a:lvl6pPr marL="457189" algn="l" rtl="0" fontAlgn="base">
              <a:spcBef>
                <a:spcPct val="0"/>
              </a:spcBef>
              <a:spcAft>
                <a:spcPct val="0"/>
              </a:spcAft>
              <a:defRPr sz="2800" b="1">
                <a:solidFill>
                  <a:schemeClr val="bg1"/>
                </a:solidFill>
                <a:latin typeface="Arial" charset="0"/>
                <a:cs typeface="Arial" charset="0"/>
              </a:defRPr>
            </a:lvl6pPr>
            <a:lvl7pPr marL="914377" algn="l" rtl="0" fontAlgn="base">
              <a:spcBef>
                <a:spcPct val="0"/>
              </a:spcBef>
              <a:spcAft>
                <a:spcPct val="0"/>
              </a:spcAft>
              <a:defRPr sz="2800" b="1">
                <a:solidFill>
                  <a:schemeClr val="bg1"/>
                </a:solidFill>
                <a:latin typeface="Arial" charset="0"/>
                <a:cs typeface="Arial" charset="0"/>
              </a:defRPr>
            </a:lvl7pPr>
            <a:lvl8pPr marL="1371566" algn="l" rtl="0" fontAlgn="base">
              <a:spcBef>
                <a:spcPct val="0"/>
              </a:spcBef>
              <a:spcAft>
                <a:spcPct val="0"/>
              </a:spcAft>
              <a:defRPr sz="2800" b="1">
                <a:solidFill>
                  <a:schemeClr val="bg1"/>
                </a:solidFill>
                <a:latin typeface="Arial" charset="0"/>
                <a:cs typeface="Arial" charset="0"/>
              </a:defRPr>
            </a:lvl8pPr>
            <a:lvl9pPr marL="1828754" algn="l" rtl="0" fontAlgn="base">
              <a:spcBef>
                <a:spcPct val="0"/>
              </a:spcBef>
              <a:spcAft>
                <a:spcPct val="0"/>
              </a:spcAft>
              <a:defRPr sz="2800" b="1">
                <a:solidFill>
                  <a:schemeClr val="bg1"/>
                </a:solidFill>
                <a:latin typeface="Arial" charset="0"/>
                <a:cs typeface="Arial" charset="0"/>
              </a:defRPr>
            </a:lvl9pPr>
          </a:lstStyle>
          <a:p>
            <a:r>
              <a:rPr lang="en-HK" altLang="zh-CN" sz="3600">
                <a:latin typeface="Times New Roman" panose="02020603050405020304" pitchFamily="18" charset="0"/>
                <a:cs typeface="Times New Roman" panose="02020603050405020304" pitchFamily="18" charset="0"/>
              </a:rPr>
              <a:t>Datasets:</a:t>
            </a:r>
            <a:r>
              <a:rPr lang="en-US" sz="3600">
                <a:solidFill>
                  <a:prstClr val="black">
                    <a:lumMod val="65000"/>
                  </a:prstClr>
                </a:solidFill>
                <a:latin typeface="Times New Roman" panose="02020603050405020304" pitchFamily="18" charset="0"/>
                <a:cs typeface="Times New Roman" panose="02020603050405020304" pitchFamily="18" charset="0"/>
              </a:rPr>
              <a:t> Series system dataset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4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BCAFB-879B-D6AF-4583-8E90638056F9}"/>
              </a:ext>
            </a:extLst>
          </p:cNvPr>
          <p:cNvSpPr>
            <a:spLocks noGrp="1"/>
          </p:cNvSpPr>
          <p:nvPr>
            <p:ph type="sldNum" sz="quarter" idx="11"/>
          </p:nvPr>
        </p:nvSpPr>
        <p:spPr/>
        <p:txBody>
          <a:bodyPr/>
          <a:lstStyle/>
          <a:p>
            <a:pPr>
              <a:defRPr/>
            </a:pPr>
            <a:fld id="{CB8B28C9-510B-471F-AD22-D8617BBC9B3E}" type="slidenum">
              <a:rPr lang="en-US" smtClean="0">
                <a:solidFill>
                  <a:prstClr val="black"/>
                </a:solidFill>
              </a:rPr>
              <a:pPr>
                <a:defRPr/>
              </a:pPr>
              <a:t>8</a:t>
            </a:fld>
            <a:endParaRPr lang="en-US" dirty="0">
              <a:solidFill>
                <a:prstClr val="black"/>
              </a:solidFill>
            </a:endParaRPr>
          </a:p>
        </p:txBody>
      </p:sp>
      <p:pic>
        <p:nvPicPr>
          <p:cNvPr id="3" name="Picture 2">
            <a:extLst>
              <a:ext uri="{FF2B5EF4-FFF2-40B4-BE49-F238E27FC236}">
                <a16:creationId xmlns:a16="http://schemas.microsoft.com/office/drawing/2014/main" id="{E94435F2-CA2F-90D5-7315-182AA1C4E595}"/>
              </a:ext>
            </a:extLst>
          </p:cNvPr>
          <p:cNvPicPr>
            <a:picLocks noChangeAspect="1"/>
          </p:cNvPicPr>
          <p:nvPr/>
        </p:nvPicPr>
        <p:blipFill>
          <a:blip r:embed="rId3"/>
          <a:stretch>
            <a:fillRect/>
          </a:stretch>
        </p:blipFill>
        <p:spPr>
          <a:xfrm>
            <a:off x="1290637" y="2178050"/>
            <a:ext cx="9610725" cy="3924300"/>
          </a:xfrm>
          <a:prstGeom prst="rect">
            <a:avLst/>
          </a:prstGeom>
        </p:spPr>
      </p:pic>
      <p:sp>
        <p:nvSpPr>
          <p:cNvPr id="4" name="Rectangle 7">
            <a:extLst>
              <a:ext uri="{FF2B5EF4-FFF2-40B4-BE49-F238E27FC236}">
                <a16:creationId xmlns:a16="http://schemas.microsoft.com/office/drawing/2014/main" id="{10B32665-CA89-B7B9-6743-5E4E6D55E793}"/>
              </a:ext>
            </a:extLst>
          </p:cNvPr>
          <p:cNvSpPr/>
          <p:nvPr/>
        </p:nvSpPr>
        <p:spPr>
          <a:xfrm>
            <a:off x="843866" y="1255222"/>
            <a:ext cx="10275689" cy="461665"/>
          </a:xfrm>
          <a:prstGeom prst="rect">
            <a:avLst/>
          </a:prstGeom>
        </p:spPr>
        <p:txBody>
          <a:bodyPr wrap="square">
            <a:spAutoFit/>
          </a:bodyPr>
          <a:lstStyle/>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l"/>
              <a:tabLst/>
              <a:defRPr/>
            </a:pPr>
            <a:r>
              <a:rPr lang="en-HK" sz="2400" dirty="0">
                <a:solidFill>
                  <a:prstClr val="black">
                    <a:lumMod val="65000"/>
                  </a:prstClr>
                </a:solidFill>
                <a:latin typeface="Times New Roman" panose="02020603050405020304" pitchFamily="18" charset="0"/>
                <a:cs typeface="Times New Roman" panose="02020603050405020304" pitchFamily="18" charset="0"/>
              </a:rPr>
              <a:t>Embedder applied on the ICE dataset:</a:t>
            </a:r>
            <a:endParaRPr kumimoji="0" lang="en-US"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endParaRPr>
          </a:p>
        </p:txBody>
      </p:sp>
      <p:sp>
        <p:nvSpPr>
          <p:cNvPr id="5" name="标题 2">
            <a:extLst>
              <a:ext uri="{FF2B5EF4-FFF2-40B4-BE49-F238E27FC236}">
                <a16:creationId xmlns:a16="http://schemas.microsoft.com/office/drawing/2014/main" id="{E376E889-E7E5-BAC6-8537-04EB981B62E0}"/>
              </a:ext>
            </a:extLst>
          </p:cNvPr>
          <p:cNvSpPr txBox="1">
            <a:spLocks/>
          </p:cNvSpPr>
          <p:nvPr/>
        </p:nvSpPr>
        <p:spPr>
          <a:xfrm>
            <a:off x="1094032" y="329078"/>
            <a:ext cx="7601393" cy="662960"/>
          </a:xfrm>
          <a:prstGeom prst="rect">
            <a:avLst/>
          </a:prstGeom>
        </p:spPr>
        <p:txBody>
          <a:bodyPr/>
          <a:lstStyle>
            <a:lvl1pPr algn="l" rtl="0" eaLnBrk="0" fontAlgn="base" hangingPunct="0">
              <a:spcBef>
                <a:spcPct val="0"/>
              </a:spcBef>
              <a:spcAft>
                <a:spcPct val="0"/>
              </a:spcAft>
              <a:defRPr sz="26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600" b="1">
                <a:solidFill>
                  <a:schemeClr val="bg1"/>
                </a:solidFill>
                <a:latin typeface="Arial" charset="0"/>
                <a:cs typeface="Arial" charset="0"/>
              </a:defRPr>
            </a:lvl2pPr>
            <a:lvl3pPr algn="l" rtl="0" eaLnBrk="0" fontAlgn="base" hangingPunct="0">
              <a:spcBef>
                <a:spcPct val="0"/>
              </a:spcBef>
              <a:spcAft>
                <a:spcPct val="0"/>
              </a:spcAft>
              <a:defRPr sz="2600" b="1">
                <a:solidFill>
                  <a:schemeClr val="bg1"/>
                </a:solidFill>
                <a:latin typeface="Arial" charset="0"/>
                <a:cs typeface="Arial" charset="0"/>
              </a:defRPr>
            </a:lvl3pPr>
            <a:lvl4pPr algn="l" rtl="0" eaLnBrk="0" fontAlgn="base" hangingPunct="0">
              <a:spcBef>
                <a:spcPct val="0"/>
              </a:spcBef>
              <a:spcAft>
                <a:spcPct val="0"/>
              </a:spcAft>
              <a:defRPr sz="2600" b="1">
                <a:solidFill>
                  <a:schemeClr val="bg1"/>
                </a:solidFill>
                <a:latin typeface="Arial" charset="0"/>
                <a:cs typeface="Arial" charset="0"/>
              </a:defRPr>
            </a:lvl4pPr>
            <a:lvl5pPr algn="l" rtl="0" eaLnBrk="0" fontAlgn="base" hangingPunct="0">
              <a:spcBef>
                <a:spcPct val="0"/>
              </a:spcBef>
              <a:spcAft>
                <a:spcPct val="0"/>
              </a:spcAft>
              <a:defRPr sz="2600" b="1">
                <a:solidFill>
                  <a:schemeClr val="bg1"/>
                </a:solidFill>
                <a:latin typeface="Arial" charset="0"/>
                <a:cs typeface="Arial" charset="0"/>
              </a:defRPr>
            </a:lvl5pPr>
            <a:lvl6pPr marL="457189" algn="l" rtl="0" fontAlgn="base">
              <a:spcBef>
                <a:spcPct val="0"/>
              </a:spcBef>
              <a:spcAft>
                <a:spcPct val="0"/>
              </a:spcAft>
              <a:defRPr sz="2800" b="1">
                <a:solidFill>
                  <a:schemeClr val="bg1"/>
                </a:solidFill>
                <a:latin typeface="Arial" charset="0"/>
                <a:cs typeface="Arial" charset="0"/>
              </a:defRPr>
            </a:lvl6pPr>
            <a:lvl7pPr marL="914377" algn="l" rtl="0" fontAlgn="base">
              <a:spcBef>
                <a:spcPct val="0"/>
              </a:spcBef>
              <a:spcAft>
                <a:spcPct val="0"/>
              </a:spcAft>
              <a:defRPr sz="2800" b="1">
                <a:solidFill>
                  <a:schemeClr val="bg1"/>
                </a:solidFill>
                <a:latin typeface="Arial" charset="0"/>
                <a:cs typeface="Arial" charset="0"/>
              </a:defRPr>
            </a:lvl7pPr>
            <a:lvl8pPr marL="1371566" algn="l" rtl="0" fontAlgn="base">
              <a:spcBef>
                <a:spcPct val="0"/>
              </a:spcBef>
              <a:spcAft>
                <a:spcPct val="0"/>
              </a:spcAft>
              <a:defRPr sz="2800" b="1">
                <a:solidFill>
                  <a:schemeClr val="bg1"/>
                </a:solidFill>
                <a:latin typeface="Arial" charset="0"/>
                <a:cs typeface="Arial" charset="0"/>
              </a:defRPr>
            </a:lvl8pPr>
            <a:lvl9pPr marL="1828754" algn="l" rtl="0" fontAlgn="base">
              <a:spcBef>
                <a:spcPct val="0"/>
              </a:spcBef>
              <a:spcAft>
                <a:spcPct val="0"/>
              </a:spcAft>
              <a:defRPr sz="2800" b="1">
                <a:solidFill>
                  <a:schemeClr val="bg1"/>
                </a:solidFill>
                <a:latin typeface="Arial" charset="0"/>
                <a:cs typeface="Arial" charset="0"/>
              </a:defRPr>
            </a:lvl9pPr>
          </a:lstStyle>
          <a:p>
            <a:r>
              <a:rPr lang="en-HK" altLang="zh-CN" sz="3600">
                <a:latin typeface="Times New Roman" panose="02020603050405020304" pitchFamily="18" charset="0"/>
                <a:cs typeface="Times New Roman" panose="02020603050405020304" pitchFamily="18" charset="0"/>
              </a:rPr>
              <a:t>Datasets:</a:t>
            </a:r>
            <a:r>
              <a:rPr lang="en-US" sz="3600">
                <a:solidFill>
                  <a:prstClr val="black">
                    <a:lumMod val="65000"/>
                  </a:prstClr>
                </a:solidFill>
                <a:latin typeface="Times New Roman" panose="02020603050405020304" pitchFamily="18" charset="0"/>
                <a:cs typeface="Times New Roman" panose="02020603050405020304" pitchFamily="18" charset="0"/>
              </a:rPr>
              <a:t> Series system dataset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9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0E7FD-7295-223B-9FE9-C2E7FBF8C157}"/>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A2C745-5753-504C-1E16-E11F9506F291}"/>
              </a:ext>
            </a:extLst>
          </p:cNvPr>
          <p:cNvSpPr>
            <a:spLocks noGrp="1"/>
          </p:cNvSpPr>
          <p:nvPr>
            <p:ph type="sldNum" sz="quarter" idx="11"/>
          </p:nvPr>
        </p:nvSpPr>
        <p:spPr>
          <a:xfrm>
            <a:off x="10769600" y="6443535"/>
            <a:ext cx="812800" cy="32067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B8B28C9-510B-471F-AD22-D8617BBC9B3E}"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标题 2">
            <a:extLst>
              <a:ext uri="{FF2B5EF4-FFF2-40B4-BE49-F238E27FC236}">
                <a16:creationId xmlns:a16="http://schemas.microsoft.com/office/drawing/2014/main" id="{95DE1A91-22B8-C1A8-E603-623CBABF1FF3}"/>
              </a:ext>
            </a:extLst>
          </p:cNvPr>
          <p:cNvSpPr>
            <a:spLocks noGrp="1"/>
          </p:cNvSpPr>
          <p:nvPr>
            <p:ph type="title" idx="4294967295"/>
          </p:nvPr>
        </p:nvSpPr>
        <p:spPr>
          <a:xfrm>
            <a:off x="1094032" y="329078"/>
            <a:ext cx="7601393" cy="662960"/>
          </a:xfrm>
          <a:prstGeom prst="rect">
            <a:avLst/>
          </a:prstGeom>
        </p:spPr>
        <p:txBody>
          <a:bodyPr/>
          <a:lstStyle/>
          <a:p>
            <a:r>
              <a:rPr lang="en-HK" altLang="zh-CN" sz="3600" dirty="0">
                <a:latin typeface="Times New Roman" panose="02020603050405020304" pitchFamily="18" charset="0"/>
                <a:cs typeface="Times New Roman" panose="02020603050405020304" pitchFamily="18" charset="0"/>
              </a:rPr>
              <a:t>Datasets:</a:t>
            </a:r>
            <a:r>
              <a:rPr kumimoji="0" lang="en-US" sz="36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Heat diffusion dataset</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Rectangle 7">
                <a:extLst>
                  <a:ext uri="{FF2B5EF4-FFF2-40B4-BE49-F238E27FC236}">
                    <a16:creationId xmlns:a16="http://schemas.microsoft.com/office/drawing/2014/main" id="{25570829-F63E-5BAE-3FB0-2CDC0866FDB7}"/>
                  </a:ext>
                </a:extLst>
              </p:cNvPr>
              <p:cNvSpPr/>
              <p:nvPr/>
            </p:nvSpPr>
            <p:spPr>
              <a:xfrm>
                <a:off x="843866" y="1255222"/>
                <a:ext cx="10275689" cy="830997"/>
              </a:xfrm>
              <a:prstGeom prst="rect">
                <a:avLst/>
              </a:prstGeom>
            </p:spPr>
            <p:txBody>
              <a:bodyPr wrap="square">
                <a:spAutoFit/>
              </a:bodyPr>
              <a:lstStyle/>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l"/>
                  <a:tabLst/>
                  <a:defRPr/>
                </a:pPr>
                <a:r>
                  <a:rPr lang="en-US" sz="2400" dirty="0">
                    <a:solidFill>
                      <a:prstClr val="black">
                        <a:lumMod val="65000"/>
                      </a:prstClr>
                    </a:solidFill>
                    <a:latin typeface="Times New Roman" panose="02020603050405020304" pitchFamily="18" charset="0"/>
                    <a:cs typeface="Times New Roman" panose="02020603050405020304" pitchFamily="18" charset="0"/>
                  </a:rPr>
                  <a:t>53-dimensional dataset, original dataset of size </a:t>
                </a:r>
                <a14:m>
                  <m:oMath xmlns:m="http://schemas.openxmlformats.org/officeDocument/2006/math">
                    <m:sSup>
                      <m:sSupPr>
                        <m:ctrlPr>
                          <a:rPr lang="en-HK" sz="2400" b="0" i="1" smtClean="0">
                            <a:solidFill>
                              <a:prstClr val="black">
                                <a:lumMod val="65000"/>
                              </a:prstClr>
                            </a:solidFill>
                            <a:latin typeface="Cambria Math" panose="02040503050406030204" pitchFamily="18" charset="0"/>
                            <a:cs typeface="Times New Roman" panose="02020603050405020304" pitchFamily="18" charset="0"/>
                          </a:rPr>
                        </m:ctrlPr>
                      </m:sSupPr>
                      <m:e>
                        <m:r>
                          <a:rPr lang="en-HK" sz="2400" b="0" i="1" smtClean="0">
                            <a:solidFill>
                              <a:prstClr val="black">
                                <a:lumMod val="65000"/>
                              </a:prstClr>
                            </a:solidFill>
                            <a:latin typeface="Cambria Math" panose="02040503050406030204" pitchFamily="18" charset="0"/>
                            <a:cs typeface="Times New Roman" panose="02020603050405020304" pitchFamily="18" charset="0"/>
                          </a:rPr>
                          <m:t>10</m:t>
                        </m:r>
                      </m:e>
                      <m:sup>
                        <m:r>
                          <a:rPr lang="en-HK" sz="2400" b="0" i="1" smtClean="0">
                            <a:solidFill>
                              <a:prstClr val="black">
                                <a:lumMod val="65000"/>
                              </a:prstClr>
                            </a:solidFill>
                            <a:latin typeface="Cambria Math" panose="02040503050406030204" pitchFamily="18" charset="0"/>
                            <a:cs typeface="Times New Roman" panose="02020603050405020304" pitchFamily="18" charset="0"/>
                          </a:rPr>
                          <m:t>5</m:t>
                        </m:r>
                      </m:sup>
                    </m:sSup>
                  </m:oMath>
                </a14:m>
                <a:r>
                  <a:rPr kumimoji="0" lang="en-US" sz="2400" i="0" u="none" strike="noStrike" kern="1200" cap="none" spc="0" normalizeH="0" baseline="0" noProof="0" dirty="0">
                    <a:ln>
                      <a:noFill/>
                    </a:ln>
                    <a:solidFill>
                      <a:prstClr val="black">
                        <a:lumMod val="65000"/>
                      </a:prstClr>
                    </a:solidFill>
                    <a:effectLst/>
                    <a:uLnTx/>
                    <a:uFillTx/>
                    <a:latin typeface="Times New Roman" panose="02020603050405020304" pitchFamily="18" charset="0"/>
                    <a:cs typeface="Times New Roman" panose="02020603050405020304" pitchFamily="18" charset="0"/>
                  </a:rPr>
                  <a:t>, reduced dataset of size 1400.</a:t>
                </a:r>
              </a:p>
            </p:txBody>
          </p:sp>
        </mc:Choice>
        <mc:Fallback>
          <p:sp>
            <p:nvSpPr>
              <p:cNvPr id="21" name="Rectangle 7">
                <a:extLst>
                  <a:ext uri="{FF2B5EF4-FFF2-40B4-BE49-F238E27FC236}">
                    <a16:creationId xmlns:a16="http://schemas.microsoft.com/office/drawing/2014/main" id="{25570829-F63E-5BAE-3FB0-2CDC0866FDB7}"/>
                  </a:ext>
                </a:extLst>
              </p:cNvPr>
              <p:cNvSpPr>
                <a:spLocks noRot="1" noChangeAspect="1" noMove="1" noResize="1" noEditPoints="1" noAdjustHandles="1" noChangeArrowheads="1" noChangeShapeType="1" noTextEdit="1"/>
              </p:cNvSpPr>
              <p:nvPr/>
            </p:nvSpPr>
            <p:spPr>
              <a:xfrm>
                <a:off x="843866" y="1255222"/>
                <a:ext cx="10275689" cy="830997"/>
              </a:xfrm>
              <a:prstGeom prst="rect">
                <a:avLst/>
              </a:prstGeom>
              <a:blipFill>
                <a:blip r:embed="rId3"/>
                <a:stretch>
                  <a:fillRect l="-771" t="-5147" b="-16912"/>
                </a:stretch>
              </a:blipFill>
            </p:spPr>
            <p:txBody>
              <a:bodyPr/>
              <a:lstStyle/>
              <a:p>
                <a:r>
                  <a:rPr lang="en-HK">
                    <a:noFill/>
                  </a:rPr>
                  <a:t> </a:t>
                </a:r>
              </a:p>
            </p:txBody>
          </p:sp>
        </mc:Fallback>
      </mc:AlternateContent>
      <p:pic>
        <p:nvPicPr>
          <p:cNvPr id="5" name="Picture 4">
            <a:extLst>
              <a:ext uri="{FF2B5EF4-FFF2-40B4-BE49-F238E27FC236}">
                <a16:creationId xmlns:a16="http://schemas.microsoft.com/office/drawing/2014/main" id="{66A5C082-FCAC-C18E-B8A0-1C06697491CF}"/>
              </a:ext>
            </a:extLst>
          </p:cNvPr>
          <p:cNvPicPr>
            <a:picLocks noChangeAspect="1"/>
          </p:cNvPicPr>
          <p:nvPr/>
        </p:nvPicPr>
        <p:blipFill>
          <a:blip r:embed="rId4"/>
          <a:stretch>
            <a:fillRect/>
          </a:stretch>
        </p:blipFill>
        <p:spPr>
          <a:xfrm>
            <a:off x="2067817" y="2331274"/>
            <a:ext cx="7827786" cy="3867206"/>
          </a:xfrm>
          <a:prstGeom prst="rect">
            <a:avLst/>
          </a:prstGeom>
        </p:spPr>
      </p:pic>
    </p:spTree>
    <p:extLst>
      <p:ext uri="{BB962C8B-B14F-4D97-AF65-F5344CB8AC3E}">
        <p14:creationId xmlns:p14="http://schemas.microsoft.com/office/powerpoint/2010/main" val="1338606957"/>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000000"/>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bg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1400" dirty="0" smtClean="0">
            <a:solidFill>
              <a:schemeClr val="bg1"/>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8795</TotalTime>
  <Words>1064</Words>
  <Application>Microsoft Office PowerPoint</Application>
  <PresentationFormat>Widescreen</PresentationFormat>
  <Paragraphs>129</Paragraphs>
  <Slides>15</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5" baseType="lpstr">
      <vt:lpstr>等线</vt:lpstr>
      <vt:lpstr>黑体</vt:lpstr>
      <vt:lpstr>Arial</vt:lpstr>
      <vt:lpstr>Calibri</vt:lpstr>
      <vt:lpstr>Cambria Math</vt:lpstr>
      <vt:lpstr>Times New Roman</vt:lpstr>
      <vt:lpstr>Wingdings</vt:lpstr>
      <vt:lpstr>Office Theme</vt:lpstr>
      <vt:lpstr>Equation</vt:lpstr>
      <vt:lpstr>MathType 7.0 Equation</vt:lpstr>
      <vt:lpstr>Visualization of rare event and importance sampling proposal in high-dimensional space</vt:lpstr>
      <vt:lpstr>Outline</vt:lpstr>
      <vt:lpstr>PowerPoint Presentation</vt:lpstr>
      <vt:lpstr>Methodology</vt:lpstr>
      <vt:lpstr>PowerPoint Presentation</vt:lpstr>
      <vt:lpstr>Datasets: Series system dataset</vt:lpstr>
      <vt:lpstr>PowerPoint Presentation</vt:lpstr>
      <vt:lpstr>PowerPoint Presentation</vt:lpstr>
      <vt:lpstr>Datasets: Heat diffusion dataset</vt:lpstr>
      <vt:lpstr>Datasets: Heat diffusion dataset</vt:lpstr>
      <vt:lpstr>Datasets: Heat diffusion dataset</vt:lpstr>
      <vt:lpstr>Datasets: Heat diffusion dataset</vt:lpstr>
      <vt:lpstr>Conclusions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Hong Kong Marine Geological Modelling</dc:title>
  <dc:creator>Haifeng ZOU</dc:creator>
  <cp:lastModifiedBy>ZHANG Tianyu</cp:lastModifiedBy>
  <cp:revision>177</cp:revision>
  <dcterms:created xsi:type="dcterms:W3CDTF">2020-12-16T04:10:29Z</dcterms:created>
  <dcterms:modified xsi:type="dcterms:W3CDTF">2025-04-29T15:11:51Z</dcterms:modified>
</cp:coreProperties>
</file>