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2866-692C-4180-A859-22E31DBAABC4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B471-C9AA-4D1D-A079-F54CAE110B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79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41F2FB0-F5FE-48AF-95F4-A611AF9D2562}" type="slidenum">
              <a:rPr lang="pt-PT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pt-PT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F87EAB6-05A2-4D7D-985C-D4601AA89310}" type="slidenum">
              <a:rPr lang="pt-PT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pt-PT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c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xão rect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c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xão rect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c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xão rect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F52FA4-4CB1-4679-B4DE-1BE13D44C3A1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Optimistic Data Replication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João Pires – 31933</a:t>
            </a:r>
          </a:p>
          <a:p>
            <a:r>
              <a:rPr lang="pt-PT" dirty="0" smtClean="0"/>
              <a:t>António Dente – 33168</a:t>
            </a:r>
          </a:p>
          <a:p>
            <a:r>
              <a:rPr lang="pt-PT" dirty="0" smtClean="0"/>
              <a:t>José Casimiro - 32713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0" tIns="0" rIns="0" bIns="0" anchor="ctr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PT" sz="4100" b="1" smtClean="0">
                <a:solidFill>
                  <a:srgbClr val="464646"/>
                </a:solidFill>
              </a:rPr>
              <a:t>Propagação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65125" indent="-255588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marL="620713" indent="-227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 dirty="0">
                <a:solidFill>
                  <a:srgbClr val="000000"/>
                </a:solidFill>
                <a:latin typeface="Lucida Sans Unicode" charset="0"/>
              </a:rPr>
              <a:t>Transferência de operações: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Vector</a:t>
            </a:r>
            <a:r>
              <a:rPr lang="pt-PT" sz="2300" i="1" dirty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clocks</a:t>
            </a:r>
            <a:endParaRPr lang="pt-PT" sz="2300" i="1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pt-PT" sz="2700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 dirty="0">
                <a:solidFill>
                  <a:srgbClr val="000000"/>
                </a:solidFill>
                <a:latin typeface="Lucida Sans Unicode" charset="0"/>
              </a:rPr>
              <a:t>Transferência de estado: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Hybrid</a:t>
            </a:r>
            <a:r>
              <a:rPr lang="pt-PT" sz="2300" i="1" dirty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state</a:t>
            </a:r>
            <a:endParaRPr lang="pt-PT" sz="2300" i="1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pt-PT" sz="2700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 dirty="0">
                <a:solidFill>
                  <a:srgbClr val="000000"/>
                </a:solidFill>
                <a:latin typeface="Lucida Sans Unicode" charset="0"/>
              </a:rPr>
              <a:t>Transferência através de </a:t>
            </a:r>
            <a:r>
              <a:rPr lang="pt-PT" sz="2700" i="1" dirty="0" err="1">
                <a:solidFill>
                  <a:srgbClr val="000000"/>
                </a:solidFill>
                <a:latin typeface="Lucida Sans Unicode" charset="0"/>
              </a:rPr>
              <a:t>push</a:t>
            </a:r>
            <a:r>
              <a:rPr lang="pt-PT" sz="2700" i="1" dirty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Blind</a:t>
            </a:r>
            <a:r>
              <a:rPr lang="pt-PT" sz="2300" i="1" dirty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flooding</a:t>
            </a:r>
            <a:endParaRPr lang="pt-PT" sz="2300" i="1" dirty="0">
              <a:solidFill>
                <a:srgbClr val="000000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07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pt-PT" sz="4100" b="1">
                <a:solidFill>
                  <a:srgbClr val="464646"/>
                </a:solidFill>
                <a:latin typeface="Lucida Sans Unicode" charset="0"/>
              </a:rPr>
              <a:t>Divergência entre replicas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1620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65125" indent="-255588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marL="620713" indent="-227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None/>
            </a:pPr>
            <a:endParaRPr lang="pt-PT" sz="270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>
                <a:solidFill>
                  <a:srgbClr val="000000"/>
                </a:solidFill>
                <a:latin typeface="Lucida Sans Unicode" charset="0"/>
              </a:rPr>
              <a:t>Ordenação de </a:t>
            </a:r>
            <a:r>
              <a:rPr lang="pt-PT" sz="2700" i="1">
                <a:solidFill>
                  <a:srgbClr val="000000"/>
                </a:solidFill>
                <a:latin typeface="Lucida Sans Unicode" charset="0"/>
              </a:rPr>
              <a:t>writes/reads: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Read your writes (RYW);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Monotonic reads;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Writes follow reads;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Monotonic writes.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pt-PT" sz="270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>
                <a:solidFill>
                  <a:srgbClr val="000000"/>
                </a:solidFill>
                <a:latin typeface="Lucida Sans Unicode" charset="0"/>
              </a:rPr>
              <a:t>Numeric bounding</a:t>
            </a:r>
          </a:p>
        </p:txBody>
      </p:sp>
    </p:spTree>
    <p:extLst>
      <p:ext uri="{BB962C8B-B14F-4D97-AF65-F5344CB8AC3E}">
        <p14:creationId xmlns:p14="http://schemas.microsoft.com/office/powerpoint/2010/main" val="4183512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Informação disponível a várias pessoas;</a:t>
            </a:r>
          </a:p>
          <a:p>
            <a:endParaRPr lang="pt-PT" dirty="0" smtClean="0"/>
          </a:p>
          <a:p>
            <a:r>
              <a:rPr lang="pt-PT" dirty="0" smtClean="0"/>
              <a:t>Réplicas da informação em vários “pontos”;</a:t>
            </a:r>
          </a:p>
          <a:p>
            <a:endParaRPr lang="pt-PT" dirty="0" smtClean="0"/>
          </a:p>
          <a:p>
            <a:r>
              <a:rPr lang="pt-PT" dirty="0" smtClean="0"/>
              <a:t>Informação passível de ser alterada;</a:t>
            </a:r>
          </a:p>
          <a:p>
            <a:endParaRPr lang="pt-PT" dirty="0" smtClean="0"/>
          </a:p>
          <a:p>
            <a:r>
              <a:rPr lang="pt-PT" dirty="0" smtClean="0"/>
              <a:t>Manter coerência entre as réplicas.</a:t>
            </a:r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Problema: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Bloqueia o acesso a réplicas a não ser que os dados sejam provados atualizados;</a:t>
            </a:r>
          </a:p>
          <a:p>
            <a:endParaRPr lang="pt-PT" dirty="0" smtClean="0"/>
          </a:p>
          <a:p>
            <a:r>
              <a:rPr lang="pt-PT" dirty="0" smtClean="0"/>
              <a:t>Fazível em cenários LAN mas irrealista em cenários WEB.</a:t>
            </a:r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Replicação Pessimista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Permite acesso às réplicas mesmo que estas não estejam atualizadas;</a:t>
            </a:r>
          </a:p>
          <a:p>
            <a:endParaRPr lang="pt-PT" dirty="0" smtClean="0"/>
          </a:p>
          <a:p>
            <a:r>
              <a:rPr lang="pt-PT" dirty="0" smtClean="0"/>
              <a:t>Realiza a atualização de dados em plano de fundo;</a:t>
            </a:r>
          </a:p>
          <a:p>
            <a:endParaRPr lang="pt-PT" dirty="0" smtClean="0"/>
          </a:p>
          <a:p>
            <a:r>
              <a:rPr lang="pt-PT" dirty="0" smtClean="0"/>
              <a:t>Caso existam conflitos, estes são resolvidos, quer automática ou manualmente.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Replicação Otimista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Número de escritores</a:t>
            </a:r>
          </a:p>
          <a:p>
            <a:pPr lvl="1"/>
            <a:r>
              <a:rPr lang="pt-PT" dirty="0" smtClean="0"/>
              <a:t>Que réplicas, se alguma, pode atualizar informação existente ou criar nova;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Definição das Operações</a:t>
            </a:r>
          </a:p>
          <a:p>
            <a:pPr lvl="1"/>
            <a:r>
              <a:rPr lang="pt-PT" dirty="0" smtClean="0"/>
              <a:t>Que operações são suportadas (</a:t>
            </a:r>
            <a:r>
              <a:rPr lang="pt-PT" dirty="0" err="1" smtClean="0"/>
              <a:t>read</a:t>
            </a:r>
            <a:r>
              <a:rPr lang="pt-PT" dirty="0" smtClean="0"/>
              <a:t>, </a:t>
            </a:r>
            <a:r>
              <a:rPr lang="pt-PT" dirty="0" err="1" smtClean="0"/>
              <a:t>write</a:t>
            </a:r>
            <a:r>
              <a:rPr lang="pt-PT" dirty="0" smtClean="0"/>
              <a:t>, </a:t>
            </a:r>
            <a:r>
              <a:rPr lang="pt-PT" dirty="0" err="1" smtClean="0"/>
              <a:t>update</a:t>
            </a:r>
            <a:r>
              <a:rPr lang="pt-PT" dirty="0" smtClean="0"/>
              <a:t>, etc.);</a:t>
            </a:r>
          </a:p>
          <a:p>
            <a:pPr lvl="1"/>
            <a:r>
              <a:rPr lang="pt-PT" dirty="0" smtClean="0"/>
              <a:t>O sistema está ciente da sua semântica?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Escolhas de Desenho:</a:t>
            </a:r>
            <a:br>
              <a:rPr lang="pt-PT" dirty="0" smtClean="0"/>
            </a:br>
            <a:r>
              <a:rPr lang="pt-PT" sz="3600" dirty="0" smtClean="0"/>
              <a:t>Complexidade e Eficiência</a:t>
            </a:r>
            <a:endParaRPr lang="pt-P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Concorrência:</a:t>
            </a:r>
          </a:p>
          <a:p>
            <a:pPr lvl="1"/>
            <a:r>
              <a:rPr lang="pt-PT" dirty="0" err="1" smtClean="0"/>
              <a:t>Scheduling</a:t>
            </a:r>
            <a:r>
              <a:rPr lang="pt-PT" dirty="0" smtClean="0"/>
              <a:t> (Sintático </a:t>
            </a:r>
            <a:r>
              <a:rPr lang="pt-PT" smtClean="0"/>
              <a:t>ou Semântico)</a:t>
            </a:r>
            <a:endParaRPr lang="pt-PT" dirty="0" smtClean="0"/>
          </a:p>
          <a:p>
            <a:pPr lvl="1"/>
            <a:r>
              <a:rPr lang="pt-PT" dirty="0" smtClean="0"/>
              <a:t>Tratamento de Conflitos</a:t>
            </a:r>
          </a:p>
          <a:p>
            <a:endParaRPr lang="pt-PT" dirty="0" smtClean="0"/>
          </a:p>
          <a:p>
            <a:r>
              <a:rPr lang="pt-PT" dirty="0" smtClean="0"/>
              <a:t>Eficiência</a:t>
            </a:r>
          </a:p>
          <a:p>
            <a:pPr lvl="1"/>
            <a:r>
              <a:rPr lang="pt-PT" dirty="0" smtClean="0"/>
              <a:t>Estratégia de propagação</a:t>
            </a:r>
          </a:p>
          <a:p>
            <a:endParaRPr lang="pt-PT" dirty="0" smtClean="0"/>
          </a:p>
          <a:p>
            <a:r>
              <a:rPr lang="pt-PT" dirty="0" smtClean="0"/>
              <a:t>Qualidade</a:t>
            </a:r>
          </a:p>
          <a:p>
            <a:pPr lvl="1"/>
            <a:r>
              <a:rPr lang="pt-PT" dirty="0" smtClean="0"/>
              <a:t>Garantias de Consistência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Escolhas de Desenho:</a:t>
            </a:r>
            <a:br>
              <a:rPr lang="pt-PT" dirty="0" smtClean="0"/>
            </a:br>
            <a:r>
              <a:rPr lang="pt-PT" sz="3600" dirty="0" smtClean="0"/>
              <a:t>Concorrência, Eficiência e Qualidade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0868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Relação “</a:t>
            </a:r>
            <a:r>
              <a:rPr lang="pt-PT" dirty="0" err="1" smtClean="0"/>
              <a:t>Happens-Before</a:t>
            </a:r>
            <a:r>
              <a:rPr lang="pt-PT" dirty="0" smtClean="0"/>
              <a:t>”</a:t>
            </a:r>
          </a:p>
          <a:p>
            <a:pPr lvl="1"/>
            <a:r>
              <a:rPr lang="pt-PT" dirty="0" smtClean="0"/>
              <a:t>Conceito introduzido por </a:t>
            </a:r>
            <a:r>
              <a:rPr lang="pt-PT" dirty="0" err="1" smtClean="0"/>
              <a:t>Lamport</a:t>
            </a:r>
            <a:r>
              <a:rPr lang="pt-PT" dirty="0" smtClean="0"/>
              <a:t>;</a:t>
            </a:r>
          </a:p>
          <a:p>
            <a:pPr lvl="1"/>
            <a:r>
              <a:rPr lang="pt-PT" dirty="0" smtClean="0"/>
              <a:t>Captura de relações entre eventos;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Relação de Concorrência</a:t>
            </a:r>
          </a:p>
          <a:p>
            <a:pPr marL="630936" lvl="2" indent="0">
              <a:buNone/>
            </a:pPr>
            <a:r>
              <a:rPr lang="pt-PT" dirty="0" smtClean="0"/>
              <a:t>Na ausência de relação “</a:t>
            </a:r>
            <a:r>
              <a:rPr lang="pt-PT" dirty="0" err="1" smtClean="0"/>
              <a:t>Happens-Before</a:t>
            </a:r>
            <a:r>
              <a:rPr lang="pt-PT" dirty="0" smtClean="0"/>
              <a:t>”;</a:t>
            </a:r>
          </a:p>
          <a:p>
            <a:pPr marL="630936" lvl="2" indent="0">
              <a:buNone/>
            </a:pPr>
            <a:r>
              <a:rPr lang="pt-PT" dirty="0" smtClean="0"/>
              <a:t>Possibilidade de conflitos entre operações;</a:t>
            </a:r>
          </a:p>
          <a:p>
            <a:pPr marL="630936" lvl="2" indent="0">
              <a:buNone/>
            </a:pPr>
            <a:endParaRPr lang="pt-PT" dirty="0" smtClean="0"/>
          </a:p>
          <a:p>
            <a:r>
              <a:rPr lang="pt-PT" dirty="0" smtClean="0"/>
              <a:t>Algoritmos de deteção</a:t>
            </a:r>
          </a:p>
          <a:p>
            <a:pPr lvl="1"/>
            <a:r>
              <a:rPr lang="pt-PT" dirty="0" smtClean="0"/>
              <a:t>Representação Explicita;</a:t>
            </a:r>
          </a:p>
          <a:p>
            <a:pPr lvl="1"/>
            <a:r>
              <a:rPr lang="pt-PT" dirty="0" smtClean="0"/>
              <a:t>Relógios Vetoriais;</a:t>
            </a:r>
          </a:p>
          <a:p>
            <a:pPr lvl="1"/>
            <a:r>
              <a:rPr lang="pt-PT" dirty="0" smtClean="0"/>
              <a:t>Relógios lógicos </a:t>
            </a:r>
            <a:r>
              <a:rPr lang="pt-PT" dirty="0"/>
              <a:t>e de </a:t>
            </a:r>
            <a:r>
              <a:rPr lang="pt-PT" dirty="0" smtClean="0"/>
              <a:t>tempo-real;</a:t>
            </a:r>
          </a:p>
          <a:p>
            <a:pPr lvl="1"/>
            <a:r>
              <a:rPr lang="pt-PT" dirty="0" smtClean="0"/>
              <a:t>Relógios plausíveis;</a:t>
            </a:r>
          </a:p>
          <a:p>
            <a:pPr lvl="1"/>
            <a:endParaRPr lang="pt-PT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Deteção de relações de concorrência</a:t>
            </a:r>
            <a:r>
              <a:rPr lang="pt-PT" dirty="0"/>
              <a:t> </a:t>
            </a:r>
            <a:r>
              <a:rPr lang="pt-PT" dirty="0" smtClean="0"/>
              <a:t>e “</a:t>
            </a:r>
            <a:r>
              <a:rPr lang="pt-PT" dirty="0" err="1" smtClean="0"/>
              <a:t>Happens-Before</a:t>
            </a:r>
            <a:r>
              <a:rPr lang="pt-PT" dirty="0" smtClean="0"/>
              <a:t>”</a:t>
            </a:r>
            <a:endParaRPr lang="pt-P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smtClean="0"/>
              <a:t>Sintático;</a:t>
            </a:r>
          </a:p>
          <a:p>
            <a:pPr lvl="1"/>
            <a:r>
              <a:rPr lang="pt-PT" dirty="0" smtClean="0"/>
              <a:t>Semântico</a:t>
            </a:r>
          </a:p>
          <a:p>
            <a:pPr lvl="2"/>
            <a:r>
              <a:rPr lang="pt-PT" dirty="0" smtClean="0"/>
              <a:t>Comutatividade;</a:t>
            </a:r>
          </a:p>
          <a:p>
            <a:pPr lvl="2"/>
            <a:r>
              <a:rPr lang="pt-PT" dirty="0" smtClean="0"/>
              <a:t>Ordenação Canónica;</a:t>
            </a:r>
          </a:p>
          <a:p>
            <a:pPr lvl="2"/>
            <a:r>
              <a:rPr lang="pt-PT" dirty="0" smtClean="0"/>
              <a:t>Transformação Operacional;</a:t>
            </a:r>
          </a:p>
          <a:p>
            <a:pPr lvl="2"/>
            <a:r>
              <a:rPr lang="pt-PT" dirty="0" smtClean="0"/>
              <a:t>Abordagem de otimização;</a:t>
            </a:r>
          </a:p>
          <a:p>
            <a:endParaRPr lang="pt-PT" dirty="0" smtClean="0"/>
          </a:p>
          <a:p>
            <a:r>
              <a:rPr lang="pt-PT" dirty="0" smtClean="0"/>
              <a:t>Deteção </a:t>
            </a:r>
            <a:r>
              <a:rPr lang="pt-PT" dirty="0"/>
              <a:t>de </a:t>
            </a:r>
            <a:r>
              <a:rPr lang="pt-PT" dirty="0" smtClean="0"/>
              <a:t>conflitos</a:t>
            </a:r>
          </a:p>
          <a:p>
            <a:pPr lvl="1"/>
            <a:r>
              <a:rPr lang="pt-PT" dirty="0" smtClean="0"/>
              <a:t>Abordagem sintática;</a:t>
            </a:r>
          </a:p>
          <a:p>
            <a:pPr lvl="1"/>
            <a:r>
              <a:rPr lang="pt-PT" dirty="0" smtClean="0"/>
              <a:t>Abordagem semântica;</a:t>
            </a:r>
            <a:endParaRPr lang="pt-PT" dirty="0"/>
          </a:p>
          <a:p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Controlo de concorrência e consistência eventual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83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Resolução de conflitos</a:t>
            </a:r>
          </a:p>
          <a:p>
            <a:pPr lvl="1"/>
            <a:r>
              <a:rPr lang="pt-PT" dirty="0" smtClean="0"/>
              <a:t>Manual;</a:t>
            </a:r>
          </a:p>
          <a:p>
            <a:pPr lvl="1"/>
            <a:r>
              <a:rPr lang="pt-PT" dirty="0" smtClean="0"/>
              <a:t>Automática;</a:t>
            </a:r>
          </a:p>
          <a:p>
            <a:endParaRPr lang="pt-PT" dirty="0"/>
          </a:p>
          <a:p>
            <a:r>
              <a:rPr lang="pt-PT" dirty="0" smtClean="0"/>
              <a:t>Protocolos de compromisso</a:t>
            </a:r>
          </a:p>
          <a:p>
            <a:pPr lvl="1"/>
            <a:r>
              <a:rPr lang="pt-PT" dirty="0" smtClean="0"/>
              <a:t>Conhecimento comum;</a:t>
            </a:r>
          </a:p>
          <a:p>
            <a:pPr lvl="1"/>
            <a:r>
              <a:rPr lang="pt-PT" dirty="0" smtClean="0"/>
              <a:t>Acordo em segundo plano;</a:t>
            </a:r>
          </a:p>
          <a:p>
            <a:pPr lvl="1"/>
            <a:r>
              <a:rPr lang="pt-PT" dirty="0" smtClean="0"/>
              <a:t>Por consenso;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Controlo de concorrência e consistência </a:t>
            </a:r>
            <a:r>
              <a:rPr lang="pt-PT" dirty="0" smtClean="0"/>
              <a:t>eventual (</a:t>
            </a:r>
            <a:r>
              <a:rPr lang="pt-PT" dirty="0" err="1" smtClean="0"/>
              <a:t>cont</a:t>
            </a:r>
            <a:r>
              <a:rPr lang="pt-PT" dirty="0" smtClean="0"/>
              <a:t>.)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30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fluência">
  <a:themeElements>
    <a:clrScheme name="Confluê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fluê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fluê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665</TotalTime>
  <Words>340</Words>
  <Application>Microsoft Office PowerPoint</Application>
  <PresentationFormat>Apresentação no Ecrã (4:3)</PresentationFormat>
  <Paragraphs>98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Confluência</vt:lpstr>
      <vt:lpstr>Optimistic Data Replication</vt:lpstr>
      <vt:lpstr>Problema:</vt:lpstr>
      <vt:lpstr>Replicação Pessimista</vt:lpstr>
      <vt:lpstr>Replicação Otimista</vt:lpstr>
      <vt:lpstr>Escolhas de Desenho: Complexidade e Eficiência</vt:lpstr>
      <vt:lpstr>Escolhas de Desenho: Concorrência, Eficiência e Qualidade</vt:lpstr>
      <vt:lpstr>Deteção de relações de concorrência e “Happens-Before”</vt:lpstr>
      <vt:lpstr>Controlo de concorrência e consistência eventual</vt:lpstr>
      <vt:lpstr>Controlo de concorrência e consistência eventual (cont.)</vt:lpstr>
      <vt:lpstr>Propagação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António</dc:creator>
  <cp:lastModifiedBy>João Pires</cp:lastModifiedBy>
  <cp:revision>38</cp:revision>
  <dcterms:created xsi:type="dcterms:W3CDTF">2012-06-13T17:39:23Z</dcterms:created>
  <dcterms:modified xsi:type="dcterms:W3CDTF">2012-06-14T11:34:28Z</dcterms:modified>
</cp:coreProperties>
</file>