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78" r:id="rId17"/>
    <p:sldId id="28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9B9-D6D9-40F2-BDE9-5E927F0C3CF3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F86D-1F42-4810-947C-2875E411B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D9B5F-FC92-4C27-9A44-C5C481824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7C695-049E-47F9-9344-CA866A319CF3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0416E3-0E98-4550-8B2C-612321AED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298A4F-2795-418B-BB6A-988A827DC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950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18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15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363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310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92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7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7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75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7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4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9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EE42A-190E-4895-A3E9-DC6C1D12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5BAA83-DE67-479B-B03F-B9ECBD9D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FCE9D-09CE-4BF9-8611-DBED7968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30BE1-CA2E-475C-ABF0-A772357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4F282-9CFA-4CE9-A56D-E126A55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E209A-F106-4942-A9B7-CB96184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5D401C-EEDE-4E5E-AE84-01A2798A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237B8-6EC4-4975-9AD1-9E0C0E9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D84D-8B75-49F9-9A7A-BCC2ECE1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5F2-26BE-48A8-A04E-38ED181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38D8E2-A0EC-4792-AC1C-2DB12B9A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D4A6B-DE1B-4BFE-BB2D-7003A468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349CF-628C-413F-BE51-C3D6491D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5856-CC02-4C59-A123-099013B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DD9FA-B4D9-41A0-9D1B-E6978540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4BC6-BDEC-4608-86A9-48F9B463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C44A7-4FCC-4978-8031-24B8BF18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58040-B9C8-44EF-8138-5009FC15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F8089A-2903-4808-954D-6106DA14F9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2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3A715-81F0-40A5-9F5F-880AFB7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55F71-CD70-4566-B02C-8BC62C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2A51D-86AD-4F39-9B8A-45C517BBE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33340E-2F04-40CF-94DE-B612960390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9851-993C-4E6F-87C6-11E1B10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075C6-F7BC-41F6-9E13-19AB7A2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6A897-B47F-4114-A152-214B66BE3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ADD0D4-F917-4B16-AD87-F924AFBC82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FE3A-BB53-4A49-ADB4-5357C8E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C0A82-EC0E-4D56-85ED-4D5F7AF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681E9-5D8B-4A96-A07C-53BE231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65BFE-C3E8-41FA-93A8-158DA0A0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894DFE-1840-4E5A-9310-6008836CC1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5DD6-1C71-4E9C-B7EC-1C2A683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B0CBD-1E37-4726-9A69-88C6B82E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450795-B759-4ACE-B27D-52F3ED9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1D3A-FAB1-4DBA-9A48-C7BE1093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C2899D-03BA-412A-A3A1-05717AB8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2CF5B-771B-4E1D-B747-2086090E3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BF70CC-67DB-4857-8C01-EB08A3A7D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9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95C8-9CD1-46A9-B412-E031A0E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1DC296-BCCA-4285-BBA0-68838923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2CDEF9-0796-4731-8602-6B75186054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86485-2CD1-40AD-A227-9938C73A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CF1640-E279-48F4-B8AB-F57D20C519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79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F4178-B571-42E3-9F9B-CA531E9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8F529-56B1-4272-9A2A-2ED2F5B4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43AC89-A97F-4F4D-B68B-FB97B450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C2D0D-343B-49DE-BED5-8CBADFEB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A3D737-0627-4B72-BFEF-47FFC1DD2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9393-922B-4083-9762-0F1612E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D7012-844A-4502-B48D-FCCC52AE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FEF3B-6C78-49DF-9538-E40F4F9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A89C6-E43F-4976-A12F-78BCC79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45D22-5D63-40FA-847B-EB47574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7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EF5ED-120F-45A4-BE15-8B884F5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2D9B3-4E30-410E-986C-2D9CAFFB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E176D-62BD-4841-91C6-45CEA242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30FA-6868-4FFA-9344-88150BB8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A7E305-AC6A-4A5A-8C50-394854D9CC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C6D70-6095-4442-8A71-FB554F1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1D5A-98FD-41BD-B107-3A0C9A1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E1980-79F8-460B-ADC2-A0BACA51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61C6AF-FAB9-4031-8E4E-025D95767A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34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85F5-2558-4A86-BE51-CDC4669E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AE61-C79C-48D0-BB08-9BEE3247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7EC2-2336-49F5-98CF-83703B99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01A15-ED46-4D32-A13A-57BD319D2F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5C07E-B3D1-400D-97B2-3C718776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9D196-34B2-4364-9213-0B4B6EF8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E1C33-4C27-4661-B04F-5826E6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F8F2-DE34-473C-9FF3-57A1804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1E982-00F3-48DF-890A-1A1B31FF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4052-98F3-4CEC-ABB1-4453287E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B61EB-8545-4F4C-B376-D5D41CC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E24D3-683A-4E88-ACB9-5330E39C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077DC-9099-415F-A0C4-B8F7932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6618C-381D-4938-9971-6964E40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3BBD-3321-4828-8694-4DB7ED7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A6CC-334D-48F2-87D7-63BEE00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9E32D-BF0D-4AEC-BCA1-48822AC5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3CD18-8C16-475B-BCE8-048BD62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0D1C7-6A59-4C1E-83B4-A366D738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6718D-675C-422C-90FE-51F0D1F40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C4D37-D6B1-42B0-959A-91AFE425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2C30AD-D898-4BE3-87D2-46733D8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D290F-1747-491A-B99A-45AD904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45BC1-C261-4453-9306-D37F613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61E7C9-2B0D-47E4-9F45-81C54B6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07F5F2-61D2-4364-8E2F-70693CA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2DE57-12B7-4424-A0AA-B6C0897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7D4611-1255-4B1E-A669-6A4E1D4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63008F-2804-4E4F-B4E1-132916A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57E12-1C08-481C-98F4-88B7E2FB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CC4F-E4D1-4A50-A059-43DB4AD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A04D1-B3EE-4ABB-AB0D-3873917A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3C911-BE6B-44AA-B451-C571BB7E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0147F-E38B-4652-99BA-18F80D6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02D31-54E1-4D52-8FB8-6CA7CC7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ACD4B-CA7B-4C9B-93E0-033E49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17D4-1244-46AF-AB07-9064688D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7AD05-CC2D-4330-93D0-D4F57BC20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E8DD2-D054-4F2B-8AC8-716E8A14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3AE96-E938-4AF0-9FC8-9AB657D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4EBE81-E380-48C9-878A-246AD3E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C36-BC3B-4733-AF04-ADC3570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4EE4B2-2722-47BA-917D-EC0ACBE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8F819-37AA-410A-86B5-20D24A9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5C1E-229B-4ACA-B0F6-93696B19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580-2DA6-49AA-B713-5C7362A01524}" type="datetimeFigureOut">
              <a:rPr lang="fr-FR" smtClean="0"/>
              <a:t>02/01/2019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FD709-C936-4A83-A392-F737E48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51A6D-7718-4364-A6A7-DEFF9ED8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6A79F2-4F92-4CA4-A129-1ACDD026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B9361-F765-4077-B711-4B2C86917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5937D-7CEC-4D06-8579-409119DFD9FB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11883E-4049-4704-8698-6E528BB153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878647F-6B16-436A-ABE3-D78AA85D2E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FE5EB26-D874-422F-BD5F-B0E863602CA1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47A64-ECED-438E-9AC3-2E3FDEE93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2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4008A2-05F6-4F18-9CCA-808DCFACF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FCD5DD2-397C-48E5-97BD-E781F9F6A2CB}" type="slidenum">
              <a:rPr lang="fr-FR">
                <a:solidFill>
                  <a:prstClr val="black"/>
                </a:solidFill>
              </a:rPr>
              <a:pPr defTabSz="829544"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6D78-4CF9-467F-934D-8628CAB47D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2AB7C-C911-4F9D-B6E4-C1689CB4FE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3010199"/>
            <a:ext cx="10269699" cy="837602"/>
          </a:xfr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fr-FR" sz="5443" dirty="0">
                <a:latin typeface="Trebuchet MS" pitchFamily="34"/>
              </a:rPr>
              <a:t>La gestion des produits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jeux 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602" y="1552698"/>
            <a:ext cx="10269699" cy="781752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Permet de créer des fiches produits en fonction de la nature des produits.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A810DC-1D3F-4133-BFE2-05C42D98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48" y="2334450"/>
            <a:ext cx="6000406" cy="37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2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759329"/>
            <a:ext cx="10269699" cy="390876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Créer </a:t>
            </a:r>
            <a:r>
              <a:rPr lang="fr-FR"/>
              <a:t>un catalogue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77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catégories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335124"/>
            <a:ext cx="10269699" cy="2063642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Hiérarchise et spécifie les produits</a:t>
            </a:r>
          </a:p>
          <a:p>
            <a:pPr lvl="0"/>
            <a:r>
              <a:rPr lang="fr-FR" dirty="0"/>
              <a:t> Organise le menu du site</a:t>
            </a:r>
          </a:p>
          <a:p>
            <a:pPr lvl="0"/>
            <a:r>
              <a:rPr lang="fr-FR" dirty="0"/>
              <a:t> Permet de créer des collections de produits</a:t>
            </a:r>
          </a:p>
          <a:p>
            <a:pPr lv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10D7E8-683E-4A0F-A39B-0EDB73AB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139" y="1800520"/>
            <a:ext cx="2463200" cy="37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catégories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335124"/>
            <a:ext cx="10269699" cy="323627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</a:t>
            </a:r>
            <a:r>
              <a:rPr lang="fr-FR" b="1" dirty="0"/>
              <a:t>Catégorie Menu :</a:t>
            </a:r>
            <a:r>
              <a:rPr lang="fr-FR" dirty="0"/>
              <a:t> type fortement le produit et l’inscrit dans la hiérarchie du menu. Accessible et identifiable grâce à une clé URL </a:t>
            </a:r>
          </a:p>
          <a:p>
            <a:pPr lvl="0"/>
            <a:r>
              <a:rPr lang="fr-FR" dirty="0"/>
              <a:t> </a:t>
            </a:r>
            <a:r>
              <a:rPr lang="fr-FR" b="1" dirty="0"/>
              <a:t>Catégorie Racine (Root): </a:t>
            </a:r>
            <a:r>
              <a:rPr lang="fr-FR" dirty="0"/>
              <a:t>Catégorie technique initiant le menu. Elle n’est pas associée à une clé URL</a:t>
            </a:r>
          </a:p>
          <a:p>
            <a:pPr lvl="0"/>
            <a:r>
              <a:rPr lang="fr-FR" dirty="0"/>
              <a:t> </a:t>
            </a:r>
            <a:r>
              <a:rPr lang="fr-FR" b="1" dirty="0"/>
              <a:t>Catégorie cachée </a:t>
            </a:r>
            <a:r>
              <a:rPr lang="fr-FR" dirty="0"/>
              <a:t>: Permet de créer des collections qui n’apparaitront pas le menu général.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70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759329"/>
            <a:ext cx="10269699" cy="390876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Créer le menu du site</a:t>
            </a:r>
          </a:p>
        </p:txBody>
      </p:sp>
    </p:spTree>
    <p:extLst>
      <p:ext uri="{BB962C8B-B14F-4D97-AF65-F5344CB8AC3E}">
        <p14:creationId xmlns:p14="http://schemas.microsoft.com/office/powerpoint/2010/main" val="205514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Permissions (Magento 2 EE)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335124"/>
            <a:ext cx="10269699" cy="212109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Désactiver par défaut, Magento 2 offre la possibilité de gérer des permissions au niveau des catégories de produits. Les permissions s’appuient ensuite sur les groupes clients</a:t>
            </a:r>
          </a:p>
          <a:p>
            <a:pPr lvl="0"/>
            <a:r>
              <a:rPr lang="fr-FR" dirty="0"/>
              <a:t> Pour l’édition CE il faut passer par un module tiers si on veut gérer ce point.</a:t>
            </a:r>
          </a:p>
        </p:txBody>
      </p:sp>
    </p:spTree>
    <p:extLst>
      <p:ext uri="{BB962C8B-B14F-4D97-AF65-F5344CB8AC3E}">
        <p14:creationId xmlns:p14="http://schemas.microsoft.com/office/powerpoint/2010/main" val="31102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Flat </a:t>
            </a:r>
            <a:r>
              <a:rPr lang="fr-FR" dirty="0" err="1"/>
              <a:t>Catalog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335124"/>
            <a:ext cx="10269699" cy="2678682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Les catalogues à plat permettent de se départir du modèle EAV de Magento (</a:t>
            </a:r>
            <a:r>
              <a:rPr lang="fr-FR" dirty="0" err="1"/>
              <a:t>Entity</a:t>
            </a:r>
            <a:r>
              <a:rPr lang="fr-FR" dirty="0"/>
              <a:t>-</a:t>
            </a:r>
            <a:r>
              <a:rPr lang="fr-FR" dirty="0" err="1"/>
              <a:t>Attribute</a:t>
            </a:r>
            <a:r>
              <a:rPr lang="fr-FR" dirty="0"/>
              <a:t>-Value) qui réclame des jointures</a:t>
            </a:r>
          </a:p>
          <a:p>
            <a:pPr lvl="0"/>
            <a:r>
              <a:rPr lang="fr-FR" dirty="0"/>
              <a:t> les catalogues à plats créer des tables à la volée où chaque ligne produit comprend tous ces attributs</a:t>
            </a:r>
          </a:p>
          <a:p>
            <a:pPr lvl="0"/>
            <a:r>
              <a:rPr lang="fr-FR" dirty="0"/>
              <a:t>A activer dans </a:t>
            </a:r>
            <a:r>
              <a:rPr lang="fr-FR" b="1" dirty="0"/>
              <a:t>Store -&gt; Configuration -&gt; </a:t>
            </a:r>
            <a:r>
              <a:rPr lang="fr-FR" b="1" dirty="0" err="1"/>
              <a:t>Catalog</a:t>
            </a:r>
            <a:r>
              <a:rPr lang="fr-FR" b="1" dirty="0"/>
              <a:t> -&gt; </a:t>
            </a:r>
            <a:r>
              <a:rPr lang="fr-FR" b="1" dirty="0" err="1"/>
              <a:t>Catalog</a:t>
            </a:r>
            <a:r>
              <a:rPr lang="fr-FR" b="1" dirty="0"/>
              <a:t> -&gt; </a:t>
            </a:r>
            <a:r>
              <a:rPr lang="fr-FR" b="1" dirty="0" err="1"/>
              <a:t>Storefront</a:t>
            </a:r>
            <a:endParaRPr lang="fr-FR" b="1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E9B3403-78D0-4204-A71B-3082D2B6039D}"/>
              </a:ext>
            </a:extLst>
          </p:cNvPr>
          <p:cNvSpPr/>
          <p:nvPr/>
        </p:nvSpPr>
        <p:spPr>
          <a:xfrm>
            <a:off x="876693" y="5184742"/>
            <a:ext cx="9790646" cy="74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fr-FR" dirty="0">
                <a:solidFill>
                  <a:schemeClr val="tx1"/>
                </a:solidFill>
              </a:rPr>
              <a:t>A activer de préférence quand les attributs sont fixés.</a:t>
            </a:r>
          </a:p>
        </p:txBody>
      </p:sp>
      <p:pic>
        <p:nvPicPr>
          <p:cNvPr id="7" name="Graphique 6" descr="Avertissement">
            <a:extLst>
              <a:ext uri="{FF2B5EF4-FFF2-40B4-BE49-F238E27FC236}">
                <a16:creationId xmlns:a16="http://schemas.microsoft.com/office/drawing/2014/main" id="{8EC96429-7F18-4DB1-9886-99FC2B51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990" y="5291471"/>
            <a:ext cx="531259" cy="5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AB25E-07E5-4714-B752-CAC8C673ED02}"/>
              </a:ext>
            </a:extLst>
          </p:cNvPr>
          <p:cNvSpPr/>
          <p:nvPr/>
        </p:nvSpPr>
        <p:spPr>
          <a:xfrm>
            <a:off x="2535810" y="2102178"/>
            <a:ext cx="2620652" cy="12066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Catégories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64F65-CC57-4B2A-910C-419F2CFE7D03}"/>
              </a:ext>
            </a:extLst>
          </p:cNvPr>
          <p:cNvSpPr/>
          <p:nvPr/>
        </p:nvSpPr>
        <p:spPr>
          <a:xfrm>
            <a:off x="2535810" y="4284484"/>
            <a:ext cx="2620652" cy="1206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Produits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ACF1A-F375-421F-A302-8E1E1C5FA20A}"/>
              </a:ext>
            </a:extLst>
          </p:cNvPr>
          <p:cNvSpPr/>
          <p:nvPr/>
        </p:nvSpPr>
        <p:spPr>
          <a:xfrm>
            <a:off x="6609761" y="4284484"/>
            <a:ext cx="2620652" cy="1206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Attributs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BDEEA2C-35E4-4799-BEF3-3D68A900906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846136" y="3308809"/>
            <a:ext cx="0" cy="97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2B455-4A0B-4459-A8B9-8B858207BDB4}"/>
              </a:ext>
            </a:extLst>
          </p:cNvPr>
          <p:cNvSpPr/>
          <p:nvPr/>
        </p:nvSpPr>
        <p:spPr>
          <a:xfrm>
            <a:off x="6609761" y="2102177"/>
            <a:ext cx="2620652" cy="12066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Jeux d’attributs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CD984B5-C6CB-4B7D-A8C0-74397B6A058E}"/>
              </a:ext>
            </a:extLst>
          </p:cNvPr>
          <p:cNvCxnSpPr>
            <a:stCxn id="15" idx="2"/>
            <a:endCxn id="8" idx="0"/>
          </p:cNvCxnSpPr>
          <p:nvPr/>
        </p:nvCxnSpPr>
        <p:spPr>
          <a:xfrm>
            <a:off x="7920087" y="3308808"/>
            <a:ext cx="0" cy="9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1B66CA7-4F72-4A36-9674-9059C587F1DD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5156462" y="4887800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produits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1839590"/>
            <a:ext cx="10269699" cy="3178819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Produits simples</a:t>
            </a:r>
          </a:p>
          <a:p>
            <a:pPr lvl="0"/>
            <a:r>
              <a:rPr lang="fr-FR" dirty="0"/>
              <a:t> Produits groupés</a:t>
            </a:r>
          </a:p>
          <a:p>
            <a:pPr lvl="0"/>
            <a:r>
              <a:rPr lang="fr-FR" dirty="0"/>
              <a:t> Produits configurables</a:t>
            </a:r>
          </a:p>
          <a:p>
            <a:pPr lvl="0"/>
            <a:r>
              <a:rPr lang="fr-FR" dirty="0"/>
              <a:t> Produits virtuels</a:t>
            </a:r>
          </a:p>
          <a:p>
            <a:pPr lvl="0"/>
            <a:r>
              <a:rPr lang="fr-FR" dirty="0"/>
              <a:t> Produits composés</a:t>
            </a:r>
          </a:p>
          <a:p>
            <a:pPr lvl="0"/>
            <a:r>
              <a:rPr lang="fr-FR" dirty="0"/>
              <a:t> Produits téléchargeables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F39CEB-6E18-4ECD-88B5-E88F03EF4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167" y="1617984"/>
            <a:ext cx="284797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Produits simples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675973"/>
            <a:ext cx="10269699" cy="150605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Le type de produits le plus utilisé</a:t>
            </a:r>
          </a:p>
          <a:p>
            <a:pPr lvl="0"/>
            <a:r>
              <a:rPr lang="fr-FR" dirty="0"/>
              <a:t> Convient aux produits sans complexité</a:t>
            </a:r>
          </a:p>
          <a:p>
            <a:pPr lvl="0"/>
            <a:r>
              <a:rPr lang="fr-FR" dirty="0"/>
              <a:t> Sert également à constituer les produits groupés ou configurables </a:t>
            </a:r>
          </a:p>
        </p:txBody>
      </p:sp>
    </p:spTree>
    <p:extLst>
      <p:ext uri="{BB962C8B-B14F-4D97-AF65-F5344CB8AC3E}">
        <p14:creationId xmlns:p14="http://schemas.microsoft.com/office/powerpoint/2010/main" val="158000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Produits Groupés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675973"/>
            <a:ext cx="10269699" cy="133934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Il s’agit d’abord une manière de présenté des produits simple ensemble</a:t>
            </a:r>
          </a:p>
          <a:p>
            <a:pPr lvl="0"/>
            <a:r>
              <a:rPr lang="fr-FR" dirty="0"/>
              <a:t> Possibilité de préparer un set avec des quantités </a:t>
            </a:r>
            <a:r>
              <a:rPr lang="fr-FR" dirty="0" err="1"/>
              <a:t>pré-selectionnées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30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Produits Configurables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685400"/>
            <a:ext cx="10269699" cy="133934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Produits composés de variantes (couleurs, taille, …)</a:t>
            </a:r>
          </a:p>
          <a:p>
            <a:pPr lvl="0"/>
            <a:r>
              <a:rPr lang="fr-FR" dirty="0"/>
              <a:t> Un produit configurable est décliné par un ou plusieurs produits simples</a:t>
            </a:r>
          </a:p>
        </p:txBody>
      </p:sp>
    </p:spTree>
    <p:extLst>
      <p:ext uri="{BB962C8B-B14F-4D97-AF65-F5344CB8AC3E}">
        <p14:creationId xmlns:p14="http://schemas.microsoft.com/office/powerpoint/2010/main" val="424544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Produits Virtuels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759329"/>
            <a:ext cx="10269699" cy="948465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Adaptés aux services </a:t>
            </a:r>
          </a:p>
          <a:p>
            <a:pPr lvl="0"/>
            <a:r>
              <a:rPr lang="fr-FR" dirty="0"/>
              <a:t> Fonctionne comme un produit simple, sans la gestion de stock</a:t>
            </a:r>
          </a:p>
        </p:txBody>
      </p:sp>
    </p:spTree>
    <p:extLst>
      <p:ext uri="{BB962C8B-B14F-4D97-AF65-F5344CB8AC3E}">
        <p14:creationId xmlns:p14="http://schemas.microsoft.com/office/powerpoint/2010/main" val="337797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Produits Composés (Bundles)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759329"/>
            <a:ext cx="10269699" cy="133934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Permet de composer un ensemble de produits personnalisables</a:t>
            </a:r>
          </a:p>
          <a:p>
            <a:pPr lvl="0"/>
            <a:r>
              <a:rPr lang="fr-FR" dirty="0"/>
              <a:t> Offre également la possibilités de faire des politiques de prix spécifiques.</a:t>
            </a:r>
          </a:p>
        </p:txBody>
      </p:sp>
    </p:spTree>
    <p:extLst>
      <p:ext uri="{BB962C8B-B14F-4D97-AF65-F5344CB8AC3E}">
        <p14:creationId xmlns:p14="http://schemas.microsoft.com/office/powerpoint/2010/main" val="234423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602" y="1552698"/>
            <a:ext cx="10269699" cy="781752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Ils s’agit des champs des produits. Ils peuvent être simple ou complexe selon le besoin.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E996A7-0A8E-42D6-9FA7-C197AF96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85" y="2817239"/>
            <a:ext cx="7220932" cy="32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593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Grand écran</PresentationFormat>
  <Paragraphs>85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StarSymbol</vt:lpstr>
      <vt:lpstr>Times New Roman</vt:lpstr>
      <vt:lpstr>Trebuchet MS</vt:lpstr>
      <vt:lpstr>Thème Office</vt:lpstr>
      <vt:lpstr>presentation_dawan</vt:lpstr>
      <vt:lpstr>Présentation PowerPoint</vt:lpstr>
      <vt:lpstr> Structure</vt:lpstr>
      <vt:lpstr>Les types de produits</vt:lpstr>
      <vt:lpstr>Produits simples</vt:lpstr>
      <vt:lpstr>Produits Groupés</vt:lpstr>
      <vt:lpstr>Produits Configurables</vt:lpstr>
      <vt:lpstr>Produits Virtuels</vt:lpstr>
      <vt:lpstr>Produits Composés (Bundles)</vt:lpstr>
      <vt:lpstr>Les attributs</vt:lpstr>
      <vt:lpstr>Les jeux attributs</vt:lpstr>
      <vt:lpstr>Atelier</vt:lpstr>
      <vt:lpstr>Les catégories</vt:lpstr>
      <vt:lpstr>Les types de catégories</vt:lpstr>
      <vt:lpstr>Atelier</vt:lpstr>
      <vt:lpstr>Les Permissions (Magento 2 EE)</vt:lpstr>
      <vt:lpstr>Flat Catalog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Aldaitz</dc:creator>
  <cp:lastModifiedBy>Thomas Aldaitz</cp:lastModifiedBy>
  <cp:revision>58</cp:revision>
  <dcterms:created xsi:type="dcterms:W3CDTF">2018-12-17T18:31:36Z</dcterms:created>
  <dcterms:modified xsi:type="dcterms:W3CDTF">2019-01-02T10:48:03Z</dcterms:modified>
</cp:coreProperties>
</file>