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5" r:id="rId3"/>
    <p:sldId id="266" r:id="rId4"/>
    <p:sldId id="267" r:id="rId5"/>
    <p:sldId id="280" r:id="rId6"/>
    <p:sldId id="278" r:id="rId7"/>
    <p:sldId id="282" r:id="rId8"/>
    <p:sldId id="279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298" r:id="rId24"/>
    <p:sldId id="293" r:id="rId25"/>
    <p:sldId id="29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58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13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82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62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16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2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5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231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620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4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12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81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383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06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5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6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92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88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63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67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27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03/01/2019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to/magento2/issues/503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agento.com/m2/ee/user_guide/catalog/search-elasticsearch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La gestion des clients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10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11951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Outils d’achat (1/4)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17480"/>
            <a:ext cx="10269699" cy="4184735"/>
          </a:xfr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fr-FR" dirty="0"/>
              <a:t> Envoi email de la fiche produit </a:t>
            </a:r>
          </a:p>
          <a:p>
            <a:pPr lvl="0">
              <a:lnSpc>
                <a:spcPct val="200000"/>
              </a:lnSpc>
            </a:pPr>
            <a:r>
              <a:rPr lang="fr-FR" dirty="0"/>
              <a:t>  Liste d’envies</a:t>
            </a:r>
          </a:p>
          <a:p>
            <a:pPr lvl="0">
              <a:lnSpc>
                <a:spcPct val="200000"/>
              </a:lnSpc>
            </a:pPr>
            <a:r>
              <a:rPr lang="fr-FR" dirty="0"/>
              <a:t> Comparaison de produit</a:t>
            </a:r>
          </a:p>
          <a:p>
            <a:pPr lvl="0">
              <a:lnSpc>
                <a:spcPct val="200000"/>
              </a:lnSpc>
            </a:pPr>
            <a:r>
              <a:rPr lang="fr-FR" dirty="0"/>
              <a:t> Avis client</a:t>
            </a:r>
          </a:p>
          <a:p>
            <a:pPr lv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D04B5-7503-4BC4-B8B5-EAAE2FC5CF8C}"/>
              </a:ext>
            </a:extLst>
          </p:cNvPr>
          <p:cNvSpPr txBox="1"/>
          <p:nvPr/>
        </p:nvSpPr>
        <p:spPr>
          <a:xfrm>
            <a:off x="435402" y="1824933"/>
            <a:ext cx="79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Outils d’engagement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CFABC2-1E13-4E15-87C7-51B15CD2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09" y="2417480"/>
            <a:ext cx="4191000" cy="7905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8B877E-3E11-4942-AEFD-71AF8192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509" y="3254657"/>
            <a:ext cx="4191000" cy="7905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DF52F0-9AC6-4D19-AA28-DDFA78E5A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509" y="4135504"/>
            <a:ext cx="4191000" cy="7905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CC2119-BBA6-4C37-B65E-8337211FE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274" y="5016351"/>
            <a:ext cx="49815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Outils d’achat (2/4)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17480"/>
            <a:ext cx="10269699" cy="3236271"/>
          </a:xfr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fr-FR" dirty="0"/>
              <a:t> Produits associés</a:t>
            </a:r>
          </a:p>
          <a:p>
            <a:pPr lvl="0">
              <a:lnSpc>
                <a:spcPct val="200000"/>
              </a:lnSpc>
            </a:pPr>
            <a:r>
              <a:rPr lang="fr-FR" dirty="0"/>
              <a:t> Produits en ventes additionnelles (Up-</a:t>
            </a:r>
            <a:r>
              <a:rPr lang="fr-FR" dirty="0" err="1"/>
              <a:t>sells</a:t>
            </a:r>
            <a:r>
              <a:rPr lang="fr-FR" dirty="0"/>
              <a:t>)</a:t>
            </a:r>
          </a:p>
          <a:p>
            <a:pPr lvl="0">
              <a:lnSpc>
                <a:spcPct val="200000"/>
              </a:lnSpc>
            </a:pPr>
            <a:r>
              <a:rPr lang="fr-FR" dirty="0"/>
              <a:t> Produits en ventes croisées (Cross-</a:t>
            </a:r>
            <a:r>
              <a:rPr lang="fr-FR" dirty="0" err="1"/>
              <a:t>sells</a:t>
            </a:r>
            <a:r>
              <a:rPr lang="fr-FR" dirty="0"/>
              <a:t>)</a:t>
            </a:r>
          </a:p>
          <a:p>
            <a:pPr lv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D04B5-7503-4BC4-B8B5-EAAE2FC5CF8C}"/>
              </a:ext>
            </a:extLst>
          </p:cNvPr>
          <p:cNvSpPr txBox="1"/>
          <p:nvPr/>
        </p:nvSpPr>
        <p:spPr>
          <a:xfrm>
            <a:off x="435402" y="1824933"/>
            <a:ext cx="79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Reference produits :</a:t>
            </a:r>
          </a:p>
        </p:txBody>
      </p:sp>
    </p:spTree>
    <p:extLst>
      <p:ext uri="{BB962C8B-B14F-4D97-AF65-F5344CB8AC3E}">
        <p14:creationId xmlns:p14="http://schemas.microsoft.com/office/powerpoint/2010/main" val="133528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Outils d’achat (3/4)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17480"/>
            <a:ext cx="10269699" cy="1339341"/>
          </a:xfr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fr-FR" dirty="0"/>
              <a:t> On peut sélectionner les attributs qui vont servir à la comparaison </a:t>
            </a:r>
          </a:p>
          <a:p>
            <a:pPr lv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D04B5-7503-4BC4-B8B5-EAAE2FC5CF8C}"/>
              </a:ext>
            </a:extLst>
          </p:cNvPr>
          <p:cNvSpPr txBox="1"/>
          <p:nvPr/>
        </p:nvSpPr>
        <p:spPr>
          <a:xfrm>
            <a:off x="435402" y="1824933"/>
            <a:ext cx="79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Comparaisons produits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9AFD6D-EA92-444A-8826-A577A811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79" y="3234349"/>
            <a:ext cx="5734639" cy="2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Outils d’achat (3/4)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17480"/>
            <a:ext cx="10269699" cy="1339341"/>
          </a:xfr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fr-FR" dirty="0"/>
              <a:t> On peut sélectionner les attributs qui vont servir à la comparaison </a:t>
            </a:r>
          </a:p>
          <a:p>
            <a:pPr lv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D04B5-7503-4BC4-B8B5-EAAE2FC5CF8C}"/>
              </a:ext>
            </a:extLst>
          </p:cNvPr>
          <p:cNvSpPr txBox="1"/>
          <p:nvPr/>
        </p:nvSpPr>
        <p:spPr>
          <a:xfrm>
            <a:off x="435402" y="1824933"/>
            <a:ext cx="79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Comparaisons produits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9AFD6D-EA92-444A-8826-A577A811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79" y="3234349"/>
            <a:ext cx="5734639" cy="2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Outils d’achat (4/4)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417480"/>
            <a:ext cx="10269699" cy="3236271"/>
          </a:xfr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fr-FR" dirty="0"/>
              <a:t> Les clients peuvent laisser un avis</a:t>
            </a:r>
          </a:p>
          <a:p>
            <a:pPr lvl="0">
              <a:lnSpc>
                <a:spcPct val="200000"/>
              </a:lnSpc>
            </a:pPr>
            <a:r>
              <a:rPr lang="fr-FR" dirty="0"/>
              <a:t> Le commentaire n’apparait qu’après validation</a:t>
            </a:r>
          </a:p>
          <a:p>
            <a:pPr lvl="0">
              <a:lnSpc>
                <a:spcPct val="200000"/>
              </a:lnSpc>
            </a:pPr>
            <a:r>
              <a:rPr lang="fr-FR" dirty="0"/>
              <a:t> Par défaut seuls les utilisateurs connectés peuvent laisser un avis</a:t>
            </a:r>
          </a:p>
          <a:p>
            <a:pPr lv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D04B5-7503-4BC4-B8B5-EAAE2FC5CF8C}"/>
              </a:ext>
            </a:extLst>
          </p:cNvPr>
          <p:cNvSpPr txBox="1"/>
          <p:nvPr/>
        </p:nvSpPr>
        <p:spPr>
          <a:xfrm>
            <a:off x="435402" y="1824933"/>
            <a:ext cx="79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Avis clients :</a:t>
            </a:r>
          </a:p>
        </p:txBody>
      </p:sp>
    </p:spTree>
    <p:extLst>
      <p:ext uri="{BB962C8B-B14F-4D97-AF65-F5344CB8AC3E}">
        <p14:creationId xmlns:p14="http://schemas.microsoft.com/office/powerpoint/2010/main" val="308312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Promotions (1/2)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9175" y="2672004"/>
            <a:ext cx="10269699" cy="2454518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Règle de prix concernant les produits pouvant s’appliquer à différents niveaux : Attributs, Produits, Catégories</a:t>
            </a:r>
          </a:p>
          <a:p>
            <a:pPr lvl="0"/>
            <a:r>
              <a:rPr lang="fr-FR" dirty="0"/>
              <a:t> Programmable à l’avance</a:t>
            </a:r>
          </a:p>
          <a:p>
            <a:pPr lvl="0"/>
            <a:r>
              <a:rPr lang="fr-FR" dirty="0"/>
              <a:t> Ciblage par groupe clients possibles</a:t>
            </a:r>
          </a:p>
          <a:p>
            <a:pPr lv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D04B5-7503-4BC4-B8B5-EAAE2FC5CF8C}"/>
              </a:ext>
            </a:extLst>
          </p:cNvPr>
          <p:cNvSpPr txBox="1"/>
          <p:nvPr/>
        </p:nvSpPr>
        <p:spPr>
          <a:xfrm>
            <a:off x="435402" y="1824933"/>
            <a:ext cx="79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Règles de prix catalogue:</a:t>
            </a:r>
          </a:p>
        </p:txBody>
      </p:sp>
    </p:spTree>
    <p:extLst>
      <p:ext uri="{BB962C8B-B14F-4D97-AF65-F5344CB8AC3E}">
        <p14:creationId xmlns:p14="http://schemas.microsoft.com/office/powerpoint/2010/main" val="159732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Promotions (1/2)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9175" y="2672004"/>
            <a:ext cx="10269699" cy="3012107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Règle de prix concernant l’ensemble du panier</a:t>
            </a:r>
          </a:p>
          <a:p>
            <a:pPr lvl="0"/>
            <a:r>
              <a:rPr lang="fr-FR" dirty="0"/>
              <a:t> Programmable à l’avance</a:t>
            </a:r>
          </a:p>
          <a:p>
            <a:pPr lvl="0"/>
            <a:r>
              <a:rPr lang="fr-FR" dirty="0"/>
              <a:t> Ciblage par groupe clients possibles</a:t>
            </a:r>
          </a:p>
          <a:p>
            <a:pPr lvl="0"/>
            <a:r>
              <a:rPr lang="fr-FR" dirty="0"/>
              <a:t> Possibilité de gérer des code de réduction (global ou généré automatiquement)</a:t>
            </a:r>
          </a:p>
          <a:p>
            <a:pPr lvl="0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ED04B5-7503-4BC4-B8B5-EAAE2FC5CF8C}"/>
              </a:ext>
            </a:extLst>
          </p:cNvPr>
          <p:cNvSpPr txBox="1"/>
          <p:nvPr/>
        </p:nvSpPr>
        <p:spPr>
          <a:xfrm>
            <a:off x="435402" y="1824933"/>
            <a:ext cx="795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Règles de prix panier:</a:t>
            </a:r>
          </a:p>
        </p:txBody>
      </p:sp>
    </p:spTree>
    <p:extLst>
      <p:ext uri="{BB962C8B-B14F-4D97-AF65-F5344CB8AC3E}">
        <p14:creationId xmlns:p14="http://schemas.microsoft.com/office/powerpoint/2010/main" val="360177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675973"/>
            <a:ext cx="10269699" cy="94846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Créer des </a:t>
            </a:r>
            <a:r>
              <a:rPr lang="fr-FR" dirty="0" err="1"/>
              <a:t>régles</a:t>
            </a:r>
            <a:r>
              <a:rPr lang="fr-FR" dirty="0"/>
              <a:t> de promo catalogue</a:t>
            </a:r>
          </a:p>
          <a:p>
            <a:pPr lvl="0"/>
            <a:r>
              <a:rPr lang="fr-FR" dirty="0"/>
              <a:t> Créer des </a:t>
            </a:r>
            <a:r>
              <a:rPr lang="fr-FR" dirty="0" err="1"/>
              <a:t>régles</a:t>
            </a:r>
            <a:r>
              <a:rPr lang="fr-FR" dirty="0"/>
              <a:t> Panier dont une avec bon de réduction</a:t>
            </a:r>
          </a:p>
        </p:txBody>
      </p:sp>
    </p:spTree>
    <p:extLst>
      <p:ext uri="{BB962C8B-B14F-4D97-AF65-F5344CB8AC3E}">
        <p14:creationId xmlns:p14="http://schemas.microsoft.com/office/powerpoint/2010/main" val="141787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Réécriture d’URL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997242"/>
            <a:ext cx="10269699" cy="2287806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Dans </a:t>
            </a:r>
            <a:r>
              <a:rPr lang="fr-FR" b="1" dirty="0"/>
              <a:t>Marketing -&gt; URL Rewrites</a:t>
            </a:r>
            <a:r>
              <a:rPr lang="fr-FR" dirty="0"/>
              <a:t>,  nous avons la possibilité de réécrire des URLs</a:t>
            </a:r>
          </a:p>
          <a:p>
            <a:pPr lvl="0"/>
            <a:r>
              <a:rPr lang="fr-FR" dirty="0"/>
              <a:t> Cela permet de diffuser des </a:t>
            </a:r>
            <a:r>
              <a:rPr lang="fr-FR" dirty="0" err="1"/>
              <a:t>urls</a:t>
            </a:r>
            <a:r>
              <a:rPr lang="fr-FR" dirty="0"/>
              <a:t> claires et compréhensible pour les visiteurs</a:t>
            </a:r>
          </a:p>
          <a:p>
            <a:pPr lvl="0"/>
            <a:r>
              <a:rPr lang="fr-FR" dirty="0"/>
              <a:t> Ajout de pertinence pour le référencement des moteurs de recherche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5C4A41-7BA6-4414-8019-8857150F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6" y="4285048"/>
            <a:ext cx="8314442" cy="19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2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AB25E-07E5-4714-B752-CAC8C673ED02}"/>
              </a:ext>
            </a:extLst>
          </p:cNvPr>
          <p:cNvSpPr/>
          <p:nvPr/>
        </p:nvSpPr>
        <p:spPr>
          <a:xfrm>
            <a:off x="4241044" y="2133976"/>
            <a:ext cx="2620652" cy="12066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64F65-CC57-4B2A-910C-419F2CFE7D03}"/>
              </a:ext>
            </a:extLst>
          </p:cNvPr>
          <p:cNvSpPr/>
          <p:nvPr/>
        </p:nvSpPr>
        <p:spPr>
          <a:xfrm>
            <a:off x="4241044" y="4404674"/>
            <a:ext cx="2620652" cy="1206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Clients (</a:t>
            </a:r>
            <a:r>
              <a:rPr lang="fr-FR" dirty="0" err="1">
                <a:solidFill>
                  <a:schemeClr val="tx1"/>
                </a:solidFill>
              </a:rPr>
              <a:t>Customers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BDEEA2C-35E4-4799-BEF3-3D68A900906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551370" y="3340607"/>
            <a:ext cx="0" cy="106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45FC58-3B50-498A-9888-79ABA0AC2EA1}"/>
              </a:ext>
            </a:extLst>
          </p:cNvPr>
          <p:cNvSpPr/>
          <p:nvPr/>
        </p:nvSpPr>
        <p:spPr>
          <a:xfrm>
            <a:off x="8172022" y="2133975"/>
            <a:ext cx="2620652" cy="1206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Règles de taxes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7E3336E-FE3B-4B50-A364-3EF40BA1AC13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H="1">
            <a:off x="6861696" y="2737291"/>
            <a:ext cx="1310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Gabarit d’Email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855841"/>
            <a:ext cx="10269699" cy="267868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Dans </a:t>
            </a:r>
            <a:r>
              <a:rPr lang="fr-FR" b="1" dirty="0"/>
              <a:t>Marketing -&gt; Email </a:t>
            </a:r>
            <a:r>
              <a:rPr lang="fr-FR" b="1" dirty="0" err="1"/>
              <a:t>Templates</a:t>
            </a:r>
            <a:r>
              <a:rPr lang="fr-FR" dirty="0"/>
              <a:t> se trouvent les outils pour créer de nouveaux gabarit d’email</a:t>
            </a:r>
          </a:p>
          <a:p>
            <a:pPr lvl="0"/>
            <a:r>
              <a:rPr lang="fr-FR" dirty="0"/>
              <a:t> Vous avez la possibilité de charger des gabarit par défaut, puis de les modifier</a:t>
            </a:r>
          </a:p>
          <a:p>
            <a:pPr lvl="0"/>
            <a:r>
              <a:rPr lang="fr-FR" dirty="0"/>
              <a:t> Un choix de variable vous sera proposé en fonction du contexte. Vous pourrez également créer vous propres variables</a:t>
            </a:r>
          </a:p>
        </p:txBody>
      </p:sp>
    </p:spTree>
    <p:extLst>
      <p:ext uri="{BB962C8B-B14F-4D97-AF65-F5344CB8AC3E}">
        <p14:creationId xmlns:p14="http://schemas.microsoft.com/office/powerpoint/2010/main" val="344265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Gabarit de newsletter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855841"/>
            <a:ext cx="10269699" cy="3627147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Dans </a:t>
            </a:r>
            <a:r>
              <a:rPr lang="fr-FR" b="1" dirty="0"/>
              <a:t>Marketing -&gt; Newsletter </a:t>
            </a:r>
            <a:r>
              <a:rPr lang="fr-FR" b="1" dirty="0" err="1"/>
              <a:t>Templates</a:t>
            </a:r>
            <a:r>
              <a:rPr lang="fr-FR" dirty="0"/>
              <a:t> se trouvent les outils pour créer de nouveaux gabarit de newsletter </a:t>
            </a:r>
          </a:p>
          <a:p>
            <a:pPr lvl="0"/>
            <a:r>
              <a:rPr lang="fr-FR" dirty="0"/>
              <a:t> Un choix de variable vous sera proposer en fonction du contexte. Vous pourrez là aussi utiliser vous propres variables ainsi que les widgets Magento</a:t>
            </a:r>
          </a:p>
          <a:p>
            <a:pPr lvl="0"/>
            <a:endParaRPr lang="fr-FR" dirty="0"/>
          </a:p>
          <a:p>
            <a:pPr lvl="0"/>
            <a:r>
              <a:rPr lang="fr-FR" dirty="0">
                <a:hlinkClick r:id="rId3"/>
              </a:rPr>
              <a:t>https://github.com/magento/magento2/issues/5037</a:t>
            </a:r>
            <a:r>
              <a:rPr lang="fr-FR" dirty="0"/>
              <a:t> : Problème avec les dates de programmation. Fix en 2.3.1</a:t>
            </a:r>
          </a:p>
        </p:txBody>
      </p:sp>
    </p:spTree>
    <p:extLst>
      <p:ext uri="{BB962C8B-B14F-4D97-AF65-F5344CB8AC3E}">
        <p14:creationId xmlns:p14="http://schemas.microsoft.com/office/powerpoint/2010/main" val="26522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Variables personnalisés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855841"/>
            <a:ext cx="10269699" cy="78175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Vous pouvez définir vos propres variables dans </a:t>
            </a:r>
            <a:r>
              <a:rPr lang="fr-FR" b="1" dirty="0"/>
              <a:t>System -&gt; Custom Variables </a:t>
            </a:r>
            <a:r>
              <a:rPr lang="fr-FR" dirty="0"/>
              <a:t>et les récupérer à différents endroits de l’application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6AEF51-BD83-499C-93D1-D51F45A3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93" y="3232460"/>
            <a:ext cx="5886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42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Moteur de recherche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1894221"/>
            <a:ext cx="10269699" cy="3069558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</a:t>
            </a:r>
            <a:r>
              <a:rPr lang="fr-FR" b="1" dirty="0"/>
              <a:t>MySQL</a:t>
            </a:r>
            <a:r>
              <a:rPr lang="fr-FR" dirty="0"/>
              <a:t> : Moteur de recherche par défaut de Magento basé sur l’indexage </a:t>
            </a:r>
            <a:r>
              <a:rPr lang="fr-FR" dirty="0" err="1"/>
              <a:t>FullText</a:t>
            </a:r>
            <a:r>
              <a:rPr lang="fr-FR" dirty="0"/>
              <a:t> des attributs. A configurer dans </a:t>
            </a:r>
            <a:r>
              <a:rPr lang="fr-FR" b="1" dirty="0"/>
              <a:t>Store -&gt; Configuration -&gt; </a:t>
            </a:r>
            <a:r>
              <a:rPr lang="fr-FR" b="1" dirty="0" err="1"/>
              <a:t>Catalog</a:t>
            </a:r>
            <a:r>
              <a:rPr lang="fr-FR" b="1" dirty="0"/>
              <a:t> -&gt; </a:t>
            </a:r>
            <a:r>
              <a:rPr lang="fr-FR" b="1" dirty="0" err="1"/>
              <a:t>Catalog</a:t>
            </a:r>
            <a:r>
              <a:rPr lang="fr-FR" b="1" dirty="0"/>
              <a:t> -&gt;</a:t>
            </a:r>
            <a:r>
              <a:rPr lang="fr-FR" b="1" dirty="0" err="1"/>
              <a:t>Catalog</a:t>
            </a:r>
            <a:r>
              <a:rPr lang="fr-FR" b="1" dirty="0"/>
              <a:t> </a:t>
            </a:r>
            <a:r>
              <a:rPr lang="fr-FR" b="1" dirty="0" err="1"/>
              <a:t>Search</a:t>
            </a:r>
            <a:endParaRPr lang="fr-FR" b="1" dirty="0"/>
          </a:p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 </a:t>
            </a:r>
            <a:r>
              <a:rPr lang="fr-FR" b="1" dirty="0" err="1"/>
              <a:t>Elasticsearch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https://docs.magento.com/m2/ee/user_guide/catalog/search-elasticsearch.html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88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675973"/>
            <a:ext cx="10269699" cy="94846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Créer d’un gabarit d’email pour envoi de produit à un ami</a:t>
            </a:r>
          </a:p>
          <a:p>
            <a:pPr lvl="0"/>
            <a:r>
              <a:rPr lang="fr-FR" dirty="0"/>
              <a:t> Créer </a:t>
            </a:r>
            <a:r>
              <a:rPr lang="fr-FR"/>
              <a:t>d’un gabarit </a:t>
            </a:r>
            <a:r>
              <a:rPr lang="fr-FR" dirty="0"/>
              <a:t>de newsletter</a:t>
            </a:r>
          </a:p>
        </p:txBody>
      </p:sp>
    </p:spTree>
    <p:extLst>
      <p:ext uri="{BB962C8B-B14F-4D97-AF65-F5344CB8AC3E}">
        <p14:creationId xmlns:p14="http://schemas.microsoft.com/office/powerpoint/2010/main" val="149623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groupes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675973"/>
            <a:ext cx="10269699" cy="2063642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Indissociables de la notion de règle taxes</a:t>
            </a:r>
          </a:p>
          <a:p>
            <a:pPr lvl="0"/>
            <a:r>
              <a:rPr lang="fr-FR" dirty="0"/>
              <a:t> Permet d’appliquer des règles de prix particulières</a:t>
            </a:r>
          </a:p>
          <a:p>
            <a:pPr lvl="0"/>
            <a:r>
              <a:rPr lang="fr-FR" dirty="0"/>
              <a:t> Permet la gestion des Permissions (quand activée)</a:t>
            </a:r>
          </a:p>
          <a:p>
            <a:pPr lvl="0"/>
            <a:r>
              <a:rPr lang="fr-FR" dirty="0"/>
              <a:t> Règle d’attribution de groupe automatique modifiable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201741"/>
            <a:ext cx="10269699" cy="2454518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Deux modes d’inscription : par le site, par l’administration</a:t>
            </a:r>
          </a:p>
          <a:p>
            <a:pPr lvl="0"/>
            <a:r>
              <a:rPr lang="fr-FR" dirty="0"/>
              <a:t> Possibilités d’assignation à un groupe depuis la vue Clients </a:t>
            </a:r>
          </a:p>
          <a:p>
            <a:pPr lvl="0"/>
            <a:r>
              <a:rPr lang="fr-FR" dirty="0"/>
              <a:t> Un client ne peut appartenir qu’à un seul groupe</a:t>
            </a:r>
          </a:p>
          <a:p>
            <a:pPr lvl="0"/>
            <a:r>
              <a:rPr lang="fr-FR" dirty="0"/>
              <a:t> Clients et Abonnées (Newsletter) sont deux notions différentes dans Magento</a:t>
            </a:r>
          </a:p>
        </p:txBody>
      </p:sp>
    </p:spTree>
    <p:extLst>
      <p:ext uri="{BB962C8B-B14F-4D97-AF65-F5344CB8AC3E}">
        <p14:creationId xmlns:p14="http://schemas.microsoft.com/office/powerpoint/2010/main" val="31249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Page de connexion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1172629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Dans </a:t>
            </a:r>
            <a:r>
              <a:rPr lang="fr-FR" b="1" dirty="0"/>
              <a:t>Store -&gt; Configuration -&gt; </a:t>
            </a:r>
            <a:r>
              <a:rPr lang="fr-FR" b="1" dirty="0" err="1"/>
              <a:t>Customers</a:t>
            </a:r>
            <a:r>
              <a:rPr lang="fr-FR" b="1" dirty="0"/>
              <a:t> -&gt; Customer Configuration -&gt; Login Options </a:t>
            </a:r>
            <a:r>
              <a:rPr lang="fr-FR" dirty="0"/>
              <a:t>vous avez la possibilité de choisir la vue d’arrivé d’un visiteur après sa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70239F-9457-458B-9AE0-1775486E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21978"/>
            <a:ext cx="12192000" cy="1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information clients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1172629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Dans </a:t>
            </a:r>
            <a:r>
              <a:rPr lang="fr-FR" b="1" dirty="0"/>
              <a:t>Store -&gt; Configuration -&gt; </a:t>
            </a:r>
            <a:r>
              <a:rPr lang="fr-FR" b="1" dirty="0" err="1"/>
              <a:t>Customers</a:t>
            </a:r>
            <a:r>
              <a:rPr lang="fr-FR" b="1" dirty="0"/>
              <a:t> -&gt; Customer Configuration -&gt; Name and </a:t>
            </a:r>
            <a:r>
              <a:rPr lang="fr-FR" b="1" dirty="0" err="1"/>
              <a:t>Address</a:t>
            </a:r>
            <a:r>
              <a:rPr lang="fr-FR" b="1" dirty="0"/>
              <a:t> Options </a:t>
            </a:r>
            <a:r>
              <a:rPr lang="fr-FR" dirty="0"/>
              <a:t>vous avez la possibilité d’ajouter de nouveaux 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70239F-9457-458B-9AE0-1775486E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21978"/>
            <a:ext cx="12192000" cy="15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Gestion des mots de passe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1563505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Dans </a:t>
            </a:r>
            <a:r>
              <a:rPr lang="fr-FR" b="1" dirty="0"/>
              <a:t>Store -&gt; Configuration -&gt; </a:t>
            </a:r>
            <a:r>
              <a:rPr lang="fr-FR" b="1" dirty="0" err="1"/>
              <a:t>Customers</a:t>
            </a:r>
            <a:r>
              <a:rPr lang="fr-FR" b="1" dirty="0"/>
              <a:t> -&gt; Customer Configuration -&gt; </a:t>
            </a:r>
            <a:r>
              <a:rPr lang="fr-FR" b="1" dirty="0" err="1"/>
              <a:t>Password</a:t>
            </a:r>
            <a:r>
              <a:rPr lang="fr-FR" b="1" dirty="0"/>
              <a:t> Options </a:t>
            </a:r>
            <a:r>
              <a:rPr lang="fr-FR" dirty="0"/>
              <a:t>vous avez la possibilité de paramétrer la complexité des mots de passes de vos visiteurs et les règles de récupération et de blocage en cas d’échec.</a:t>
            </a:r>
          </a:p>
        </p:txBody>
      </p:sp>
    </p:spTree>
    <p:extLst>
      <p:ext uri="{BB962C8B-B14F-4D97-AF65-F5344CB8AC3E}">
        <p14:creationId xmlns:p14="http://schemas.microsoft.com/office/powerpoint/2010/main" val="62879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Durée des sessions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335124"/>
            <a:ext cx="10269699" cy="1172629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Dans </a:t>
            </a:r>
            <a:r>
              <a:rPr lang="fr-FR" b="1" dirty="0"/>
              <a:t>Store -&gt; Configuration -&gt; General -&gt; Web -&gt; Default Cookie Setting </a:t>
            </a:r>
            <a:r>
              <a:rPr lang="fr-FR" dirty="0"/>
              <a:t>On peut augmenter le temps d’une session utilisateur (Attention aux conflits avec php.ini du serveur)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69CE0F-93D7-463D-82B4-8BFE3E80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57" y="3721025"/>
            <a:ext cx="7488025" cy="21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2675973"/>
            <a:ext cx="10269699" cy="2454518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Créer deux groupes clients : Adoptants &amp; Professionnels</a:t>
            </a:r>
          </a:p>
          <a:p>
            <a:pPr lvl="0"/>
            <a:r>
              <a:rPr lang="fr-FR" dirty="0"/>
              <a:t> Modifier les informations clients nécessaires pour connaitre le genre de la personne et sa date de naissance</a:t>
            </a:r>
          </a:p>
          <a:p>
            <a:pPr lvl="0"/>
            <a:r>
              <a:rPr lang="fr-FR" dirty="0"/>
              <a:t> Créer un utilisateur Adoptant via le Front</a:t>
            </a:r>
          </a:p>
          <a:p>
            <a:pPr lvl="0"/>
            <a:r>
              <a:rPr lang="fr-FR" dirty="0"/>
              <a:t> Créer un utilisateur Professionnel via le Back</a:t>
            </a:r>
          </a:p>
        </p:txBody>
      </p:sp>
    </p:spTree>
    <p:extLst>
      <p:ext uri="{BB962C8B-B14F-4D97-AF65-F5344CB8AC3E}">
        <p14:creationId xmlns:p14="http://schemas.microsoft.com/office/powerpoint/2010/main" val="592549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Grand écran</PresentationFormat>
  <Paragraphs>135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Structure</vt:lpstr>
      <vt:lpstr>Les groupes</vt:lpstr>
      <vt:lpstr>Les Clients</vt:lpstr>
      <vt:lpstr>Page de connexion</vt:lpstr>
      <vt:lpstr>Les information clients</vt:lpstr>
      <vt:lpstr>Gestion des mots de passe</vt:lpstr>
      <vt:lpstr>Durée des sessions</vt:lpstr>
      <vt:lpstr>Atelier</vt:lpstr>
      <vt:lpstr>Présentation PowerPoint</vt:lpstr>
      <vt:lpstr>Outils d’achat (1/4)</vt:lpstr>
      <vt:lpstr>Outils d’achat (2/4)</vt:lpstr>
      <vt:lpstr>Outils d’achat (3/4)</vt:lpstr>
      <vt:lpstr>Outils d’achat (3/4)</vt:lpstr>
      <vt:lpstr>Outils d’achat (4/4)</vt:lpstr>
      <vt:lpstr>Promotions (1/2)</vt:lpstr>
      <vt:lpstr>Promotions (1/2)</vt:lpstr>
      <vt:lpstr>Atelier</vt:lpstr>
      <vt:lpstr>Réécriture d’URL</vt:lpstr>
      <vt:lpstr>Gabarit d’Email</vt:lpstr>
      <vt:lpstr>Gabarit de newsletter</vt:lpstr>
      <vt:lpstr>Variables personnalisés</vt:lpstr>
      <vt:lpstr>Moteur de recherche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109</cp:revision>
  <dcterms:created xsi:type="dcterms:W3CDTF">2018-12-17T18:31:36Z</dcterms:created>
  <dcterms:modified xsi:type="dcterms:W3CDTF">2019-01-03T11:28:31Z</dcterms:modified>
</cp:coreProperties>
</file>