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61" r:id="rId5"/>
    <p:sldId id="582" r:id="rId6"/>
    <p:sldId id="586" r:id="rId7"/>
    <p:sldId id="592" r:id="rId8"/>
    <p:sldId id="570" r:id="rId9"/>
    <p:sldId id="585" r:id="rId10"/>
    <p:sldId id="584" r:id="rId11"/>
    <p:sldId id="583" r:id="rId12"/>
    <p:sldId id="593" r:id="rId13"/>
    <p:sldId id="588" r:id="rId14"/>
    <p:sldId id="587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Burndown</a:t>
            </a:r>
            <a:r>
              <a:rPr lang="de-AT" baseline="0"/>
              <a:t> </a:t>
            </a:r>
            <a:r>
              <a:rPr lang="de-AT"/>
              <a:t>Chart-Sprint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Sprint3!$C$2</c:f>
              <c:strCache>
                <c:ptCount val="1"/>
                <c:pt idx="0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Sprint3!$C$3:$C$7</c:f>
              <c:numCache>
                <c:formatCode>General</c:formatCode>
                <c:ptCount val="5"/>
                <c:pt idx="0">
                  <c:v>65</c:v>
                </c:pt>
                <c:pt idx="1">
                  <c:v>45</c:v>
                </c:pt>
                <c:pt idx="2">
                  <c:v>25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91-41A8-9BF2-9AA8A5AD8CB1}"/>
            </c:ext>
          </c:extLst>
        </c:ser>
        <c:ser>
          <c:idx val="1"/>
          <c:order val="1"/>
          <c:tx>
            <c:strRef>
              <c:f>Sprint3!$D$2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Sprint3!$D$3:$D$7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91-41A8-9BF2-9AA8A5AD8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5999"/>
        <c:axId val="876577919"/>
      </c:lineChart>
      <c:catAx>
        <c:axId val="876575999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7919"/>
        <c:crosses val="autoZero"/>
        <c:auto val="0"/>
        <c:lblAlgn val="ctr"/>
        <c:lblOffset val="100"/>
        <c:noMultiLvlLbl val="0"/>
      </c:catAx>
      <c:valAx>
        <c:axId val="87657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Sprint3!$C$2</c:f>
              <c:strCache>
                <c:ptCount val="1"/>
                <c:pt idx="0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Sprint3!$C$3:$C$7</c:f>
              <c:numCache>
                <c:formatCode>General</c:formatCode>
                <c:ptCount val="5"/>
                <c:pt idx="0">
                  <c:v>65</c:v>
                </c:pt>
                <c:pt idx="1">
                  <c:v>45</c:v>
                </c:pt>
                <c:pt idx="2">
                  <c:v>25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6D-45FB-95BF-383865BE6CEF}"/>
            </c:ext>
          </c:extLst>
        </c:ser>
        <c:ser>
          <c:idx val="1"/>
          <c:order val="1"/>
          <c:tx>
            <c:strRef>
              <c:f>Sprint3!$D$2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Sprint3!$D$3:$D$7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6D-45FB-95BF-383865BE6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5999"/>
        <c:axId val="876577919"/>
      </c:lineChart>
      <c:catAx>
        <c:axId val="876575999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7919"/>
        <c:crosses val="autoZero"/>
        <c:auto val="0"/>
        <c:lblAlgn val="ctr"/>
        <c:lblOffset val="100"/>
        <c:noMultiLvlLbl val="0"/>
      </c:catAx>
      <c:valAx>
        <c:axId val="87657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Sprint3!$B$13:$B$15</c:f>
              <c:strCache>
                <c:ptCount val="3"/>
                <c:pt idx="0">
                  <c:v>Sprint I</c:v>
                </c:pt>
                <c:pt idx="1">
                  <c:v>Sprint II</c:v>
                </c:pt>
                <c:pt idx="2">
                  <c:v>Sprint III</c:v>
                </c:pt>
              </c:strCache>
            </c:strRef>
          </c:cat>
          <c:val>
            <c:numRef>
              <c:f>Sprint3!$C$13:$C$15</c:f>
              <c:numCache>
                <c:formatCode>General</c:formatCode>
                <c:ptCount val="3"/>
                <c:pt idx="0">
                  <c:v>105</c:v>
                </c:pt>
                <c:pt idx="1">
                  <c:v>250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D-44E0-83FA-D61E3445E2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7404831"/>
        <c:axId val="557406271"/>
      </c:barChart>
      <c:catAx>
        <c:axId val="557404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7406271"/>
        <c:crosses val="autoZero"/>
        <c:auto val="1"/>
        <c:lblAlgn val="ctr"/>
        <c:lblOffset val="100"/>
        <c:noMultiLvlLbl val="0"/>
      </c:catAx>
      <c:valAx>
        <c:axId val="55740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7404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09.04.2025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0ABE-531F-B75E-FA4F-51FE1617E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3C86CD1-03B9-D16F-8A22-CB4D413EE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77616ED-7882-686E-29FE-68D47D5D4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AE597-9C91-3C53-B2FA-1C98A5DF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III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Sprint III (13.03 - 09.04)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9B8F7-B947-7DB3-1EF2-5CB62D2F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C734-D15E-874B-C2B2-BBA880EE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986509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 – 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2628E-B40F-DA96-1242-F76BDAF8565B}"/>
              </a:ext>
            </a:extLst>
          </p:cNvPr>
          <p:cNvSpPr txBox="1"/>
          <p:nvPr/>
        </p:nvSpPr>
        <p:spPr>
          <a:xfrm>
            <a:off x="755576" y="1412776"/>
            <a:ext cx="7945755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sz="2400" dirty="0">
              <a:latin typeface="Calibri" panose="020F0502020204030204" charset="0"/>
            </a:endParaRP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Discovery-Mode Breakthrough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Basierend auf gewonnen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Know-How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Fortschritte erzielen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200" b="1" dirty="0">
                <a:latin typeface="Arial" panose="020B0604020202020204" pitchFamily="34" charset="0"/>
              </a:rPr>
              <a:t>Unit-Test der Fahrstrecken-Module</a:t>
            </a:r>
          </a:p>
          <a:p>
            <a:r>
              <a:rPr lang="de-DE" sz="2000" dirty="0"/>
              <a:t>-     Den Bedarf / Umsetzbarkeit dieser prüfen und implementieren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2200" b="1" dirty="0">
                <a:latin typeface="Arial" panose="020B0604020202020204" pitchFamily="34" charset="0"/>
              </a:rPr>
              <a:t>Planung des nächsten Sprints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e-DE" sz="2000" dirty="0"/>
              <a:t>Aufgaben für den nächsten Sprint priorisieren und planen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EC626-C9A7-7D62-7C13-BA81581B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652A5-A053-4BA8-0B5A-1179A1D9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52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11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3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918942866"/>
              </p:ext>
            </p:extLst>
          </p:nvPr>
        </p:nvGraphicFramePr>
        <p:xfrm>
          <a:off x="320670" y="2134675"/>
          <a:ext cx="8661339" cy="134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DB-Konfiguration</a:t>
                      </a:r>
                    </a:p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DB-Kommunikation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Letzen Sprint abgeschlossen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9CB81FB-1A16-6B34-3DCD-C6FE35D11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91211"/>
              </p:ext>
            </p:extLst>
          </p:nvPr>
        </p:nvGraphicFramePr>
        <p:xfrm>
          <a:off x="323146" y="4484051"/>
          <a:ext cx="8511609" cy="13441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7122">
                  <a:extLst>
                    <a:ext uri="{9D8B030D-6E8A-4147-A177-3AD203B41FA5}">
                      <a16:colId xmlns:a16="http://schemas.microsoft.com/office/drawing/2014/main" val="1766105630"/>
                    </a:ext>
                  </a:extLst>
                </a:gridCol>
                <a:gridCol w="2249262">
                  <a:extLst>
                    <a:ext uri="{9D8B030D-6E8A-4147-A177-3AD203B41FA5}">
                      <a16:colId xmlns:a16="http://schemas.microsoft.com/office/drawing/2014/main" val="227844032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47464537"/>
                    </a:ext>
                  </a:extLst>
                </a:gridCol>
                <a:gridCol w="867406">
                  <a:extLst>
                    <a:ext uri="{9D8B030D-6E8A-4147-A177-3AD203B41FA5}">
                      <a16:colId xmlns:a16="http://schemas.microsoft.com/office/drawing/2014/main" val="361397997"/>
                    </a:ext>
                  </a:extLst>
                </a:gridCol>
                <a:gridCol w="1595531">
                  <a:extLst>
                    <a:ext uri="{9D8B030D-6E8A-4147-A177-3AD203B41FA5}">
                      <a16:colId xmlns:a16="http://schemas.microsoft.com/office/drawing/2014/main" val="1925429631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b="0" kern="1200" dirty="0">
                          <a:solidFill>
                            <a:schemeClr val="dk1"/>
                          </a:solidFill>
                          <a:sym typeface="+mn-ea"/>
                        </a:rPr>
                        <a:t>Jonas Aberger</a:t>
                      </a:r>
                      <a:endParaRPr lang="de-DE" altLang="en-US" sz="1600" b="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 dirty="0">
                          <a:solidFill>
                            <a:schemeClr val="dk1"/>
                          </a:solidFill>
                        </a:rPr>
                        <a:t>Fahrstreckenlogik</a:t>
                      </a:r>
                      <a:endParaRPr lang="de-DE" altLang="en-US" sz="1600" b="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80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erledigt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976795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>
                          <a:solidFill>
                            <a:schemeClr val="dk1"/>
                          </a:solidFill>
                        </a:rPr>
                        <a:t>9</a:t>
                      </a:r>
                      <a:endParaRPr lang="de-DE" altLang="en-US" sz="160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Tim </a:t>
                      </a:r>
                      <a:r>
                        <a:rPr lang="de-DE" altLang="en-US" sz="1600" kern="1200" dirty="0" err="1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Hechenberger</a:t>
                      </a:r>
                      <a:endParaRPr lang="de-DE" altLang="en-US" sz="160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Kartographie-Modul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 Progress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723718"/>
                  </a:ext>
                </a:extLst>
              </a:tr>
            </a:tbl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28879829-5A04-B93F-DB86-EB0E930855B8}"/>
              </a:ext>
            </a:extLst>
          </p:cNvPr>
          <p:cNvSpPr txBox="1"/>
          <p:nvPr/>
        </p:nvSpPr>
        <p:spPr>
          <a:xfrm>
            <a:off x="611505" y="4006975"/>
            <a:ext cx="75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Anstehende User Stories - Sprint 4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E487F2E-9A57-C8B6-AB21-78C93F44F45A}"/>
              </a:ext>
            </a:extLst>
          </p:cNvPr>
          <p:cNvSpPr txBox="1"/>
          <p:nvPr/>
        </p:nvSpPr>
        <p:spPr>
          <a:xfrm>
            <a:off x="611560" y="1736229"/>
            <a:ext cx="82232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1600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Tx/>
              <a:buChar char="-"/>
            </a:pPr>
            <a:endParaRPr lang="de-DE" altLang="en-US" sz="1600" dirty="0">
              <a:latin typeface="Calibri" panose="020F0502020204030204" charset="0"/>
            </a:endParaRPr>
          </a:p>
          <a:p>
            <a:endParaRPr lang="de-DE" altLang="en-US" sz="1600" dirty="0">
              <a:latin typeface="Calibri" panose="020F0502020204030204" charset="0"/>
            </a:endParaRPr>
          </a:p>
          <a:p>
            <a:r>
              <a:rPr lang="de-DE" altLang="en-US" sz="1600" b="1" dirty="0">
                <a:latin typeface="Calibri" panose="020F0502020204030204" charset="0"/>
              </a:rPr>
              <a:t>Discovery-Mode / Kartographie</a:t>
            </a:r>
          </a:p>
          <a:p>
            <a:r>
              <a:rPr lang="de-DE" altLang="en-US" sz="1600" b="1" dirty="0">
                <a:latin typeface="Calibri" panose="020F0502020204030204" charset="0"/>
              </a:rPr>
              <a:t>X</a:t>
            </a:r>
            <a:br>
              <a:rPr lang="de-DE" altLang="en-US" sz="1600" b="1" dirty="0">
                <a:latin typeface="Calibri" panose="020F0502020204030204" charset="0"/>
              </a:rPr>
            </a:br>
            <a:r>
              <a:rPr lang="de-DE" altLang="en-US" sz="1600" b="1" dirty="0" err="1">
                <a:latin typeface="Calibri" panose="020F0502020204030204" charset="0"/>
              </a:rPr>
              <a:t>X</a:t>
            </a:r>
            <a:br>
              <a:rPr lang="de-DE" altLang="en-US" sz="1600" b="1" dirty="0">
                <a:latin typeface="Calibri" panose="020F0502020204030204" charset="0"/>
              </a:rPr>
            </a:br>
            <a:r>
              <a:rPr lang="de-DE" altLang="en-US" sz="1600" b="1" dirty="0" err="1">
                <a:latin typeface="Calibri" panose="020F0502020204030204" charset="0"/>
              </a:rPr>
              <a:t>X</a:t>
            </a:r>
            <a:br>
              <a:rPr lang="de-DE" altLang="en-US" sz="1600" b="1" dirty="0">
                <a:latin typeface="Calibri" panose="020F0502020204030204" charset="0"/>
              </a:rPr>
            </a:br>
            <a:r>
              <a:rPr lang="de-DE" altLang="en-US" sz="1600" b="1" dirty="0" err="1">
                <a:latin typeface="Calibri" panose="020F0502020204030204" charset="0"/>
              </a:rPr>
              <a:t>X</a:t>
            </a:r>
            <a:endParaRPr lang="de-DE" altLang="en-US" sz="1600" b="1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753E9-6166-CF3D-3EE1-DB4107F3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4A6A-E766-2D55-D5F3-EEB55AC4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BF8D9-DCE0-7B7F-9C08-49CE5B2D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B495D-E4C0-3B07-6B9C-615E20B6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66CC7F4-F96D-0561-E199-ECB595680539}"/>
              </a:ext>
            </a:extLst>
          </p:cNvPr>
          <p:cNvSpPr txBox="1"/>
          <p:nvPr/>
        </p:nvSpPr>
        <p:spPr>
          <a:xfrm>
            <a:off x="611560" y="1736229"/>
            <a:ext cx="82232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1600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Tx/>
              <a:buChar char="-"/>
            </a:pPr>
            <a:endParaRPr lang="de-DE" altLang="en-US" sz="1600" dirty="0">
              <a:latin typeface="Calibri" panose="020F0502020204030204" charset="0"/>
            </a:endParaRPr>
          </a:p>
          <a:p>
            <a:endParaRPr lang="de-DE" altLang="en-US" sz="1600" dirty="0">
              <a:latin typeface="Calibri" panose="020F0502020204030204" charset="0"/>
            </a:endParaRPr>
          </a:p>
          <a:p>
            <a:r>
              <a:rPr lang="de-DE" altLang="en-US" sz="1600" b="1" dirty="0">
                <a:latin typeface="Calibri" panose="020F0502020204030204" charset="0"/>
              </a:rPr>
              <a:t>Discovery-Mode / Kartographie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</a:t>
            </a:r>
            <a:r>
              <a:rPr lang="de-DE" altLang="en-US" dirty="0" err="1">
                <a:latin typeface="Calibri" panose="020F0502020204030204" charset="0"/>
              </a:rPr>
              <a:t>Burndown</a:t>
            </a:r>
            <a:r>
              <a:rPr lang="de-DE" altLang="en-US" dirty="0">
                <a:latin typeface="Calibri" panose="020F0502020204030204" charset="0"/>
              </a:rPr>
              <a:t>-Chart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556792"/>
            <a:ext cx="7704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alibri" panose="020F0502020204030204" charset="0"/>
              </a:rPr>
              <a:t>Geplante Story Points		65	=&gt;	DB-Modul bereits II-Sprint</a:t>
            </a:r>
          </a:p>
          <a:p>
            <a:r>
              <a:rPr lang="de-DE" sz="1600" b="1" dirty="0">
                <a:latin typeface="Calibri" panose="020F0502020204030204" charset="0"/>
              </a:rPr>
              <a:t>Erledigte Story Points		80</a:t>
            </a:r>
          </a:p>
          <a:p>
            <a:r>
              <a:rPr lang="de-DE" sz="1600" b="1" dirty="0">
                <a:latin typeface="Calibri" panose="020F0502020204030204" charset="0"/>
              </a:rPr>
              <a:t>Offene Story Points	 	 0</a:t>
            </a:r>
          </a:p>
          <a:p>
            <a:r>
              <a:rPr lang="de-DE" sz="1600" i="1" dirty="0">
                <a:latin typeface="Calibri" panose="020F0502020204030204" charset="0"/>
              </a:rPr>
              <a:t>Verbleibende Story Points	90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60018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439685"/>
            <a:ext cx="2057400" cy="365125"/>
          </a:xfrm>
        </p:spPr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2930678-EE46-E12A-A874-2623ECE26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537894"/>
              </p:ext>
            </p:extLst>
          </p:nvPr>
        </p:nvGraphicFramePr>
        <p:xfrm>
          <a:off x="1821396" y="2925627"/>
          <a:ext cx="5501208" cy="2989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62EF4-03DE-2DB2-1D78-CA48AE959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134-FBE0-0891-9981-CE46659B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 dirty="0"/>
              <a:t>Sprint </a:t>
            </a:r>
            <a:r>
              <a:rPr lang="de-DE" altLang="en-US" dirty="0" err="1"/>
              <a:t>Burndown</a:t>
            </a:r>
            <a:r>
              <a:rPr lang="de-DE" altLang="en-US" dirty="0"/>
              <a:t>-Chart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C516A-B531-962F-2E39-88810D7F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6950B-BCBF-B9E6-BEF6-84659182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6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A81821B5-5374-A281-A3FE-2F2C0A9BC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128281"/>
              </p:ext>
            </p:extLst>
          </p:nvPr>
        </p:nvGraphicFramePr>
        <p:xfrm>
          <a:off x="491305" y="1556792"/>
          <a:ext cx="8161389" cy="47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09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latin typeface="Calibri"/>
                <a:ea typeface="Calibri"/>
                <a:cs typeface="Calibri"/>
              </a:rPr>
              <a:t>Velocity Sprint 3	     80</a:t>
            </a:r>
          </a:p>
          <a:p>
            <a:r>
              <a:rPr lang="de-DE" b="1" dirty="0">
                <a:latin typeface="Calibri"/>
                <a:ea typeface="Calibri"/>
                <a:cs typeface="Calibri"/>
              </a:rPr>
              <a:t>Velocity            	      </a:t>
            </a:r>
            <a:r>
              <a:rPr lang="de-AT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145</a:t>
            </a:r>
            <a:r>
              <a:rPr lang="de-AT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57" y="1954427"/>
            <a:ext cx="199768" cy="220363"/>
          </a:xfrm>
          <a:prstGeom prst="rect">
            <a:avLst/>
          </a:prstGeom>
        </p:spPr>
      </p:pic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3BBD75E-A2C2-C8DB-0561-9BB46420D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792507"/>
              </p:ext>
            </p:extLst>
          </p:nvPr>
        </p:nvGraphicFramePr>
        <p:xfrm>
          <a:off x="1026241" y="2282239"/>
          <a:ext cx="6652533" cy="397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Fahrstrecken-Logik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Dokumentation Sprint III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Sprint-Review III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 Spike Story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pPr algn="just"/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 Spike Story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3B18A-F36F-08C7-B620-C08FA27E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Spike-Story – „Discovery-Mode“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72A9FA-848B-2740-6D96-BA53A545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Timeboxing</a:t>
            </a:r>
          </a:p>
          <a:p>
            <a:r>
              <a:rPr lang="de-AT" sz="1900" dirty="0"/>
              <a:t>3 Wochen für Algorithmus zum Abfahren der Strecke, Sammeln der Daten (Sensor) und Karten-Mapping  </a:t>
            </a:r>
          </a:p>
          <a:p>
            <a:pPr marL="0" indent="0">
              <a:buNone/>
            </a:pPr>
            <a:r>
              <a:rPr lang="de-AT" sz="2400" b="1" dirty="0"/>
              <a:t>Prototypen / Variantenbildung</a:t>
            </a:r>
          </a:p>
          <a:p>
            <a:r>
              <a:rPr lang="de-AT" sz="1900" b="1" dirty="0"/>
              <a:t> </a:t>
            </a:r>
            <a:r>
              <a:rPr lang="de-AT" sz="1900" dirty="0"/>
              <a:t>BFS (Breitensuche)</a:t>
            </a:r>
          </a:p>
          <a:p>
            <a:r>
              <a:rPr lang="de-AT" sz="1900" dirty="0"/>
              <a:t> DFS (Tiefensuche)</a:t>
            </a:r>
          </a:p>
          <a:p>
            <a:r>
              <a:rPr lang="de-AT" sz="1900" dirty="0"/>
              <a:t> A</a:t>
            </a:r>
            <a:r>
              <a:rPr lang="de-DE" sz="1900" dirty="0"/>
              <a:t>(A-Stern)</a:t>
            </a:r>
            <a:r>
              <a:rPr lang="de-AT" sz="1900" dirty="0"/>
              <a:t>*</a:t>
            </a:r>
          </a:p>
          <a:p>
            <a:r>
              <a:rPr lang="de-AT" sz="1900" dirty="0"/>
              <a:t> </a:t>
            </a:r>
            <a:r>
              <a:rPr lang="de-DE" sz="1900" dirty="0"/>
              <a:t>Neander Förmig</a:t>
            </a:r>
            <a:endParaRPr lang="de-AT" sz="1900" b="1" dirty="0"/>
          </a:p>
          <a:p>
            <a:pPr marL="0" indent="0">
              <a:buNone/>
            </a:pPr>
            <a:r>
              <a:rPr lang="de-AT" sz="2400" b="1" dirty="0"/>
              <a:t>Lösungsansatze</a:t>
            </a:r>
          </a:p>
          <a:p>
            <a:r>
              <a:rPr lang="de-AT" sz="1900" dirty="0"/>
              <a:t>Alte Ansätze wurden verworfen -&gt; zu kompliziert</a:t>
            </a:r>
          </a:p>
          <a:p>
            <a:r>
              <a:rPr lang="de-AT" sz="1900" dirty="0"/>
              <a:t>Herr Prof. Aigner-Ansatz verwendet -&gt; SLAM-Ansatz</a:t>
            </a:r>
          </a:p>
          <a:p>
            <a:pPr marL="0" indent="0">
              <a:buNone/>
            </a:pPr>
            <a:endParaRPr lang="de-AT" sz="2000" dirty="0"/>
          </a:p>
          <a:p>
            <a:endParaRPr lang="de-AT" sz="2000" dirty="0"/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endParaRPr lang="de-AT" sz="2400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AD5292-0EDF-8AD0-CDB4-D5CA095C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C5FC72-C180-563A-216A-63A47193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28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Bildschirmpräsentation (4:3)</PresentationFormat>
  <Paragraphs>146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Aptos Narrow</vt:lpstr>
      <vt:lpstr>Arial</vt:lpstr>
      <vt:lpstr>Bahnschrift</vt:lpstr>
      <vt:lpstr>Calibri</vt:lpstr>
      <vt:lpstr>Calibri Light</vt:lpstr>
      <vt:lpstr>Symbol</vt:lpstr>
      <vt:lpstr>Wingdings</vt:lpstr>
      <vt:lpstr>Office Theme</vt:lpstr>
      <vt:lpstr>Sprint Review - Sprint III </vt:lpstr>
      <vt:lpstr>Sprint Review</vt:lpstr>
      <vt:lpstr>Sprint Review</vt:lpstr>
      <vt:lpstr>Sprint Review</vt:lpstr>
      <vt:lpstr>Sprint Burndown-Chart</vt:lpstr>
      <vt:lpstr>Sprint Burndown-Chart</vt:lpstr>
      <vt:lpstr>Sprint Velocity</vt:lpstr>
      <vt:lpstr>Sprint Demo</vt:lpstr>
      <vt:lpstr>Spike-Story – „Discovery-Mode“</vt:lpstr>
      <vt:lpstr>Sprint Demo – Next Steps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Hechenberger Tim</cp:lastModifiedBy>
  <cp:revision>22</cp:revision>
  <cp:lastPrinted>2023-02-02T13:47:16Z</cp:lastPrinted>
  <dcterms:created xsi:type="dcterms:W3CDTF">2023-02-02T13:47:16Z</dcterms:created>
  <dcterms:modified xsi:type="dcterms:W3CDTF">2025-04-09T07:52:21Z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