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  <p:sldMasterId id="2147483665" r:id="rId5"/>
  </p:sldMasterIdLst>
  <p:notesMasterIdLst>
    <p:notesMasterId r:id="rId29"/>
  </p:notesMasterIdLst>
  <p:handoutMasterIdLst>
    <p:handoutMasterId r:id="rId30"/>
  </p:handoutMasterIdLst>
  <p:sldIdLst>
    <p:sldId id="361" r:id="rId6"/>
    <p:sldId id="595" r:id="rId7"/>
    <p:sldId id="582" r:id="rId8"/>
    <p:sldId id="586" r:id="rId9"/>
    <p:sldId id="594" r:id="rId10"/>
    <p:sldId id="584" r:id="rId11"/>
    <p:sldId id="583" r:id="rId12"/>
    <p:sldId id="596" r:id="rId13"/>
    <p:sldId id="597" r:id="rId14"/>
    <p:sldId id="611" r:id="rId15"/>
    <p:sldId id="600" r:id="rId16"/>
    <p:sldId id="606" r:id="rId17"/>
    <p:sldId id="608" r:id="rId18"/>
    <p:sldId id="598" r:id="rId19"/>
    <p:sldId id="599" r:id="rId20"/>
    <p:sldId id="607" r:id="rId21"/>
    <p:sldId id="601" r:id="rId22"/>
    <p:sldId id="602" r:id="rId23"/>
    <p:sldId id="603" r:id="rId24"/>
    <p:sldId id="605" r:id="rId25"/>
    <p:sldId id="604" r:id="rId26"/>
    <p:sldId id="610" r:id="rId27"/>
    <p:sldId id="587" r:id="rId2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16.06.2025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A3A2-01AD-A199-54CC-63BE763EC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CC57B3-805A-3C09-1F56-3520815B6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67D9B22-A10A-3ED6-5EC1-E0FCF9F34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8E838E-504C-50B9-E715-A8881936D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920C2-9EFE-16E4-B5B3-78DE3744D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DBA2B19-949B-BBE5-3479-150B50D84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BBA73FC-4085-C0CA-9442-90E88AFFC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760DF4-CA6A-A330-CE89-546F9E553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3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D43B8-4591-87AE-E69A-FBDC69D41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0674FA0-7CD0-FCCA-1E5D-25BC2F0BC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DC3CC4-13A1-8899-65B4-77BFB161C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BD618-5143-2BBA-E1DE-C4CFB6A1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8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F6811-27A0-4092-0350-697ADC07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3850F-CCC7-666B-3D6D-7ACD6138D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673A14B-3CD4-248C-3FC2-8B5C408E6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DEACF-ED16-0AA3-805A-C4901F434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14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8F1F2-0D32-8845-1E6C-1EA78EF66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38AB7AA-DB90-6806-FEFE-5D0818D07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62A91C2-821E-1017-A805-5F442C4B8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484706-851B-26F4-7161-64DE5666E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82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88D4-2D9B-8D87-5CE2-319B2EFA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52C2B8-633B-30BE-EBE9-13E919957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E09F56-C0ED-DAAC-2705-1AF9910A7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EE6D3-C4A7-7904-88CF-1544243EE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4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FA3BB-B418-0FA6-D1AD-F1B94C435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9103901-2CE2-2DA4-A584-EE1ADB9BB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0B0696-7D55-C852-DE34-ACEFCC854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FF9443-1C17-C8C1-84DE-C393997CF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C0B04-7B73-2CE5-AECA-E0E86462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2628F1-1C84-C11E-CF24-169C28B25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4C21BC-3B89-8B58-60CF-B5F9A2AFA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55A78-2C8B-D6DB-1732-3CCD82AEC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0F8F1-26EE-F8F2-7963-E4C5E2F1C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EA4AD18-C4D2-6AAF-EB0E-81C39A392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CF1F4F-099E-7E30-C5F2-2FA2B92C2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BE752A-7B6C-3A74-E7C0-E9A9B52EE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C4A4-1467-53AE-CF9E-9A5A5121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85BFFA0-78AF-7765-605D-348E98730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28A58F-3596-F69E-47F2-9DD96CE2B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7CC27B-B1AC-E4E5-504C-EFCBF983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15A02-F8AE-F7B9-2211-4B4AF3239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678E8E-67A3-9348-4AA2-DFE7CB66F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2093F72-56F6-8DC6-B3AB-C71591788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4DAEDD-6837-C78C-18FA-1AC6EEFD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0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306F6-4EA1-035B-7510-F8EAEDDB2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B5D876-B4C8-DB21-8EE2-9B548A0C0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172CF17-2298-A450-491D-118318381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BA6864-03AD-BC75-B902-889D93E6C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00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3CF2D-3295-C61B-15F6-F5B98F8B2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831FCF0-B87A-7FC4-733B-F0EE238BF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CE3F69C-E534-49F8-4AAE-A383D99E2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2E43CA-FAE5-D28D-D58F-91E1ED003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03888-7678-DBBC-ECDB-0615390B4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EF7C9FD-B50A-94B2-07CD-2BC018D70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43681F-B13B-4C92-2FAD-475174D46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F5AAA-CE8D-F465-47BF-479F0D6A8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8A7CB-5CB1-2888-ECF5-F1FE70647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E0AAC3-C398-2DF4-DE87-D5A66EF6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579B0-AE77-F473-40FE-22747F17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5F8B-7216-21A6-F192-29C45A9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02F51-B492-B5B4-6EDC-77498741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2216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EB0AE-DA41-8DEC-CC1B-244B7DDA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F959D-981A-B075-2010-FE569852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C5446-061C-4E63-AF84-E87BB1CC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CA151-82EC-51F2-AFAF-DA68F206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FAADC-C49D-6FEC-E579-C33E7C78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72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5D8B-F23F-355E-43F5-16A60711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54765C-D4FE-593B-FF64-DB890AC6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F51F7-E00A-861E-BACC-F597B7D1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71224-F96F-8241-705B-CD5B2340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ED719-22EA-FD28-0367-D521A991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817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A8D8A-3D82-267C-1264-DD4C00B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763B4-078F-6539-A995-DC9C6E8C3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1CD666-55B9-9196-9C13-9BF8AFE29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A602F9-110E-17AD-DA9D-11515B72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744F31-1F88-3AA1-C9C6-49CE4F03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12F62-BBFD-D049-034C-F29289D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585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B6E37-CB8D-F0A6-4359-9DCE4A09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C2B23-ACC6-3648-8EDD-0CDDD0E1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AB0B4A-1784-443A-79EB-5A3474FCF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9D2619-CCAA-2D55-8DB0-49EBDD69C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647A5-13E3-DC23-C7D4-B53508DE7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6ADEE3-7FAF-3D1B-0C11-12CFFC97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23B99D-C3F8-6058-7893-FE62662F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D53A82-D477-5D9B-DDD9-D7CF5814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8520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574ED-078A-45E5-CAD8-DC2C151E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8CE50E-6739-DD6E-040F-98244F6D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70C4DE-E895-2BFD-1676-269ABB4D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6CAE6-7D61-3674-D78B-15F6DE9B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470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12827D-9243-B797-CB9E-A7ABA6F3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347E84-16A0-544A-E2D4-4CF54C9C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1B2F9B-ADD9-5278-C09C-D2410BF0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8677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6B689-083F-82E4-DB0F-8CA0342D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2DA968-D505-D7C2-46D1-AD3E644F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30C278-1BA7-BDA7-A60B-2E9CB879E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B64C33-34C2-4BE4-3B8B-066BFF53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F5C25D-1ED3-18D9-0566-3FBB0242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C7DBC5-88CF-DD25-2470-2D2325FB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8655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B391B-BDD1-177D-0DDD-2CABD492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3B5A1F-C54E-A543-752F-C4A6C6379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743AE-4660-3F6F-0F05-6CD073F8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8AA3A9-3EA7-AD34-FC2A-EDAAE756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827856-CD86-DF09-C760-06B471F2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538812-B196-DDF9-9CCC-B4536B70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0174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BF793-C2D3-3725-89CB-5643D35A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6DA458-9851-3366-9E62-58FEA73B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8C3E3-4B8D-8A61-32A1-6877D84A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B2B076-3544-297A-2A4D-C1C50894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FB188-95F6-DE9C-580E-602EE74C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0343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113E7E-DE74-B035-0B59-C78C8ADFE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A237C8-4B4C-0002-AC50-94D2DB22A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E4BD2B-8FA6-13AC-9B3B-9344312B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92FB2-4CAB-D1CB-3BD8-C0F82A5E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20847-6B97-4A51-6C6F-1905E3EF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185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DE46A7-13C5-DE09-BBDA-E7BC7B2E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AC6D10-DA9C-9071-5505-FD659DFB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9E9FB-7B38-593E-589F-0E5DF0FDA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AFC0C-F6F0-42C1-9C86-43D76B94E1FF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AE61-2F80-AC65-B18D-9C2F24AD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6B066-34F8-75EF-ECED-35C7F76D5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0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 &amp; Sprint V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Abschlusspräsentation &amp; Sprint V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ABC6B-A9E9-6882-551F-8AB797E2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hat was gemacht?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D7912-6970-ECAF-E6FE-D5DC468AD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dirty="0"/>
              <a:t>Jonas Aberger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/>
              <a:t> Kontrolle des </a:t>
            </a:r>
            <a:r>
              <a:rPr lang="de-DE" sz="2000" dirty="0" err="1"/>
              <a:t>MBots</a:t>
            </a:r>
            <a:endParaRPr lang="de-DE" sz="20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/>
              <a:t> Fahrstreckenlogik &amp; Physisches Steuerungsmodul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/>
              <a:t> Verbindung zum </a:t>
            </a:r>
            <a:r>
              <a:rPr lang="de-DE" sz="2000" dirty="0" err="1"/>
              <a:t>MBot</a:t>
            </a:r>
            <a:endParaRPr lang="de-DE" sz="20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/>
              <a:t> Abrufen der Daten des </a:t>
            </a:r>
            <a:r>
              <a:rPr lang="de-DE" sz="2000" dirty="0" err="1"/>
              <a:t>MBots</a:t>
            </a:r>
            <a:endParaRPr lang="de-DE" sz="2000" dirty="0"/>
          </a:p>
          <a:p>
            <a:r>
              <a:rPr lang="de-DE" sz="1800" b="1" dirty="0"/>
              <a:t>Fabian Haslinger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/>
              <a:t> DB &amp; DB-Connection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/>
              <a:t> Discovery-Mode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/>
              <a:t> </a:t>
            </a:r>
            <a:r>
              <a:rPr lang="de-DE" sz="2000" dirty="0" err="1"/>
              <a:t>Shoulder</a:t>
            </a:r>
            <a:r>
              <a:rPr lang="de-DE" sz="2000" dirty="0"/>
              <a:t> Surfing</a:t>
            </a:r>
          </a:p>
          <a:p>
            <a:r>
              <a:rPr lang="de-DE" sz="1800" b="1" dirty="0"/>
              <a:t>Tim Hechenberger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/>
              <a:t> API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/>
              <a:t> Unittests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/>
              <a:t> Discovery-Mode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E635ED-EA58-3B69-54F2-F5DF8BCB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7415F5-EFC1-FD28-95FF-C380BFF9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083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20519-61F7-564D-9ED7-E4994BB03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4165-03B4-6444-7496-561E38BE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Wie wurde das Projekt umgesetzt?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E3E2E-5E0B-1CF1-F061-7C791BF7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23DC3-69DF-BEBE-E86C-F450B194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11</a:t>
            </a:fld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343340E-26F7-1B61-704B-35B870F026AC}"/>
              </a:ext>
            </a:extLst>
          </p:cNvPr>
          <p:cNvSpPr/>
          <p:nvPr/>
        </p:nvSpPr>
        <p:spPr>
          <a:xfrm>
            <a:off x="3028950" y="1657691"/>
            <a:ext cx="2526890" cy="530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main.py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038D88D-702D-B9C2-6572-6F8C52A34056}"/>
              </a:ext>
            </a:extLst>
          </p:cNvPr>
          <p:cNvSpPr/>
          <p:nvPr/>
        </p:nvSpPr>
        <p:spPr>
          <a:xfrm>
            <a:off x="2749345" y="2764158"/>
            <a:ext cx="3086100" cy="53094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service_manager.py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5E688FD3-7FA4-A3C1-BC02-35320471BCC6}"/>
              </a:ext>
            </a:extLst>
          </p:cNvPr>
          <p:cNvSpPr/>
          <p:nvPr/>
        </p:nvSpPr>
        <p:spPr>
          <a:xfrm>
            <a:off x="4050079" y="2187891"/>
            <a:ext cx="484632" cy="5694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63C3C50-9E8F-5942-6BB4-ED9A2816CB6B}"/>
              </a:ext>
            </a:extLst>
          </p:cNvPr>
          <p:cNvSpPr/>
          <p:nvPr/>
        </p:nvSpPr>
        <p:spPr>
          <a:xfrm>
            <a:off x="2749345" y="3870625"/>
            <a:ext cx="3086100" cy="5309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frontend_bridge.py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C8414537-3A12-6C19-8585-40CA5088BC59}"/>
              </a:ext>
            </a:extLst>
          </p:cNvPr>
          <p:cNvSpPr/>
          <p:nvPr/>
        </p:nvSpPr>
        <p:spPr>
          <a:xfrm>
            <a:off x="4050079" y="3287498"/>
            <a:ext cx="484632" cy="56940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E110854C-70EB-C61E-5FA7-CA3FEC074882}"/>
              </a:ext>
            </a:extLst>
          </p:cNvPr>
          <p:cNvSpPr/>
          <p:nvPr/>
        </p:nvSpPr>
        <p:spPr>
          <a:xfrm>
            <a:off x="2749345" y="4401567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68836279-41B8-B1B1-45C2-5D6D60179B86}"/>
              </a:ext>
            </a:extLst>
          </p:cNvPr>
          <p:cNvSpPr/>
          <p:nvPr/>
        </p:nvSpPr>
        <p:spPr>
          <a:xfrm>
            <a:off x="5313524" y="4395773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104BA2D-4D59-0EE9-BDFF-198C0BBAC382}"/>
              </a:ext>
            </a:extLst>
          </p:cNvPr>
          <p:cNvSpPr/>
          <p:nvPr/>
        </p:nvSpPr>
        <p:spPr>
          <a:xfrm>
            <a:off x="549653" y="4965180"/>
            <a:ext cx="2775155" cy="53094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db_bridge.py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A9EC26D-7856-C492-9360-DD3E5CE5B16D}"/>
              </a:ext>
            </a:extLst>
          </p:cNvPr>
          <p:cNvSpPr/>
          <p:nvPr/>
        </p:nvSpPr>
        <p:spPr>
          <a:xfrm>
            <a:off x="5241054" y="4965180"/>
            <a:ext cx="2775155" cy="5309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MBot_bridge.py</a:t>
            </a:r>
          </a:p>
        </p:txBody>
      </p:sp>
    </p:spTree>
    <p:extLst>
      <p:ext uri="{BB962C8B-B14F-4D97-AF65-F5344CB8AC3E}">
        <p14:creationId xmlns:p14="http://schemas.microsoft.com/office/powerpoint/2010/main" val="162783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86092-51C1-8D0C-D3B9-8CFBE126E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BB411CD3-7E80-1F5A-D07F-23CBC9FDD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79"/>
          <a:stretch>
            <a:fillRect/>
          </a:stretch>
        </p:blipFill>
        <p:spPr>
          <a:xfrm>
            <a:off x="3640637" y="142568"/>
            <a:ext cx="5352032" cy="67154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DA740-BDF0-32C4-D0C4-8147B4DF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12</a:t>
            </a:fld>
            <a:endParaRPr lang="de-AT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CEE6F2D-1FC2-062F-483E-8DF6B655EFDD}"/>
              </a:ext>
            </a:extLst>
          </p:cNvPr>
          <p:cNvSpPr txBox="1"/>
          <p:nvPr/>
        </p:nvSpPr>
        <p:spPr>
          <a:xfrm>
            <a:off x="235974" y="245806"/>
            <a:ext cx="3333136" cy="1352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Funktionalität und Systemverteilung</a:t>
            </a:r>
          </a:p>
          <a:p>
            <a:endParaRPr lang="de-AT" sz="800" b="1" dirty="0"/>
          </a:p>
          <a:p>
            <a:endParaRPr lang="de-AT" sz="800" b="1" dirty="0"/>
          </a:p>
          <a:p>
            <a:r>
              <a:rPr lang="de-AT" sz="2100" b="1" dirty="0"/>
              <a:t>PC-</a:t>
            </a:r>
            <a:r>
              <a:rPr lang="de-AT" sz="2100" b="1" dirty="0" err="1"/>
              <a:t>Hosted</a:t>
            </a:r>
            <a:r>
              <a:rPr lang="de-AT" sz="2100" b="1" dirty="0"/>
              <a:t> Backend</a:t>
            </a:r>
          </a:p>
          <a:p>
            <a:r>
              <a:rPr lang="de-AT" sz="1900" dirty="0"/>
              <a:t>Die gesamte Backend-</a:t>
            </a:r>
            <a:r>
              <a:rPr lang="de-AT" sz="1900" dirty="0" err="1"/>
              <a:t>Application</a:t>
            </a:r>
            <a:r>
              <a:rPr lang="de-AT" sz="1900" dirty="0"/>
              <a:t> wird mittels einem PC </a:t>
            </a:r>
            <a:r>
              <a:rPr lang="de-AT" sz="1900" dirty="0" err="1"/>
              <a:t>gehosted</a:t>
            </a:r>
            <a:endParaRPr lang="de-AT" sz="1900" dirty="0"/>
          </a:p>
          <a:p>
            <a:endParaRPr lang="de-AT" sz="500" dirty="0"/>
          </a:p>
          <a:p>
            <a:endParaRPr lang="de-AT" sz="500" b="1" dirty="0"/>
          </a:p>
          <a:p>
            <a:r>
              <a:rPr lang="de-AT" sz="2100" b="1" dirty="0"/>
              <a:t>Service-Manager</a:t>
            </a:r>
          </a:p>
          <a:p>
            <a:r>
              <a:rPr lang="de-AT" sz="1900" b="1" dirty="0"/>
              <a:t>Frontend-Bridge</a:t>
            </a:r>
            <a:endParaRPr lang="de-AT" sz="500" dirty="0"/>
          </a:p>
          <a:p>
            <a:r>
              <a:rPr lang="de-AT" sz="1900" b="1" dirty="0" err="1"/>
              <a:t>MBot</a:t>
            </a:r>
            <a:r>
              <a:rPr lang="de-AT" sz="1900" b="1" dirty="0"/>
              <a:t>-Bridge</a:t>
            </a:r>
          </a:p>
          <a:p>
            <a:r>
              <a:rPr lang="de-AT" sz="1900" b="1" dirty="0"/>
              <a:t>DB-Bridge</a:t>
            </a:r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2100" b="1" dirty="0" err="1"/>
              <a:t>Locally-Stored</a:t>
            </a:r>
            <a:r>
              <a:rPr lang="de-AT" sz="2100" b="1" dirty="0"/>
              <a:t> Logs</a:t>
            </a:r>
          </a:p>
          <a:p>
            <a:r>
              <a:rPr lang="de-AT" dirty="0"/>
              <a:t>Temporäre Speicherung der Fahrstrecken zur </a:t>
            </a:r>
            <a:r>
              <a:rPr lang="de-AT" dirty="0" err="1"/>
              <a:t>spätern</a:t>
            </a:r>
            <a:r>
              <a:rPr lang="de-AT" dirty="0"/>
              <a:t> Verarbeitung</a:t>
            </a:r>
          </a:p>
          <a:p>
            <a:endParaRPr lang="de-AT" sz="500" b="1" dirty="0"/>
          </a:p>
          <a:p>
            <a:endParaRPr lang="de-AT" sz="500" b="1" dirty="0"/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2100" b="1" dirty="0"/>
              <a:t>MongoDB Datenbank</a:t>
            </a:r>
          </a:p>
          <a:p>
            <a:r>
              <a:rPr lang="de-AT" dirty="0"/>
              <a:t>Konsistente Speicherung der Fahrstrecken</a:t>
            </a:r>
          </a:p>
          <a:p>
            <a:endParaRPr lang="de-AT" sz="2100" b="1" dirty="0"/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6386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98BD4-509B-084B-04BF-D79C0A190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096DA1A-9F25-EB63-4C32-3FDDB7AF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79"/>
          <a:stretch>
            <a:fillRect/>
          </a:stretch>
        </p:blipFill>
        <p:spPr>
          <a:xfrm>
            <a:off x="3640637" y="142568"/>
            <a:ext cx="5352032" cy="67154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9B672-5809-E829-E65F-AA3D3BE9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13</a:t>
            </a:fld>
            <a:endParaRPr lang="de-AT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A877A64-0A40-8F54-A187-36A7D5087E69}"/>
              </a:ext>
            </a:extLst>
          </p:cNvPr>
          <p:cNvSpPr txBox="1"/>
          <p:nvPr/>
        </p:nvSpPr>
        <p:spPr>
          <a:xfrm>
            <a:off x="235974" y="245806"/>
            <a:ext cx="3333136" cy="1364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Funktionalität und Systemverteilung</a:t>
            </a:r>
          </a:p>
          <a:p>
            <a:endParaRPr lang="de-AT" sz="800" b="1" dirty="0"/>
          </a:p>
          <a:p>
            <a:endParaRPr lang="de-AT" sz="800" b="1" dirty="0"/>
          </a:p>
          <a:p>
            <a:r>
              <a:rPr lang="de-AT" sz="1500" b="1" dirty="0"/>
              <a:t>PC-</a:t>
            </a:r>
            <a:r>
              <a:rPr lang="de-AT" sz="1500" b="1" dirty="0" err="1"/>
              <a:t>Hosted</a:t>
            </a:r>
            <a:r>
              <a:rPr lang="de-AT" sz="1500" b="1" dirty="0"/>
              <a:t> Backend</a:t>
            </a:r>
          </a:p>
          <a:p>
            <a:endParaRPr lang="de-AT" sz="500" dirty="0"/>
          </a:p>
          <a:p>
            <a:endParaRPr lang="de-AT" sz="500" b="1" dirty="0"/>
          </a:p>
          <a:p>
            <a:r>
              <a:rPr lang="de-AT" sz="2100" b="1" dirty="0"/>
              <a:t>Service-Manager</a:t>
            </a:r>
          </a:p>
          <a:p>
            <a:r>
              <a:rPr lang="de-AT" sz="1900" b="1" dirty="0"/>
              <a:t>Frontend-Bridge</a:t>
            </a:r>
          </a:p>
          <a:p>
            <a:r>
              <a:rPr lang="de-AT" sz="1900" dirty="0"/>
              <a:t>Endpoints / Zentrale Kommunikationsschnittstelle mit dem Frontend</a:t>
            </a:r>
          </a:p>
          <a:p>
            <a:endParaRPr lang="de-AT" sz="500" dirty="0"/>
          </a:p>
          <a:p>
            <a:r>
              <a:rPr lang="de-AT" sz="1900" b="1" dirty="0"/>
              <a:t>MBot-Bridge</a:t>
            </a:r>
          </a:p>
          <a:p>
            <a:r>
              <a:rPr lang="de-AT" sz="1900" dirty="0"/>
              <a:t>Kommunikationsebene für </a:t>
            </a:r>
            <a:r>
              <a:rPr lang="de-AT" sz="1900" dirty="0" err="1"/>
              <a:t>Mbot</a:t>
            </a:r>
            <a:r>
              <a:rPr lang="de-AT" sz="1900" dirty="0"/>
              <a:t> Anweisungen</a:t>
            </a:r>
          </a:p>
          <a:p>
            <a:endParaRPr lang="de-AT" sz="1900" b="1" dirty="0"/>
          </a:p>
          <a:p>
            <a:r>
              <a:rPr lang="de-AT" sz="1900" b="1" dirty="0"/>
              <a:t>DB-Bridge</a:t>
            </a:r>
          </a:p>
          <a:p>
            <a:r>
              <a:rPr lang="de-AT" sz="1900" dirty="0"/>
              <a:t>Lokale Daten auf die Datenbank verschieben, Abrufen von Datenbankeinträgen</a:t>
            </a:r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1500" b="1" dirty="0" err="1"/>
              <a:t>Locally-Stored</a:t>
            </a:r>
            <a:r>
              <a:rPr lang="de-AT" sz="1500" b="1" dirty="0"/>
              <a:t> Logs</a:t>
            </a:r>
          </a:p>
          <a:p>
            <a:r>
              <a:rPr lang="de-AT" sz="1500" b="1" dirty="0"/>
              <a:t>MongoDB Datenbank</a:t>
            </a:r>
          </a:p>
          <a:p>
            <a:endParaRPr lang="de-AT" sz="2100" b="1" dirty="0"/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0999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4BF55-528B-855C-2DAD-30468BD72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A003-A818-95B5-8740-656B9F70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Demo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062A5-4CE3-2BEA-5C46-BC1F94BB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8636C-DD24-B517-098D-7FFEB4A1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14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92E6D-0E02-14D2-4D83-A0D58B27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19" y="158946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9B1D-891A-7E47-8131-613EDF68C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FF95-C3CE-48A4-FD8E-0A42AE60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TechStack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9075B-2492-DDC1-7A55-89F5AE68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AF454-6361-0A61-C4DF-32039F02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15</a:t>
            </a:fld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CC9B38-59D9-1FC2-B688-935A0642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8" y="1702549"/>
            <a:ext cx="7970475" cy="42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F46A3-172F-36E4-FF4F-69AC0BFB3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268E-14DC-6323-DC9C-EA3B3B1E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Endpoints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9D6E5-3759-795E-3861-81E51D3F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E8B68-344A-0012-E9F9-E1431588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16</a:t>
            </a:fld>
            <a:endParaRPr lang="de-AT"/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A5BC7B20-33BD-E912-9B3B-4A4D1911F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8036"/>
            <a:ext cx="9144000" cy="34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B4504-277E-A663-0D89-34C37DE6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E3-0442-1129-54CB-20911D32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C26B-2931-281B-DFE7-806F8C49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0756A-BD99-D003-3866-798667A0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17</a:t>
            </a:fld>
            <a:endParaRPr lang="de-AT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397EE66-1653-7F17-16AC-BDE6C510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654"/>
            <a:ext cx="9144000" cy="298848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3BDC1F9-7BF3-F8EC-05D0-25DB8C103B4A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Network-Module </a:t>
            </a:r>
            <a:r>
              <a:rPr lang="de-DE" sz="2300" b="1" dirty="0" err="1"/>
              <a:t>MBot</a:t>
            </a:r>
            <a:endParaRPr lang="de-DE" sz="2300" b="1" dirty="0"/>
          </a:p>
        </p:txBody>
      </p:sp>
    </p:spTree>
    <p:extLst>
      <p:ext uri="{BB962C8B-B14F-4D97-AF65-F5344CB8AC3E}">
        <p14:creationId xmlns:p14="http://schemas.microsoft.com/office/powerpoint/2010/main" val="32853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A9CE9-A192-74AA-7B7C-39C733C2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F890-C8FA-0488-32FD-1B83C176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C5D8E-504E-AE33-5CAB-ECA08D51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E6E00-2259-33A1-9B5C-2D9F4E79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18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1CDD34E-9FB6-4FC1-0E88-4A31CC7375DC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/>
              <a:t>Drei Betriebsmodi</a:t>
            </a:r>
            <a:endParaRPr lang="de-DE" sz="23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2BA7EA-D6BB-4D26-0753-ED64AE162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91440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0047-9AA1-B015-1876-6A051A3D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9D91-8BDA-B0DC-D4BB-CDBD26F3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137E2-34A4-F3F7-ADFB-99473A8B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56C2D-0C61-A697-E59D-7FA588BB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19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3F290FA-3FDE-A943-3703-9329DA0F62D1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Entgegennahme der Befehle im Controller Modus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4F23E7-8BCD-B661-5808-A40EB407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2698"/>
            <a:ext cx="9144000" cy="29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CAB39-4755-BCF6-4198-E800346F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ABD0-FFDE-DB5F-B928-A482B3D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643CF-C65D-A5B2-1A39-608329B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AFB3E-1BEB-D2B0-9A45-90A00B87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EAFC73-CD4F-93E0-9551-0DD00510D28B}"/>
              </a:ext>
            </a:extLst>
          </p:cNvPr>
          <p:cNvSpPr txBox="1"/>
          <p:nvPr/>
        </p:nvSpPr>
        <p:spPr>
          <a:xfrm>
            <a:off x="668593" y="1843950"/>
            <a:ext cx="8043402" cy="434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Inhalt</a:t>
            </a:r>
            <a:endParaRPr lang="de-DE" sz="2200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Allgemeines &amp; Sprint V</a:t>
            </a:r>
            <a:endParaRPr lang="de-DE" sz="500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Retrospektive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Wer hat was gemacht?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Technische Details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Demo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Wichtige Codeabschnitte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 err="1"/>
              <a:t>Lessons</a:t>
            </a:r>
            <a:r>
              <a:rPr lang="de-DE" sz="2400" dirty="0"/>
              <a:t> </a:t>
            </a:r>
            <a:r>
              <a:rPr lang="de-DE" sz="2400" dirty="0" err="1"/>
              <a:t>Learned</a:t>
            </a:r>
            <a:endParaRPr lang="de-DE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3E6BF7-AA3C-CCC2-094A-AAD012E1D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9" y="155513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1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D187-0F8D-F933-2505-452ED107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22B3-2EDC-4EEE-6856-E922158B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079C2-3B92-A665-3CE3-3632B4C9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A1E-2300-BDC6-3DC7-3C746E06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20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6910B90-64B7-3210-3841-66CED5DC9777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 err="1"/>
              <a:t>MBot-Waypoint</a:t>
            </a:r>
            <a:r>
              <a:rPr lang="de-DE" sz="2300" b="1" dirty="0"/>
              <a:t> Kommunikation mit dem Backend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479A12-6C8A-CDC3-4A18-04EC014C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99092"/>
            <a:ext cx="9645445" cy="24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EC4AF-87D1-CE42-09B5-9EC797B95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DC35-5A0F-E698-3A93-DD48A888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4766C-116B-0F05-584C-3E3644D4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9ABF3-CCF5-B6C9-5786-EED3AED4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21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090431-30F3-2497-8E56-E8BEDD306415}"/>
              </a:ext>
            </a:extLst>
          </p:cNvPr>
          <p:cNvSpPr txBox="1"/>
          <p:nvPr/>
        </p:nvSpPr>
        <p:spPr>
          <a:xfrm>
            <a:off x="1474838" y="1868404"/>
            <a:ext cx="61943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Zurücksetzen der Variablen bei Logout-Prozess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B62E32-9325-4CFE-DFE5-60B698793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10057938" cy="34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98380-99A4-EF9B-192A-2A34996F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9ED24-4EEE-6485-379B-40BA2AE7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AT" sz="2400" b="1" dirty="0"/>
              <a:t>Zeit fürs Schätzen nehmen</a:t>
            </a:r>
          </a:p>
          <a:p>
            <a:pPr lvl="1"/>
            <a:r>
              <a:rPr lang="de-AT" sz="2100" dirty="0"/>
              <a:t>Gründliches Schätzen verhindert Missverständnisse</a:t>
            </a:r>
          </a:p>
          <a:p>
            <a:endParaRPr lang="de-DE" dirty="0"/>
          </a:p>
          <a:p>
            <a:r>
              <a:rPr lang="de-DE" sz="2400" b="1" dirty="0"/>
              <a:t>Einfach vor komplex</a:t>
            </a:r>
          </a:p>
          <a:p>
            <a:pPr lvl="1"/>
            <a:r>
              <a:rPr lang="de-DE" sz="2100" dirty="0"/>
              <a:t>Einfache und klare Lösungen statt unnötig komplizierter Ansätze</a:t>
            </a:r>
          </a:p>
          <a:p>
            <a:endParaRPr lang="de-DE" dirty="0"/>
          </a:p>
          <a:p>
            <a:r>
              <a:rPr lang="de-DE" sz="2400" b="1" dirty="0"/>
              <a:t>Offene Kommunikation</a:t>
            </a:r>
          </a:p>
          <a:p>
            <a:pPr lvl="1"/>
            <a:r>
              <a:rPr lang="de-DE" sz="2100" dirty="0"/>
              <a:t>Gute Kommunikation ist essentiell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3C89BD-9939-F75E-CD06-7557242D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AA05B3-E539-18F1-D02C-60BC4719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54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23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cs typeface="+mj-lt"/>
              </a:rPr>
              <a:t>Sprint V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5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053328516"/>
              </p:ext>
            </p:extLst>
          </p:nvPr>
        </p:nvGraphicFramePr>
        <p:xfrm>
          <a:off x="320670" y="2134675"/>
          <a:ext cx="8661339" cy="149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 panose="020F0502020204030204" charset="0"/>
                          <a:ea typeface="+mn-ea"/>
                          <a:cs typeface="+mn-cs"/>
                        </a:rPr>
                        <a:t>Fertig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A0336F4-1910-6231-17A7-F299598E98BA}"/>
              </a:ext>
            </a:extLst>
          </p:cNvPr>
          <p:cNvSpPr txBox="1"/>
          <p:nvPr/>
        </p:nvSpPr>
        <p:spPr>
          <a:xfrm>
            <a:off x="628650" y="1643163"/>
            <a:ext cx="822325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200" b="1" dirty="0">
                <a:latin typeface="Calibri" panose="020F0502020204030204" charset="0"/>
              </a:rPr>
              <a:t>Dokumentation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500" b="1" dirty="0">
              <a:latin typeface="Calibri" panose="020F050202020403020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UML-Diagramme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Sprint-Dokumentation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A9F47-B925-7544-B400-E45083A9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2EBF-D2EA-1DE7-EA9B-F4653745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B916D-1BB9-41CC-0F97-20203DC5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683A9-85AC-1B67-BF5B-FFAB2C53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EE115C0-B54C-5FCD-A957-B34FB12C5E44}"/>
              </a:ext>
            </a:extLst>
          </p:cNvPr>
          <p:cNvSpPr txBox="1"/>
          <p:nvPr/>
        </p:nvSpPr>
        <p:spPr>
          <a:xfrm>
            <a:off x="628650" y="1643163"/>
            <a:ext cx="822325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200" b="1" dirty="0">
                <a:latin typeface="Calibri" panose="020F0502020204030204" charset="0"/>
              </a:rPr>
              <a:t>Dokumentation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500" b="1" dirty="0">
              <a:latin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UML-Diagramme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Sprint-Dokumentation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b="1" dirty="0">
                <a:latin typeface="Calibri"/>
                <a:ea typeface="Calibri"/>
                <a:cs typeface="Calibri"/>
              </a:rPr>
              <a:t>Overall-Velocity            	     </a:t>
            </a:r>
            <a:r>
              <a:rPr lang="de-AT" b="1" dirty="0">
                <a:solidFill>
                  <a:srgbClr val="000000"/>
                </a:solidFill>
                <a:latin typeface="Aptos Narrow" panose="020B0004020202020204" pitchFamily="34" charset="0"/>
                <a:ea typeface="Calibri"/>
                <a:cs typeface="Calibri"/>
              </a:rPr>
              <a:t>131,25</a:t>
            </a:r>
            <a:r>
              <a:rPr lang="de-AT" b="1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25" y="1713152"/>
            <a:ext cx="199768" cy="22036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9E244FE-CB9D-B0EF-C254-C94A8FBF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72" y="2228549"/>
            <a:ext cx="7271456" cy="4030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Sequenzdiagramm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Finales </a:t>
            </a:r>
            <a:r>
              <a:rPr lang="de-DE" sz="2000" dirty="0" err="1">
                <a:latin typeface="Calibri" panose="020F0502020204030204" charset="0"/>
              </a:rPr>
              <a:t>Testing</a:t>
            </a:r>
            <a:endParaRPr lang="de-DE" sz="20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Abschlusspräsentation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Komponentendiagramm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C4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IV &amp;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48547-22BD-A2DD-A2A4-F15981BD7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EB49-6355-B5FA-6F56-4324E22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Allgemeines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AEF90-88D2-BA46-3C25-A00B0E8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620D8-1806-7E0E-5534-4542B694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A5509F-8BC2-9642-DFB7-DC55AB89505A}"/>
              </a:ext>
            </a:extLst>
          </p:cNvPr>
          <p:cNvSpPr txBox="1"/>
          <p:nvPr/>
        </p:nvSpPr>
        <p:spPr>
          <a:xfrm>
            <a:off x="491614" y="1736161"/>
            <a:ext cx="850490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b="1" dirty="0"/>
              <a:t>Projektteam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Jonas Aberger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Fabian Haslinger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Tim Hechenberger</a:t>
            </a:r>
          </a:p>
          <a:p>
            <a:endParaRPr lang="de-DE" sz="2300" b="1" dirty="0"/>
          </a:p>
          <a:p>
            <a:r>
              <a:rPr lang="de-DE" sz="2300" b="1" dirty="0"/>
              <a:t>Benötigte Sprints - 5</a:t>
            </a:r>
          </a:p>
          <a:p>
            <a:r>
              <a:rPr lang="de-DE" sz="2300" i="1" dirty="0"/>
              <a:t>4 – für softwaretechnische Anforderungen</a:t>
            </a:r>
          </a:p>
          <a:p>
            <a:r>
              <a:rPr lang="de-DE" sz="2300" i="1" dirty="0"/>
              <a:t>1 – für Dokumentation &amp; </a:t>
            </a:r>
            <a:r>
              <a:rPr lang="de-DE" sz="2300" i="1" dirty="0" err="1"/>
              <a:t>Testing</a:t>
            </a:r>
            <a:endParaRPr lang="de-DE" sz="2300" i="1" dirty="0"/>
          </a:p>
          <a:p>
            <a:pPr lvl="4"/>
            <a:r>
              <a:rPr lang="de-DE" sz="2100" dirty="0">
                <a:sym typeface="Wingdings" panose="05000000000000000000" pitchFamily="2" charset="2"/>
              </a:rPr>
              <a:t>         </a:t>
            </a:r>
          </a:p>
          <a:p>
            <a:r>
              <a:rPr lang="de-DE" sz="2300" b="1" dirty="0">
                <a:sym typeface="Wingdings" panose="05000000000000000000" pitchFamily="2" charset="2"/>
              </a:rPr>
              <a:t>			</a:t>
            </a:r>
            <a:r>
              <a:rPr lang="de-DE" sz="2100" dirty="0">
                <a:sym typeface="Wingdings" panose="05000000000000000000" pitchFamily="2" charset="2"/>
              </a:rPr>
              <a:t>			</a:t>
            </a:r>
            <a:endParaRPr lang="de-AT" sz="2100" dirty="0"/>
          </a:p>
          <a:p>
            <a:r>
              <a:rPr lang="de-AT" sz="2300" b="1" dirty="0"/>
              <a:t>Gesamtanzahl </a:t>
            </a:r>
            <a:r>
              <a:rPr lang="de-AT" sz="2300" b="1" dirty="0" err="1"/>
              <a:t>Storypoints</a:t>
            </a:r>
            <a:r>
              <a:rPr lang="de-AT" sz="2300" b="1" dirty="0"/>
              <a:t> - </a:t>
            </a:r>
            <a:r>
              <a:rPr lang="de-AT" sz="2400" b="1" dirty="0"/>
              <a:t>525</a:t>
            </a:r>
            <a:r>
              <a:rPr lang="de-AT" sz="2400" dirty="0"/>
              <a:t> </a:t>
            </a:r>
            <a:endParaRPr lang="de-AT" sz="2300" b="1" dirty="0"/>
          </a:p>
          <a:p>
            <a:r>
              <a:rPr lang="de-AT" sz="2100" dirty="0"/>
              <a:t>		</a:t>
            </a:r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6989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E130-C18F-6BB5-A989-59584D16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AFB4-F34B-8C0F-D9A8-EA1BE3B7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Retrospektive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CFDD-A5A1-1D1B-3D6F-FD72C1C4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02B94-DF8A-7F0B-7981-D1FC23C5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F44163-23F9-0662-95CC-FB09B973BD3F}"/>
              </a:ext>
            </a:extLst>
          </p:cNvPr>
          <p:cNvSpPr txBox="1"/>
          <p:nvPr/>
        </p:nvSpPr>
        <p:spPr>
          <a:xfrm>
            <a:off x="1140540" y="4195207"/>
            <a:ext cx="716771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Kommunikation innerhalb des Teams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endParaRPr lang="de-DE" sz="500" dirty="0">
              <a:solidFill>
                <a:srgbClr val="00B050"/>
              </a:solidFill>
            </a:endParaRP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Gute Arbeitsgeschwindigkeit &amp; </a:t>
            </a:r>
            <a:r>
              <a:rPr lang="de-DE" sz="2400" dirty="0" err="1">
                <a:solidFill>
                  <a:srgbClr val="00B050"/>
                </a:solidFill>
              </a:rPr>
              <a:t>Merge</a:t>
            </a:r>
            <a:r>
              <a:rPr lang="de-DE" sz="2400" dirty="0">
                <a:solidFill>
                  <a:srgbClr val="00B050"/>
                </a:solidFill>
              </a:rPr>
              <a:t> </a:t>
            </a:r>
            <a:r>
              <a:rPr lang="de-DE" sz="2400">
                <a:solidFill>
                  <a:srgbClr val="00B050"/>
                </a:solidFill>
              </a:rPr>
              <a:t>Policies</a:t>
            </a:r>
            <a:endParaRPr lang="de-DE" sz="2400" dirty="0">
              <a:solidFill>
                <a:srgbClr val="00B050"/>
              </a:solidFill>
            </a:endParaRPr>
          </a:p>
          <a:p>
            <a:pPr marL="342900" indent="-342900">
              <a:buFont typeface="Segoe UI Symbol" panose="020B0502040204020203" pitchFamily="34" charset="0"/>
              <a:buChar char="✓"/>
            </a:pPr>
            <a:endParaRPr lang="de-DE" sz="500" dirty="0">
              <a:solidFill>
                <a:srgbClr val="00B050"/>
              </a:solidFill>
            </a:endParaRP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Dokumentation wurde immer parallel mitgeführt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rgbClr val="00B050"/>
                </a:solidFill>
                <a:sym typeface="Wingdings" panose="05000000000000000000" pitchFamily="2" charset="2"/>
              </a:rPr>
              <a:t>Weniger Stress</a:t>
            </a:r>
            <a:endParaRPr lang="de-DE" sz="2400" dirty="0">
              <a:solidFill>
                <a:srgbClr val="00B05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2100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FBABB24-A566-B162-76C1-010153A5FBC1}"/>
              </a:ext>
            </a:extLst>
          </p:cNvPr>
          <p:cNvSpPr txBox="1"/>
          <p:nvPr/>
        </p:nvSpPr>
        <p:spPr>
          <a:xfrm>
            <a:off x="1140541" y="2055207"/>
            <a:ext cx="716771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Kommunikationsprobleme mit dem Frontend-Team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5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Mangelnde Optimierungen (Zeitknappheit)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5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Die </a:t>
            </a:r>
            <a:r>
              <a:rPr lang="de-DE" sz="2400" dirty="0" err="1">
                <a:solidFill>
                  <a:srgbClr val="FF0000"/>
                </a:solidFill>
              </a:rPr>
              <a:t>StoryPoints</a:t>
            </a:r>
            <a:r>
              <a:rPr lang="de-DE" sz="2400" dirty="0">
                <a:solidFill>
                  <a:srgbClr val="FF0000"/>
                </a:solidFill>
              </a:rPr>
              <a:t> spiegelten den tatsächlichen Aufwand nicht genau wider -&gt; ungenau Schätzung</a:t>
            </a:r>
          </a:p>
        </p:txBody>
      </p:sp>
    </p:spTree>
    <p:extLst>
      <p:ext uri="{BB962C8B-B14F-4D97-AF65-F5344CB8AC3E}">
        <p14:creationId xmlns:p14="http://schemas.microsoft.com/office/powerpoint/2010/main" val="2232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Bildschirmpräsentation (4:3)</PresentationFormat>
  <Paragraphs>283</Paragraphs>
  <Slides>23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35" baseType="lpstr">
      <vt:lpstr>Aptos</vt:lpstr>
      <vt:lpstr>Aptos Display</vt:lpstr>
      <vt:lpstr>Aptos Narrow</vt:lpstr>
      <vt:lpstr>Arial</vt:lpstr>
      <vt:lpstr>Bahnschrift</vt:lpstr>
      <vt:lpstr>Calibri</vt:lpstr>
      <vt:lpstr>Calibri Light</vt:lpstr>
      <vt:lpstr>Segoe UI Symbol</vt:lpstr>
      <vt:lpstr>Symbol</vt:lpstr>
      <vt:lpstr>Wingdings</vt:lpstr>
      <vt:lpstr>Office Theme</vt:lpstr>
      <vt:lpstr>Benutzerdefiniertes Design</vt:lpstr>
      <vt:lpstr>Abschlusspräsentation &amp; Sprint V</vt:lpstr>
      <vt:lpstr>Abschlusspräsentation</vt:lpstr>
      <vt:lpstr>Sprint V Review</vt:lpstr>
      <vt:lpstr>Sprint Review</vt:lpstr>
      <vt:lpstr>Sprint Review</vt:lpstr>
      <vt:lpstr>Sprint Velocity</vt:lpstr>
      <vt:lpstr>Sprint Demo</vt:lpstr>
      <vt:lpstr>Allgemeines</vt:lpstr>
      <vt:lpstr>Retrospektive</vt:lpstr>
      <vt:lpstr>Wer hat was gemacht?</vt:lpstr>
      <vt:lpstr>Wie wurde das Projekt umgesetzt?</vt:lpstr>
      <vt:lpstr>PowerPoint-Präsentation</vt:lpstr>
      <vt:lpstr>PowerPoint-Präsentation</vt:lpstr>
      <vt:lpstr>Demo</vt:lpstr>
      <vt:lpstr>TechStack</vt:lpstr>
      <vt:lpstr>Endpoints</vt:lpstr>
      <vt:lpstr>Wichtige Code-Abschnitte</vt:lpstr>
      <vt:lpstr>Wichtige Code-Abschnitte</vt:lpstr>
      <vt:lpstr>Wichtige Code-Abschnitte</vt:lpstr>
      <vt:lpstr>Wichtige Code-Abschnitte</vt:lpstr>
      <vt:lpstr>Wichtige Code-Abschnitte</vt:lpstr>
      <vt:lpstr>Lessons Learned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Haslinger Fabian</cp:lastModifiedBy>
  <cp:revision>114</cp:revision>
  <cp:lastPrinted>2023-02-02T13:47:16Z</cp:lastPrinted>
  <dcterms:created xsi:type="dcterms:W3CDTF">2023-02-02T13:47:16Z</dcterms:created>
  <dcterms:modified xsi:type="dcterms:W3CDTF">2025-06-16T07:14:14Z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