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1" r:id="rId5"/>
    <p:sldId id="582" r:id="rId6"/>
    <p:sldId id="586" r:id="rId7"/>
    <p:sldId id="590" r:id="rId8"/>
    <p:sldId id="570" r:id="rId9"/>
    <p:sldId id="585" r:id="rId10"/>
    <p:sldId id="584" r:id="rId11"/>
    <p:sldId id="583" r:id="rId12"/>
    <p:sldId id="591" r:id="rId13"/>
    <p:sldId id="588" r:id="rId14"/>
    <p:sldId id="58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37" y="-480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19.03.2025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Review - Sprint 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>
              <a:latin typeface="Bahnschrift" panose="020B0502040204020203" pitchFamily="34" charset="0"/>
            </a:endParaRPr>
          </a:p>
          <a:p>
            <a:pPr algn="ctr"/>
            <a:r>
              <a:rPr lang="de-DE" sz="4000">
                <a:latin typeface="Bahnschrift" panose="020B0502040204020203" pitchFamily="34" charset="0"/>
              </a:rPr>
              <a:t>Projekt </a:t>
            </a:r>
            <a:r>
              <a:rPr lang="de-DE" sz="4000" err="1">
                <a:latin typeface="Bahnschrift" panose="020B0502040204020203" pitchFamily="34" charset="0"/>
              </a:rPr>
              <a:t>Mbot</a:t>
            </a:r>
            <a:r>
              <a:rPr lang="de-DE" sz="400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>
                <a:latin typeface="Bahnschrift" panose="020B0502040204020203" pitchFamily="34" charset="0"/>
              </a:rPr>
              <a:t>Backend-Gruppe „</a:t>
            </a:r>
            <a:r>
              <a:rPr lang="de-DE" sz="2400" i="1" err="1">
                <a:latin typeface="Bahnschrift" panose="020B0502040204020203" pitchFamily="34" charset="0"/>
              </a:rPr>
              <a:t>Mbot</a:t>
            </a:r>
            <a:r>
              <a:rPr lang="de-DE" sz="2400" i="1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>
                <a:cs typeface="+mj-lt"/>
              </a:rPr>
              <a:t>Sprint II (19.02 - 11.03)</a:t>
            </a:r>
          </a:p>
          <a:p>
            <a:pPr algn="ctr"/>
            <a:endParaRPr lang="de-DE" altLang="de-AT" sz="360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>
              <a:latin typeface="Calibri" panose="020F0502020204030204" charset="0"/>
            </a:endParaRPr>
          </a:p>
          <a:p>
            <a:pPr algn="just"/>
            <a:endParaRPr lang="de-DE" sz="240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Stories finalisieren</a:t>
            </a:r>
            <a:endParaRPr kumimoji="0" lang="de-DE" altLang="de-DE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Abschluss durch Unit-Tests und Fehlerbehebung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>
                <a:latin typeface="Arial" panose="020B0604020202020204" pitchFamily="34" charset="0"/>
              </a:rPr>
              <a:t>Kommunikation mit dem Frontend-Team</a:t>
            </a:r>
          </a:p>
          <a:p>
            <a:r>
              <a:rPr lang="de-DE" sz="2000"/>
              <a:t>-     Mit dem Frontend-Team sprechen und Anforderungen abklären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/>
              <a:t>Aufgaben für den nächsten Sprint priorisieren und planen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>
                <a:latin typeface="Calibri" panose="020F0502020204030204" charset="0"/>
              </a:rPr>
              <a:t>User Stories - Sprint 2</a:t>
            </a:r>
            <a:r>
              <a:rPr lang="de-DE" altLang="en-US" sz="1400" b="1">
                <a:latin typeface="Calibri" panose="020F0502020204030204" charset="0"/>
              </a:rPr>
              <a:t>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891140168"/>
              </p:ext>
            </p:extLst>
          </p:nvPr>
        </p:nvGraphicFramePr>
        <p:xfrm>
          <a:off x="320670" y="2134675"/>
          <a:ext cx="8661339" cy="20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Physisches Steuerungsmodul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Kommunikation/Anbindung zum 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>
                          <a:highlight>
                            <a:srgbClr val="FF00FF"/>
                          </a:highlight>
                          <a:latin typeface="Calibri" panose="020F0502020204030204" charset="0"/>
                        </a:rPr>
                        <a:t>Erledigt +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428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14849"/>
              </p:ext>
            </p:extLst>
          </p:nvPr>
        </p:nvGraphicFramePr>
        <p:xfrm>
          <a:off x="395536" y="4723325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In-progress</a:t>
                      </a:r>
                      <a:endParaRPr lang="de-DE" altLang="en-US" sz="1600" b="1" kern="12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DB-Konfiguration</a:t>
                      </a:r>
                    </a:p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DB-Kommunikation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65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11560" y="1736229"/>
            <a:ext cx="82232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>
                <a:latin typeface="Calibri" panose="020F0502020204030204" charset="0"/>
              </a:rPr>
              <a:t>Sprint 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>
                <a:latin typeface="Calibri" panose="020F0502020204030204" charset="0"/>
              </a:rPr>
              <a:t>Physische Steuerungsmodul</a:t>
            </a:r>
            <a:endParaRPr lang="de-DE" altLang="en-US" sz="1600">
              <a:latin typeface="Calibri" panose="020F0502020204030204" charset="0"/>
            </a:endParaRPr>
          </a:p>
          <a:p>
            <a:pPr marL="285750" indent="-285750">
              <a:buFontTx/>
              <a:buChar char="-"/>
            </a:pPr>
            <a:r>
              <a:rPr lang="de-DE" altLang="en-US" sz="1600">
                <a:latin typeface="Calibri" panose="020F0502020204030204" charset="0"/>
              </a:rPr>
              <a:t>Erfolgreiche Anbindung an das DB-System</a:t>
            </a:r>
          </a:p>
          <a:p>
            <a:pPr marL="285750" indent="-285750">
              <a:buFontTx/>
              <a:buChar char="-"/>
            </a:pPr>
            <a:r>
              <a:rPr lang="de-DE" altLang="en-US" sz="1600">
                <a:latin typeface="Calibri" panose="020F0502020204030204" charset="0"/>
              </a:rPr>
              <a:t>Lokale Speichern der Fahrstrecken</a:t>
            </a:r>
          </a:p>
          <a:p>
            <a:pPr marL="285750" indent="-285750">
              <a:buFontTx/>
              <a:buChar char="-"/>
            </a:pPr>
            <a:r>
              <a:rPr lang="de-DE" altLang="en-US" sz="1600">
                <a:latin typeface="Calibri" panose="020F0502020204030204" charset="0"/>
              </a:rPr>
              <a:t>Uploaden der Fahrstrecken zur DB</a:t>
            </a:r>
          </a:p>
          <a:p>
            <a:pPr marL="285750" indent="-285750">
              <a:buFontTx/>
              <a:buChar char="-"/>
            </a:pPr>
            <a:r>
              <a:rPr lang="de-DE" altLang="en-US" sz="1600">
                <a:latin typeface="Calibri" panose="020F0502020204030204" charset="0"/>
              </a:rPr>
              <a:t>Abrufen der gespeicherten Fahrstrecken</a:t>
            </a:r>
          </a:p>
          <a:p>
            <a:pPr marL="285750" indent="-285750">
              <a:buFontTx/>
              <a:buChar char="-"/>
            </a:pPr>
            <a:endParaRPr lang="de-DE" altLang="en-US" sz="1600">
              <a:latin typeface="Calibri" panose="020F0502020204030204" charset="0"/>
            </a:endParaRPr>
          </a:p>
          <a:p>
            <a:endParaRPr lang="de-DE" altLang="en-US" sz="1600">
              <a:latin typeface="Calibri" panose="020F0502020204030204" charset="0"/>
            </a:endParaRPr>
          </a:p>
          <a:p>
            <a:r>
              <a:rPr lang="de-DE" altLang="en-US" sz="1600" b="1">
                <a:latin typeface="Calibri" panose="020F0502020204030204" charset="0"/>
              </a:rPr>
              <a:t>Kommunikation / Anbindung zum Frontend</a:t>
            </a:r>
          </a:p>
          <a:p>
            <a:r>
              <a:rPr lang="de-DE" altLang="en-US" sz="1600" b="1">
                <a:latin typeface="Calibri" panose="020F0502020204030204" charset="0"/>
              </a:rPr>
              <a:t>-    </a:t>
            </a:r>
            <a:r>
              <a:rPr lang="de-DE" altLang="en-US" sz="1600">
                <a:latin typeface="Calibri" panose="020F0502020204030204" charset="0"/>
              </a:rPr>
              <a:t>Genereller Informationsaustausch mit dem Frontend-Team</a:t>
            </a:r>
          </a:p>
          <a:p>
            <a:r>
              <a:rPr lang="de-DE" altLang="en-US" sz="1600">
                <a:latin typeface="Calibri" panose="020F0502020204030204" charset="0"/>
              </a:rPr>
              <a:t>-    Bereitstellung der entsprechenden Schnittstellen</a:t>
            </a:r>
          </a:p>
          <a:p>
            <a:r>
              <a:rPr lang="de-DE" altLang="en-US" sz="1600">
                <a:latin typeface="Calibri" panose="020F0502020204030204" charset="0"/>
              </a:rPr>
              <a:t>-    Erfolgreiche Entgegenahme von Inputs aus dem Frontend</a:t>
            </a:r>
          </a:p>
          <a:p>
            <a:r>
              <a:rPr lang="de-DE" altLang="en-US" sz="1600">
                <a:latin typeface="Calibri" panose="020F0502020204030204" charset="0"/>
              </a:rPr>
              <a:t>-    Abfertigung der Frontend-Backend Kommunikation</a:t>
            </a:r>
          </a:p>
          <a:p>
            <a:endParaRPr lang="de-DE" sz="1700">
              <a:latin typeface="Calibri" panose="020F0502020204030204" charset="0"/>
            </a:endParaRPr>
          </a:p>
          <a:p>
            <a:endParaRPr lang="de-DE" sz="170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01D4-775D-2547-B803-18B401C2E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74D7-707F-12A6-7ADE-B774674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CCB95-E1A9-362F-33D5-7B7F0FFA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3CB7F-652D-3B6F-0B7B-CE92A6F1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A10B2C2-82F8-934A-0B18-17D072162585}"/>
              </a:ext>
            </a:extLst>
          </p:cNvPr>
          <p:cNvSpPr txBox="1"/>
          <p:nvPr/>
        </p:nvSpPr>
        <p:spPr>
          <a:xfrm>
            <a:off x="611560" y="1736229"/>
            <a:ext cx="82232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>
                <a:latin typeface="Calibri" panose="020F0502020204030204" charset="0"/>
              </a:rPr>
              <a:t>Sprint 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>
                <a:solidFill>
                  <a:schemeClr val="accent6"/>
                </a:solidFill>
                <a:latin typeface="Calibri" panose="020F0502020204030204" charset="0"/>
              </a:rPr>
              <a:t>Physische Steuerungsmodul</a:t>
            </a:r>
            <a:endParaRPr lang="de-DE" altLang="en-US" sz="1600">
              <a:solidFill>
                <a:schemeClr val="accent6"/>
              </a:solidFill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>
                <a:latin typeface="Calibri" panose="020F0502020204030204" charset="0"/>
              </a:rPr>
              <a:t>Erfolgreiche Anbindung an das DB-System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>
                <a:latin typeface="Calibri" panose="020F0502020204030204" charset="0"/>
              </a:rPr>
              <a:t>Lokale Speichern der Fahrstrecken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>
                <a:latin typeface="Calibri" panose="020F0502020204030204" charset="0"/>
              </a:rPr>
              <a:t>Uploaden der Fahrstrecken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>
                <a:latin typeface="Calibri" panose="020F0502020204030204" charset="0"/>
              </a:rPr>
              <a:t>Abrufen der gespeicherten Fahrstrecken</a:t>
            </a:r>
          </a:p>
          <a:p>
            <a:pPr marL="285750" indent="-285750">
              <a:buFontTx/>
              <a:buChar char="-"/>
            </a:pPr>
            <a:endParaRPr lang="de-DE" altLang="en-US" sz="1600">
              <a:latin typeface="Calibri" panose="020F0502020204030204" charset="0"/>
            </a:endParaRPr>
          </a:p>
          <a:p>
            <a:endParaRPr lang="de-DE" altLang="en-US" sz="1600">
              <a:latin typeface="Calibri" panose="020F0502020204030204" charset="0"/>
            </a:endParaRPr>
          </a:p>
          <a:p>
            <a:r>
              <a:rPr lang="de-DE" altLang="en-US" sz="1600" b="1">
                <a:solidFill>
                  <a:schemeClr val="accent6"/>
                </a:solidFill>
                <a:latin typeface="Calibri" panose="020F0502020204030204" charset="0"/>
              </a:rPr>
              <a:t>Kommunikation / Anbindung zum Frontend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b="1">
                <a:latin typeface="Calibri" panose="020F0502020204030204" charset="0"/>
              </a:rPr>
              <a:t> </a:t>
            </a:r>
            <a:r>
              <a:rPr lang="de-DE" altLang="en-US" sz="1600">
                <a:latin typeface="Calibri" panose="020F0502020204030204" charset="0"/>
              </a:rPr>
              <a:t>Genereller Informationsaustausch mit dem Frontend-Team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>
                <a:latin typeface="Calibri" panose="020F0502020204030204" charset="0"/>
              </a:rPr>
              <a:t> Bereitstellung der entsprechenden Schnittstellen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>
                <a:latin typeface="Calibri" panose="020F0502020204030204" charset="0"/>
              </a:rPr>
              <a:t> Erfolgreiche Entgegenahme von Inputs aus dem Frontend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>
                <a:latin typeface="Calibri" panose="020F0502020204030204" charset="0"/>
              </a:rPr>
              <a:t> Abfertigung der Frontend-Backend Kommunikation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1700">
              <a:latin typeface="Calibri" panose="020F0502020204030204" charset="0"/>
            </a:endParaRPr>
          </a:p>
          <a:p>
            <a:endParaRPr lang="de-DE" sz="170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Burndown-Chart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latin typeface="Calibri" panose="020F0502020204030204" charset="0"/>
              </a:rPr>
              <a:t>Geplante Story Points		185</a:t>
            </a:r>
          </a:p>
          <a:p>
            <a:r>
              <a:rPr lang="de-DE" sz="1600" b="1">
                <a:latin typeface="Calibri" panose="020F0502020204030204" charset="0"/>
              </a:rPr>
              <a:t>Erledigte Story Points		250</a:t>
            </a:r>
          </a:p>
          <a:p>
            <a:r>
              <a:rPr lang="de-DE" sz="1600" b="1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>
                <a:latin typeface="Calibri" panose="020F0502020204030204" charset="0"/>
              </a:rPr>
              <a:t>Verbleibende Story Points	170</a:t>
            </a:r>
          </a:p>
          <a:p>
            <a:endParaRPr lang="de-DE" sz="1600" b="1">
              <a:latin typeface="Calibri" panose="020F0502020204030204" charset="0"/>
            </a:endParaRPr>
          </a:p>
          <a:p>
            <a:endParaRPr lang="de-DE" sz="500">
              <a:latin typeface="Calibri" panose="020F0502020204030204" charset="0"/>
            </a:endParaRPr>
          </a:p>
          <a:p>
            <a:r>
              <a:rPr lang="de-DE" sz="1600" i="1">
                <a:latin typeface="Calibri" panose="020F0502020204030204" charset="0"/>
                <a:sym typeface="+mn-ea"/>
              </a:rPr>
              <a:t>Verbleibende Story Points in Product-Backlog:	240</a:t>
            </a:r>
            <a:endParaRPr lang="de-DE" sz="1600" i="1">
              <a:latin typeface="Calibri" panose="020F0502020204030204" charset="0"/>
            </a:endParaRP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527C48-6522-AB4E-0D6D-E405FE99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0" y="2585486"/>
            <a:ext cx="7992590" cy="3953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Sprint Burndown-Chart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E3B315-7EF5-61A5-F6BD-CE5BAEE2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4920"/>
            <a:ext cx="7886700" cy="3903915"/>
          </a:xfrm>
          <a:prstGeom prst="rect">
            <a:avLst/>
          </a:prstGeom>
          <a:noFill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>
                <a:latin typeface="Calibri"/>
                <a:ea typeface="Calibri"/>
                <a:cs typeface="Calibri"/>
              </a:rPr>
              <a:t>Velocity Sprint 2	   250</a:t>
            </a:r>
          </a:p>
          <a:p>
            <a:r>
              <a:rPr lang="de-DE" b="1">
                <a:latin typeface="Calibri"/>
                <a:ea typeface="Calibri"/>
                <a:cs typeface="Calibri"/>
              </a:rPr>
              <a:t>Velocity            	      177</a:t>
            </a:r>
            <a:endParaRPr lang="de-DE" b="1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A7D1B0-FC76-D30B-6EC7-EDD90C07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63" y="2402924"/>
            <a:ext cx="6611273" cy="3953427"/>
          </a:xfrm>
          <a:prstGeom prst="rect">
            <a:avLst/>
          </a:prstGeom>
        </p:spPr>
      </p:pic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>
              <a:latin typeface="Calibri" panose="020F0502020204030204" charset="0"/>
            </a:endParaRPr>
          </a:p>
          <a:p>
            <a:pPr algn="just"/>
            <a:r>
              <a:rPr lang="de-DE" b="1">
                <a:latin typeface="Calibri" panose="020F0502020204030204" charset="0"/>
              </a:rPr>
              <a:t>Jonas </a:t>
            </a:r>
            <a:r>
              <a:rPr lang="de-DE" b="1" err="1">
                <a:latin typeface="Calibri" panose="020F0502020204030204" charset="0"/>
              </a:rPr>
              <a:t>Aberger</a:t>
            </a:r>
            <a:endParaRPr lang="de-DE" sz="5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Steuerungsmodul 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Lokale speichern der Routen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Routen-Speicherung DB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>
              <a:latin typeface="Calibri" panose="020F0502020204030204" charset="0"/>
            </a:endParaRP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b="1">
                <a:latin typeface="Calibri" panose="020F0502020204030204" charset="0"/>
              </a:rPr>
              <a:t>Fabian Haslinger</a:t>
            </a:r>
            <a:endParaRPr lang="de-DE" sz="1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DB aufsetzten/ abrufen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Dokumentation Sprint 2</a:t>
            </a:r>
          </a:p>
          <a:p>
            <a:pPr algn="just"/>
            <a:endParaRPr lang="de-DE" sz="2000">
              <a:latin typeface="Calibri" panose="020F0502020204030204" charset="0"/>
            </a:endParaRP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b="1">
                <a:latin typeface="Calibri" panose="020F0502020204030204" charset="0"/>
              </a:rPr>
              <a:t>Tim Hechenberger</a:t>
            </a:r>
            <a:endParaRPr lang="de-DE" sz="1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Kommunikation zwischen Frontend &amp; Backend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Unittest 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Sprint-Review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Sprint Review Diagramme &amp; Bildinhalte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pic>
        <p:nvPicPr>
          <p:cNvPr id="3" name="Grafik 2" descr="Ein Bild, das Text, Diagramm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2D58AD18-FE3C-29C3-EA77-775B9320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34" y="1291171"/>
            <a:ext cx="3211496" cy="4036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9103D3-BE70-ACB6-D8B4-4CE2FDD5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49887"/>
            <a:ext cx="6607646" cy="759618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Sprint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8FD1D-2AA3-6514-F58C-777BE1A2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270A2-ABE4-1025-1169-45C52981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9</a:t>
            </a:fld>
            <a:endParaRPr lang="de-AT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9BF051-6B43-502F-18EF-3C4A767F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82" y="1116356"/>
            <a:ext cx="4069235" cy="52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Bildschirmpräsentation (4:3)</PresentationFormat>
  <Paragraphs>145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Sprint Demo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Haslinger Fabian</cp:lastModifiedBy>
  <cp:revision>1</cp:revision>
  <cp:lastPrinted>2023-02-02T13:47:16Z</cp:lastPrinted>
  <dcterms:created xsi:type="dcterms:W3CDTF">2023-02-02T13:47:16Z</dcterms:created>
  <dcterms:modified xsi:type="dcterms:W3CDTF">2025-03-19T07:56:26Z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