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61" r:id="rId5"/>
    <p:sldId id="582" r:id="rId6"/>
    <p:sldId id="586" r:id="rId7"/>
    <p:sldId id="594" r:id="rId8"/>
    <p:sldId id="584" r:id="rId9"/>
    <p:sldId id="583" r:id="rId10"/>
    <p:sldId id="595" r:id="rId11"/>
    <p:sldId id="596" r:id="rId12"/>
    <p:sldId id="597" r:id="rId13"/>
    <p:sldId id="598" r:id="rId14"/>
    <p:sldId id="599" r:id="rId15"/>
    <p:sldId id="600" r:id="rId16"/>
    <p:sldId id="601" r:id="rId17"/>
    <p:sldId id="587" r:id="rId1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22.05.2025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A3A2-01AD-A199-54CC-63BE763EC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CC57B3-805A-3C09-1F56-3520815B6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7D9B22-A10A-3ED6-5EC1-E0FCF9F3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8E838E-504C-50B9-E715-A8881936D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0B04-7B73-2CE5-AECA-E0E86462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2628F1-1C84-C11E-CF24-169C28B25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4C21BC-3B89-8B58-60CF-B5F9A2AFA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55A78-2C8B-D6DB-1732-3CCD82AE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F8F1-26EE-F8F2-7963-E4C5E2F1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EA4AD18-C4D2-6AAF-EB0E-81C39A392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CF1F4F-099E-7E30-C5F2-2FA2B92C2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BE752A-7B6C-3A74-E7C0-E9A9B52EE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CF2D-3295-C61B-15F6-F5B98F8B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31FCF0-B87A-7FC4-733B-F0EE238BF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CE3F69C-E534-49F8-4AAE-A383D99E2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E43CA-FAE5-D28D-D58F-91E1ED003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03888-7678-DBBC-ECDB-0615390B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7C9FD-B50A-94B2-07CD-2BC018D70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43681F-B13B-4C92-2FAD-475174D46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F5AAA-CE8D-F465-47BF-479F0D6A8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C4A4-1467-53AE-CF9E-9A5A5121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85BFFA0-78AF-7765-605D-348E9873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28A58F-3596-F69E-47F2-9DD96CE2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CC27B-B1AC-E4E5-504C-EFCBF983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43B8-4591-87AE-E69A-FBDC69D4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674FA0-7CD0-FCCA-1E5D-25BC2F0BC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DC3CC4-13A1-8899-65B4-77BFB161C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BD618-5143-2BBA-E1DE-C4CFB6A1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 &amp; Sprint V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Abschlusspräsentation &amp; Sprint V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4BF55-528B-855C-2DAD-30468BD7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A003-A818-95B5-8740-656B9F70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062A5-4CE3-2BEA-5C46-BC1F94BB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8636C-DD24-B517-098D-7FFEB4A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2E6D-0E02-14D2-4D83-A0D58B27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19" y="158946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9B1D-891A-7E47-8131-613EDF68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F95-C3CE-48A4-FD8E-0A42AE60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TechStack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9075B-2492-DDC1-7A55-89F5AE6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AF454-6361-0A61-C4DF-32039F02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A65B8A-91FF-D6F6-CFB4-B20874DF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07" y="2158062"/>
            <a:ext cx="8610385" cy="223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25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20519-61F7-564D-9ED7-E4994BB0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4165-03B4-6444-7496-561E38B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Wie wurde das Projekt umgesetzt?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E3E2E-5E0B-1CF1-F061-7C791BF7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23DC3-69DF-BEBE-E86C-F450B194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12</a:t>
            </a:fld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343340E-26F7-1B61-704B-35B870F026AC}"/>
              </a:ext>
            </a:extLst>
          </p:cNvPr>
          <p:cNvSpPr/>
          <p:nvPr/>
        </p:nvSpPr>
        <p:spPr>
          <a:xfrm>
            <a:off x="3028950" y="1657691"/>
            <a:ext cx="2526890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main.py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038D88D-702D-B9C2-6572-6F8C52A34056}"/>
              </a:ext>
            </a:extLst>
          </p:cNvPr>
          <p:cNvSpPr/>
          <p:nvPr/>
        </p:nvSpPr>
        <p:spPr>
          <a:xfrm>
            <a:off x="2749345" y="2764158"/>
            <a:ext cx="3086100" cy="53094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service_manager.py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E688FD3-7FA4-A3C1-BC02-35320471BCC6}"/>
              </a:ext>
            </a:extLst>
          </p:cNvPr>
          <p:cNvSpPr/>
          <p:nvPr/>
        </p:nvSpPr>
        <p:spPr>
          <a:xfrm>
            <a:off x="4050079" y="2187891"/>
            <a:ext cx="484632" cy="5694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3C3C50-9E8F-5942-6BB4-ED9A2816CB6B}"/>
              </a:ext>
            </a:extLst>
          </p:cNvPr>
          <p:cNvSpPr/>
          <p:nvPr/>
        </p:nvSpPr>
        <p:spPr>
          <a:xfrm>
            <a:off x="2749345" y="3870625"/>
            <a:ext cx="3086100" cy="5309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frontend_bridge.py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C8414537-3A12-6C19-8585-40CA5088BC59}"/>
              </a:ext>
            </a:extLst>
          </p:cNvPr>
          <p:cNvSpPr/>
          <p:nvPr/>
        </p:nvSpPr>
        <p:spPr>
          <a:xfrm>
            <a:off x="4050079" y="3287498"/>
            <a:ext cx="484632" cy="5694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E110854C-70EB-C61E-5FA7-CA3FEC074882}"/>
              </a:ext>
            </a:extLst>
          </p:cNvPr>
          <p:cNvSpPr/>
          <p:nvPr/>
        </p:nvSpPr>
        <p:spPr>
          <a:xfrm>
            <a:off x="2749345" y="4401567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68836279-41B8-B1B1-45C2-5D6D60179B86}"/>
              </a:ext>
            </a:extLst>
          </p:cNvPr>
          <p:cNvSpPr/>
          <p:nvPr/>
        </p:nvSpPr>
        <p:spPr>
          <a:xfrm>
            <a:off x="5313524" y="4395773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104BA2D-4D59-0EE9-BDFF-198C0BBAC382}"/>
              </a:ext>
            </a:extLst>
          </p:cNvPr>
          <p:cNvSpPr/>
          <p:nvPr/>
        </p:nvSpPr>
        <p:spPr>
          <a:xfrm>
            <a:off x="549653" y="4965180"/>
            <a:ext cx="2775155" cy="5309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db_bridge.py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A9EC26D-7856-C492-9360-DD3E5CE5B16D}"/>
              </a:ext>
            </a:extLst>
          </p:cNvPr>
          <p:cNvSpPr/>
          <p:nvPr/>
        </p:nvSpPr>
        <p:spPr>
          <a:xfrm>
            <a:off x="5241054" y="4965180"/>
            <a:ext cx="2775155" cy="5309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mbot_bridge.py</a:t>
            </a:r>
          </a:p>
        </p:txBody>
      </p:sp>
    </p:spTree>
    <p:extLst>
      <p:ext uri="{BB962C8B-B14F-4D97-AF65-F5344CB8AC3E}">
        <p14:creationId xmlns:p14="http://schemas.microsoft.com/office/powerpoint/2010/main" val="1627836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4504-277E-A663-0D89-34C37DE6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E3-0442-1129-54CB-20911D32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C26B-2931-281B-DFE7-806F8C49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0756A-BD99-D003-3866-798667A0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13</a:t>
            </a:fld>
            <a:endParaRPr lang="de-AT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397EE66-1653-7F17-16AC-BDE6C510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654"/>
            <a:ext cx="9144000" cy="298848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3BDC1F9-7BF3-F8EC-05D0-25DB8C103B4A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Verbindung zum </a:t>
            </a:r>
            <a:r>
              <a:rPr lang="de-DE" sz="2300" b="1" dirty="0" err="1"/>
              <a:t>mBot</a:t>
            </a:r>
            <a:r>
              <a:rPr lang="de-DE" sz="2300" b="1" dirty="0"/>
              <a:t> herstellen</a:t>
            </a:r>
          </a:p>
        </p:txBody>
      </p:sp>
    </p:spTree>
    <p:extLst>
      <p:ext uri="{BB962C8B-B14F-4D97-AF65-F5344CB8AC3E}">
        <p14:creationId xmlns:p14="http://schemas.microsoft.com/office/powerpoint/2010/main" val="328533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14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V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5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82988870"/>
              </p:ext>
            </p:extLst>
          </p:nvPr>
        </p:nvGraphicFramePr>
        <p:xfrm>
          <a:off x="320670" y="2134675"/>
          <a:ext cx="8661339" cy="14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28650" y="1643163"/>
            <a:ext cx="822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Dokumentation</a:t>
            </a:r>
          </a:p>
          <a:p>
            <a:pPr marL="285750" indent="-285750">
              <a:buFontTx/>
              <a:buChar char="-"/>
            </a:pPr>
            <a:r>
              <a:rPr lang="de-DE" altLang="en-US" dirty="0">
                <a:latin typeface="Calibri" panose="020F0502020204030204" charset="0"/>
              </a:rPr>
              <a:t>UML-Diagramme</a:t>
            </a:r>
          </a:p>
          <a:p>
            <a:pPr marL="285750" indent="-285750">
              <a:buFontTx/>
              <a:buChar char="-"/>
            </a:pPr>
            <a:r>
              <a:rPr lang="de-DE" altLang="en-US" dirty="0"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Tx/>
              <a:buChar char="-"/>
            </a:pPr>
            <a:r>
              <a:rPr lang="de-DE" altLang="en-US" dirty="0"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9F47-B925-7544-B400-E45083A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EBF-D2EA-1DE7-EA9B-F4653745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B916D-1BB9-41CC-0F97-20203DC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83A9-85AC-1B67-BF5B-FFAB2C5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EE115C0-B54C-5FCD-A957-B34FB12C5E44}"/>
              </a:ext>
            </a:extLst>
          </p:cNvPr>
          <p:cNvSpPr txBox="1"/>
          <p:nvPr/>
        </p:nvSpPr>
        <p:spPr>
          <a:xfrm>
            <a:off x="628650" y="1643163"/>
            <a:ext cx="822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UML-Diagramme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b="1" dirty="0">
                <a:latin typeface="Calibri"/>
                <a:ea typeface="Calibri"/>
                <a:cs typeface="Calibri"/>
              </a:rPr>
              <a:t>Velocity            	     </a:t>
            </a:r>
            <a:r>
              <a:rPr lang="de-AT" dirty="0">
                <a:solidFill>
                  <a:srgbClr val="000000"/>
                </a:solidFill>
                <a:latin typeface="Aptos Narrow" panose="020B0004020202020204" pitchFamily="34" charset="0"/>
                <a:ea typeface="Calibri"/>
                <a:cs typeface="Calibri"/>
              </a:rPr>
              <a:t>131,25</a:t>
            </a:r>
            <a:r>
              <a:rPr lang="de-AT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93" y="1700213"/>
            <a:ext cx="199768" cy="2203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9E244FE-CB9D-B0EF-C254-C94A8FBF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72" y="2228549"/>
            <a:ext cx="7271456" cy="4030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Sequenzdiagramm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Abschlusspräsentation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C4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IV &amp;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AB39-4755-BCF6-4198-E800346F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BD0-FFDE-DB5F-B928-A482B3D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643CF-C65D-A5B2-1A39-608329B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FB3E-1BEB-D2B0-9A45-90A00B87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EAFC73-CD4F-93E0-9551-0DD00510D28B}"/>
              </a:ext>
            </a:extLst>
          </p:cNvPr>
          <p:cNvSpPr txBox="1"/>
          <p:nvPr/>
        </p:nvSpPr>
        <p:spPr>
          <a:xfrm>
            <a:off x="668593" y="1843950"/>
            <a:ext cx="804340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Inhalt:</a:t>
            </a:r>
          </a:p>
          <a:p>
            <a:endParaRPr lang="de-DE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Allgemeines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Retrospektive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Demo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Technische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Wichtige Codeabschnitte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Dokumentation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E6BF7-AA3C-CCC2-094A-AAD012E1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9" y="155513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14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48547-22BD-A2DD-A2A4-F15981BD7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EB49-6355-B5FA-6F56-4324E22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Allgemeines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AEF90-88D2-BA46-3C25-A00B0E8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620D8-1806-7E0E-5534-4542B694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A5509F-8BC2-9642-DFB7-DC55AB89505A}"/>
              </a:ext>
            </a:extLst>
          </p:cNvPr>
          <p:cNvSpPr txBox="1"/>
          <p:nvPr/>
        </p:nvSpPr>
        <p:spPr>
          <a:xfrm>
            <a:off x="1153834" y="3731607"/>
            <a:ext cx="7167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sz="2100" dirty="0"/>
              <a:t>Benötigte Sprints:</a:t>
            </a:r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 4 für Funktionalität</a:t>
            </a:r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 5 mit Dokumentation inkludiert</a:t>
            </a:r>
            <a:r>
              <a:rPr lang="de-DE" sz="2100" dirty="0"/>
              <a:t> </a:t>
            </a:r>
            <a:endParaRPr lang="de-DE" sz="21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de-DE" sz="21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sz="2100" dirty="0">
                <a:sym typeface="Wingdings" panose="05000000000000000000" pitchFamily="2" charset="2"/>
              </a:rPr>
              <a:t>Velocity    : 				</a:t>
            </a:r>
            <a:r>
              <a:rPr lang="de-AT" sz="2100" dirty="0"/>
              <a:t>131,25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AT" sz="2100" dirty="0"/>
              <a:t>Gesamt </a:t>
            </a:r>
            <a:r>
              <a:rPr lang="de-AT" sz="2100" dirty="0" err="1"/>
              <a:t>Storypoints</a:t>
            </a:r>
            <a:r>
              <a:rPr lang="de-AT" sz="2100" dirty="0"/>
              <a:t>: 			525</a:t>
            </a:r>
            <a:endParaRPr lang="de-DE" sz="2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94A37-ECA7-CF16-9FA5-6EA00DB1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6" y="1735834"/>
            <a:ext cx="9166574" cy="1390560"/>
          </a:xfrm>
          <a:prstGeom prst="rect">
            <a:avLst/>
          </a:prstGeom>
        </p:spPr>
      </p:pic>
      <p:pic>
        <p:nvPicPr>
          <p:cNvPr id="7" name="Grafik 6" descr="Durchschnittszeichen und Durchmesserzeichen | Tastenkombination Mac ...">
            <a:extLst>
              <a:ext uri="{FF2B5EF4-FFF2-40B4-BE49-F238E27FC236}">
                <a16:creationId xmlns:a16="http://schemas.microsoft.com/office/drawing/2014/main" id="{2B211496-4E40-F34F-5702-F2C6AA0C9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18" y="5121839"/>
            <a:ext cx="199768" cy="22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12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E130-C18F-6BB5-A989-59584D16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AFB4-F34B-8C0F-D9A8-EA1BE3B7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Retrospektive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CFDD-A5A1-1D1B-3D6F-FD72C1C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2B94-DF8A-7F0B-7981-D1FC23C5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F44163-23F9-0662-95CC-FB09B973BD3F}"/>
              </a:ext>
            </a:extLst>
          </p:cNvPr>
          <p:cNvSpPr txBox="1"/>
          <p:nvPr/>
        </p:nvSpPr>
        <p:spPr>
          <a:xfrm>
            <a:off x="1140540" y="3740965"/>
            <a:ext cx="71677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100" dirty="0">
                <a:solidFill>
                  <a:srgbClr val="00B050"/>
                </a:solidFill>
              </a:rPr>
              <a:t>Kommunikation innerhalb des Teams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100" dirty="0">
                <a:solidFill>
                  <a:srgbClr val="00B050"/>
                </a:solidFill>
              </a:rPr>
              <a:t>Gute Arbeitsgeschwindigkeit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100" dirty="0">
                <a:solidFill>
                  <a:srgbClr val="00B050"/>
                </a:solidFill>
              </a:rPr>
              <a:t>Dokumentation wurde immer parallel mitgeführt </a:t>
            </a:r>
          </a:p>
          <a:p>
            <a:pPr lvl="1"/>
            <a:r>
              <a:rPr lang="de-DE" sz="2100" dirty="0">
                <a:solidFill>
                  <a:srgbClr val="00B050"/>
                </a:solidFill>
                <a:sym typeface="Wingdings" panose="05000000000000000000" pitchFamily="2" charset="2"/>
              </a:rPr>
              <a:t> weniger Stress</a:t>
            </a:r>
            <a:endParaRPr lang="de-DE" sz="2100" dirty="0">
              <a:solidFill>
                <a:srgbClr val="00B05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FBABB24-A566-B162-76C1-010153A5FBC1}"/>
              </a:ext>
            </a:extLst>
          </p:cNvPr>
          <p:cNvSpPr txBox="1"/>
          <p:nvPr/>
        </p:nvSpPr>
        <p:spPr>
          <a:xfrm>
            <a:off x="1140541" y="2055207"/>
            <a:ext cx="7167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100" dirty="0">
                <a:solidFill>
                  <a:srgbClr val="FF0000"/>
                </a:solidFill>
              </a:rPr>
              <a:t>Frontend-Team hat viele Probleme bereitet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100" dirty="0">
                <a:solidFill>
                  <a:srgbClr val="FF0000"/>
                </a:solidFill>
              </a:rPr>
              <a:t>Für letzte Optimierungen fehlte die Zeit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100" dirty="0">
                <a:solidFill>
                  <a:srgbClr val="FF0000"/>
                </a:solidFill>
              </a:rPr>
              <a:t>Schlecht geschätzt bei den </a:t>
            </a:r>
            <a:r>
              <a:rPr lang="de-DE" sz="2100" dirty="0" err="1">
                <a:solidFill>
                  <a:srgbClr val="FF0000"/>
                </a:solidFill>
              </a:rPr>
              <a:t>Storypoints</a:t>
            </a:r>
            <a:endParaRPr lang="de-DE" sz="21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64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Office PowerPoint</Application>
  <PresentationFormat>Bildschirmpräsentation (4:3)</PresentationFormat>
  <Paragraphs>129</Paragraphs>
  <Slides>14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Aptos Narrow</vt:lpstr>
      <vt:lpstr>Arial</vt:lpstr>
      <vt:lpstr>Bahnschrift</vt:lpstr>
      <vt:lpstr>Calibri</vt:lpstr>
      <vt:lpstr>Calibri Light</vt:lpstr>
      <vt:lpstr>Segoe UI Symbol</vt:lpstr>
      <vt:lpstr>Symbol</vt:lpstr>
      <vt:lpstr>Wingdings</vt:lpstr>
      <vt:lpstr>Office Theme</vt:lpstr>
      <vt:lpstr>Abschlusspräsentation &amp; Sprint V</vt:lpstr>
      <vt:lpstr>Sprint V Review</vt:lpstr>
      <vt:lpstr>Sprint Review</vt:lpstr>
      <vt:lpstr>Sprint Review</vt:lpstr>
      <vt:lpstr>Sprint Velocity</vt:lpstr>
      <vt:lpstr>Sprint Demo</vt:lpstr>
      <vt:lpstr>Abschlusspräsentation</vt:lpstr>
      <vt:lpstr>Allgemeines</vt:lpstr>
      <vt:lpstr>Retrospektive</vt:lpstr>
      <vt:lpstr>Demo</vt:lpstr>
      <vt:lpstr>TechStack</vt:lpstr>
      <vt:lpstr>Wie wurde das Projekt umgesetzt?</vt:lpstr>
      <vt:lpstr>Wichtige Code-Abschnitte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Haslinger Fabian</cp:lastModifiedBy>
  <cp:revision>71</cp:revision>
  <cp:lastPrinted>2023-02-02T13:47:16Z</cp:lastPrinted>
  <dcterms:created xsi:type="dcterms:W3CDTF">2023-02-02T13:47:16Z</dcterms:created>
  <dcterms:modified xsi:type="dcterms:W3CDTF">2025-05-22T08:13:29Z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