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cb63471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cb63471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cb63471d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cb63471d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cb63471d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cb63471d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cb63471d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cb63471d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cb63471d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cb63471d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cb63471d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cb63471d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cb63471d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cb63471d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cb63471d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cb63471d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use of range here, dummy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for loops go through iterables sequentially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at end of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cb63471d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cb63471d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cb63471d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cb63471d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for recipe: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that generates the first n perfect squares!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ca32527b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ca32527b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cb63471d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cb63471d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ca32527b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ca32527b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ca32527b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ca32527b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ca32527b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ca32527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ca32527b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ca32527b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cb63471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cb63471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cb63471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cb63471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cb63471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cb63471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in Programming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and Iteration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what we know so far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 you have probably noticed, your programs get awkward when you have a bunch of inputs: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d</a:t>
            </a:r>
            <a:r>
              <a:rPr lang="en" sz="2400">
                <a:solidFill>
                  <a:srgbClr val="FF0000"/>
                </a:solidFill>
              </a:rPr>
              <a:t>ef dot_product(x1, y1, z1, x2, y2, z2):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	</a:t>
            </a:r>
            <a:r>
              <a:rPr lang="en" sz="2400">
                <a:solidFill>
                  <a:srgbClr val="FF0000"/>
                </a:solidFill>
              </a:rPr>
              <a:t>r</a:t>
            </a:r>
            <a:r>
              <a:rPr lang="en" sz="2400">
                <a:solidFill>
                  <a:srgbClr val="FF0000"/>
                </a:solidFill>
              </a:rPr>
              <a:t>eturn x1 * x2 + y1 * y2 + z1 * z2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This method is also problematic because it doesn’t allow us to use the same code on different input sizes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Lists are a way of encapsulating data.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Lists hold other objects.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Similar to a mathematical set, but with a defined order.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Shorthand notation for lists: lst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x</a:t>
            </a:r>
            <a:r>
              <a:rPr lang="en" sz="2400">
                <a:solidFill>
                  <a:srgbClr val="FF0000"/>
                </a:solidFill>
              </a:rPr>
              <a:t> = [1, 2, 3]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print x[0] #computer scientists count from 0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p</a:t>
            </a:r>
            <a:r>
              <a:rPr lang="en" sz="2400">
                <a:solidFill>
                  <a:srgbClr val="FF0000"/>
                </a:solidFill>
              </a:rPr>
              <a:t>rint x[1]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p</a:t>
            </a:r>
            <a:r>
              <a:rPr lang="en" sz="2400">
                <a:solidFill>
                  <a:srgbClr val="FF0000"/>
                </a:solidFill>
              </a:rPr>
              <a:t>rint x[2]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(continued)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Lists have a bunch of methods, so read the documentation, but here are a few common cases: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x</a:t>
            </a:r>
            <a:r>
              <a:rPr lang="en" sz="2400">
                <a:solidFill>
                  <a:srgbClr val="FF0000"/>
                </a:solidFill>
              </a:rPr>
              <a:t> = [“a” , “b”, “c”, “d”, “e”]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Length of list: </a:t>
            </a:r>
            <a:r>
              <a:rPr lang="en" sz="2400">
                <a:solidFill>
                  <a:srgbClr val="FF0000"/>
                </a:solidFill>
              </a:rPr>
              <a:t>print len(x)		</a:t>
            </a:r>
            <a:r>
              <a:rPr lang="en" sz="2400"/>
              <a:t>Max item in list: </a:t>
            </a:r>
            <a:r>
              <a:rPr lang="en" sz="2400">
                <a:solidFill>
                  <a:srgbClr val="FF0000"/>
                </a:solidFill>
              </a:rPr>
              <a:t>print max(x)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3rd item in list: </a:t>
            </a:r>
            <a:r>
              <a:rPr lang="en" sz="2400">
                <a:solidFill>
                  <a:srgbClr val="FF0000"/>
                </a:solidFill>
              </a:rPr>
              <a:t>print x[2]		</a:t>
            </a:r>
            <a:r>
              <a:rPr lang="en" sz="2400"/>
              <a:t>Last item in list: </a:t>
            </a:r>
            <a:r>
              <a:rPr lang="en" sz="2400">
                <a:solidFill>
                  <a:srgbClr val="FF0000"/>
                </a:solidFill>
              </a:rPr>
              <a:t>print x[-1]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“Slice” a list: </a:t>
            </a:r>
            <a:r>
              <a:rPr lang="en" sz="2400">
                <a:solidFill>
                  <a:srgbClr val="FF0000"/>
                </a:solidFill>
              </a:rPr>
              <a:t>print</a:t>
            </a:r>
            <a:r>
              <a:rPr lang="en" sz="2400"/>
              <a:t> </a:t>
            </a:r>
            <a:r>
              <a:rPr lang="en" sz="2400">
                <a:solidFill>
                  <a:srgbClr val="FF0000"/>
                </a:solidFill>
              </a:rPr>
              <a:t>x[1:2]			</a:t>
            </a:r>
            <a:r>
              <a:rPr lang="en" sz="2400"/>
              <a:t>Sort a list: </a:t>
            </a:r>
            <a:r>
              <a:rPr lang="en" sz="2400">
                <a:solidFill>
                  <a:srgbClr val="FF0000"/>
                </a:solidFill>
              </a:rPr>
              <a:t>x.sort()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												</a:t>
            </a:r>
            <a:r>
              <a:rPr lang="en" sz="2400">
                <a:solidFill>
                  <a:srgbClr val="FF0000"/>
                </a:solidFill>
              </a:rPr>
              <a:t>p</a:t>
            </a:r>
            <a:r>
              <a:rPr lang="en" sz="2400">
                <a:solidFill>
                  <a:srgbClr val="FF0000"/>
                </a:solidFill>
              </a:rPr>
              <a:t>rint x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(even more continued)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Mutable: meaning we can modify them i.e. add or remove items or modify specific items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x</a:t>
            </a:r>
            <a:r>
              <a:rPr lang="en" sz="2400">
                <a:solidFill>
                  <a:srgbClr val="FF0000"/>
                </a:solidFill>
              </a:rPr>
              <a:t> = [ 1, 2, 3, 4, 5]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Add an item: </a:t>
            </a:r>
            <a:r>
              <a:rPr lang="en" sz="2400">
                <a:solidFill>
                  <a:srgbClr val="FF0000"/>
                </a:solidFill>
              </a:rPr>
              <a:t>x.append(6)		</a:t>
            </a:r>
            <a:r>
              <a:rPr lang="en" sz="2400"/>
              <a:t>Remove an item: </a:t>
            </a:r>
            <a:r>
              <a:rPr lang="en" sz="2400">
                <a:solidFill>
                  <a:srgbClr val="FF0000"/>
                </a:solidFill>
              </a:rPr>
              <a:t>x.pop(3)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Modify an item: </a:t>
            </a:r>
            <a:r>
              <a:rPr lang="en" sz="2400">
                <a:solidFill>
                  <a:srgbClr val="FF0000"/>
                </a:solidFill>
              </a:rPr>
              <a:t>x[0] = 7			</a:t>
            </a:r>
            <a:r>
              <a:rPr lang="en" sz="2400"/>
              <a:t>Copy a list: </a:t>
            </a:r>
            <a:r>
              <a:rPr lang="en" sz="2400">
                <a:solidFill>
                  <a:srgbClr val="FF0000"/>
                </a:solidFill>
              </a:rPr>
              <a:t>y = x[:]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Function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95425" y="1152475"/>
            <a:ext cx="881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make lists of sequential numbers using the range function: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p</a:t>
            </a:r>
            <a:r>
              <a:rPr lang="en" sz="2400">
                <a:solidFill>
                  <a:srgbClr val="FF0000"/>
                </a:solidFill>
              </a:rPr>
              <a:t>rint range(6) 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p</a:t>
            </a:r>
            <a:r>
              <a:rPr lang="en" sz="2400">
                <a:solidFill>
                  <a:srgbClr val="FF0000"/>
                </a:solidFill>
              </a:rPr>
              <a:t>rint range(1, 6) 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p</a:t>
            </a:r>
            <a:r>
              <a:rPr lang="en" sz="2400">
                <a:solidFill>
                  <a:srgbClr val="FF0000"/>
                </a:solidFill>
              </a:rPr>
              <a:t>rint range(1, 6, 2) 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What do these do? </a:t>
            </a:r>
            <a:r>
              <a:rPr lang="en" sz="2400"/>
              <a:t>How would we generate [6, 4, 2]?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0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have seen strings a little bit already. It turns out they behave a lot like lists: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s</a:t>
            </a:r>
            <a:r>
              <a:rPr lang="en" sz="2400">
                <a:solidFill>
                  <a:srgbClr val="FF0000"/>
                </a:solidFill>
              </a:rPr>
              <a:t>tr = “hello friends”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p</a:t>
            </a:r>
            <a:r>
              <a:rPr lang="en" sz="2400">
                <a:solidFill>
                  <a:srgbClr val="FF0000"/>
                </a:solidFill>
              </a:rPr>
              <a:t>rint str[0] #prints first term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p</a:t>
            </a:r>
            <a:r>
              <a:rPr lang="en" sz="2400">
                <a:solidFill>
                  <a:srgbClr val="FF0000"/>
                </a:solidFill>
              </a:rPr>
              <a:t>rint str[-1] #prints last term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p</a:t>
            </a:r>
            <a:r>
              <a:rPr lang="en" sz="2400">
                <a:solidFill>
                  <a:srgbClr val="FF0000"/>
                </a:solidFill>
              </a:rPr>
              <a:t>rint str[0:6] #prints first 5 letters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One key difference: strings </a:t>
            </a:r>
            <a:r>
              <a:rPr lang="en" sz="2400">
                <a:solidFill>
                  <a:schemeClr val="accent4"/>
                </a:solidFill>
              </a:rPr>
              <a:t>aren’t mutable</a:t>
            </a:r>
            <a:endParaRPr sz="2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str[0] = “c” #This gives us an error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Probably the most important idea in Computer Science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us to run the same block of code many times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Lets you solve many new, interesting problems, including ones that you could not hope to solve before now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Example: How would we do x</a:t>
            </a:r>
            <a:r>
              <a:rPr baseline="30000" lang="en" sz="2400"/>
              <a:t>n</a:t>
            </a:r>
            <a:r>
              <a:rPr lang="en" sz="2400"/>
              <a:t> without using the exponentiation operator? 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using lists or strings (iterables)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When we want to do something with every item in a list or character in a string, we can use a “for-loop”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d</a:t>
            </a:r>
            <a:r>
              <a:rPr lang="en" sz="2400">
                <a:solidFill>
                  <a:srgbClr val="FF0000"/>
                </a:solidFill>
              </a:rPr>
              <a:t>ef print_list(lst):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	“““Print all the items in a list on separate lines”””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	</a:t>
            </a:r>
            <a:r>
              <a:rPr lang="en" sz="2400">
                <a:solidFill>
                  <a:srgbClr val="FF0000"/>
                </a:solidFill>
              </a:rPr>
              <a:t>f</a:t>
            </a:r>
            <a:r>
              <a:rPr lang="en" sz="2400">
                <a:solidFill>
                  <a:srgbClr val="FF0000"/>
                </a:solidFill>
              </a:rPr>
              <a:t>or item in lst:           #note: item is a variable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		</a:t>
            </a:r>
            <a:r>
              <a:rPr lang="en" sz="2400">
                <a:solidFill>
                  <a:srgbClr val="FF0000"/>
                </a:solidFill>
              </a:rPr>
              <a:t>p</a:t>
            </a:r>
            <a:r>
              <a:rPr lang="en" sz="2400">
                <a:solidFill>
                  <a:srgbClr val="FF0000"/>
                </a:solidFill>
              </a:rPr>
              <a:t>rint item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	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Used to keep working until some condition is met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While loops will repeat for as long as a condition is met: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c</a:t>
            </a:r>
            <a:r>
              <a:rPr lang="en" sz="2400">
                <a:solidFill>
                  <a:srgbClr val="FF0000"/>
                </a:solidFill>
              </a:rPr>
              <a:t>ounter = 1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w</a:t>
            </a:r>
            <a:r>
              <a:rPr lang="en" sz="2400">
                <a:solidFill>
                  <a:srgbClr val="FF0000"/>
                </a:solidFill>
              </a:rPr>
              <a:t>hile counter &lt; 10: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	</a:t>
            </a:r>
            <a:r>
              <a:rPr lang="en" sz="2400">
                <a:solidFill>
                  <a:srgbClr val="FF0000"/>
                </a:solidFill>
              </a:rPr>
              <a:t>p</a:t>
            </a:r>
            <a:r>
              <a:rPr lang="en" sz="2400">
                <a:solidFill>
                  <a:srgbClr val="FF0000"/>
                </a:solidFill>
              </a:rPr>
              <a:t>rint counter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	</a:t>
            </a:r>
            <a:r>
              <a:rPr lang="en" sz="2400">
                <a:solidFill>
                  <a:srgbClr val="FF0000"/>
                </a:solidFill>
              </a:rPr>
              <a:t>c</a:t>
            </a:r>
            <a:r>
              <a:rPr lang="en" sz="2400">
                <a:solidFill>
                  <a:srgbClr val="FF0000"/>
                </a:solidFill>
              </a:rPr>
              <a:t>ounter = counter + 1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3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with iteration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now have enough tools to solve some interesting problems.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These problems are complicated enough that they will probably take time to think about before writing code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lang="en" sz="2400"/>
              <a:t>On paper, </a:t>
            </a:r>
            <a:r>
              <a:rPr lang="en" sz="2400">
                <a:solidFill>
                  <a:srgbClr val="00FFFF"/>
                </a:solidFill>
              </a:rPr>
              <a:t>write a “recipe”</a:t>
            </a:r>
            <a:r>
              <a:rPr lang="en" sz="2400"/>
              <a:t> for each problem you are trying to solve. What are your inputs? What are your steps? Write your code after you have a recipe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talk about last week?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Debrief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Quibbles? Inquiries?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If you have the time / inclination, finish the problems you haven’t gotten to yet over the course of the next week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in Python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Last class we talked about integers and floating point (decimal) numbers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Integer: </a:t>
            </a:r>
            <a:r>
              <a:rPr lang="en" sz="2400">
                <a:solidFill>
                  <a:srgbClr val="FF0000"/>
                </a:solidFill>
              </a:rPr>
              <a:t>x = 4						</a:t>
            </a:r>
            <a:r>
              <a:rPr lang="en" sz="2400"/>
              <a:t>Floating Point: </a:t>
            </a:r>
            <a:r>
              <a:rPr lang="en" sz="2400">
                <a:solidFill>
                  <a:srgbClr val="FF0000"/>
                </a:solidFill>
              </a:rPr>
              <a:t>y = 6.587</a:t>
            </a:r>
            <a:r>
              <a:rPr lang="en" sz="2400">
                <a:solidFill>
                  <a:srgbClr val="FF0000"/>
                </a:solidFill>
              </a:rPr>
              <a:t>	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We also saw, but didn’t really talk about strings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String: </a:t>
            </a:r>
            <a:r>
              <a:rPr lang="en" sz="2400">
                <a:solidFill>
                  <a:srgbClr val="FF0000"/>
                </a:solidFill>
              </a:rPr>
              <a:t>z = “Hello World!”  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		print z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 Type: Booleans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Booleans are the simplest data type in any language, representing a value that is either True or False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x</a:t>
            </a:r>
            <a:r>
              <a:rPr b="1" lang="en" sz="2400">
                <a:solidFill>
                  <a:srgbClr val="FF0000"/>
                </a:solidFill>
              </a:rPr>
              <a:t> = True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y = False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create new booleans using logical operators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p</a:t>
            </a:r>
            <a:r>
              <a:rPr b="1" lang="en" sz="2400">
                <a:solidFill>
                  <a:srgbClr val="FF0000"/>
                </a:solidFill>
              </a:rPr>
              <a:t>rint x and y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p</a:t>
            </a:r>
            <a:r>
              <a:rPr b="1" lang="en" sz="2400">
                <a:solidFill>
                  <a:srgbClr val="FF0000"/>
                </a:solidFill>
              </a:rPr>
              <a:t>rint x or y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p</a:t>
            </a:r>
            <a:r>
              <a:rPr b="1" lang="en" sz="2400">
                <a:solidFill>
                  <a:srgbClr val="FF0000"/>
                </a:solidFill>
              </a:rPr>
              <a:t>rint not x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Comparison operators let us generate boolean values by comparing other values.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We have 6 comparison operators (note the double, rather than single ‘=’ sign):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&lt; , &lt;= , &gt; , &gt;= , ==, !=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a</a:t>
            </a:r>
            <a:r>
              <a:rPr lang="en" sz="2400">
                <a:solidFill>
                  <a:srgbClr val="FF0000"/>
                </a:solidFill>
              </a:rPr>
              <a:t>n_int = 5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u</a:t>
            </a:r>
            <a:r>
              <a:rPr lang="en" sz="2400">
                <a:solidFill>
                  <a:srgbClr val="FF0000"/>
                </a:solidFill>
              </a:rPr>
              <a:t>nder_four = an_int &lt;= 4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Conditionals let us use booleans to control our program: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d</a:t>
            </a:r>
            <a:r>
              <a:rPr lang="en" sz="2400">
                <a:solidFill>
                  <a:srgbClr val="FF0000"/>
                </a:solidFill>
              </a:rPr>
              <a:t>ef goldilocks(porridge_temp):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	“””Very useful classification algorithm”””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	</a:t>
            </a:r>
            <a:r>
              <a:rPr lang="en" sz="2400">
                <a:solidFill>
                  <a:srgbClr val="FF0000"/>
                </a:solidFill>
              </a:rPr>
              <a:t>i</a:t>
            </a:r>
            <a:r>
              <a:rPr lang="en" sz="2400">
                <a:solidFill>
                  <a:srgbClr val="FF0000"/>
                </a:solidFill>
              </a:rPr>
              <a:t>f (</a:t>
            </a:r>
            <a:r>
              <a:rPr lang="en" sz="2400">
                <a:solidFill>
                  <a:srgbClr val="FF0000"/>
                </a:solidFill>
              </a:rPr>
              <a:t>porridge_temp</a:t>
            </a:r>
            <a:r>
              <a:rPr lang="en" sz="2400">
                <a:solidFill>
                  <a:srgbClr val="FF0000"/>
                </a:solidFill>
              </a:rPr>
              <a:t> &lt; 110):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		</a:t>
            </a:r>
            <a:r>
              <a:rPr lang="en" sz="2400">
                <a:solidFill>
                  <a:srgbClr val="FF0000"/>
                </a:solidFill>
              </a:rPr>
              <a:t>p</a:t>
            </a:r>
            <a:r>
              <a:rPr lang="en" sz="2400">
                <a:solidFill>
                  <a:srgbClr val="FF0000"/>
                </a:solidFill>
              </a:rPr>
              <a:t>rint “Too cold”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	</a:t>
            </a:r>
            <a:r>
              <a:rPr lang="en" sz="2400">
                <a:solidFill>
                  <a:srgbClr val="FF0000"/>
                </a:solidFill>
              </a:rPr>
              <a:t>e</a:t>
            </a:r>
            <a:r>
              <a:rPr lang="en" sz="2400">
                <a:solidFill>
                  <a:srgbClr val="FF0000"/>
                </a:solidFill>
              </a:rPr>
              <a:t>lif (</a:t>
            </a:r>
            <a:r>
              <a:rPr lang="en" sz="2400">
                <a:solidFill>
                  <a:srgbClr val="FF0000"/>
                </a:solidFill>
              </a:rPr>
              <a:t>porridge_temp</a:t>
            </a:r>
            <a:r>
              <a:rPr lang="en" sz="2400">
                <a:solidFill>
                  <a:srgbClr val="FF0000"/>
                </a:solidFill>
              </a:rPr>
              <a:t> &gt; 130):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		</a:t>
            </a:r>
            <a:r>
              <a:rPr lang="en" sz="2400">
                <a:solidFill>
                  <a:srgbClr val="FF0000"/>
                </a:solidFill>
              </a:rPr>
              <a:t>p</a:t>
            </a:r>
            <a:r>
              <a:rPr lang="en" sz="2400">
                <a:solidFill>
                  <a:srgbClr val="FF0000"/>
                </a:solidFill>
              </a:rPr>
              <a:t>rint “Too hot”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	else: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		</a:t>
            </a:r>
            <a:r>
              <a:rPr lang="en" sz="2400">
                <a:solidFill>
                  <a:srgbClr val="FF0000"/>
                </a:solidFill>
              </a:rPr>
              <a:t>p</a:t>
            </a:r>
            <a:r>
              <a:rPr lang="en" sz="2400">
                <a:solidFill>
                  <a:srgbClr val="FF0000"/>
                </a:solidFill>
              </a:rPr>
              <a:t>rint “Just Right!”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We will email you some problems again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Code your solutions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on Assignment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went well?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Do you need clarification on any concepts before we move on?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Any questions / concerns / queries / criticisms / comments / mopes / dopes / etc.?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 rot="-2258556">
            <a:off x="-4377" y="1247534"/>
            <a:ext cx="2322451" cy="1302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No </a:t>
            </a:r>
            <a:r>
              <a:rPr lang="en" sz="3600">
                <a:solidFill>
                  <a:schemeClr val="accent3"/>
                </a:solidFill>
              </a:rPr>
              <a:t>Chaüs</a:t>
            </a:r>
            <a:endParaRPr sz="3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 rot="6034866">
            <a:off x="7606697" y="715386"/>
            <a:ext cx="1396852" cy="1264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</a:rPr>
              <a:t>=</a:t>
            </a:r>
            <a:r>
              <a:rPr lang="en" sz="9600">
                <a:solidFill>
                  <a:schemeClr val="accent3"/>
                </a:solidFill>
              </a:rPr>
              <a:t>(</a:t>
            </a:r>
            <a:endParaRPr sz="9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