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310" r:id="rId2"/>
    <p:sldId id="314" r:id="rId3"/>
    <p:sldId id="315" r:id="rId4"/>
    <p:sldId id="256" r:id="rId5"/>
    <p:sldId id="311" r:id="rId6"/>
    <p:sldId id="312" r:id="rId7"/>
    <p:sldId id="31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0000"/>
    <a:srgbClr val="9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2824"/>
  </p:normalViewPr>
  <p:slideViewPr>
    <p:cSldViewPr>
      <p:cViewPr varScale="1">
        <p:scale>
          <a:sx n="82" d="100"/>
          <a:sy n="82" d="100"/>
        </p:scale>
        <p:origin x="176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59DD9-C07A-0F4A-BE38-5AFB42BB2A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59DD9-C07A-0F4A-BE38-5AFB42BB2A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59DD9-C07A-0F4A-BE38-5AFB42BB2A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B10E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4CA59CB-F13A-45A6-BACA-94B2F31B6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08" t="30215" r="10546" b="30765"/>
          <a:stretch/>
        </p:blipFill>
        <p:spPr>
          <a:xfrm>
            <a:off x="596901" y="2315754"/>
            <a:ext cx="5842000" cy="22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www.box.com/industries/healthcar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it.gov/sites/default/files/hie-interoperability/nationwide-interoperability-roadmap-final-version-1.0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x.com/industries/healthca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box.com/t5/Collaborate-By-Inviting-Others/Understanding-Collaborator-Permission-Levels/ta-p/14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ox.com/gdp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boxr/vignettes/boxr.html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episphere.github.io/confluenc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hyperlink" Target="https://www.ncbi.nlm.nih.gov/pubmed/28269829" TargetMode="External"/><Relationship Id="rId4" Type="http://schemas.openxmlformats.org/officeDocument/2006/relationships/hyperlink" Target="https://episphere.github.io/confluence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AF0DA-5F5E-7E4C-8007-7E4950798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3"/>
          <a:stretch/>
        </p:blipFill>
        <p:spPr>
          <a:xfrm>
            <a:off x="68580" y="115670"/>
            <a:ext cx="5798820" cy="6463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E0B204-3FAE-BC47-A236-5F247DEEB7FA}"/>
              </a:ext>
            </a:extLst>
          </p:cNvPr>
          <p:cNvSpPr/>
          <p:nvPr/>
        </p:nvSpPr>
        <p:spPr>
          <a:xfrm>
            <a:off x="838200" y="5351932"/>
            <a:ext cx="4267200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>
                <a:latin typeface="Arial"/>
                <a:ea typeface="ＭＳ Ｐゴシック"/>
                <a:cs typeface="Arial"/>
              </a:rPr>
              <a:t>Jonas Almeida</a:t>
            </a:r>
          </a:p>
          <a:p>
            <a:r>
              <a:rPr lang="en-US" dirty="0" err="1">
                <a:latin typeface="Arial"/>
                <a:ea typeface="ＭＳ Ｐゴシック"/>
                <a:cs typeface="Arial"/>
              </a:rPr>
              <a:t>Bhaumik</a:t>
            </a:r>
            <a:r>
              <a:rPr lang="en-US" dirty="0">
                <a:latin typeface="Arial"/>
                <a:ea typeface="ＭＳ Ｐゴシック"/>
                <a:cs typeface="Arial"/>
              </a:rPr>
              <a:t> Patel</a:t>
            </a:r>
          </a:p>
          <a:p>
            <a:r>
              <a:rPr lang="en-US" dirty="0">
                <a:latin typeface="Arial"/>
                <a:ea typeface="ＭＳ Ｐゴシック"/>
                <a:cs typeface="Arial"/>
              </a:rPr>
              <a:t>Montserrat Garcia-</a:t>
            </a:r>
            <a:r>
              <a:rPr lang="en-US" dirty="0" err="1">
                <a:latin typeface="Arial"/>
                <a:ea typeface="ＭＳ Ｐゴシック"/>
                <a:cs typeface="Arial"/>
              </a:rPr>
              <a:t>Closas</a:t>
            </a:r>
            <a:endParaRPr lang="en-US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465B3-F1C8-E241-A5A3-AE02E94C838B}"/>
              </a:ext>
            </a:extLst>
          </p:cNvPr>
          <p:cNvSpPr txBox="1"/>
          <p:nvPr/>
        </p:nvSpPr>
        <p:spPr>
          <a:xfrm>
            <a:off x="8110847" y="902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95DB626-E12E-5B41-A5A2-33E25EED374A}"/>
              </a:ext>
            </a:extLst>
          </p:cNvPr>
          <p:cNvSpPr/>
          <p:nvPr/>
        </p:nvSpPr>
        <p:spPr>
          <a:xfrm>
            <a:off x="5854534" y="-1"/>
            <a:ext cx="3290607" cy="6875813"/>
          </a:xfrm>
          <a:custGeom>
            <a:avLst/>
            <a:gdLst>
              <a:gd name="connsiteX0" fmla="*/ 0 w 3301340"/>
              <a:gd name="connsiteY0" fmla="*/ 0 h 6887688"/>
              <a:gd name="connsiteX1" fmla="*/ 1448790 w 3301340"/>
              <a:gd name="connsiteY1" fmla="*/ 3431969 h 6887688"/>
              <a:gd name="connsiteX2" fmla="*/ 0 w 3301340"/>
              <a:gd name="connsiteY2" fmla="*/ 6887688 h 6887688"/>
              <a:gd name="connsiteX3" fmla="*/ 3289465 w 3301340"/>
              <a:gd name="connsiteY3" fmla="*/ 6863938 h 6887688"/>
              <a:gd name="connsiteX4" fmla="*/ 3301340 w 3301340"/>
              <a:gd name="connsiteY4" fmla="*/ 11875 h 6887688"/>
              <a:gd name="connsiteX5" fmla="*/ 0 w 3301340"/>
              <a:gd name="connsiteY5" fmla="*/ 0 h 6887688"/>
              <a:gd name="connsiteX0" fmla="*/ 0 w 3290607"/>
              <a:gd name="connsiteY0" fmla="*/ 0 h 6887688"/>
              <a:gd name="connsiteX1" fmla="*/ 1448790 w 3290607"/>
              <a:gd name="connsiteY1" fmla="*/ 3431969 h 6887688"/>
              <a:gd name="connsiteX2" fmla="*/ 0 w 3290607"/>
              <a:gd name="connsiteY2" fmla="*/ 6887688 h 6887688"/>
              <a:gd name="connsiteX3" fmla="*/ 3289465 w 3290607"/>
              <a:gd name="connsiteY3" fmla="*/ 6863938 h 6887688"/>
              <a:gd name="connsiteX4" fmla="*/ 3289464 w 3290607"/>
              <a:gd name="connsiteY4" fmla="*/ 0 h 6887688"/>
              <a:gd name="connsiteX5" fmla="*/ 0 w 3290607"/>
              <a:gd name="connsiteY5" fmla="*/ 0 h 6887688"/>
              <a:gd name="connsiteX0" fmla="*/ 0 w 3290607"/>
              <a:gd name="connsiteY0" fmla="*/ 0 h 6875813"/>
              <a:gd name="connsiteX1" fmla="*/ 1448790 w 3290607"/>
              <a:gd name="connsiteY1" fmla="*/ 3431969 h 6875813"/>
              <a:gd name="connsiteX2" fmla="*/ 11875 w 3290607"/>
              <a:gd name="connsiteY2" fmla="*/ 6875813 h 6875813"/>
              <a:gd name="connsiteX3" fmla="*/ 3289465 w 3290607"/>
              <a:gd name="connsiteY3" fmla="*/ 6863938 h 6875813"/>
              <a:gd name="connsiteX4" fmla="*/ 3289464 w 3290607"/>
              <a:gd name="connsiteY4" fmla="*/ 0 h 6875813"/>
              <a:gd name="connsiteX5" fmla="*/ 0 w 3290607"/>
              <a:gd name="connsiteY5" fmla="*/ 0 h 687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0607" h="6875813">
                <a:moveTo>
                  <a:pt x="0" y="0"/>
                </a:moveTo>
                <a:lnTo>
                  <a:pt x="1448790" y="3431969"/>
                </a:lnTo>
                <a:lnTo>
                  <a:pt x="11875" y="6875813"/>
                </a:lnTo>
                <a:lnTo>
                  <a:pt x="3289465" y="6863938"/>
                </a:lnTo>
                <a:cubicBezTo>
                  <a:pt x="3293423" y="4579917"/>
                  <a:pt x="3285506" y="2284021"/>
                  <a:pt x="32894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E0000"/>
          </a:solidFill>
          <a:ln>
            <a:solidFill>
              <a:srgbClr val="9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8884F-8F82-A548-8678-3D303248385F}"/>
              </a:ext>
            </a:extLst>
          </p:cNvPr>
          <p:cNvSpPr/>
          <p:nvPr/>
        </p:nvSpPr>
        <p:spPr>
          <a:xfrm>
            <a:off x="609600" y="2018741"/>
            <a:ext cx="5867400" cy="247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C5FD1-54DD-5D45-ACDB-296EF51F4A47}"/>
              </a:ext>
            </a:extLst>
          </p:cNvPr>
          <p:cNvSpPr/>
          <p:nvPr/>
        </p:nvSpPr>
        <p:spPr>
          <a:xfrm>
            <a:off x="353443" y="1219200"/>
            <a:ext cx="3079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rgbClr val="C00000"/>
                </a:solidFill>
                <a:effectLst/>
              </a:rPr>
              <a:t>epiSphere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A7655-504A-7F4C-98A4-E3E58329C632}"/>
              </a:ext>
            </a:extLst>
          </p:cNvPr>
          <p:cNvSpPr txBox="1"/>
          <p:nvPr/>
        </p:nvSpPr>
        <p:spPr>
          <a:xfrm>
            <a:off x="381000" y="2154406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Portable user-governed Cloud container for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epidemiological data commons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1F3E8-65D7-854F-ADD2-EC60B128225B}"/>
              </a:ext>
            </a:extLst>
          </p:cNvPr>
          <p:cNvSpPr/>
          <p:nvPr/>
        </p:nvSpPr>
        <p:spPr>
          <a:xfrm>
            <a:off x="408024" y="3252805"/>
            <a:ext cx="213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rgbClr val="C00000"/>
                </a:solidFill>
                <a:effectLst/>
              </a:rPr>
              <a:t>epiBox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E68DB2-0E5E-964E-BD88-8EC1001809EB}"/>
              </a:ext>
            </a:extLst>
          </p:cNvPr>
          <p:cNvSpPr txBox="1"/>
          <p:nvPr/>
        </p:nvSpPr>
        <p:spPr>
          <a:xfrm>
            <a:off x="457199" y="4122003"/>
            <a:ext cx="613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You have an inbox, an outbox and … an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epiBox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(Box-backed Web commons)</a:t>
            </a:r>
          </a:p>
        </p:txBody>
      </p:sp>
    </p:spTree>
    <p:extLst>
      <p:ext uri="{BB962C8B-B14F-4D97-AF65-F5344CB8AC3E}">
        <p14:creationId xmlns:p14="http://schemas.microsoft.com/office/powerpoint/2010/main" val="15798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AF0DA-5F5E-7E4C-8007-7E4950798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3"/>
          <a:stretch/>
        </p:blipFill>
        <p:spPr>
          <a:xfrm>
            <a:off x="68580" y="115670"/>
            <a:ext cx="5798820" cy="646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465B3-F1C8-E241-A5A3-AE02E94C838B}"/>
              </a:ext>
            </a:extLst>
          </p:cNvPr>
          <p:cNvSpPr txBox="1"/>
          <p:nvPr/>
        </p:nvSpPr>
        <p:spPr>
          <a:xfrm>
            <a:off x="8110847" y="902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95DB626-E12E-5B41-A5A2-33E25EED374A}"/>
              </a:ext>
            </a:extLst>
          </p:cNvPr>
          <p:cNvSpPr/>
          <p:nvPr/>
        </p:nvSpPr>
        <p:spPr>
          <a:xfrm>
            <a:off x="5867400" y="0"/>
            <a:ext cx="3290607" cy="6875813"/>
          </a:xfrm>
          <a:custGeom>
            <a:avLst/>
            <a:gdLst>
              <a:gd name="connsiteX0" fmla="*/ 0 w 3301340"/>
              <a:gd name="connsiteY0" fmla="*/ 0 h 6887688"/>
              <a:gd name="connsiteX1" fmla="*/ 1448790 w 3301340"/>
              <a:gd name="connsiteY1" fmla="*/ 3431969 h 6887688"/>
              <a:gd name="connsiteX2" fmla="*/ 0 w 3301340"/>
              <a:gd name="connsiteY2" fmla="*/ 6887688 h 6887688"/>
              <a:gd name="connsiteX3" fmla="*/ 3289465 w 3301340"/>
              <a:gd name="connsiteY3" fmla="*/ 6863938 h 6887688"/>
              <a:gd name="connsiteX4" fmla="*/ 3301340 w 3301340"/>
              <a:gd name="connsiteY4" fmla="*/ 11875 h 6887688"/>
              <a:gd name="connsiteX5" fmla="*/ 0 w 3301340"/>
              <a:gd name="connsiteY5" fmla="*/ 0 h 6887688"/>
              <a:gd name="connsiteX0" fmla="*/ 0 w 3290607"/>
              <a:gd name="connsiteY0" fmla="*/ 0 h 6887688"/>
              <a:gd name="connsiteX1" fmla="*/ 1448790 w 3290607"/>
              <a:gd name="connsiteY1" fmla="*/ 3431969 h 6887688"/>
              <a:gd name="connsiteX2" fmla="*/ 0 w 3290607"/>
              <a:gd name="connsiteY2" fmla="*/ 6887688 h 6887688"/>
              <a:gd name="connsiteX3" fmla="*/ 3289465 w 3290607"/>
              <a:gd name="connsiteY3" fmla="*/ 6863938 h 6887688"/>
              <a:gd name="connsiteX4" fmla="*/ 3289464 w 3290607"/>
              <a:gd name="connsiteY4" fmla="*/ 0 h 6887688"/>
              <a:gd name="connsiteX5" fmla="*/ 0 w 3290607"/>
              <a:gd name="connsiteY5" fmla="*/ 0 h 6887688"/>
              <a:gd name="connsiteX0" fmla="*/ 0 w 3290607"/>
              <a:gd name="connsiteY0" fmla="*/ 0 h 6875813"/>
              <a:gd name="connsiteX1" fmla="*/ 1448790 w 3290607"/>
              <a:gd name="connsiteY1" fmla="*/ 3431969 h 6875813"/>
              <a:gd name="connsiteX2" fmla="*/ 11875 w 3290607"/>
              <a:gd name="connsiteY2" fmla="*/ 6875813 h 6875813"/>
              <a:gd name="connsiteX3" fmla="*/ 3289465 w 3290607"/>
              <a:gd name="connsiteY3" fmla="*/ 6863938 h 6875813"/>
              <a:gd name="connsiteX4" fmla="*/ 3289464 w 3290607"/>
              <a:gd name="connsiteY4" fmla="*/ 0 h 6875813"/>
              <a:gd name="connsiteX5" fmla="*/ 0 w 3290607"/>
              <a:gd name="connsiteY5" fmla="*/ 0 h 687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0607" h="6875813">
                <a:moveTo>
                  <a:pt x="0" y="0"/>
                </a:moveTo>
                <a:lnTo>
                  <a:pt x="1448790" y="3431969"/>
                </a:lnTo>
                <a:lnTo>
                  <a:pt x="11875" y="6875813"/>
                </a:lnTo>
                <a:lnTo>
                  <a:pt x="3289465" y="6863938"/>
                </a:lnTo>
                <a:cubicBezTo>
                  <a:pt x="3293423" y="4579917"/>
                  <a:pt x="3285506" y="2284021"/>
                  <a:pt x="32894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E0000"/>
          </a:solidFill>
          <a:ln>
            <a:solidFill>
              <a:srgbClr val="9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8884F-8F82-A548-8678-3D303248385F}"/>
              </a:ext>
            </a:extLst>
          </p:cNvPr>
          <p:cNvSpPr/>
          <p:nvPr/>
        </p:nvSpPr>
        <p:spPr>
          <a:xfrm>
            <a:off x="609600" y="2018741"/>
            <a:ext cx="5867400" cy="247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C5FD1-54DD-5D45-ACDB-296EF51F4A47}"/>
              </a:ext>
            </a:extLst>
          </p:cNvPr>
          <p:cNvSpPr/>
          <p:nvPr/>
        </p:nvSpPr>
        <p:spPr>
          <a:xfrm>
            <a:off x="353443" y="1219200"/>
            <a:ext cx="3079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rgbClr val="C00000"/>
                </a:solidFill>
                <a:effectLst/>
              </a:rPr>
              <a:t>epiSphere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A7655-504A-7F4C-98A4-E3E58329C632}"/>
              </a:ext>
            </a:extLst>
          </p:cNvPr>
          <p:cNvSpPr txBox="1"/>
          <p:nvPr/>
        </p:nvSpPr>
        <p:spPr>
          <a:xfrm>
            <a:off x="381000" y="2154406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Portable user-governed Cloud container for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epidemiological data commons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1F3E8-65D7-854F-ADD2-EC60B128225B}"/>
              </a:ext>
            </a:extLst>
          </p:cNvPr>
          <p:cNvSpPr/>
          <p:nvPr/>
        </p:nvSpPr>
        <p:spPr>
          <a:xfrm>
            <a:off x="385527" y="3267098"/>
            <a:ext cx="3410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/>
              </a:rPr>
              <a:t>Confluence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E68DB2-0E5E-964E-BD88-8EC1001809EB}"/>
              </a:ext>
            </a:extLst>
          </p:cNvPr>
          <p:cNvSpPr txBox="1"/>
          <p:nvPr/>
        </p:nvSpPr>
        <p:spPr>
          <a:xfrm>
            <a:off x="304801" y="4038600"/>
            <a:ext cx="670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we’ve learned from projects like Confluence: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599F3-630B-F84A-96C6-C0F7F052602D}"/>
              </a:ext>
            </a:extLst>
          </p:cNvPr>
          <p:cNvSpPr txBox="1"/>
          <p:nvPr/>
        </p:nvSpPr>
        <p:spPr>
          <a:xfrm>
            <a:off x="304801" y="4731097"/>
            <a:ext cx="6019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1. You care about governance above all else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E45E3-8C63-2641-A7EA-CA3C9D96DDB9}"/>
              </a:ext>
            </a:extLst>
          </p:cNvPr>
          <p:cNvSpPr txBox="1"/>
          <p:nvPr/>
        </p:nvSpPr>
        <p:spPr>
          <a:xfrm>
            <a:off x="304800" y="5257800"/>
            <a:ext cx="6019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2. …  we are very happy about that …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5CA13-DCCD-424C-B36B-49E134DDDE9C}"/>
              </a:ext>
            </a:extLst>
          </p:cNvPr>
          <p:cNvSpPr txBox="1"/>
          <p:nvPr/>
        </p:nvSpPr>
        <p:spPr>
          <a:xfrm>
            <a:off x="609602" y="5640334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B050"/>
                </a:solidFill>
              </a:rPr>
              <a:t> much most portable and scalable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4B099B-A98E-734E-980F-CD0D86B13545}"/>
              </a:ext>
            </a:extLst>
          </p:cNvPr>
          <p:cNvSpPr txBox="1"/>
          <p:nvPr/>
        </p:nvSpPr>
        <p:spPr>
          <a:xfrm>
            <a:off x="609602" y="6072658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00B050"/>
                </a:solidFill>
              </a:rPr>
              <a:t>the next stage of FAIR (participative)</a:t>
            </a:r>
          </a:p>
        </p:txBody>
      </p:sp>
    </p:spTree>
    <p:extLst>
      <p:ext uri="{BB962C8B-B14F-4D97-AF65-F5344CB8AC3E}">
        <p14:creationId xmlns:p14="http://schemas.microsoft.com/office/powerpoint/2010/main" val="12672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1" grpId="0"/>
      <p:bldP spid="14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AF0DA-5F5E-7E4C-8007-7E4950798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3"/>
          <a:stretch/>
        </p:blipFill>
        <p:spPr>
          <a:xfrm>
            <a:off x="68580" y="115670"/>
            <a:ext cx="5798820" cy="646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465B3-F1C8-E241-A5A3-AE02E94C838B}"/>
              </a:ext>
            </a:extLst>
          </p:cNvPr>
          <p:cNvSpPr txBox="1"/>
          <p:nvPr/>
        </p:nvSpPr>
        <p:spPr>
          <a:xfrm>
            <a:off x="8110847" y="902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8884F-8F82-A548-8678-3D303248385F}"/>
              </a:ext>
            </a:extLst>
          </p:cNvPr>
          <p:cNvSpPr/>
          <p:nvPr/>
        </p:nvSpPr>
        <p:spPr>
          <a:xfrm>
            <a:off x="609600" y="2018741"/>
            <a:ext cx="5867400" cy="2477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C5FD1-54DD-5D45-ACDB-296EF51F4A47}"/>
              </a:ext>
            </a:extLst>
          </p:cNvPr>
          <p:cNvSpPr/>
          <p:nvPr/>
        </p:nvSpPr>
        <p:spPr>
          <a:xfrm>
            <a:off x="353443" y="1219200"/>
            <a:ext cx="3079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rgbClr val="C00000"/>
                </a:solidFill>
                <a:effectLst/>
              </a:rPr>
              <a:t>epiSphere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A7655-504A-7F4C-98A4-E3E58329C632}"/>
              </a:ext>
            </a:extLst>
          </p:cNvPr>
          <p:cNvSpPr txBox="1"/>
          <p:nvPr/>
        </p:nvSpPr>
        <p:spPr>
          <a:xfrm>
            <a:off x="381000" y="2154406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Portable user-governed Cloud container for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epidemiological data commons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55FBB-5647-FE4E-95F5-372460BB6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2" y="3121068"/>
            <a:ext cx="6206856" cy="3584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6ED65D-94B4-A24D-AB2F-C4B0F50E488D}"/>
              </a:ext>
            </a:extLst>
          </p:cNvPr>
          <p:cNvSpPr/>
          <p:nvPr/>
        </p:nvSpPr>
        <p:spPr>
          <a:xfrm>
            <a:off x="124843" y="2084491"/>
            <a:ext cx="6123557" cy="9411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n>
                  <a:solidFill>
                    <a:srgbClr val="8E0000"/>
                  </a:solidFill>
                </a:ln>
                <a:solidFill>
                  <a:srgbClr val="FFFF00"/>
                </a:solidFill>
              </a:rPr>
              <a:t>Frontloaded from Box</a:t>
            </a:r>
          </a:p>
        </p:txBody>
      </p:sp>
      <p:sp>
        <p:nvSpPr>
          <p:cNvPr id="9" name="Oval 8">
            <a:hlinkClick r:id="rId5"/>
            <a:extLst>
              <a:ext uri="{FF2B5EF4-FFF2-40B4-BE49-F238E27FC236}">
                <a16:creationId xmlns:a16="http://schemas.microsoft.com/office/drawing/2014/main" id="{A790192B-3229-5147-9AE0-92E2CA178B3C}"/>
              </a:ext>
            </a:extLst>
          </p:cNvPr>
          <p:cNvSpPr/>
          <p:nvPr/>
        </p:nvSpPr>
        <p:spPr>
          <a:xfrm>
            <a:off x="1295400" y="3520759"/>
            <a:ext cx="457200" cy="3487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2D38BE-0B7F-4141-AED3-803DB76D6C98}"/>
              </a:ext>
            </a:extLst>
          </p:cNvPr>
          <p:cNvSpPr/>
          <p:nvPr/>
        </p:nvSpPr>
        <p:spPr>
          <a:xfrm>
            <a:off x="152400" y="4495800"/>
            <a:ext cx="66294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D7877A-19B3-524C-A919-CC939299278A}"/>
              </a:ext>
            </a:extLst>
          </p:cNvPr>
          <p:cNvSpPr/>
          <p:nvPr/>
        </p:nvSpPr>
        <p:spPr>
          <a:xfrm>
            <a:off x="68580" y="2985403"/>
            <a:ext cx="6713220" cy="151039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95DB626-E12E-5B41-A5A2-33E25EED374A}"/>
              </a:ext>
            </a:extLst>
          </p:cNvPr>
          <p:cNvSpPr/>
          <p:nvPr/>
        </p:nvSpPr>
        <p:spPr>
          <a:xfrm>
            <a:off x="5854534" y="-1"/>
            <a:ext cx="3290607" cy="6875813"/>
          </a:xfrm>
          <a:custGeom>
            <a:avLst/>
            <a:gdLst>
              <a:gd name="connsiteX0" fmla="*/ 0 w 3301340"/>
              <a:gd name="connsiteY0" fmla="*/ 0 h 6887688"/>
              <a:gd name="connsiteX1" fmla="*/ 1448790 w 3301340"/>
              <a:gd name="connsiteY1" fmla="*/ 3431969 h 6887688"/>
              <a:gd name="connsiteX2" fmla="*/ 0 w 3301340"/>
              <a:gd name="connsiteY2" fmla="*/ 6887688 h 6887688"/>
              <a:gd name="connsiteX3" fmla="*/ 3289465 w 3301340"/>
              <a:gd name="connsiteY3" fmla="*/ 6863938 h 6887688"/>
              <a:gd name="connsiteX4" fmla="*/ 3301340 w 3301340"/>
              <a:gd name="connsiteY4" fmla="*/ 11875 h 6887688"/>
              <a:gd name="connsiteX5" fmla="*/ 0 w 3301340"/>
              <a:gd name="connsiteY5" fmla="*/ 0 h 6887688"/>
              <a:gd name="connsiteX0" fmla="*/ 0 w 3290607"/>
              <a:gd name="connsiteY0" fmla="*/ 0 h 6887688"/>
              <a:gd name="connsiteX1" fmla="*/ 1448790 w 3290607"/>
              <a:gd name="connsiteY1" fmla="*/ 3431969 h 6887688"/>
              <a:gd name="connsiteX2" fmla="*/ 0 w 3290607"/>
              <a:gd name="connsiteY2" fmla="*/ 6887688 h 6887688"/>
              <a:gd name="connsiteX3" fmla="*/ 3289465 w 3290607"/>
              <a:gd name="connsiteY3" fmla="*/ 6863938 h 6887688"/>
              <a:gd name="connsiteX4" fmla="*/ 3289464 w 3290607"/>
              <a:gd name="connsiteY4" fmla="*/ 0 h 6887688"/>
              <a:gd name="connsiteX5" fmla="*/ 0 w 3290607"/>
              <a:gd name="connsiteY5" fmla="*/ 0 h 6887688"/>
              <a:gd name="connsiteX0" fmla="*/ 0 w 3290607"/>
              <a:gd name="connsiteY0" fmla="*/ 0 h 6875813"/>
              <a:gd name="connsiteX1" fmla="*/ 1448790 w 3290607"/>
              <a:gd name="connsiteY1" fmla="*/ 3431969 h 6875813"/>
              <a:gd name="connsiteX2" fmla="*/ 11875 w 3290607"/>
              <a:gd name="connsiteY2" fmla="*/ 6875813 h 6875813"/>
              <a:gd name="connsiteX3" fmla="*/ 3289465 w 3290607"/>
              <a:gd name="connsiteY3" fmla="*/ 6863938 h 6875813"/>
              <a:gd name="connsiteX4" fmla="*/ 3289464 w 3290607"/>
              <a:gd name="connsiteY4" fmla="*/ 0 h 6875813"/>
              <a:gd name="connsiteX5" fmla="*/ 0 w 3290607"/>
              <a:gd name="connsiteY5" fmla="*/ 0 h 687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0607" h="6875813">
                <a:moveTo>
                  <a:pt x="0" y="0"/>
                </a:moveTo>
                <a:lnTo>
                  <a:pt x="1448790" y="3431969"/>
                </a:lnTo>
                <a:lnTo>
                  <a:pt x="11875" y="6875813"/>
                </a:lnTo>
                <a:lnTo>
                  <a:pt x="3289465" y="6863938"/>
                </a:lnTo>
                <a:cubicBezTo>
                  <a:pt x="3293423" y="4579917"/>
                  <a:pt x="3285506" y="2284021"/>
                  <a:pt x="32894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E0000"/>
          </a:solidFill>
          <a:ln>
            <a:solidFill>
              <a:srgbClr val="9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81CBB9-0801-ED4A-A507-D25AB5A73D59}"/>
              </a:ext>
            </a:extLst>
          </p:cNvPr>
          <p:cNvSpPr/>
          <p:nvPr/>
        </p:nvSpPr>
        <p:spPr>
          <a:xfrm>
            <a:off x="390697" y="4466600"/>
            <a:ext cx="213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rgbClr val="C00000"/>
                </a:solidFill>
                <a:effectLst/>
              </a:rPr>
              <a:t>epiBox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7091D7-162B-484F-A278-7BF0DB6FACD9}"/>
              </a:ext>
            </a:extLst>
          </p:cNvPr>
          <p:cNvSpPr txBox="1"/>
          <p:nvPr/>
        </p:nvSpPr>
        <p:spPr>
          <a:xfrm>
            <a:off x="439872" y="5335798"/>
            <a:ext cx="613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You have an inbox, an outbox and … an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epiBox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(Box-backed Web commons)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3F9040C-9D8E-3744-BF80-C130040951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66" y="3124200"/>
            <a:ext cx="1130134" cy="802344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456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5" grpId="0" animBg="1"/>
      <p:bldP spid="5" grpId="0" animBg="1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9E6ACB-4774-B445-9205-25BB728FA1BF}"/>
              </a:ext>
            </a:extLst>
          </p:cNvPr>
          <p:cNvGrpSpPr/>
          <p:nvPr/>
        </p:nvGrpSpPr>
        <p:grpSpPr>
          <a:xfrm>
            <a:off x="353443" y="1219200"/>
            <a:ext cx="5894957" cy="1766203"/>
            <a:chOff x="353443" y="1219200"/>
            <a:chExt cx="5894957" cy="17662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A3DD2E-D2D8-4140-B90E-984B97F8F36A}"/>
                </a:ext>
              </a:extLst>
            </p:cNvPr>
            <p:cNvSpPr/>
            <p:nvPr/>
          </p:nvSpPr>
          <p:spPr>
            <a:xfrm>
              <a:off x="353443" y="1219200"/>
              <a:ext cx="307994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err="1">
                  <a:ln/>
                  <a:solidFill>
                    <a:srgbClr val="C00000"/>
                  </a:solidFill>
                  <a:effectLst/>
                </a:rPr>
                <a:t>epiSphere</a:t>
              </a:r>
              <a:endParaRPr lang="en-US" sz="5400" b="1" cap="none" spc="0" dirty="0">
                <a:ln/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37D155-A452-2044-BD04-9E8EF54A56DD}"/>
                </a:ext>
              </a:extLst>
            </p:cNvPr>
            <p:cNvSpPr txBox="1"/>
            <p:nvPr/>
          </p:nvSpPr>
          <p:spPr>
            <a:xfrm>
              <a:off x="381000" y="2154406"/>
              <a:ext cx="5867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Portable user-governed Cloud container for 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epidemiological data commons</a:t>
              </a:r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39608923-1B43-4E40-9E31-E3AC17483D85}"/>
              </a:ext>
            </a:extLst>
          </p:cNvPr>
          <p:cNvSpPr/>
          <p:nvPr/>
        </p:nvSpPr>
        <p:spPr>
          <a:xfrm>
            <a:off x="5854534" y="-1"/>
            <a:ext cx="3290607" cy="6875813"/>
          </a:xfrm>
          <a:custGeom>
            <a:avLst/>
            <a:gdLst>
              <a:gd name="connsiteX0" fmla="*/ 0 w 3301340"/>
              <a:gd name="connsiteY0" fmla="*/ 0 h 6887688"/>
              <a:gd name="connsiteX1" fmla="*/ 1448790 w 3301340"/>
              <a:gd name="connsiteY1" fmla="*/ 3431969 h 6887688"/>
              <a:gd name="connsiteX2" fmla="*/ 0 w 3301340"/>
              <a:gd name="connsiteY2" fmla="*/ 6887688 h 6887688"/>
              <a:gd name="connsiteX3" fmla="*/ 3289465 w 3301340"/>
              <a:gd name="connsiteY3" fmla="*/ 6863938 h 6887688"/>
              <a:gd name="connsiteX4" fmla="*/ 3301340 w 3301340"/>
              <a:gd name="connsiteY4" fmla="*/ 11875 h 6887688"/>
              <a:gd name="connsiteX5" fmla="*/ 0 w 3301340"/>
              <a:gd name="connsiteY5" fmla="*/ 0 h 6887688"/>
              <a:gd name="connsiteX0" fmla="*/ 0 w 3290607"/>
              <a:gd name="connsiteY0" fmla="*/ 0 h 6887688"/>
              <a:gd name="connsiteX1" fmla="*/ 1448790 w 3290607"/>
              <a:gd name="connsiteY1" fmla="*/ 3431969 h 6887688"/>
              <a:gd name="connsiteX2" fmla="*/ 0 w 3290607"/>
              <a:gd name="connsiteY2" fmla="*/ 6887688 h 6887688"/>
              <a:gd name="connsiteX3" fmla="*/ 3289465 w 3290607"/>
              <a:gd name="connsiteY3" fmla="*/ 6863938 h 6887688"/>
              <a:gd name="connsiteX4" fmla="*/ 3289464 w 3290607"/>
              <a:gd name="connsiteY4" fmla="*/ 0 h 6887688"/>
              <a:gd name="connsiteX5" fmla="*/ 0 w 3290607"/>
              <a:gd name="connsiteY5" fmla="*/ 0 h 6887688"/>
              <a:gd name="connsiteX0" fmla="*/ 0 w 3290607"/>
              <a:gd name="connsiteY0" fmla="*/ 0 h 6875813"/>
              <a:gd name="connsiteX1" fmla="*/ 1448790 w 3290607"/>
              <a:gd name="connsiteY1" fmla="*/ 3431969 h 6875813"/>
              <a:gd name="connsiteX2" fmla="*/ 11875 w 3290607"/>
              <a:gd name="connsiteY2" fmla="*/ 6875813 h 6875813"/>
              <a:gd name="connsiteX3" fmla="*/ 3289465 w 3290607"/>
              <a:gd name="connsiteY3" fmla="*/ 6863938 h 6875813"/>
              <a:gd name="connsiteX4" fmla="*/ 3289464 w 3290607"/>
              <a:gd name="connsiteY4" fmla="*/ 0 h 6875813"/>
              <a:gd name="connsiteX5" fmla="*/ 0 w 3290607"/>
              <a:gd name="connsiteY5" fmla="*/ 0 h 687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0607" h="6875813">
                <a:moveTo>
                  <a:pt x="0" y="0"/>
                </a:moveTo>
                <a:lnTo>
                  <a:pt x="1448790" y="3431969"/>
                </a:lnTo>
                <a:lnTo>
                  <a:pt x="11875" y="6875813"/>
                </a:lnTo>
                <a:lnTo>
                  <a:pt x="3289465" y="6863938"/>
                </a:lnTo>
                <a:cubicBezTo>
                  <a:pt x="3293423" y="4579917"/>
                  <a:pt x="3285506" y="2284021"/>
                  <a:pt x="32894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E0000"/>
          </a:solidFill>
          <a:ln>
            <a:solidFill>
              <a:srgbClr val="9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499E1D-F9FE-544C-80BF-E100E75BE0AA}"/>
              </a:ext>
            </a:extLst>
          </p:cNvPr>
          <p:cNvGrpSpPr/>
          <p:nvPr/>
        </p:nvGrpSpPr>
        <p:grpSpPr>
          <a:xfrm>
            <a:off x="1893416" y="3367179"/>
            <a:ext cx="2754784" cy="2728821"/>
            <a:chOff x="1893416" y="3367179"/>
            <a:chExt cx="2754784" cy="272882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9F454CDC-29DD-554E-B7C1-235FA498DC8E}"/>
                </a:ext>
              </a:extLst>
            </p:cNvPr>
            <p:cNvSpPr/>
            <p:nvPr/>
          </p:nvSpPr>
          <p:spPr>
            <a:xfrm>
              <a:off x="1893416" y="4296932"/>
              <a:ext cx="2754784" cy="1799068"/>
            </a:xfrm>
            <a:prstGeom prst="triangl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C3B8F46B-906E-4643-AD73-811518758BB5}"/>
                </a:ext>
              </a:extLst>
            </p:cNvPr>
            <p:cNvSpPr/>
            <p:nvPr/>
          </p:nvSpPr>
          <p:spPr>
            <a:xfrm rot="10800000">
              <a:off x="1893416" y="3367179"/>
              <a:ext cx="2754784" cy="1799068"/>
            </a:xfrm>
            <a:prstGeom prst="triangl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D71820-4B86-BC40-B6DD-C7534B714363}"/>
                </a:ext>
              </a:extLst>
            </p:cNvPr>
            <p:cNvSpPr/>
            <p:nvPr/>
          </p:nvSpPr>
          <p:spPr>
            <a:xfrm>
              <a:off x="2851707" y="4311113"/>
              <a:ext cx="838200" cy="869315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EDD3FB-038A-9D47-B2AE-232B0E7FDE6C}"/>
              </a:ext>
            </a:extLst>
          </p:cNvPr>
          <p:cNvGrpSpPr/>
          <p:nvPr/>
        </p:nvGrpSpPr>
        <p:grpSpPr>
          <a:xfrm>
            <a:off x="1895669" y="3367162"/>
            <a:ext cx="2752531" cy="1794530"/>
            <a:chOff x="4230225" y="3024746"/>
            <a:chExt cx="2752531" cy="17945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DCB83333-3B34-534A-9961-DE8710CA8C4B}"/>
                </a:ext>
              </a:extLst>
            </p:cNvPr>
            <p:cNvSpPr/>
            <p:nvPr/>
          </p:nvSpPr>
          <p:spPr>
            <a:xfrm>
              <a:off x="5188518" y="3993790"/>
              <a:ext cx="838200" cy="825486"/>
            </a:xfrm>
            <a:prstGeom prst="blockArc">
              <a:avLst>
                <a:gd name="adj1" fmla="val 11544308"/>
                <a:gd name="adj2" fmla="val 20653985"/>
                <a:gd name="adj3" fmla="val 21645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3431E24-51F3-3945-AF68-D8C5822C5D29}"/>
                </a:ext>
              </a:extLst>
            </p:cNvPr>
            <p:cNvSpPr/>
            <p:nvPr/>
          </p:nvSpPr>
          <p:spPr>
            <a:xfrm>
              <a:off x="4230225" y="3024746"/>
              <a:ext cx="2752531" cy="1287625"/>
            </a:xfrm>
            <a:custGeom>
              <a:avLst/>
              <a:gdLst>
                <a:gd name="connsiteX0" fmla="*/ 0 w 2752531"/>
                <a:gd name="connsiteY0" fmla="*/ 0 h 1287625"/>
                <a:gd name="connsiteX1" fmla="*/ 2752531 w 2752531"/>
                <a:gd name="connsiteY1" fmla="*/ 9331 h 1287625"/>
                <a:gd name="connsiteX2" fmla="*/ 1772816 w 2752531"/>
                <a:gd name="connsiteY2" fmla="*/ 1278294 h 1287625"/>
                <a:gd name="connsiteX3" fmla="*/ 1399592 w 2752531"/>
                <a:gd name="connsiteY3" fmla="*/ 1129004 h 1287625"/>
                <a:gd name="connsiteX4" fmla="*/ 961053 w 2752531"/>
                <a:gd name="connsiteY4" fmla="*/ 1287625 h 1287625"/>
                <a:gd name="connsiteX5" fmla="*/ 0 w 2752531"/>
                <a:gd name="connsiteY5" fmla="*/ 0 h 128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2531" h="1287625">
                  <a:moveTo>
                    <a:pt x="0" y="0"/>
                  </a:moveTo>
                  <a:lnTo>
                    <a:pt x="2752531" y="9331"/>
                  </a:lnTo>
                  <a:lnTo>
                    <a:pt x="1772816" y="1278294"/>
                  </a:lnTo>
                  <a:lnTo>
                    <a:pt x="1399592" y="1129004"/>
                  </a:lnTo>
                  <a:lnTo>
                    <a:pt x="961053" y="12876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5E3428-1288-6342-BDB6-846A156F5218}"/>
              </a:ext>
            </a:extLst>
          </p:cNvPr>
          <p:cNvGrpSpPr/>
          <p:nvPr/>
        </p:nvGrpSpPr>
        <p:grpSpPr>
          <a:xfrm>
            <a:off x="2572579" y="2954594"/>
            <a:ext cx="1254441" cy="3541453"/>
            <a:chOff x="2252670" y="2567911"/>
            <a:chExt cx="1254441" cy="35414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2B7C7F-7CE7-454D-91AB-E795B5779AE3}"/>
                </a:ext>
              </a:extLst>
            </p:cNvPr>
            <p:cNvSpPr txBox="1"/>
            <p:nvPr/>
          </p:nvSpPr>
          <p:spPr>
            <a:xfrm>
              <a:off x="2252670" y="2567911"/>
              <a:ext cx="1233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Analysis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09032C-2FDD-B943-AEC7-7AFF060128D9}"/>
                </a:ext>
              </a:extLst>
            </p:cNvPr>
            <p:cNvSpPr txBox="1"/>
            <p:nvPr/>
          </p:nvSpPr>
          <p:spPr>
            <a:xfrm>
              <a:off x="2475786" y="5647699"/>
              <a:ext cx="8062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Data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E1C39F-9238-C048-984C-97ADA15BD70B}"/>
                </a:ext>
              </a:extLst>
            </p:cNvPr>
            <p:cNvSpPr txBox="1"/>
            <p:nvPr/>
          </p:nvSpPr>
          <p:spPr>
            <a:xfrm>
              <a:off x="2514600" y="4206781"/>
              <a:ext cx="93743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API</a:t>
              </a:r>
            </a:p>
            <a:p>
              <a:pPr algn="ctr"/>
              <a:r>
                <a:rPr lang="en-US" sz="1400" i="1" dirty="0"/>
                <a:t>ecosystem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AFB959-39CC-374A-81A6-F1BDBE0003D6}"/>
                </a:ext>
              </a:extLst>
            </p:cNvPr>
            <p:cNvSpPr txBox="1"/>
            <p:nvPr/>
          </p:nvSpPr>
          <p:spPr>
            <a:xfrm>
              <a:off x="2298575" y="3346283"/>
              <a:ext cx="1208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Web, http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85EF6F-DDC9-E340-B09A-98C8F068BA24}"/>
                </a:ext>
              </a:extLst>
            </p:cNvPr>
            <p:cNvSpPr txBox="1"/>
            <p:nvPr/>
          </p:nvSpPr>
          <p:spPr>
            <a:xfrm>
              <a:off x="2516359" y="5098781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Cloud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3F1D02-5354-FA45-8F0B-2295A0849C4C}"/>
              </a:ext>
            </a:extLst>
          </p:cNvPr>
          <p:cNvGrpSpPr/>
          <p:nvPr/>
        </p:nvGrpSpPr>
        <p:grpSpPr>
          <a:xfrm rot="1949094">
            <a:off x="5752961" y="2748083"/>
            <a:ext cx="2752531" cy="1794530"/>
            <a:chOff x="4230225" y="3024746"/>
            <a:chExt cx="2752531" cy="1794530"/>
          </a:xfrm>
          <a:solidFill>
            <a:srgbClr val="FFC000"/>
          </a:solidFill>
        </p:grpSpPr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C21628C9-5B2A-784E-B2DD-56481ADF6A00}"/>
                </a:ext>
              </a:extLst>
            </p:cNvPr>
            <p:cNvSpPr/>
            <p:nvPr/>
          </p:nvSpPr>
          <p:spPr>
            <a:xfrm>
              <a:off x="5188518" y="3993790"/>
              <a:ext cx="838200" cy="825486"/>
            </a:xfrm>
            <a:prstGeom prst="blockArc">
              <a:avLst>
                <a:gd name="adj1" fmla="val 11544308"/>
                <a:gd name="adj2" fmla="val 20653985"/>
                <a:gd name="adj3" fmla="val 21645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3C7C0D6-6078-E146-B95E-BF6CA574AEB5}"/>
                </a:ext>
              </a:extLst>
            </p:cNvPr>
            <p:cNvSpPr/>
            <p:nvPr/>
          </p:nvSpPr>
          <p:spPr>
            <a:xfrm>
              <a:off x="4230225" y="3024746"/>
              <a:ext cx="2752531" cy="1287625"/>
            </a:xfrm>
            <a:custGeom>
              <a:avLst/>
              <a:gdLst>
                <a:gd name="connsiteX0" fmla="*/ 0 w 2752531"/>
                <a:gd name="connsiteY0" fmla="*/ 0 h 1287625"/>
                <a:gd name="connsiteX1" fmla="*/ 2752531 w 2752531"/>
                <a:gd name="connsiteY1" fmla="*/ 9331 h 1287625"/>
                <a:gd name="connsiteX2" fmla="*/ 1772816 w 2752531"/>
                <a:gd name="connsiteY2" fmla="*/ 1278294 h 1287625"/>
                <a:gd name="connsiteX3" fmla="*/ 1399592 w 2752531"/>
                <a:gd name="connsiteY3" fmla="*/ 1129004 h 1287625"/>
                <a:gd name="connsiteX4" fmla="*/ 961053 w 2752531"/>
                <a:gd name="connsiteY4" fmla="*/ 1287625 h 1287625"/>
                <a:gd name="connsiteX5" fmla="*/ 0 w 2752531"/>
                <a:gd name="connsiteY5" fmla="*/ 0 h 128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2531" h="1287625">
                  <a:moveTo>
                    <a:pt x="0" y="0"/>
                  </a:moveTo>
                  <a:lnTo>
                    <a:pt x="2752531" y="9331"/>
                  </a:lnTo>
                  <a:lnTo>
                    <a:pt x="1772816" y="1278294"/>
                  </a:lnTo>
                  <a:lnTo>
                    <a:pt x="1399592" y="1129004"/>
                  </a:lnTo>
                  <a:lnTo>
                    <a:pt x="961053" y="12876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D24EDC-A25F-F04B-B6BE-094287259CF8}"/>
              </a:ext>
            </a:extLst>
          </p:cNvPr>
          <p:cNvGrpSpPr/>
          <p:nvPr/>
        </p:nvGrpSpPr>
        <p:grpSpPr>
          <a:xfrm rot="8738426">
            <a:off x="4807569" y="4191590"/>
            <a:ext cx="2752531" cy="1794530"/>
            <a:chOff x="4230225" y="3024746"/>
            <a:chExt cx="2752531" cy="17945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2" name="Block Arc 41">
              <a:extLst>
                <a:ext uri="{FF2B5EF4-FFF2-40B4-BE49-F238E27FC236}">
                  <a16:creationId xmlns:a16="http://schemas.microsoft.com/office/drawing/2014/main" id="{39A3162A-A5AD-014B-943B-F7E59FDA1741}"/>
                </a:ext>
              </a:extLst>
            </p:cNvPr>
            <p:cNvSpPr/>
            <p:nvPr/>
          </p:nvSpPr>
          <p:spPr>
            <a:xfrm>
              <a:off x="5188518" y="3993790"/>
              <a:ext cx="838200" cy="825486"/>
            </a:xfrm>
            <a:prstGeom prst="blockArc">
              <a:avLst>
                <a:gd name="adj1" fmla="val 11544308"/>
                <a:gd name="adj2" fmla="val 20653985"/>
                <a:gd name="adj3" fmla="val 21645"/>
              </a:avLst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9875CD3-D3AF-B444-8839-530200F1340E}"/>
                </a:ext>
              </a:extLst>
            </p:cNvPr>
            <p:cNvSpPr/>
            <p:nvPr/>
          </p:nvSpPr>
          <p:spPr>
            <a:xfrm>
              <a:off x="4230225" y="3024746"/>
              <a:ext cx="2752531" cy="1287625"/>
            </a:xfrm>
            <a:custGeom>
              <a:avLst/>
              <a:gdLst>
                <a:gd name="connsiteX0" fmla="*/ 0 w 2752531"/>
                <a:gd name="connsiteY0" fmla="*/ 0 h 1287625"/>
                <a:gd name="connsiteX1" fmla="*/ 2752531 w 2752531"/>
                <a:gd name="connsiteY1" fmla="*/ 9331 h 1287625"/>
                <a:gd name="connsiteX2" fmla="*/ 1772816 w 2752531"/>
                <a:gd name="connsiteY2" fmla="*/ 1278294 h 1287625"/>
                <a:gd name="connsiteX3" fmla="*/ 1399592 w 2752531"/>
                <a:gd name="connsiteY3" fmla="*/ 1129004 h 1287625"/>
                <a:gd name="connsiteX4" fmla="*/ 961053 w 2752531"/>
                <a:gd name="connsiteY4" fmla="*/ 1287625 h 1287625"/>
                <a:gd name="connsiteX5" fmla="*/ 0 w 2752531"/>
                <a:gd name="connsiteY5" fmla="*/ 0 h 128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2531" h="1287625">
                  <a:moveTo>
                    <a:pt x="0" y="0"/>
                  </a:moveTo>
                  <a:lnTo>
                    <a:pt x="2752531" y="9331"/>
                  </a:lnTo>
                  <a:lnTo>
                    <a:pt x="1772816" y="1278294"/>
                  </a:lnTo>
                  <a:lnTo>
                    <a:pt x="1399592" y="1129004"/>
                  </a:lnTo>
                  <a:lnTo>
                    <a:pt x="961053" y="12876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9245525-CD18-184B-A10F-28D52F6CAA8E}"/>
              </a:ext>
            </a:extLst>
          </p:cNvPr>
          <p:cNvSpPr/>
          <p:nvPr/>
        </p:nvSpPr>
        <p:spPr>
          <a:xfrm>
            <a:off x="1143000" y="4296932"/>
            <a:ext cx="4114800" cy="10370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552AA7-176C-C142-9338-831DFADEB776}"/>
              </a:ext>
            </a:extLst>
          </p:cNvPr>
          <p:cNvSpPr txBox="1"/>
          <p:nvPr/>
        </p:nvSpPr>
        <p:spPr>
          <a:xfrm>
            <a:off x="1159400" y="4492300"/>
            <a:ext cx="145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Interoperable thin middle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F34CF-CBD8-4247-8BA2-0722BDC73C57}"/>
              </a:ext>
            </a:extLst>
          </p:cNvPr>
          <p:cNvSpPr/>
          <p:nvPr/>
        </p:nvSpPr>
        <p:spPr>
          <a:xfrm>
            <a:off x="4148675" y="4641288"/>
            <a:ext cx="88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70C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AuthNZ</a:t>
            </a:r>
            <a:endParaRPr lang="en-US" i="1" dirty="0">
              <a:solidFill>
                <a:srgbClr val="0070C0"/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FD7429-2039-044B-9C85-0797223DF146}"/>
              </a:ext>
            </a:extLst>
          </p:cNvPr>
          <p:cNvSpPr/>
          <p:nvPr/>
        </p:nvSpPr>
        <p:spPr>
          <a:xfrm rot="18013978">
            <a:off x="4107395" y="3158246"/>
            <a:ext cx="2467140" cy="64633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E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The “hidden structure” of the Web as a data space 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CEBAD-710D-C243-8863-0778217CEFBE}"/>
              </a:ext>
            </a:extLst>
          </p:cNvPr>
          <p:cNvSpPr txBox="1"/>
          <p:nvPr/>
        </p:nvSpPr>
        <p:spPr>
          <a:xfrm>
            <a:off x="0" y="6412468"/>
            <a:ext cx="521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E0000"/>
                </a:solidFill>
              </a:rPr>
              <a:t>*</a:t>
            </a:r>
            <a:r>
              <a:rPr lang="en-US" dirty="0"/>
              <a:t> ONC’s </a:t>
            </a:r>
            <a:r>
              <a:rPr lang="en-US" dirty="0">
                <a:hlinkClick r:id="rId3"/>
              </a:rPr>
              <a:t>Shared Nationwide Interoperability Roadmap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442AF0-E2E5-B54F-9AFC-C170A1D0042C}"/>
              </a:ext>
            </a:extLst>
          </p:cNvPr>
          <p:cNvSpPr/>
          <p:nvPr/>
        </p:nvSpPr>
        <p:spPr>
          <a:xfrm>
            <a:off x="109689" y="4441204"/>
            <a:ext cx="996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solidFill>
                  <a:srgbClr val="8E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0261 -0.173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4" grpId="0" animBg="1"/>
      <p:bldP spid="45" grpId="0"/>
      <p:bldP spid="2" grpId="0"/>
      <p:bldP spid="28" grpId="1" animBg="1"/>
      <p:bldP spid="3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9608923-1B43-4E40-9E31-E3AC17483D85}"/>
              </a:ext>
            </a:extLst>
          </p:cNvPr>
          <p:cNvSpPr/>
          <p:nvPr/>
        </p:nvSpPr>
        <p:spPr>
          <a:xfrm>
            <a:off x="5854534" y="-1"/>
            <a:ext cx="3290607" cy="6875813"/>
          </a:xfrm>
          <a:custGeom>
            <a:avLst/>
            <a:gdLst>
              <a:gd name="connsiteX0" fmla="*/ 0 w 3301340"/>
              <a:gd name="connsiteY0" fmla="*/ 0 h 6887688"/>
              <a:gd name="connsiteX1" fmla="*/ 1448790 w 3301340"/>
              <a:gd name="connsiteY1" fmla="*/ 3431969 h 6887688"/>
              <a:gd name="connsiteX2" fmla="*/ 0 w 3301340"/>
              <a:gd name="connsiteY2" fmla="*/ 6887688 h 6887688"/>
              <a:gd name="connsiteX3" fmla="*/ 3289465 w 3301340"/>
              <a:gd name="connsiteY3" fmla="*/ 6863938 h 6887688"/>
              <a:gd name="connsiteX4" fmla="*/ 3301340 w 3301340"/>
              <a:gd name="connsiteY4" fmla="*/ 11875 h 6887688"/>
              <a:gd name="connsiteX5" fmla="*/ 0 w 3301340"/>
              <a:gd name="connsiteY5" fmla="*/ 0 h 6887688"/>
              <a:gd name="connsiteX0" fmla="*/ 0 w 3290607"/>
              <a:gd name="connsiteY0" fmla="*/ 0 h 6887688"/>
              <a:gd name="connsiteX1" fmla="*/ 1448790 w 3290607"/>
              <a:gd name="connsiteY1" fmla="*/ 3431969 h 6887688"/>
              <a:gd name="connsiteX2" fmla="*/ 0 w 3290607"/>
              <a:gd name="connsiteY2" fmla="*/ 6887688 h 6887688"/>
              <a:gd name="connsiteX3" fmla="*/ 3289465 w 3290607"/>
              <a:gd name="connsiteY3" fmla="*/ 6863938 h 6887688"/>
              <a:gd name="connsiteX4" fmla="*/ 3289464 w 3290607"/>
              <a:gd name="connsiteY4" fmla="*/ 0 h 6887688"/>
              <a:gd name="connsiteX5" fmla="*/ 0 w 3290607"/>
              <a:gd name="connsiteY5" fmla="*/ 0 h 6887688"/>
              <a:gd name="connsiteX0" fmla="*/ 0 w 3290607"/>
              <a:gd name="connsiteY0" fmla="*/ 0 h 6875813"/>
              <a:gd name="connsiteX1" fmla="*/ 1448790 w 3290607"/>
              <a:gd name="connsiteY1" fmla="*/ 3431969 h 6875813"/>
              <a:gd name="connsiteX2" fmla="*/ 11875 w 3290607"/>
              <a:gd name="connsiteY2" fmla="*/ 6875813 h 6875813"/>
              <a:gd name="connsiteX3" fmla="*/ 3289465 w 3290607"/>
              <a:gd name="connsiteY3" fmla="*/ 6863938 h 6875813"/>
              <a:gd name="connsiteX4" fmla="*/ 3289464 w 3290607"/>
              <a:gd name="connsiteY4" fmla="*/ 0 h 6875813"/>
              <a:gd name="connsiteX5" fmla="*/ 0 w 3290607"/>
              <a:gd name="connsiteY5" fmla="*/ 0 h 687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0607" h="6875813">
                <a:moveTo>
                  <a:pt x="0" y="0"/>
                </a:moveTo>
                <a:lnTo>
                  <a:pt x="1448790" y="3431969"/>
                </a:lnTo>
                <a:lnTo>
                  <a:pt x="11875" y="6875813"/>
                </a:lnTo>
                <a:lnTo>
                  <a:pt x="3289465" y="6863938"/>
                </a:lnTo>
                <a:cubicBezTo>
                  <a:pt x="3293423" y="4579917"/>
                  <a:pt x="3285506" y="2284021"/>
                  <a:pt x="32894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E0000"/>
          </a:solidFill>
          <a:ln>
            <a:solidFill>
              <a:srgbClr val="9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499E1D-F9FE-544C-80BF-E100E75BE0AA}"/>
              </a:ext>
            </a:extLst>
          </p:cNvPr>
          <p:cNvGrpSpPr/>
          <p:nvPr/>
        </p:nvGrpSpPr>
        <p:grpSpPr>
          <a:xfrm>
            <a:off x="1893416" y="3367179"/>
            <a:ext cx="2754784" cy="2728821"/>
            <a:chOff x="1893416" y="3367179"/>
            <a:chExt cx="2754784" cy="272882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9F454CDC-29DD-554E-B7C1-235FA498DC8E}"/>
                </a:ext>
              </a:extLst>
            </p:cNvPr>
            <p:cNvSpPr/>
            <p:nvPr/>
          </p:nvSpPr>
          <p:spPr>
            <a:xfrm>
              <a:off x="1893416" y="4296932"/>
              <a:ext cx="2754784" cy="1799068"/>
            </a:xfrm>
            <a:prstGeom prst="triangl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C3B8F46B-906E-4643-AD73-811518758BB5}"/>
                </a:ext>
              </a:extLst>
            </p:cNvPr>
            <p:cNvSpPr/>
            <p:nvPr/>
          </p:nvSpPr>
          <p:spPr>
            <a:xfrm rot="10800000">
              <a:off x="1893416" y="3367179"/>
              <a:ext cx="2754784" cy="1799068"/>
            </a:xfrm>
            <a:prstGeom prst="triangl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D71820-4B86-BC40-B6DD-C7534B714363}"/>
                </a:ext>
              </a:extLst>
            </p:cNvPr>
            <p:cNvSpPr/>
            <p:nvPr/>
          </p:nvSpPr>
          <p:spPr>
            <a:xfrm>
              <a:off x="2851707" y="4311113"/>
              <a:ext cx="838200" cy="869315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EDD3FB-038A-9D47-B2AE-232B0E7FDE6C}"/>
              </a:ext>
            </a:extLst>
          </p:cNvPr>
          <p:cNvGrpSpPr/>
          <p:nvPr/>
        </p:nvGrpSpPr>
        <p:grpSpPr>
          <a:xfrm>
            <a:off x="1895669" y="3367162"/>
            <a:ext cx="2752531" cy="1794530"/>
            <a:chOff x="4230225" y="3024746"/>
            <a:chExt cx="2752531" cy="17945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DCB83333-3B34-534A-9961-DE8710CA8C4B}"/>
                </a:ext>
              </a:extLst>
            </p:cNvPr>
            <p:cNvSpPr/>
            <p:nvPr/>
          </p:nvSpPr>
          <p:spPr>
            <a:xfrm>
              <a:off x="5188518" y="3993790"/>
              <a:ext cx="838200" cy="825486"/>
            </a:xfrm>
            <a:prstGeom prst="blockArc">
              <a:avLst>
                <a:gd name="adj1" fmla="val 11544308"/>
                <a:gd name="adj2" fmla="val 20653985"/>
                <a:gd name="adj3" fmla="val 21645"/>
              </a:avLst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3431E24-51F3-3945-AF68-D8C5822C5D29}"/>
                </a:ext>
              </a:extLst>
            </p:cNvPr>
            <p:cNvSpPr/>
            <p:nvPr/>
          </p:nvSpPr>
          <p:spPr>
            <a:xfrm>
              <a:off x="4230225" y="3024746"/>
              <a:ext cx="2752531" cy="1287625"/>
            </a:xfrm>
            <a:custGeom>
              <a:avLst/>
              <a:gdLst>
                <a:gd name="connsiteX0" fmla="*/ 0 w 2752531"/>
                <a:gd name="connsiteY0" fmla="*/ 0 h 1287625"/>
                <a:gd name="connsiteX1" fmla="*/ 2752531 w 2752531"/>
                <a:gd name="connsiteY1" fmla="*/ 9331 h 1287625"/>
                <a:gd name="connsiteX2" fmla="*/ 1772816 w 2752531"/>
                <a:gd name="connsiteY2" fmla="*/ 1278294 h 1287625"/>
                <a:gd name="connsiteX3" fmla="*/ 1399592 w 2752531"/>
                <a:gd name="connsiteY3" fmla="*/ 1129004 h 1287625"/>
                <a:gd name="connsiteX4" fmla="*/ 961053 w 2752531"/>
                <a:gd name="connsiteY4" fmla="*/ 1287625 h 1287625"/>
                <a:gd name="connsiteX5" fmla="*/ 0 w 2752531"/>
                <a:gd name="connsiteY5" fmla="*/ 0 h 128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2531" h="1287625">
                  <a:moveTo>
                    <a:pt x="0" y="0"/>
                  </a:moveTo>
                  <a:lnTo>
                    <a:pt x="2752531" y="9331"/>
                  </a:lnTo>
                  <a:lnTo>
                    <a:pt x="1772816" y="1278294"/>
                  </a:lnTo>
                  <a:lnTo>
                    <a:pt x="1399592" y="1129004"/>
                  </a:lnTo>
                  <a:lnTo>
                    <a:pt x="961053" y="12876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5E3428-1288-6342-BDB6-846A156F5218}"/>
              </a:ext>
            </a:extLst>
          </p:cNvPr>
          <p:cNvGrpSpPr/>
          <p:nvPr/>
        </p:nvGrpSpPr>
        <p:grpSpPr>
          <a:xfrm>
            <a:off x="2572579" y="2954594"/>
            <a:ext cx="1254441" cy="3541453"/>
            <a:chOff x="2252670" y="2567911"/>
            <a:chExt cx="1254441" cy="35414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2B7C7F-7CE7-454D-91AB-E795B5779AE3}"/>
                </a:ext>
              </a:extLst>
            </p:cNvPr>
            <p:cNvSpPr txBox="1"/>
            <p:nvPr/>
          </p:nvSpPr>
          <p:spPr>
            <a:xfrm>
              <a:off x="2252670" y="2567911"/>
              <a:ext cx="1233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Analysis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09032C-2FDD-B943-AEC7-7AFF060128D9}"/>
                </a:ext>
              </a:extLst>
            </p:cNvPr>
            <p:cNvSpPr txBox="1"/>
            <p:nvPr/>
          </p:nvSpPr>
          <p:spPr>
            <a:xfrm>
              <a:off x="2475786" y="5647699"/>
              <a:ext cx="8062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Data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E1C39F-9238-C048-984C-97ADA15BD70B}"/>
                </a:ext>
              </a:extLst>
            </p:cNvPr>
            <p:cNvSpPr txBox="1"/>
            <p:nvPr/>
          </p:nvSpPr>
          <p:spPr>
            <a:xfrm>
              <a:off x="2514600" y="4206781"/>
              <a:ext cx="93743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API</a:t>
              </a:r>
            </a:p>
            <a:p>
              <a:pPr algn="ctr"/>
              <a:r>
                <a:rPr lang="en-US" sz="1400" i="1" dirty="0"/>
                <a:t>ecosystem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AFB959-39CC-374A-81A6-F1BDBE0003D6}"/>
                </a:ext>
              </a:extLst>
            </p:cNvPr>
            <p:cNvSpPr txBox="1"/>
            <p:nvPr/>
          </p:nvSpPr>
          <p:spPr>
            <a:xfrm>
              <a:off x="2298575" y="3346283"/>
              <a:ext cx="1208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Web, http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85EF6F-DDC9-E340-B09A-98C8F068BA24}"/>
                </a:ext>
              </a:extLst>
            </p:cNvPr>
            <p:cNvSpPr txBox="1"/>
            <p:nvPr/>
          </p:nvSpPr>
          <p:spPr>
            <a:xfrm>
              <a:off x="2516359" y="5098781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Cloud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ABCBBDD-149B-644F-A0DB-48CD0DB6FBBF}"/>
              </a:ext>
            </a:extLst>
          </p:cNvPr>
          <p:cNvSpPr/>
          <p:nvPr/>
        </p:nvSpPr>
        <p:spPr>
          <a:xfrm>
            <a:off x="227740" y="116283"/>
            <a:ext cx="213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rgbClr val="C00000"/>
                </a:solidFill>
                <a:effectLst/>
              </a:rPr>
              <a:t>epiBox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B607A1-E2EE-A24A-A300-309A7696DB15}"/>
              </a:ext>
            </a:extLst>
          </p:cNvPr>
          <p:cNvSpPr txBox="1"/>
          <p:nvPr/>
        </p:nvSpPr>
        <p:spPr>
          <a:xfrm>
            <a:off x="304800" y="972426"/>
            <a:ext cx="613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You have an inbox, an outbox and … an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epiBox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(Box-backed Web computing)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16CA6F-B3A8-7F4F-A775-B3801F3EC396}"/>
              </a:ext>
            </a:extLst>
          </p:cNvPr>
          <p:cNvGrpSpPr/>
          <p:nvPr/>
        </p:nvGrpSpPr>
        <p:grpSpPr>
          <a:xfrm>
            <a:off x="1905000" y="3387070"/>
            <a:ext cx="2752531" cy="1794530"/>
            <a:chOff x="4230225" y="3024746"/>
            <a:chExt cx="2752531" cy="1794530"/>
          </a:xfrm>
          <a:solidFill>
            <a:schemeClr val="bg1"/>
          </a:solidFill>
        </p:grpSpPr>
        <p:sp>
          <p:nvSpPr>
            <p:cNvPr id="48" name="Block Arc 47">
              <a:extLst>
                <a:ext uri="{FF2B5EF4-FFF2-40B4-BE49-F238E27FC236}">
                  <a16:creationId xmlns:a16="http://schemas.microsoft.com/office/drawing/2014/main" id="{D65126D7-1B8B-9145-B527-B33398B65322}"/>
                </a:ext>
              </a:extLst>
            </p:cNvPr>
            <p:cNvSpPr/>
            <p:nvPr/>
          </p:nvSpPr>
          <p:spPr>
            <a:xfrm>
              <a:off x="5188518" y="3993790"/>
              <a:ext cx="838200" cy="825486"/>
            </a:xfrm>
            <a:prstGeom prst="blockArc">
              <a:avLst>
                <a:gd name="adj1" fmla="val 11544308"/>
                <a:gd name="adj2" fmla="val 20653985"/>
                <a:gd name="adj3" fmla="val 21645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482EE23-EB07-3345-BAE4-CD5398C479C7}"/>
                </a:ext>
              </a:extLst>
            </p:cNvPr>
            <p:cNvSpPr/>
            <p:nvPr/>
          </p:nvSpPr>
          <p:spPr>
            <a:xfrm>
              <a:off x="4230225" y="3024746"/>
              <a:ext cx="2752531" cy="1287625"/>
            </a:xfrm>
            <a:custGeom>
              <a:avLst/>
              <a:gdLst>
                <a:gd name="connsiteX0" fmla="*/ 0 w 2752531"/>
                <a:gd name="connsiteY0" fmla="*/ 0 h 1287625"/>
                <a:gd name="connsiteX1" fmla="*/ 2752531 w 2752531"/>
                <a:gd name="connsiteY1" fmla="*/ 9331 h 1287625"/>
                <a:gd name="connsiteX2" fmla="*/ 1772816 w 2752531"/>
                <a:gd name="connsiteY2" fmla="*/ 1278294 h 1287625"/>
                <a:gd name="connsiteX3" fmla="*/ 1399592 w 2752531"/>
                <a:gd name="connsiteY3" fmla="*/ 1129004 h 1287625"/>
                <a:gd name="connsiteX4" fmla="*/ 961053 w 2752531"/>
                <a:gd name="connsiteY4" fmla="*/ 1287625 h 1287625"/>
                <a:gd name="connsiteX5" fmla="*/ 0 w 2752531"/>
                <a:gd name="connsiteY5" fmla="*/ 0 h 128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2531" h="1287625">
                  <a:moveTo>
                    <a:pt x="0" y="0"/>
                  </a:moveTo>
                  <a:lnTo>
                    <a:pt x="2752531" y="9331"/>
                  </a:lnTo>
                  <a:lnTo>
                    <a:pt x="1772816" y="1278294"/>
                  </a:lnTo>
                  <a:lnTo>
                    <a:pt x="1399592" y="1129004"/>
                  </a:lnTo>
                  <a:lnTo>
                    <a:pt x="961053" y="12876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787D08-8C36-D34C-9D16-A532BED793F7}"/>
              </a:ext>
            </a:extLst>
          </p:cNvPr>
          <p:cNvSpPr/>
          <p:nvPr/>
        </p:nvSpPr>
        <p:spPr>
          <a:xfrm>
            <a:off x="1893415" y="3367162"/>
            <a:ext cx="2907185" cy="61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9FC341-DE24-5949-BAA8-3E33FA774801}"/>
              </a:ext>
            </a:extLst>
          </p:cNvPr>
          <p:cNvGrpSpPr/>
          <p:nvPr/>
        </p:nvGrpSpPr>
        <p:grpSpPr>
          <a:xfrm>
            <a:off x="227740" y="76200"/>
            <a:ext cx="5894957" cy="1766203"/>
            <a:chOff x="353443" y="1219200"/>
            <a:chExt cx="5894957" cy="176620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01C3D6-93C4-B641-A312-0460CAE92DE1}"/>
                </a:ext>
              </a:extLst>
            </p:cNvPr>
            <p:cNvSpPr/>
            <p:nvPr/>
          </p:nvSpPr>
          <p:spPr>
            <a:xfrm>
              <a:off x="353443" y="1219200"/>
              <a:ext cx="307994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err="1">
                  <a:ln/>
                  <a:solidFill>
                    <a:srgbClr val="C00000"/>
                  </a:solidFill>
                  <a:effectLst/>
                </a:rPr>
                <a:t>epiSphere</a:t>
              </a:r>
              <a:endParaRPr lang="en-US" sz="5400" b="1" cap="none" spc="0" dirty="0">
                <a:ln/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F235F1-ADD7-6848-B2AF-FF08B6BAF3A4}"/>
                </a:ext>
              </a:extLst>
            </p:cNvPr>
            <p:cNvSpPr txBox="1"/>
            <p:nvPr/>
          </p:nvSpPr>
          <p:spPr>
            <a:xfrm>
              <a:off x="381000" y="2154406"/>
              <a:ext cx="5867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Portable user-governed Cloud container for 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epidemiological data commons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41729C-3DD1-C942-86FF-9AD5BCEB773C}"/>
              </a:ext>
            </a:extLst>
          </p:cNvPr>
          <p:cNvSpPr txBox="1"/>
          <p:nvPr/>
        </p:nvSpPr>
        <p:spPr>
          <a:xfrm rot="18476843">
            <a:off x="1861426" y="5126164"/>
            <a:ext cx="100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hlinkClick r:id="rId3"/>
              </a:rPr>
              <a:t>Box.com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36F7084-DFBD-8540-BC10-8DFA682C2174}"/>
              </a:ext>
            </a:extLst>
          </p:cNvPr>
          <p:cNvSpPr/>
          <p:nvPr/>
        </p:nvSpPr>
        <p:spPr>
          <a:xfrm>
            <a:off x="1143000" y="4296932"/>
            <a:ext cx="4114800" cy="10370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44A592-522D-3544-A617-D1DAB9ABD260}"/>
              </a:ext>
            </a:extLst>
          </p:cNvPr>
          <p:cNvSpPr txBox="1"/>
          <p:nvPr/>
        </p:nvSpPr>
        <p:spPr>
          <a:xfrm>
            <a:off x="1159400" y="4492300"/>
            <a:ext cx="145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Interoperable thin middle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340199-9997-2A4E-93A5-114009C609D1}"/>
              </a:ext>
            </a:extLst>
          </p:cNvPr>
          <p:cNvGrpSpPr/>
          <p:nvPr/>
        </p:nvGrpSpPr>
        <p:grpSpPr>
          <a:xfrm>
            <a:off x="656553" y="2546652"/>
            <a:ext cx="4796726" cy="1854866"/>
            <a:chOff x="-3206353" y="73190"/>
            <a:chExt cx="4796726" cy="1854866"/>
          </a:xfrm>
        </p:grpSpPr>
        <p:sp>
          <p:nvSpPr>
            <p:cNvPr id="58" name="Snip Same Side Corner Rectangle 57">
              <a:extLst>
                <a:ext uri="{FF2B5EF4-FFF2-40B4-BE49-F238E27FC236}">
                  <a16:creationId xmlns:a16="http://schemas.microsoft.com/office/drawing/2014/main" id="{E9D8F9C8-2831-F340-8A04-485C4258BFF8}"/>
                </a:ext>
              </a:extLst>
            </p:cNvPr>
            <p:cNvSpPr/>
            <p:nvPr/>
          </p:nvSpPr>
          <p:spPr>
            <a:xfrm flipV="1">
              <a:off x="-2970436" y="288821"/>
              <a:ext cx="1482722" cy="1510421"/>
            </a:xfrm>
            <a:prstGeom prst="snip2SameRect">
              <a:avLst>
                <a:gd name="adj1" fmla="val 42679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09F2C9CF-857A-D442-97CD-A0BC65F38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06353" y="139391"/>
              <a:ext cx="2546158" cy="1411077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</p:pic>
        <p:sp>
          <p:nvSpPr>
            <p:cNvPr id="60" name="Snip Same Side Corner Rectangle 59">
              <a:extLst>
                <a:ext uri="{FF2B5EF4-FFF2-40B4-BE49-F238E27FC236}">
                  <a16:creationId xmlns:a16="http://schemas.microsoft.com/office/drawing/2014/main" id="{0C081376-A866-0747-A899-A343DF6E0016}"/>
                </a:ext>
              </a:extLst>
            </p:cNvPr>
            <p:cNvSpPr/>
            <p:nvPr/>
          </p:nvSpPr>
          <p:spPr>
            <a:xfrm flipV="1">
              <a:off x="-65387" y="308034"/>
              <a:ext cx="1482722" cy="1510421"/>
            </a:xfrm>
            <a:prstGeom prst="snip2SameRect">
              <a:avLst>
                <a:gd name="adj1" fmla="val 42679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1FA728-C784-B449-A86F-BAB0859A0ED3}"/>
                </a:ext>
              </a:extLst>
            </p:cNvPr>
            <p:cNvSpPr txBox="1"/>
            <p:nvPr/>
          </p:nvSpPr>
          <p:spPr>
            <a:xfrm>
              <a:off x="-1882525" y="1500044"/>
              <a:ext cx="1003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analytics</a:t>
              </a:r>
            </a:p>
          </p:txBody>
        </p:sp>
        <p:pic>
          <p:nvPicPr>
            <p:cNvPr id="62" name="Picture 6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6ACEE5F-486F-E349-A2F4-0CDFBF0AA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353" y="73190"/>
              <a:ext cx="1748726" cy="1532953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E80C5-4644-6E48-86A2-CAF0EEFAC415}"/>
                </a:ext>
              </a:extLst>
            </p:cNvPr>
            <p:cNvSpPr txBox="1"/>
            <p:nvPr/>
          </p:nvSpPr>
          <p:spPr>
            <a:xfrm>
              <a:off x="885299" y="1558724"/>
              <a:ext cx="649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4660F4A-C51A-8841-B7E9-638773DCC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69" y="2286000"/>
            <a:ext cx="2841100" cy="1786699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C649794-B5CA-0043-BA76-DB1934533B4E}"/>
              </a:ext>
            </a:extLst>
          </p:cNvPr>
          <p:cNvSpPr/>
          <p:nvPr/>
        </p:nvSpPr>
        <p:spPr>
          <a:xfrm>
            <a:off x="3657600" y="4459069"/>
            <a:ext cx="1563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rgbClr val="0070C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OAuth2 + local  </a:t>
            </a:r>
            <a:br>
              <a:rPr lang="en-US" i="1" dirty="0">
                <a:solidFill>
                  <a:srgbClr val="0070C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</a:br>
            <a:r>
              <a:rPr lang="en-US" i="1" dirty="0">
                <a:solidFill>
                  <a:srgbClr val="0070C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compliance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AC4E9-7BE8-6C4F-AEA7-B3A00F70AAAF}"/>
              </a:ext>
            </a:extLst>
          </p:cNvPr>
          <p:cNvSpPr txBox="1"/>
          <p:nvPr/>
        </p:nvSpPr>
        <p:spPr>
          <a:xfrm>
            <a:off x="1829538" y="5404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$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9A64E-EF0C-A64C-83F5-DC2950D64D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82" y="4768857"/>
            <a:ext cx="3162300" cy="1752600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68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/>
      <p:bldP spid="53" grpId="0" animBg="1"/>
      <p:bldP spid="54" grpId="0"/>
      <p:bldP spid="3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3905E1DD-91D5-1D45-936C-50771212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0" y="1952088"/>
            <a:ext cx="4572621" cy="1884749"/>
          </a:xfrm>
          <a:prstGeom prst="rect">
            <a:avLst/>
          </a:prstGeom>
          <a:ln>
            <a:solidFill>
              <a:srgbClr val="8E0000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3043A57-61C3-8247-8D6D-46CDABA9E55F}"/>
              </a:ext>
            </a:extLst>
          </p:cNvPr>
          <p:cNvGrpSpPr/>
          <p:nvPr/>
        </p:nvGrpSpPr>
        <p:grpSpPr>
          <a:xfrm>
            <a:off x="6400800" y="785769"/>
            <a:ext cx="2546158" cy="5615031"/>
            <a:chOff x="6149428" y="817010"/>
            <a:chExt cx="2546158" cy="56150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BC5D4B-BF98-054C-8938-CF4BE9960CEF}"/>
                </a:ext>
              </a:extLst>
            </p:cNvPr>
            <p:cNvGrpSpPr/>
            <p:nvPr/>
          </p:nvGrpSpPr>
          <p:grpSpPr>
            <a:xfrm>
              <a:off x="6149428" y="817010"/>
              <a:ext cx="2546158" cy="1659851"/>
              <a:chOff x="493793" y="2765253"/>
              <a:chExt cx="2546158" cy="1659851"/>
            </a:xfrm>
          </p:grpSpPr>
          <p:sp>
            <p:nvSpPr>
              <p:cNvPr id="76" name="Snip Same Side Corner Rectangle 75">
                <a:extLst>
                  <a:ext uri="{FF2B5EF4-FFF2-40B4-BE49-F238E27FC236}">
                    <a16:creationId xmlns:a16="http://schemas.microsoft.com/office/drawing/2014/main" id="{F46673D4-32C0-2F46-8779-C78076F296B6}"/>
                  </a:ext>
                </a:extLst>
              </p:cNvPr>
              <p:cNvSpPr/>
              <p:nvPr/>
            </p:nvSpPr>
            <p:spPr>
              <a:xfrm flipV="1">
                <a:off x="646193" y="2914683"/>
                <a:ext cx="1482722" cy="1510421"/>
              </a:xfrm>
              <a:prstGeom prst="snip2SameRect">
                <a:avLst>
                  <a:gd name="adj1" fmla="val 42679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3BBDECBE-2477-C241-A393-7F76C1DA2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93" y="2765253"/>
                <a:ext cx="2546158" cy="141107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128AAB-D87E-B549-B8FB-A4C7F71EB047}"/>
                </a:ext>
              </a:extLst>
            </p:cNvPr>
            <p:cNvGrpSpPr/>
            <p:nvPr/>
          </p:nvGrpSpPr>
          <p:grpSpPr>
            <a:xfrm>
              <a:off x="6454228" y="2476861"/>
              <a:ext cx="1179929" cy="3955180"/>
              <a:chOff x="6454228" y="2476861"/>
              <a:chExt cx="1179929" cy="3955180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B61FE49-2F8B-3D48-8E9B-DE9C550CB1F3}"/>
                  </a:ext>
                </a:extLst>
              </p:cNvPr>
              <p:cNvSpPr/>
              <p:nvPr/>
            </p:nvSpPr>
            <p:spPr>
              <a:xfrm>
                <a:off x="6454228" y="2476861"/>
                <a:ext cx="1179929" cy="395518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A4E080A-9AC4-7844-929A-E4DCEDDB5163}"/>
                  </a:ext>
                </a:extLst>
              </p:cNvPr>
              <p:cNvSpPr/>
              <p:nvPr/>
            </p:nvSpPr>
            <p:spPr>
              <a:xfrm>
                <a:off x="6804701" y="2622041"/>
                <a:ext cx="496327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5C9A711-421A-0946-97B5-AB06F22481B4}"/>
                  </a:ext>
                </a:extLst>
              </p:cNvPr>
              <p:cNvSpPr/>
              <p:nvPr/>
            </p:nvSpPr>
            <p:spPr>
              <a:xfrm>
                <a:off x="6746786" y="4222241"/>
                <a:ext cx="621842" cy="627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C62D38A-3ECE-4F4F-8D6F-18C736B8A658}"/>
                  </a:ext>
                </a:extLst>
              </p:cNvPr>
              <p:cNvSpPr/>
              <p:nvPr/>
            </p:nvSpPr>
            <p:spPr>
              <a:xfrm>
                <a:off x="6746786" y="4966067"/>
                <a:ext cx="621842" cy="62777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58D3C73-4F97-BE47-B543-7804BB6EF36C}"/>
                  </a:ext>
                </a:extLst>
              </p:cNvPr>
              <p:cNvSpPr/>
              <p:nvPr/>
            </p:nvSpPr>
            <p:spPr>
              <a:xfrm>
                <a:off x="6797721" y="3155441"/>
                <a:ext cx="496327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134A09E-7889-D546-A9B9-F4D97A178FB3}"/>
                  </a:ext>
                </a:extLst>
              </p:cNvPr>
              <p:cNvSpPr/>
              <p:nvPr/>
            </p:nvSpPr>
            <p:spPr>
              <a:xfrm>
                <a:off x="6796101" y="3688841"/>
                <a:ext cx="496327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DEC10D3-2863-B24F-994B-EAA8DB8D7C95}"/>
                  </a:ext>
                </a:extLst>
              </p:cNvPr>
              <p:cNvSpPr/>
              <p:nvPr/>
            </p:nvSpPr>
            <p:spPr>
              <a:xfrm>
                <a:off x="6759028" y="5670041"/>
                <a:ext cx="621842" cy="62777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39608923-1B43-4E40-9E31-E3AC17483D85}"/>
              </a:ext>
            </a:extLst>
          </p:cNvPr>
          <p:cNvSpPr/>
          <p:nvPr/>
        </p:nvSpPr>
        <p:spPr>
          <a:xfrm>
            <a:off x="5852372" y="0"/>
            <a:ext cx="3290607" cy="6875813"/>
          </a:xfrm>
          <a:custGeom>
            <a:avLst/>
            <a:gdLst>
              <a:gd name="connsiteX0" fmla="*/ 0 w 3301340"/>
              <a:gd name="connsiteY0" fmla="*/ 0 h 6887688"/>
              <a:gd name="connsiteX1" fmla="*/ 1448790 w 3301340"/>
              <a:gd name="connsiteY1" fmla="*/ 3431969 h 6887688"/>
              <a:gd name="connsiteX2" fmla="*/ 0 w 3301340"/>
              <a:gd name="connsiteY2" fmla="*/ 6887688 h 6887688"/>
              <a:gd name="connsiteX3" fmla="*/ 3289465 w 3301340"/>
              <a:gd name="connsiteY3" fmla="*/ 6863938 h 6887688"/>
              <a:gd name="connsiteX4" fmla="*/ 3301340 w 3301340"/>
              <a:gd name="connsiteY4" fmla="*/ 11875 h 6887688"/>
              <a:gd name="connsiteX5" fmla="*/ 0 w 3301340"/>
              <a:gd name="connsiteY5" fmla="*/ 0 h 6887688"/>
              <a:gd name="connsiteX0" fmla="*/ 0 w 3290607"/>
              <a:gd name="connsiteY0" fmla="*/ 0 h 6887688"/>
              <a:gd name="connsiteX1" fmla="*/ 1448790 w 3290607"/>
              <a:gd name="connsiteY1" fmla="*/ 3431969 h 6887688"/>
              <a:gd name="connsiteX2" fmla="*/ 0 w 3290607"/>
              <a:gd name="connsiteY2" fmla="*/ 6887688 h 6887688"/>
              <a:gd name="connsiteX3" fmla="*/ 3289465 w 3290607"/>
              <a:gd name="connsiteY3" fmla="*/ 6863938 h 6887688"/>
              <a:gd name="connsiteX4" fmla="*/ 3289464 w 3290607"/>
              <a:gd name="connsiteY4" fmla="*/ 0 h 6887688"/>
              <a:gd name="connsiteX5" fmla="*/ 0 w 3290607"/>
              <a:gd name="connsiteY5" fmla="*/ 0 h 6887688"/>
              <a:gd name="connsiteX0" fmla="*/ 0 w 3290607"/>
              <a:gd name="connsiteY0" fmla="*/ 0 h 6875813"/>
              <a:gd name="connsiteX1" fmla="*/ 1448790 w 3290607"/>
              <a:gd name="connsiteY1" fmla="*/ 3431969 h 6875813"/>
              <a:gd name="connsiteX2" fmla="*/ 11875 w 3290607"/>
              <a:gd name="connsiteY2" fmla="*/ 6875813 h 6875813"/>
              <a:gd name="connsiteX3" fmla="*/ 3289465 w 3290607"/>
              <a:gd name="connsiteY3" fmla="*/ 6863938 h 6875813"/>
              <a:gd name="connsiteX4" fmla="*/ 3289464 w 3290607"/>
              <a:gd name="connsiteY4" fmla="*/ 0 h 6875813"/>
              <a:gd name="connsiteX5" fmla="*/ 0 w 3290607"/>
              <a:gd name="connsiteY5" fmla="*/ 0 h 687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0607" h="6875813">
                <a:moveTo>
                  <a:pt x="0" y="0"/>
                </a:moveTo>
                <a:lnTo>
                  <a:pt x="1448790" y="3431969"/>
                </a:lnTo>
                <a:lnTo>
                  <a:pt x="11875" y="6875813"/>
                </a:lnTo>
                <a:lnTo>
                  <a:pt x="3289465" y="6863938"/>
                </a:lnTo>
                <a:cubicBezTo>
                  <a:pt x="3293423" y="4579917"/>
                  <a:pt x="3285506" y="2284021"/>
                  <a:pt x="32894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E0000"/>
          </a:solidFill>
          <a:ln>
            <a:solidFill>
              <a:srgbClr val="9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BCBBDD-149B-644F-A0DB-48CD0DB6FBBF}"/>
              </a:ext>
            </a:extLst>
          </p:cNvPr>
          <p:cNvSpPr/>
          <p:nvPr/>
        </p:nvSpPr>
        <p:spPr>
          <a:xfrm>
            <a:off x="227740" y="116283"/>
            <a:ext cx="213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rgbClr val="C00000"/>
                </a:solidFill>
                <a:effectLst/>
              </a:rPr>
              <a:t>epiBox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B607A1-E2EE-A24A-A300-309A7696DB15}"/>
              </a:ext>
            </a:extLst>
          </p:cNvPr>
          <p:cNvSpPr txBox="1"/>
          <p:nvPr/>
        </p:nvSpPr>
        <p:spPr>
          <a:xfrm>
            <a:off x="304800" y="972426"/>
            <a:ext cx="613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You have an inbox, an outbox and … an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epiBox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(Box-backed Web computing)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A0F46D2-7533-8446-847C-6A28CDA1EDD5}"/>
              </a:ext>
            </a:extLst>
          </p:cNvPr>
          <p:cNvSpPr/>
          <p:nvPr/>
        </p:nvSpPr>
        <p:spPr>
          <a:xfrm>
            <a:off x="1143000" y="4296932"/>
            <a:ext cx="4114800" cy="122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454886-DC62-9246-89D2-E6B06793B231}"/>
              </a:ext>
            </a:extLst>
          </p:cNvPr>
          <p:cNvGrpSpPr/>
          <p:nvPr/>
        </p:nvGrpSpPr>
        <p:grpSpPr>
          <a:xfrm>
            <a:off x="656553" y="2612853"/>
            <a:ext cx="2546158" cy="1659851"/>
            <a:chOff x="656553" y="2612853"/>
            <a:chExt cx="2546158" cy="1659851"/>
          </a:xfrm>
        </p:grpSpPr>
        <p:sp>
          <p:nvSpPr>
            <p:cNvPr id="39" name="Snip Same Side Corner Rectangle 38">
              <a:extLst>
                <a:ext uri="{FF2B5EF4-FFF2-40B4-BE49-F238E27FC236}">
                  <a16:creationId xmlns:a16="http://schemas.microsoft.com/office/drawing/2014/main" id="{9F2C2B70-1839-5D41-B07C-D99207170865}"/>
                </a:ext>
              </a:extLst>
            </p:cNvPr>
            <p:cNvSpPr/>
            <p:nvPr/>
          </p:nvSpPr>
          <p:spPr>
            <a:xfrm flipV="1">
              <a:off x="892470" y="2762283"/>
              <a:ext cx="1482722" cy="1510421"/>
            </a:xfrm>
            <a:prstGeom prst="snip2SameRect">
              <a:avLst>
                <a:gd name="adj1" fmla="val 42679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D4714709-709F-7347-A760-FE80E66A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53" y="2612853"/>
              <a:ext cx="2546158" cy="1411077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F75A07-3DA9-444C-824D-4B0A83B2F041}"/>
              </a:ext>
            </a:extLst>
          </p:cNvPr>
          <p:cNvGrpSpPr/>
          <p:nvPr/>
        </p:nvGrpSpPr>
        <p:grpSpPr>
          <a:xfrm>
            <a:off x="1219200" y="4419600"/>
            <a:ext cx="4088942" cy="1981200"/>
            <a:chOff x="1219200" y="4419600"/>
            <a:chExt cx="4088942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DA1163-512C-F944-88C6-422D80DCBF94}"/>
                </a:ext>
              </a:extLst>
            </p:cNvPr>
            <p:cNvSpPr/>
            <p:nvPr/>
          </p:nvSpPr>
          <p:spPr>
            <a:xfrm>
              <a:off x="1332473" y="5029200"/>
              <a:ext cx="496327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54204-4A0D-EE42-8459-C63D432115F7}"/>
                </a:ext>
              </a:extLst>
            </p:cNvPr>
            <p:cNvSpPr/>
            <p:nvPr/>
          </p:nvSpPr>
          <p:spPr>
            <a:xfrm>
              <a:off x="2406873" y="5257800"/>
              <a:ext cx="496327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19C62DB-7785-F74A-A35E-441633A545CE}"/>
                </a:ext>
              </a:extLst>
            </p:cNvPr>
            <p:cNvSpPr/>
            <p:nvPr/>
          </p:nvSpPr>
          <p:spPr>
            <a:xfrm>
              <a:off x="1681468" y="5656974"/>
              <a:ext cx="496327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1C9726-3BBC-5247-845A-0B03D4641965}"/>
                </a:ext>
              </a:extLst>
            </p:cNvPr>
            <p:cNvSpPr/>
            <p:nvPr/>
          </p:nvSpPr>
          <p:spPr>
            <a:xfrm>
              <a:off x="3810000" y="5486400"/>
              <a:ext cx="621842" cy="62777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70D18F-FE16-D24A-9992-4651CC2825CF}"/>
                </a:ext>
              </a:extLst>
            </p:cNvPr>
            <p:cNvSpPr/>
            <p:nvPr/>
          </p:nvSpPr>
          <p:spPr>
            <a:xfrm>
              <a:off x="4602302" y="5136502"/>
              <a:ext cx="621842" cy="627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4CCE274-1A09-A247-AC4C-407DEE59AE47}"/>
                </a:ext>
              </a:extLst>
            </p:cNvPr>
            <p:cNvSpPr/>
            <p:nvPr/>
          </p:nvSpPr>
          <p:spPr>
            <a:xfrm>
              <a:off x="3906781" y="4822615"/>
              <a:ext cx="621842" cy="6277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nip Same Side Corner Rectangle 64">
              <a:extLst>
                <a:ext uri="{FF2B5EF4-FFF2-40B4-BE49-F238E27FC236}">
                  <a16:creationId xmlns:a16="http://schemas.microsoft.com/office/drawing/2014/main" id="{FEF7F902-0619-174A-BFFC-25DAB2561113}"/>
                </a:ext>
              </a:extLst>
            </p:cNvPr>
            <p:cNvSpPr/>
            <p:nvPr/>
          </p:nvSpPr>
          <p:spPr>
            <a:xfrm rot="10800000" flipV="1">
              <a:off x="1833465" y="4422895"/>
              <a:ext cx="496326" cy="381000"/>
            </a:xfrm>
            <a:prstGeom prst="snip2SameRect">
              <a:avLst>
                <a:gd name="adj1" fmla="val 42679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E464442-4F83-4641-B601-8FA83B45160F}"/>
                </a:ext>
              </a:extLst>
            </p:cNvPr>
            <p:cNvSpPr/>
            <p:nvPr/>
          </p:nvSpPr>
          <p:spPr>
            <a:xfrm>
              <a:off x="1219200" y="4800600"/>
              <a:ext cx="1752600" cy="1600200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Same Side Corner Rectangle 65">
              <a:extLst>
                <a:ext uri="{FF2B5EF4-FFF2-40B4-BE49-F238E27FC236}">
                  <a16:creationId xmlns:a16="http://schemas.microsoft.com/office/drawing/2014/main" id="{72156993-11ED-9949-94AB-A87DF4BB95A2}"/>
                </a:ext>
              </a:extLst>
            </p:cNvPr>
            <p:cNvSpPr/>
            <p:nvPr/>
          </p:nvSpPr>
          <p:spPr>
            <a:xfrm rot="10800000" flipV="1">
              <a:off x="4380474" y="4419600"/>
              <a:ext cx="496326" cy="319666"/>
            </a:xfrm>
            <a:prstGeom prst="snip2SameRect">
              <a:avLst>
                <a:gd name="adj1" fmla="val 42679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15CC2BA-7587-454F-87B4-C950F7228CFD}"/>
                </a:ext>
              </a:extLst>
            </p:cNvPr>
            <p:cNvSpPr/>
            <p:nvPr/>
          </p:nvSpPr>
          <p:spPr>
            <a:xfrm>
              <a:off x="3555542" y="4739255"/>
              <a:ext cx="1752600" cy="1600200"/>
            </a:xfrm>
            <a:prstGeom prst="round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1448FF-C932-464B-A115-D4CF8DF028E4}"/>
              </a:ext>
            </a:extLst>
          </p:cNvPr>
          <p:cNvGrpSpPr/>
          <p:nvPr/>
        </p:nvGrpSpPr>
        <p:grpSpPr>
          <a:xfrm>
            <a:off x="3505200" y="2518291"/>
            <a:ext cx="1752600" cy="1775346"/>
            <a:chOff x="3505200" y="2518291"/>
            <a:chExt cx="1752600" cy="177534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18FAC192-8C36-8143-868A-C1167EFF4117}"/>
                </a:ext>
              </a:extLst>
            </p:cNvPr>
            <p:cNvSpPr/>
            <p:nvPr/>
          </p:nvSpPr>
          <p:spPr>
            <a:xfrm>
              <a:off x="3505200" y="2518291"/>
              <a:ext cx="1752600" cy="16002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ADD770-35F9-844A-838F-3E872A530C87}"/>
                </a:ext>
              </a:extLst>
            </p:cNvPr>
            <p:cNvSpPr/>
            <p:nvPr/>
          </p:nvSpPr>
          <p:spPr>
            <a:xfrm>
              <a:off x="3668677" y="3089791"/>
              <a:ext cx="496327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F4C496A-DF03-444A-8798-858907631FE2}"/>
                </a:ext>
              </a:extLst>
            </p:cNvPr>
            <p:cNvSpPr/>
            <p:nvPr/>
          </p:nvSpPr>
          <p:spPr>
            <a:xfrm>
              <a:off x="4450817" y="3004504"/>
              <a:ext cx="621842" cy="627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Same Side Corner Rectangle 66">
              <a:extLst>
                <a:ext uri="{FF2B5EF4-FFF2-40B4-BE49-F238E27FC236}">
                  <a16:creationId xmlns:a16="http://schemas.microsoft.com/office/drawing/2014/main" id="{C2CE0365-3337-2046-AA64-20FA54E16CA8}"/>
                </a:ext>
              </a:extLst>
            </p:cNvPr>
            <p:cNvSpPr/>
            <p:nvPr/>
          </p:nvSpPr>
          <p:spPr>
            <a:xfrm flipV="1">
              <a:off x="3847074" y="4137099"/>
              <a:ext cx="496326" cy="156538"/>
            </a:xfrm>
            <a:prstGeom prst="snip2SameRect">
              <a:avLst>
                <a:gd name="adj1" fmla="val 42679"/>
                <a:gd name="adj2" fmla="val 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73F1D-0D59-4A4E-9FF3-C95AF304ABF6}"/>
              </a:ext>
            </a:extLst>
          </p:cNvPr>
          <p:cNvGrpSpPr/>
          <p:nvPr/>
        </p:nvGrpSpPr>
        <p:grpSpPr>
          <a:xfrm>
            <a:off x="1143000" y="4296932"/>
            <a:ext cx="4114800" cy="1037068"/>
            <a:chOff x="1143000" y="4296932"/>
            <a:chExt cx="4114800" cy="103706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1F4E263-EA4C-214C-BC49-71A34019D3A3}"/>
                </a:ext>
              </a:extLst>
            </p:cNvPr>
            <p:cNvSpPr/>
            <p:nvPr/>
          </p:nvSpPr>
          <p:spPr>
            <a:xfrm>
              <a:off x="1143000" y="4296932"/>
              <a:ext cx="4114800" cy="1037068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7DD413-9337-774F-98A0-682CE16CD092}"/>
                </a:ext>
              </a:extLst>
            </p:cNvPr>
            <p:cNvSpPr txBox="1"/>
            <p:nvPr/>
          </p:nvSpPr>
          <p:spPr>
            <a:xfrm>
              <a:off x="1159400" y="4492300"/>
              <a:ext cx="1457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70C0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Interoperable thin middle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72E6FE-FBB0-1344-88D4-A69E34A0B752}"/>
                </a:ext>
              </a:extLst>
            </p:cNvPr>
            <p:cNvSpPr/>
            <p:nvPr/>
          </p:nvSpPr>
          <p:spPr>
            <a:xfrm>
              <a:off x="3567393" y="4529682"/>
              <a:ext cx="1683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i="1" dirty="0">
                  <a:solidFill>
                    <a:srgbClr val="0070C0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OAuth2 + local  </a:t>
              </a:r>
              <a:br>
                <a:rPr lang="en-US" i="1" dirty="0">
                  <a:solidFill>
                    <a:srgbClr val="0070C0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</a:br>
              <a:r>
                <a:rPr lang="en-US" i="1" dirty="0">
                  <a:solidFill>
                    <a:srgbClr val="0070C0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compliance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47DDE9-43C0-3A41-A27D-8A0D05A1CAFB}"/>
              </a:ext>
            </a:extLst>
          </p:cNvPr>
          <p:cNvSpPr/>
          <p:nvPr/>
        </p:nvSpPr>
        <p:spPr>
          <a:xfrm>
            <a:off x="3396933" y="4648200"/>
            <a:ext cx="2059994" cy="180483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C7C46AB-1100-6747-83A7-6F6341B9A811}"/>
              </a:ext>
            </a:extLst>
          </p:cNvPr>
          <p:cNvSpPr/>
          <p:nvPr/>
        </p:nvSpPr>
        <p:spPr>
          <a:xfrm>
            <a:off x="6855532" y="4158691"/>
            <a:ext cx="910564" cy="21807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DEADC871-1EEE-B44C-830E-4B8EAD22F428}"/>
              </a:ext>
            </a:extLst>
          </p:cNvPr>
          <p:cNvSpPr txBox="1"/>
          <p:nvPr/>
        </p:nvSpPr>
        <p:spPr>
          <a:xfrm>
            <a:off x="5331448" y="44196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GDPR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5244F-A6EA-984E-9800-45B8E26F46E6}"/>
              </a:ext>
            </a:extLst>
          </p:cNvPr>
          <p:cNvSpPr/>
          <p:nvPr/>
        </p:nvSpPr>
        <p:spPr>
          <a:xfrm>
            <a:off x="1037553" y="4430862"/>
            <a:ext cx="4982247" cy="2033435"/>
          </a:xfrm>
          <a:prstGeom prst="rect">
            <a:avLst/>
          </a:prstGeom>
          <a:solidFill>
            <a:srgbClr val="FFFFFF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AA974B-D412-E249-AA83-3280D48712CC}"/>
              </a:ext>
            </a:extLst>
          </p:cNvPr>
          <p:cNvSpPr txBox="1"/>
          <p:nvPr/>
        </p:nvSpPr>
        <p:spPr>
          <a:xfrm>
            <a:off x="3505200" y="6453035"/>
            <a:ext cx="533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8E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just like your emails, on the same place as everybody else’s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13938E3-7869-FE4B-8904-744D54C7AAF3}"/>
              </a:ext>
            </a:extLst>
          </p:cNvPr>
          <p:cNvSpPr/>
          <p:nvPr/>
        </p:nvSpPr>
        <p:spPr>
          <a:xfrm>
            <a:off x="4317404" y="2775849"/>
            <a:ext cx="864984" cy="11238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  <p:bldP spid="10" grpId="0" animBg="1"/>
      <p:bldP spid="47" grpId="0" animBg="1"/>
      <p:bldP spid="14" grpId="0"/>
      <p:bldP spid="3" grpId="0" animBg="1"/>
      <p:bldP spid="78" grpId="0"/>
      <p:bldP spid="78" grpId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9608923-1B43-4E40-9E31-E3AC17483D85}"/>
              </a:ext>
            </a:extLst>
          </p:cNvPr>
          <p:cNvSpPr/>
          <p:nvPr/>
        </p:nvSpPr>
        <p:spPr>
          <a:xfrm>
            <a:off x="5853393" y="-17813"/>
            <a:ext cx="3290607" cy="6875813"/>
          </a:xfrm>
          <a:custGeom>
            <a:avLst/>
            <a:gdLst>
              <a:gd name="connsiteX0" fmla="*/ 0 w 3301340"/>
              <a:gd name="connsiteY0" fmla="*/ 0 h 6887688"/>
              <a:gd name="connsiteX1" fmla="*/ 1448790 w 3301340"/>
              <a:gd name="connsiteY1" fmla="*/ 3431969 h 6887688"/>
              <a:gd name="connsiteX2" fmla="*/ 0 w 3301340"/>
              <a:gd name="connsiteY2" fmla="*/ 6887688 h 6887688"/>
              <a:gd name="connsiteX3" fmla="*/ 3289465 w 3301340"/>
              <a:gd name="connsiteY3" fmla="*/ 6863938 h 6887688"/>
              <a:gd name="connsiteX4" fmla="*/ 3301340 w 3301340"/>
              <a:gd name="connsiteY4" fmla="*/ 11875 h 6887688"/>
              <a:gd name="connsiteX5" fmla="*/ 0 w 3301340"/>
              <a:gd name="connsiteY5" fmla="*/ 0 h 6887688"/>
              <a:gd name="connsiteX0" fmla="*/ 0 w 3290607"/>
              <a:gd name="connsiteY0" fmla="*/ 0 h 6887688"/>
              <a:gd name="connsiteX1" fmla="*/ 1448790 w 3290607"/>
              <a:gd name="connsiteY1" fmla="*/ 3431969 h 6887688"/>
              <a:gd name="connsiteX2" fmla="*/ 0 w 3290607"/>
              <a:gd name="connsiteY2" fmla="*/ 6887688 h 6887688"/>
              <a:gd name="connsiteX3" fmla="*/ 3289465 w 3290607"/>
              <a:gd name="connsiteY3" fmla="*/ 6863938 h 6887688"/>
              <a:gd name="connsiteX4" fmla="*/ 3289464 w 3290607"/>
              <a:gd name="connsiteY4" fmla="*/ 0 h 6887688"/>
              <a:gd name="connsiteX5" fmla="*/ 0 w 3290607"/>
              <a:gd name="connsiteY5" fmla="*/ 0 h 6887688"/>
              <a:gd name="connsiteX0" fmla="*/ 0 w 3290607"/>
              <a:gd name="connsiteY0" fmla="*/ 0 h 6875813"/>
              <a:gd name="connsiteX1" fmla="*/ 1448790 w 3290607"/>
              <a:gd name="connsiteY1" fmla="*/ 3431969 h 6875813"/>
              <a:gd name="connsiteX2" fmla="*/ 11875 w 3290607"/>
              <a:gd name="connsiteY2" fmla="*/ 6875813 h 6875813"/>
              <a:gd name="connsiteX3" fmla="*/ 3289465 w 3290607"/>
              <a:gd name="connsiteY3" fmla="*/ 6863938 h 6875813"/>
              <a:gd name="connsiteX4" fmla="*/ 3289464 w 3290607"/>
              <a:gd name="connsiteY4" fmla="*/ 0 h 6875813"/>
              <a:gd name="connsiteX5" fmla="*/ 0 w 3290607"/>
              <a:gd name="connsiteY5" fmla="*/ 0 h 687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0607" h="6875813">
                <a:moveTo>
                  <a:pt x="0" y="0"/>
                </a:moveTo>
                <a:lnTo>
                  <a:pt x="1448790" y="3431969"/>
                </a:lnTo>
                <a:lnTo>
                  <a:pt x="11875" y="6875813"/>
                </a:lnTo>
                <a:lnTo>
                  <a:pt x="3289465" y="6863938"/>
                </a:lnTo>
                <a:cubicBezTo>
                  <a:pt x="3293423" y="4579917"/>
                  <a:pt x="3285506" y="2284021"/>
                  <a:pt x="328946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E0000"/>
          </a:solidFill>
          <a:ln>
            <a:solidFill>
              <a:srgbClr val="9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BCBBDD-149B-644F-A0DB-48CD0DB6FBBF}"/>
              </a:ext>
            </a:extLst>
          </p:cNvPr>
          <p:cNvSpPr/>
          <p:nvPr/>
        </p:nvSpPr>
        <p:spPr>
          <a:xfrm>
            <a:off x="227740" y="116283"/>
            <a:ext cx="2137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rgbClr val="C00000"/>
                </a:solidFill>
                <a:effectLst/>
              </a:rPr>
              <a:t>epiBox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B607A1-E2EE-A24A-A300-309A7696DB15}"/>
              </a:ext>
            </a:extLst>
          </p:cNvPr>
          <p:cNvSpPr txBox="1"/>
          <p:nvPr/>
        </p:nvSpPr>
        <p:spPr>
          <a:xfrm>
            <a:off x="304800" y="972426"/>
            <a:ext cx="613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You have an inbox, an outbox and … an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epiBox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(Box-backed Web computing)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77ED07-FA41-774D-A92B-572803AE6B6C}"/>
              </a:ext>
            </a:extLst>
          </p:cNvPr>
          <p:cNvGrpSpPr/>
          <p:nvPr/>
        </p:nvGrpSpPr>
        <p:grpSpPr>
          <a:xfrm>
            <a:off x="1143000" y="2022418"/>
            <a:ext cx="3276600" cy="4476750"/>
            <a:chOff x="1143000" y="2022418"/>
            <a:chExt cx="3276600" cy="4476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47FCF3-E75C-2448-B290-BB193C7B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2022418"/>
              <a:ext cx="2778025" cy="44767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165E0A-BF6A-0E4F-9442-254A1D2BF644}"/>
                </a:ext>
              </a:extLst>
            </p:cNvPr>
            <p:cNvSpPr/>
            <p:nvPr/>
          </p:nvSpPr>
          <p:spPr>
            <a:xfrm>
              <a:off x="2213041" y="4260793"/>
              <a:ext cx="2206559" cy="616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3976A4-4BA1-8F4B-A6E2-87CA6B64B0CB}"/>
                </a:ext>
              </a:extLst>
            </p:cNvPr>
            <p:cNvSpPr/>
            <p:nvPr/>
          </p:nvSpPr>
          <p:spPr>
            <a:xfrm>
              <a:off x="2286000" y="4260793"/>
              <a:ext cx="1733697" cy="206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 descr="Right pointing backhand index">
            <a:hlinkClick r:id="rId4"/>
            <a:extLst>
              <a:ext uri="{FF2B5EF4-FFF2-40B4-BE49-F238E27FC236}">
                <a16:creationId xmlns:a16="http://schemas.microsoft.com/office/drawing/2014/main" id="{CE4D1F54-E67C-F943-A69D-61761D688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705616">
            <a:off x="3080271" y="3091929"/>
            <a:ext cx="914400" cy="914400"/>
          </a:xfrm>
          <a:prstGeom prst="rect">
            <a:avLst/>
          </a:prstGeom>
        </p:spPr>
      </p:pic>
      <p:sp>
        <p:nvSpPr>
          <p:cNvPr id="15" name="TextBox 14">
            <a:hlinkClick r:id="rId7"/>
            <a:extLst>
              <a:ext uri="{FF2B5EF4-FFF2-40B4-BE49-F238E27FC236}">
                <a16:creationId xmlns:a16="http://schemas.microsoft.com/office/drawing/2014/main" id="{65C35DB3-747D-4D47-8855-F63711EAC033}"/>
              </a:ext>
            </a:extLst>
          </p:cNvPr>
          <p:cNvSpPr txBox="1"/>
          <p:nvPr/>
        </p:nvSpPr>
        <p:spPr>
          <a:xfrm>
            <a:off x="3940379" y="3124200"/>
            <a:ext cx="322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episphere.github.io/confluence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877E5-8770-2B4E-AC03-300FF54F32E0}"/>
              </a:ext>
            </a:extLst>
          </p:cNvPr>
          <p:cNvSpPr/>
          <p:nvPr/>
        </p:nvSpPr>
        <p:spPr>
          <a:xfrm>
            <a:off x="2809277" y="4697419"/>
            <a:ext cx="3035648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Open Sans"/>
                <a:hlinkClick r:id="rId8"/>
              </a:rPr>
              <a:t>BoxR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: A high-level R interface for the </a:t>
            </a:r>
            <a:r>
              <a:rPr lang="en-US" b="1" dirty="0" err="1">
                <a:solidFill>
                  <a:srgbClr val="000000"/>
                </a:solidFill>
                <a:latin typeface="Open Sans"/>
              </a:rPr>
              <a:t>box.com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 API</a:t>
            </a:r>
            <a:endParaRPr lang="en-US" b="1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3BEFA-49DB-5D43-936D-21E3D18CFC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34" y="34275"/>
            <a:ext cx="1697209" cy="3699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5189C-FD29-C947-B5A5-281FFF2D9BB2}"/>
              </a:ext>
            </a:extLst>
          </p:cNvPr>
          <p:cNvSpPr txBox="1"/>
          <p:nvPr/>
        </p:nvSpPr>
        <p:spPr>
          <a:xfrm>
            <a:off x="269215" y="6297095"/>
            <a:ext cx="561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Bremer E, T </a:t>
            </a:r>
            <a:r>
              <a:rPr lang="en-US" sz="1200" dirty="0" err="1"/>
              <a:t>Kurc</a:t>
            </a:r>
            <a:r>
              <a:rPr lang="en-US" sz="1200" dirty="0"/>
              <a:t> , Y Gao , J </a:t>
            </a:r>
            <a:r>
              <a:rPr lang="en-US" sz="1200" dirty="0" err="1"/>
              <a:t>Saltz</a:t>
            </a:r>
            <a:r>
              <a:rPr lang="en-US" sz="1200" dirty="0"/>
              <a:t> , JS Almeida (2017) Safe “cloudification” of large images through picker APIs. AMIA </a:t>
            </a:r>
            <a:r>
              <a:rPr lang="en-US" sz="1200" dirty="0" err="1"/>
              <a:t>Annu</a:t>
            </a:r>
            <a:r>
              <a:rPr lang="en-US" sz="1200" dirty="0"/>
              <a:t> </a:t>
            </a:r>
            <a:r>
              <a:rPr lang="en-US" sz="1200" dirty="0" err="1"/>
              <a:t>Symp</a:t>
            </a:r>
            <a:r>
              <a:rPr lang="en-US" sz="1200" dirty="0"/>
              <a:t> Proc. 2016:342-351. [</a:t>
            </a:r>
            <a:r>
              <a:rPr lang="en-US" sz="1200" u="sng" dirty="0">
                <a:hlinkClick r:id="rId10"/>
              </a:rPr>
              <a:t>PMID:28269829</a:t>
            </a:r>
            <a:r>
              <a:rPr lang="en-US" sz="1200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35676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Macintosh PowerPoint</Application>
  <PresentationFormat>On-screen Show (4:3)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Noteworthy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2019-11-20T11:41:10Z</dcterms:modified>
</cp:coreProperties>
</file>