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8E70F-8C61-47F6-9415-79CE1141EF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58F8DC-4D07-413E-9E5D-E680D5E0E284}">
      <dgm:prSet/>
      <dgm:spPr/>
      <dgm:t>
        <a:bodyPr/>
        <a:lstStyle/>
        <a:p>
          <a:r>
            <a:rPr lang="de-DE"/>
            <a:t>Distribution of 2017 Netflix Stock Prices by Quarter</a:t>
          </a:r>
          <a:endParaRPr lang="en-US"/>
        </a:p>
      </dgm:t>
    </dgm:pt>
    <dgm:pt modelId="{2F427067-33CE-44B3-B8B6-A1EA45AA9565}" type="parTrans" cxnId="{A890CAA1-996F-4309-B47C-E2C4FDAE8062}">
      <dgm:prSet/>
      <dgm:spPr/>
      <dgm:t>
        <a:bodyPr/>
        <a:lstStyle/>
        <a:p>
          <a:endParaRPr lang="en-US"/>
        </a:p>
      </dgm:t>
    </dgm:pt>
    <dgm:pt modelId="{0B4FE7AD-0087-4928-A454-2EDB97BD13C5}" type="sibTrans" cxnId="{A890CAA1-996F-4309-B47C-E2C4FDAE8062}">
      <dgm:prSet/>
      <dgm:spPr/>
      <dgm:t>
        <a:bodyPr/>
        <a:lstStyle/>
        <a:p>
          <a:endParaRPr lang="en-US"/>
        </a:p>
      </dgm:t>
    </dgm:pt>
    <dgm:pt modelId="{73D3E2BC-0C49-4514-BDFF-433268401AAF}">
      <dgm:prSet/>
      <dgm:spPr/>
      <dgm:t>
        <a:bodyPr/>
        <a:lstStyle/>
        <a:p>
          <a:r>
            <a:rPr lang="de-DE"/>
            <a:t>Earnings Per Share</a:t>
          </a:r>
          <a:endParaRPr lang="en-US"/>
        </a:p>
      </dgm:t>
    </dgm:pt>
    <dgm:pt modelId="{1EEC9025-E508-4A3A-B8A6-E950AF12B6C1}" type="parTrans" cxnId="{BFB8C4DC-D0F4-412D-9FAE-6462159CD9CF}">
      <dgm:prSet/>
      <dgm:spPr/>
      <dgm:t>
        <a:bodyPr/>
        <a:lstStyle/>
        <a:p>
          <a:endParaRPr lang="en-US"/>
        </a:p>
      </dgm:t>
    </dgm:pt>
    <dgm:pt modelId="{481410E2-3CDD-41F3-A5A0-C9E9D4EBA87F}" type="sibTrans" cxnId="{BFB8C4DC-D0F4-412D-9FAE-6462159CD9CF}">
      <dgm:prSet/>
      <dgm:spPr/>
      <dgm:t>
        <a:bodyPr/>
        <a:lstStyle/>
        <a:p>
          <a:endParaRPr lang="en-US"/>
        </a:p>
      </dgm:t>
    </dgm:pt>
    <dgm:pt modelId="{64444420-1179-4395-9D10-5B25B5A14194}">
      <dgm:prSet/>
      <dgm:spPr/>
      <dgm:t>
        <a:bodyPr/>
        <a:lstStyle/>
        <a:p>
          <a:r>
            <a:rPr lang="de-DE"/>
            <a:t>Revenue vs. Earnings</a:t>
          </a:r>
          <a:endParaRPr lang="en-US"/>
        </a:p>
      </dgm:t>
    </dgm:pt>
    <dgm:pt modelId="{8FFD4664-0894-46D4-A7D1-7ECB7F59553F}" type="parTrans" cxnId="{42C5C363-E144-4F40-9BEE-4C295D11A4A5}">
      <dgm:prSet/>
      <dgm:spPr/>
      <dgm:t>
        <a:bodyPr/>
        <a:lstStyle/>
        <a:p>
          <a:endParaRPr lang="en-US"/>
        </a:p>
      </dgm:t>
    </dgm:pt>
    <dgm:pt modelId="{8A2521ED-C54E-4290-9D13-4D32F3D6A469}" type="sibTrans" cxnId="{42C5C363-E144-4F40-9BEE-4C295D11A4A5}">
      <dgm:prSet/>
      <dgm:spPr/>
      <dgm:t>
        <a:bodyPr/>
        <a:lstStyle/>
        <a:p>
          <a:endParaRPr lang="en-US"/>
        </a:p>
      </dgm:t>
    </dgm:pt>
    <dgm:pt modelId="{CB9555A8-EAEA-4D9E-8F79-F70B64EA4FB7}">
      <dgm:prSet/>
      <dgm:spPr/>
      <dgm:t>
        <a:bodyPr/>
        <a:lstStyle/>
        <a:p>
          <a:r>
            <a:rPr lang="de-DE"/>
            <a:t>Stock Price Developement Netflix vs. Dow Jones</a:t>
          </a:r>
          <a:endParaRPr lang="en-US"/>
        </a:p>
      </dgm:t>
    </dgm:pt>
    <dgm:pt modelId="{D778BD3B-AE10-49B1-86F2-7807F161E35F}" type="parTrans" cxnId="{F712E23B-4D00-469D-ACA3-A9C97ABE0E92}">
      <dgm:prSet/>
      <dgm:spPr/>
      <dgm:t>
        <a:bodyPr/>
        <a:lstStyle/>
        <a:p>
          <a:endParaRPr lang="en-US"/>
        </a:p>
      </dgm:t>
    </dgm:pt>
    <dgm:pt modelId="{E5C83DBE-B482-4F5E-AD35-53D4CEC72E57}" type="sibTrans" cxnId="{F712E23B-4D00-469D-ACA3-A9C97ABE0E92}">
      <dgm:prSet/>
      <dgm:spPr/>
      <dgm:t>
        <a:bodyPr/>
        <a:lstStyle/>
        <a:p>
          <a:endParaRPr lang="en-US"/>
        </a:p>
      </dgm:t>
    </dgm:pt>
    <dgm:pt modelId="{AC196D8A-0B1F-43FF-B43D-A1D540D5DA9A}" type="pres">
      <dgm:prSet presAssocID="{0078E70F-8C61-47F6-9415-79CE1141EF37}" presName="linear" presStyleCnt="0">
        <dgm:presLayoutVars>
          <dgm:animLvl val="lvl"/>
          <dgm:resizeHandles val="exact"/>
        </dgm:presLayoutVars>
      </dgm:prSet>
      <dgm:spPr/>
    </dgm:pt>
    <dgm:pt modelId="{C19861B0-0A70-4213-85F9-812C2A1748A8}" type="pres">
      <dgm:prSet presAssocID="{B458F8DC-4D07-413E-9E5D-E680D5E0E2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3DCF42-F16B-4468-B5CE-1EFC2C5550CC}" type="pres">
      <dgm:prSet presAssocID="{0B4FE7AD-0087-4928-A454-2EDB97BD13C5}" presName="spacer" presStyleCnt="0"/>
      <dgm:spPr/>
    </dgm:pt>
    <dgm:pt modelId="{7D6D31F8-FE58-451A-BF45-B889A7F0EF9B}" type="pres">
      <dgm:prSet presAssocID="{73D3E2BC-0C49-4514-BDFF-433268401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A47509-46DF-48C8-99B8-80862016C865}" type="pres">
      <dgm:prSet presAssocID="{481410E2-3CDD-41F3-A5A0-C9E9D4EBA87F}" presName="spacer" presStyleCnt="0"/>
      <dgm:spPr/>
    </dgm:pt>
    <dgm:pt modelId="{27E04DEC-F080-46FD-882A-6DAA3C4430F6}" type="pres">
      <dgm:prSet presAssocID="{64444420-1179-4395-9D10-5B25B5A141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CCBB6F-CB53-40D1-8281-85363F0D92C6}" type="pres">
      <dgm:prSet presAssocID="{8A2521ED-C54E-4290-9D13-4D32F3D6A469}" presName="spacer" presStyleCnt="0"/>
      <dgm:spPr/>
    </dgm:pt>
    <dgm:pt modelId="{28455827-F8FD-47D2-813D-4DC73B4595FD}" type="pres">
      <dgm:prSet presAssocID="{CB9555A8-EAEA-4D9E-8F79-F70B64EA4F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12E23B-4D00-469D-ACA3-A9C97ABE0E92}" srcId="{0078E70F-8C61-47F6-9415-79CE1141EF37}" destId="{CB9555A8-EAEA-4D9E-8F79-F70B64EA4FB7}" srcOrd="3" destOrd="0" parTransId="{D778BD3B-AE10-49B1-86F2-7807F161E35F}" sibTransId="{E5C83DBE-B482-4F5E-AD35-53D4CEC72E57}"/>
    <dgm:cxn modelId="{42C5C363-E144-4F40-9BEE-4C295D11A4A5}" srcId="{0078E70F-8C61-47F6-9415-79CE1141EF37}" destId="{64444420-1179-4395-9D10-5B25B5A14194}" srcOrd="2" destOrd="0" parTransId="{8FFD4664-0894-46D4-A7D1-7ECB7F59553F}" sibTransId="{8A2521ED-C54E-4290-9D13-4D32F3D6A469}"/>
    <dgm:cxn modelId="{A00EDC84-2C2D-4980-B0D4-10DEF7F67AE3}" type="presOf" srcId="{CB9555A8-EAEA-4D9E-8F79-F70B64EA4FB7}" destId="{28455827-F8FD-47D2-813D-4DC73B4595FD}" srcOrd="0" destOrd="0" presId="urn:microsoft.com/office/officeart/2005/8/layout/vList2"/>
    <dgm:cxn modelId="{51868CA1-0E26-4C2F-A562-908BC8C15112}" type="presOf" srcId="{64444420-1179-4395-9D10-5B25B5A14194}" destId="{27E04DEC-F080-46FD-882A-6DAA3C4430F6}" srcOrd="0" destOrd="0" presId="urn:microsoft.com/office/officeart/2005/8/layout/vList2"/>
    <dgm:cxn modelId="{A890CAA1-996F-4309-B47C-E2C4FDAE8062}" srcId="{0078E70F-8C61-47F6-9415-79CE1141EF37}" destId="{B458F8DC-4D07-413E-9E5D-E680D5E0E284}" srcOrd="0" destOrd="0" parTransId="{2F427067-33CE-44B3-B8B6-A1EA45AA9565}" sibTransId="{0B4FE7AD-0087-4928-A454-2EDB97BD13C5}"/>
    <dgm:cxn modelId="{B1456DC2-99AF-4478-981E-B66E0831AFEE}" type="presOf" srcId="{B458F8DC-4D07-413E-9E5D-E680D5E0E284}" destId="{C19861B0-0A70-4213-85F9-812C2A1748A8}" srcOrd="0" destOrd="0" presId="urn:microsoft.com/office/officeart/2005/8/layout/vList2"/>
    <dgm:cxn modelId="{BFB8C4DC-D0F4-412D-9FAE-6462159CD9CF}" srcId="{0078E70F-8C61-47F6-9415-79CE1141EF37}" destId="{73D3E2BC-0C49-4514-BDFF-433268401AAF}" srcOrd="1" destOrd="0" parTransId="{1EEC9025-E508-4A3A-B8A6-E950AF12B6C1}" sibTransId="{481410E2-3CDD-41F3-A5A0-C9E9D4EBA87F}"/>
    <dgm:cxn modelId="{771D1DDE-2B17-44DA-BA0A-4F310C426733}" type="presOf" srcId="{73D3E2BC-0C49-4514-BDFF-433268401AAF}" destId="{7D6D31F8-FE58-451A-BF45-B889A7F0EF9B}" srcOrd="0" destOrd="0" presId="urn:microsoft.com/office/officeart/2005/8/layout/vList2"/>
    <dgm:cxn modelId="{8C4A6FEF-F12D-4D62-A94F-38DAD7F9A1AD}" type="presOf" srcId="{0078E70F-8C61-47F6-9415-79CE1141EF37}" destId="{AC196D8A-0B1F-43FF-B43D-A1D540D5DA9A}" srcOrd="0" destOrd="0" presId="urn:microsoft.com/office/officeart/2005/8/layout/vList2"/>
    <dgm:cxn modelId="{27F67F7A-13B0-4E22-8A7D-91814C94E2B2}" type="presParOf" srcId="{AC196D8A-0B1F-43FF-B43D-A1D540D5DA9A}" destId="{C19861B0-0A70-4213-85F9-812C2A1748A8}" srcOrd="0" destOrd="0" presId="urn:microsoft.com/office/officeart/2005/8/layout/vList2"/>
    <dgm:cxn modelId="{D6BC40B0-222F-4D1C-9673-2F6116ACD1EF}" type="presParOf" srcId="{AC196D8A-0B1F-43FF-B43D-A1D540D5DA9A}" destId="{D03DCF42-F16B-4468-B5CE-1EFC2C5550CC}" srcOrd="1" destOrd="0" presId="urn:microsoft.com/office/officeart/2005/8/layout/vList2"/>
    <dgm:cxn modelId="{8AA3D40E-9CBA-4B69-9B06-5D45E1937ADB}" type="presParOf" srcId="{AC196D8A-0B1F-43FF-B43D-A1D540D5DA9A}" destId="{7D6D31F8-FE58-451A-BF45-B889A7F0EF9B}" srcOrd="2" destOrd="0" presId="urn:microsoft.com/office/officeart/2005/8/layout/vList2"/>
    <dgm:cxn modelId="{9818928A-8689-4478-9FCD-1FB16EEB3E27}" type="presParOf" srcId="{AC196D8A-0B1F-43FF-B43D-A1D540D5DA9A}" destId="{A1A47509-46DF-48C8-99B8-80862016C865}" srcOrd="3" destOrd="0" presId="urn:microsoft.com/office/officeart/2005/8/layout/vList2"/>
    <dgm:cxn modelId="{6ED9E688-68C6-4360-8500-850AB4F136F7}" type="presParOf" srcId="{AC196D8A-0B1F-43FF-B43D-A1D540D5DA9A}" destId="{27E04DEC-F080-46FD-882A-6DAA3C4430F6}" srcOrd="4" destOrd="0" presId="urn:microsoft.com/office/officeart/2005/8/layout/vList2"/>
    <dgm:cxn modelId="{675CBCEF-7BEC-40D3-80A9-FC759F0EF324}" type="presParOf" srcId="{AC196D8A-0B1F-43FF-B43D-A1D540D5DA9A}" destId="{E7CCBB6F-CB53-40D1-8281-85363F0D92C6}" srcOrd="5" destOrd="0" presId="urn:microsoft.com/office/officeart/2005/8/layout/vList2"/>
    <dgm:cxn modelId="{919E4F6F-481D-4785-8C21-4B759A26BEB9}" type="presParOf" srcId="{AC196D8A-0B1F-43FF-B43D-A1D540D5DA9A}" destId="{28455827-F8FD-47D2-813D-4DC73B459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61B0-0A70-4213-85F9-812C2A1748A8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Distribution of 2017 Netflix Stock Prices by Quarter</a:t>
          </a:r>
          <a:endParaRPr lang="en-US" sz="3200" kern="1200"/>
        </a:p>
      </dsp:txBody>
      <dsp:txXfrm>
        <a:off x="62141" y="130324"/>
        <a:ext cx="6139358" cy="1148678"/>
      </dsp:txXfrm>
    </dsp:sp>
    <dsp:sp modelId="{7D6D31F8-FE58-451A-BF45-B889A7F0EF9B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Earnings Per Share</a:t>
          </a:r>
          <a:endParaRPr lang="en-US" sz="3200" kern="1200"/>
        </a:p>
      </dsp:txBody>
      <dsp:txXfrm>
        <a:off x="62141" y="1495444"/>
        <a:ext cx="6139358" cy="1148678"/>
      </dsp:txXfrm>
    </dsp:sp>
    <dsp:sp modelId="{27E04DEC-F080-46FD-882A-6DAA3C4430F6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Revenue vs. Earnings</a:t>
          </a:r>
          <a:endParaRPr lang="en-US" sz="3200" kern="1200"/>
        </a:p>
      </dsp:txBody>
      <dsp:txXfrm>
        <a:off x="62141" y="2860564"/>
        <a:ext cx="6139358" cy="1148678"/>
      </dsp:txXfrm>
    </dsp:sp>
    <dsp:sp modelId="{28455827-F8FD-47D2-813D-4DC73B4595FD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Stock Price Developement Netflix vs. Dow Jones</a:t>
          </a:r>
          <a:endParaRPr lang="en-US" sz="3200" kern="1200"/>
        </a:p>
      </dsp:txBody>
      <dsp:txXfrm>
        <a:off x="62141" y="4225685"/>
        <a:ext cx="6139358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66EFB-3F06-40AC-911B-976C851F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7E9E6F-18EE-4DE4-89AB-C69ADCE6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9F2D18-5508-4F9D-8E8C-50841B36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A975C-2A24-48EC-B8FB-1DE28E7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867E7-6C03-4DAA-98F0-1640C89C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18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79DA5-A95D-4CEE-ACE5-2EEEBD6F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0CF15-985C-49EF-8F7B-C36469EBB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3C8C2-9F48-40B9-A44F-41A9D158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76D6-58A4-4ED5-A153-F3C21A4C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3BB6D-FCEC-4749-AF9E-24E5880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2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1123C1-F204-4D59-8A81-5C6E3F968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5BB07-7A2B-4146-B579-5E8CCDC1F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9C388-AD1A-4E13-8B58-8E1C5B20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2B7FD-E5F2-45CC-B717-2840868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D1B2B-A594-42EA-8332-EB3AD3D4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7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A472-C95F-491F-B878-78279D09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6BAC4-E6A3-4366-8900-3EEA012F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E0733-2B91-4FB6-A461-5B468654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1FEB5-0490-4EBC-97E0-69179A7B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44E94-3996-457A-BD41-62A1F228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695E6-5786-41AD-A911-24D85684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22E15-5653-4AD4-9758-AF7016C0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613ED-FFC4-4563-952A-3D32581D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0E00A5-8689-49AF-A0D7-56FA4D2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363E3-BCEE-44B6-9333-0FE62C23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C1897-A046-4BF4-B824-6AEF99E4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F90FE-1DC0-4931-9281-F2F1FF06F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B7939-4C5F-4445-90DC-A2EACFBA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B1C04-AEE7-4F74-B9C6-5D55D53E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08BC4-581D-481B-9C9D-B253ADE3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FA59A-F85D-4184-9D64-84830B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759-D228-47C5-B476-E27CF0F9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0841F-5B18-450D-B8C2-96437766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C4692-CB5A-4C91-BB79-7F20AA5E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426B9E-DE67-4935-A490-A58D9F4F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CC74D8-7320-411B-B2D8-B187934E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1EAFFC-9D66-4A46-BFBB-D35856C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ACC602-749B-42C2-8C2B-4E031474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C49AB0-8FAE-41D1-860D-D05B675F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29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7D8B-1077-4315-A32C-1245A3C6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1A8067-749D-482B-B312-514A4DED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E95141-9376-49C2-8880-73B049FE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BFE28E-2AF9-4EB3-AFAC-3828C2C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72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7A8735-DFF8-46C0-BDFD-434B37C2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2C0AE-4703-401B-9477-6702CD14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B8A774-9A85-4CAB-8843-F0B95C5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4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C2BCA-3745-4548-BE79-1CA57FC2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C9DAD-693E-4F1C-A8B5-99AE364D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9949D6-451D-4408-98B4-4B4B65E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82989-7FA2-47F2-B273-7D2CE33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D01A9-EB72-4691-9449-0356A136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23F8B-D4D6-4FA3-953B-18525135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19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C859B-FE1F-4E9D-AF7F-31A882C9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2181C3-366F-4FCC-848B-B96EBCFDC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C7F33D-BD67-4239-BA44-71043EE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9887A-DBDD-4D88-8FCC-BA2819F1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EBEF1-5A44-407C-98D9-D3EA03B2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0003E-EEA4-451F-829A-B8401FF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2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F0D355-DCA2-4D00-8C72-7988C94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720AD-E8EC-45C4-93D0-B3E04340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311C6-0C7B-4410-8628-78B48FDA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C745-5E84-412E-9C2C-2127FD601C8B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6F581-053A-4F7E-B7E0-3ADBD1DEB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8F705-879B-406A-9C47-B4490DDDD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1C25-8395-48AD-90F0-04F90BBDA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75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B3B2D6-2A31-4CBF-AC98-0A1B7310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r>
              <a:rPr lang="de-DE" sz="5000" b="1" i="0" dirty="0" err="1">
                <a:solidFill>
                  <a:schemeClr val="bg1"/>
                </a:solidFill>
                <a:effectLst/>
                <a:latin typeface="Apercu"/>
              </a:rPr>
              <a:t>Capstone</a:t>
            </a:r>
            <a:r>
              <a:rPr lang="de-DE" sz="5000" b="1" i="0">
                <a:solidFill>
                  <a:schemeClr val="bg1"/>
                </a:solidFill>
                <a:effectLst/>
                <a:latin typeface="Apercu"/>
              </a:rPr>
              <a:t> Project: Netflix Data</a:t>
            </a:r>
            <a:br>
              <a:rPr lang="de-DE" sz="5000" b="1" i="0">
                <a:solidFill>
                  <a:schemeClr val="bg1"/>
                </a:solidFill>
                <a:effectLst/>
                <a:latin typeface="Apercu"/>
              </a:rPr>
            </a:br>
            <a:endParaRPr lang="de-DE" sz="50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23651D-076C-4E8E-A16F-0005EDE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1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E8EA6A-8348-4C20-B083-65635C30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DE" sz="5100">
                <a:solidFill>
                  <a:schemeClr val="bg1"/>
                </a:solidFill>
              </a:rPr>
              <a:t>List of Visualizations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ECB9866-5A8E-4678-B6B6-E50FAE7F2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101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0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9747C1-7275-414D-A8A3-605D790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2017 Netflix Stock Prices by Quarter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95576-01CB-4985-82E0-010FAD7F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Representative violine plot for each quarter of 2017 to compare</a:t>
            </a:r>
          </a:p>
          <a:p>
            <a:r>
              <a:rPr lang="en-US" sz="2000"/>
              <a:t>KDE</a:t>
            </a:r>
          </a:p>
          <a:p>
            <a:r>
              <a:rPr lang="en-US" sz="2000"/>
              <a:t>median</a:t>
            </a:r>
          </a:p>
          <a:p>
            <a:r>
              <a:rPr lang="en-US" sz="2000"/>
              <a:t>interquartile range</a:t>
            </a:r>
          </a:p>
          <a:p>
            <a:r>
              <a:rPr lang="en-US" sz="2000"/>
              <a:t>confidence intervalls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B1946F0-1F18-4DFB-A9C7-F55F105F7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4977"/>
            <a:ext cx="6250769" cy="41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9747C1-7275-414D-A8A3-605D790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Earnings Per Share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95576-01CB-4985-82E0-010FAD7F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Correlation between actual earnings (red) and estimated earnings (blue)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19D605-B59A-41B6-B08D-59967F65AA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337568"/>
            <a:ext cx="6274296" cy="41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208FDEE-0AEC-4074-AE36-5D3BA08C8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542022"/>
            <a:ext cx="5890683" cy="392712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9747C1-7275-414D-A8A3-605D790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vs. Earnings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95576-01CB-4985-82E0-010FAD7F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Side-by-side boxplot to compare revenue to earnings for different quarters</a:t>
            </a:r>
          </a:p>
        </p:txBody>
      </p:sp>
    </p:spTree>
    <p:extLst>
      <p:ext uri="{BB962C8B-B14F-4D97-AF65-F5344CB8AC3E}">
        <p14:creationId xmlns:p14="http://schemas.microsoft.com/office/powerpoint/2010/main" val="201427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C633426-1B6E-43FC-B56A-3F4E8FB0C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416609"/>
            <a:ext cx="5852583" cy="390172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9747C1-7275-414D-A8A3-605D790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1648"/>
            <a:ext cx="3877056" cy="2176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Price Developement Netflix vs. Dow Jones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95576-01CB-4985-82E0-010FAD7F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752344"/>
            <a:ext cx="320954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the stock price for netflix compared to the stock prices of the Dow Jones</a:t>
            </a:r>
          </a:p>
        </p:txBody>
      </p:sp>
    </p:spTree>
    <p:extLst>
      <p:ext uri="{BB962C8B-B14F-4D97-AF65-F5344CB8AC3E}">
        <p14:creationId xmlns:p14="http://schemas.microsoft.com/office/powerpoint/2010/main" val="71343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Apercu</vt:lpstr>
      <vt:lpstr>Arial</vt:lpstr>
      <vt:lpstr>Calibri</vt:lpstr>
      <vt:lpstr>Calibri Light</vt:lpstr>
      <vt:lpstr>Office</vt:lpstr>
      <vt:lpstr>Capstone Project: Netflix Data </vt:lpstr>
      <vt:lpstr>List of Visualizations</vt:lpstr>
      <vt:lpstr>Distribution of 2017 Netflix Stock Prices by Quarter</vt:lpstr>
      <vt:lpstr>Earnings Per Share</vt:lpstr>
      <vt:lpstr>Revenue vs. Earnings</vt:lpstr>
      <vt:lpstr>Stock Price Developement Netflix vs. Dow Jones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Netflix Data</dc:title>
  <dc:creator>Jonas Bauer</dc:creator>
  <cp:lastModifiedBy>Jonas Bauer</cp:lastModifiedBy>
  <cp:revision>5</cp:revision>
  <dcterms:created xsi:type="dcterms:W3CDTF">2022-01-04T09:36:40Z</dcterms:created>
  <dcterms:modified xsi:type="dcterms:W3CDTF">2022-01-04T09:49:30Z</dcterms:modified>
</cp:coreProperties>
</file>