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01232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523880" y="101232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01232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01232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BE3E62-D6AD-49A4-9F7B-21F2D075CBCF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11.11.19</a:t>
            </a:fld>
            <a:endParaRPr b="0" lang="de-DE" sz="1200" spc="-1" strike="noStrike"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DAF4D6-C116-43B2-8427-5D96A12B526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DejaVu Serif"/>
            </a:endParaRPr>
          </a:p>
        </p:txBody>
      </p:sp>
      <p:sp>
        <p:nvSpPr>
          <p:cNvPr id="4" name="CustomShape 5"/>
          <p:cNvSpPr/>
          <p:nvPr/>
        </p:nvSpPr>
        <p:spPr>
          <a:xfrm flipV="1">
            <a:off x="0" y="-720"/>
            <a:ext cx="12191760" cy="43452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360" y="0"/>
            <a:ext cx="12191760" cy="680760"/>
          </a:xfrm>
          <a:prstGeom prst="rtTriangle">
            <a:avLst/>
          </a:prstGeom>
          <a:solidFill>
            <a:srgbClr val="afc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C5AD7C4-51D2-4441-B96A-36576B528C64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11.11.19</a:t>
            </a:fld>
            <a:endParaRPr b="0" lang="de-DE" sz="1200" spc="-1" strike="noStrike">
              <a:latin typeface="DejaVu Serif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DejaVu Serif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B94434-8485-4212-B8F5-865ACA4C6091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DejaVu Serif"/>
            </a:endParaRPr>
          </a:p>
        </p:txBody>
      </p:sp>
      <p:sp>
        <p:nvSpPr>
          <p:cNvPr id="48" name="CustomShape 6"/>
          <p:cNvSpPr/>
          <p:nvPr/>
        </p:nvSpPr>
        <p:spPr>
          <a:xfrm flipV="1">
            <a:off x="0" y="-720"/>
            <a:ext cx="12191760" cy="43452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 rot="10800000">
            <a:off x="360" y="0"/>
            <a:ext cx="12191760" cy="680760"/>
          </a:xfrm>
          <a:prstGeom prst="rtTriangle">
            <a:avLst/>
          </a:prstGeom>
          <a:solidFill>
            <a:srgbClr val="afc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820C521-EBE5-459E-9206-CE7C0A95888F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11.11.19</a:t>
            </a:fld>
            <a:endParaRPr b="0" lang="de-DE" sz="1200" spc="-1" strike="noStrike">
              <a:latin typeface="DejaVu Serif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DejaVu Serif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AF3125-E133-48D9-B63E-88421690B46F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DejaVu Serif"/>
            </a:endParaRPr>
          </a:p>
        </p:txBody>
      </p:sp>
      <p:sp>
        <p:nvSpPr>
          <p:cNvPr id="91" name="CustomShape 6"/>
          <p:cNvSpPr/>
          <p:nvPr/>
        </p:nvSpPr>
        <p:spPr>
          <a:xfrm flipV="1">
            <a:off x="0" y="-720"/>
            <a:ext cx="12191760" cy="43452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7"/>
          <p:cNvSpPr/>
          <p:nvPr/>
        </p:nvSpPr>
        <p:spPr>
          <a:xfrm rot="10800000">
            <a:off x="360" y="0"/>
            <a:ext cx="12191760" cy="680760"/>
          </a:xfrm>
          <a:prstGeom prst="rtTriangle">
            <a:avLst/>
          </a:prstGeom>
          <a:solidFill>
            <a:srgbClr val="afc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523880" y="10123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de-DE" sz="7200" spc="-1" strike="noStrike">
                <a:solidFill>
                  <a:srgbClr val="000000"/>
                </a:solidFill>
                <a:latin typeface="Agency FB"/>
              </a:rPr>
              <a:t>Minimum-Cost Spanning Trees</a:t>
            </a:r>
            <a:endParaRPr b="0" lang="de-DE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523880" y="39405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595959"/>
                </a:solidFill>
                <a:latin typeface="Calibri Light"/>
              </a:rPr>
              <a:t>Tadeg Jonas van den Berg</a:t>
            </a:r>
            <a:endParaRPr b="0" lang="de-DE" sz="2400" spc="-1" strike="noStrike">
              <a:latin typeface="DejaVu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595959"/>
                </a:solidFill>
                <a:latin typeface="Calibri Light"/>
              </a:rPr>
              <a:t>Jennifer Sarah Sümnik</a:t>
            </a:r>
            <a:endParaRPr b="0" lang="de-DE" sz="2400" spc="-1" strike="noStrike">
              <a:latin typeface="DejaVu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595959"/>
                </a:solidFill>
                <a:latin typeface="Calibri Light"/>
              </a:rPr>
              <a:t>Edis Vilja</a:t>
            </a:r>
            <a:endParaRPr b="0" lang="de-DE" sz="2400" spc="-1" strike="noStrike">
              <a:latin typeface="DejaVu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595959"/>
                </a:solidFill>
                <a:latin typeface="Calibri Light"/>
              </a:rPr>
              <a:t>Igor Queiroz da Silva</a:t>
            </a:r>
            <a:endParaRPr b="0" lang="de-DE" sz="2400" spc="-1" strike="noStrike">
              <a:latin typeface="DejaVu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595959"/>
                </a:solidFill>
                <a:latin typeface="Calibri Light"/>
              </a:rPr>
              <a:t>Tom Schneider</a:t>
            </a:r>
            <a:endParaRPr b="0" lang="de-DE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523880" y="10123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Algorithmus von Kruskal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de-DE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Vorgehensweise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Kantengewicht betrachten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Aufsteigend sortieren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Sucht die kleinste Kante im gesamten Graph und markiert sie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Vorgang wird solange wiederholt bis alle Knoten verbunden sind ohne dass ein Zyklus entsteht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9" dur="indefinite" restart="never" nodeType="tmRoot">
          <p:childTnLst>
            <p:seq>
              <p:cTn id="450" dur="indefinite" nodeType="mainSeq">
                <p:childTnLst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741720" y="4749480"/>
            <a:ext cx="5011920" cy="30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6741720" y="3378960"/>
            <a:ext cx="5011920" cy="30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6744960" y="3958560"/>
            <a:ext cx="5011920" cy="81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6744960" y="3668400"/>
            <a:ext cx="5011920" cy="30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6744960" y="1995480"/>
            <a:ext cx="5011920" cy="30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6744960" y="2291400"/>
            <a:ext cx="5011920" cy="1115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TextShape 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Vorgehensweise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6694200" y="1972800"/>
            <a:ext cx="51134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BEGIN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 ← ∅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queue ← sort {u, v} edges of E using l.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FOREACH v in G.V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make-tree(v);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WHILE queue ≠ ∅ AND trees-count &gt; 1 DO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{u, v} ← queue.extractMin()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IF !(T ∪ {{u, v}} has cycle)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T.add({u, v})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merge(tree-of(u), tree-of(v))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de-DE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DejaVu Sans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2048040" y="197568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2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3834360" y="264384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4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94" name="CustomShape 11"/>
          <p:cNvSpPr/>
          <p:nvPr/>
        </p:nvSpPr>
        <p:spPr>
          <a:xfrm>
            <a:off x="3834360" y="507708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3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5510880" y="300384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5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2228040" y="507708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1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97" name="CustomShape 14"/>
          <p:cNvSpPr/>
          <p:nvPr/>
        </p:nvSpPr>
        <p:spPr>
          <a:xfrm>
            <a:off x="536400" y="364140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0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98" name="Line 15"/>
          <p:cNvSpPr/>
          <p:nvPr/>
        </p:nvSpPr>
        <p:spPr>
          <a:xfrm>
            <a:off x="2408040" y="2155680"/>
            <a:ext cx="1478880" cy="540720"/>
          </a:xfrm>
          <a:prstGeom prst="line">
            <a:avLst/>
          </a:prstGeom>
          <a:ln w="255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9" name="Line 16"/>
          <p:cNvSpPr/>
          <p:nvPr/>
        </p:nvSpPr>
        <p:spPr>
          <a:xfrm flipH="1">
            <a:off x="843480" y="2283120"/>
            <a:ext cx="1257120" cy="1410840"/>
          </a:xfrm>
          <a:prstGeom prst="line">
            <a:avLst/>
          </a:prstGeom>
          <a:ln w="255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0" name="Line 17"/>
          <p:cNvSpPr/>
          <p:nvPr/>
        </p:nvSpPr>
        <p:spPr>
          <a:xfrm>
            <a:off x="843480" y="3948480"/>
            <a:ext cx="1437120" cy="118116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8"/>
          <p:cNvSpPr/>
          <p:nvPr/>
        </p:nvSpPr>
        <p:spPr>
          <a:xfrm>
            <a:off x="4194720" y="2823840"/>
            <a:ext cx="1315800" cy="36000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9"/>
          <p:cNvSpPr/>
          <p:nvPr/>
        </p:nvSpPr>
        <p:spPr>
          <a:xfrm>
            <a:off x="2588400" y="5257080"/>
            <a:ext cx="1245960" cy="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20"/>
          <p:cNvSpPr/>
          <p:nvPr/>
        </p:nvSpPr>
        <p:spPr>
          <a:xfrm flipH="1">
            <a:off x="4141800" y="3310920"/>
            <a:ext cx="1421640" cy="181872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21"/>
          <p:cNvSpPr/>
          <p:nvPr/>
        </p:nvSpPr>
        <p:spPr>
          <a:xfrm>
            <a:off x="4014360" y="3003840"/>
            <a:ext cx="0" cy="207324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22"/>
          <p:cNvSpPr/>
          <p:nvPr/>
        </p:nvSpPr>
        <p:spPr>
          <a:xfrm flipV="1">
            <a:off x="2535480" y="2950920"/>
            <a:ext cx="1351440" cy="217872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23"/>
          <p:cNvSpPr/>
          <p:nvPr/>
        </p:nvSpPr>
        <p:spPr>
          <a:xfrm>
            <a:off x="2355480" y="2283120"/>
            <a:ext cx="1531440" cy="284652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4"/>
          <p:cNvSpPr/>
          <p:nvPr/>
        </p:nvSpPr>
        <p:spPr>
          <a:xfrm>
            <a:off x="1371960" y="293544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208" name="CustomShape 25"/>
          <p:cNvSpPr/>
          <p:nvPr/>
        </p:nvSpPr>
        <p:spPr>
          <a:xfrm>
            <a:off x="1441080" y="428184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209" name="CustomShape 26"/>
          <p:cNvSpPr/>
          <p:nvPr/>
        </p:nvSpPr>
        <p:spPr>
          <a:xfrm>
            <a:off x="2948760" y="240840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33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210" name="CustomShape 27"/>
          <p:cNvSpPr/>
          <p:nvPr/>
        </p:nvSpPr>
        <p:spPr>
          <a:xfrm>
            <a:off x="2672280" y="332460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211" name="CustomShape 28"/>
          <p:cNvSpPr/>
          <p:nvPr/>
        </p:nvSpPr>
        <p:spPr>
          <a:xfrm>
            <a:off x="2740320" y="414072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212" name="CustomShape 29"/>
          <p:cNvSpPr/>
          <p:nvPr/>
        </p:nvSpPr>
        <p:spPr>
          <a:xfrm>
            <a:off x="3954600" y="382392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213" name="CustomShape 30"/>
          <p:cNvSpPr/>
          <p:nvPr/>
        </p:nvSpPr>
        <p:spPr>
          <a:xfrm>
            <a:off x="2985480" y="500832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50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214" name="CustomShape 31"/>
          <p:cNvSpPr/>
          <p:nvPr/>
        </p:nvSpPr>
        <p:spPr>
          <a:xfrm>
            <a:off x="4639680" y="2951280"/>
            <a:ext cx="277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215" name="CustomShape 32"/>
          <p:cNvSpPr/>
          <p:nvPr/>
        </p:nvSpPr>
        <p:spPr>
          <a:xfrm>
            <a:off x="4691520" y="3943440"/>
            <a:ext cx="277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de-DE" sz="1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7" dur="indefinite" restart="never" nodeType="tmRoot">
          <p:childTnLst>
            <p:seq>
              <p:cTn id="468" dur="indefinite" nodeType="mainSeq">
                <p:childTnLst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3" dur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8" dur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0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481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4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85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8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3e58"/>
                                      </p:to>
                                    </p:animClr>
                                    <p:set>
                                      <p:cBhvr>
                                        <p:cTn id="489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2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ed26"/>
                                      </p:to>
                                    </p:animClr>
                                    <p:set>
                                      <p:cBhvr>
                                        <p:cTn id="493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6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9ca2e"/>
                                      </p:to>
                                    </p:animClr>
                                    <p:set>
                                      <p:cBhvr>
                                        <p:cTn id="497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0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d8b5"/>
                                      </p:to>
                                    </p:animClr>
                                    <p:set>
                                      <p:cBhvr>
                                        <p:cTn id="501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7" dur="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9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510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5" dur="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7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518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9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1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522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3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8" dur="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0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531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2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4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535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7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538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9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44" dur="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6" dur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547" dur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2" dur="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4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555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6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8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559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65" dur="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7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568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1" dur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572" dur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4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575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6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1" dur="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3" dur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584" dur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9" dur="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1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592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3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5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596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7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2" dur="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4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605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6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8" dur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609" dur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1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612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8" dur="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0" dur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621" dur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6" dur="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8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629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0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2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633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4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9" dur="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1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642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3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5" dur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646" dur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8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649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0" dur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55" dur="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7" dur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658" dur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63" dur="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5" dur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6" dur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1" dur="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3" dur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674" dur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9" dur="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1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682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3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5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686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7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3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694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5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7" dur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698" dur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0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701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2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Unterschied der Algorithmen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38080" y="216720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800" spc="-1" strike="noStrike">
                <a:solidFill>
                  <a:srgbClr val="595959"/>
                </a:solidFill>
                <a:latin typeface="Calibri Light"/>
              </a:rPr>
              <a:t>Kuskal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Es müssen keine kontinuierlichen Verbindungen entstehen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095880" y="2173320"/>
            <a:ext cx="52574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800" spc="-1" strike="noStrike">
                <a:solidFill>
                  <a:srgbClr val="595959"/>
                </a:solidFill>
                <a:latin typeface="Calibri Light"/>
              </a:rPr>
              <a:t>Prim</a:t>
            </a:r>
            <a:endParaRPr b="0" lang="de-DE" sz="2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Knoten der Kante muss mit dem Startpunkt des Knoten verbunden sein</a:t>
            </a:r>
            <a:endParaRPr b="0" lang="de-DE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3" dur="indefinite" restart="never" nodeType="tmRoot">
          <p:childTnLst>
            <p:seq>
              <p:cTn id="704" dur="indefinite" nodeType="mainSeq">
                <p:childTnLst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523880" y="10123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Viel Spaß beim Live-Coding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de-DE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Spannbaum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2480400"/>
            <a:ext cx="10515240" cy="240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  <a:ea typeface="Noto Sans CJK SC"/>
              </a:rPr>
              <a:t>Teilgraph eines verbundenen, ungerichteten Graphen</a:t>
            </a:r>
            <a:br/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  <a:ea typeface="Noto Sans CJK SC"/>
              </a:rPr>
              <a:t>Verbindet alle Knoten mit minimaler Anzahl von Kanten</a:t>
            </a:r>
            <a:br/>
            <a:r>
              <a:rPr b="0" lang="de-DE" sz="2800" spc="-1" strike="noStrike">
                <a:solidFill>
                  <a:srgbClr val="595959"/>
                </a:solidFill>
                <a:latin typeface="Calibri Light"/>
                <a:ea typeface="Noto Sans CJK SC"/>
              </a:rPr>
              <a:t>→ Kantenanzahl = Knotenanzahl – 1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Minimaler Spannbaum (MST)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2480400"/>
            <a:ext cx="10515240" cy="240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  <a:ea typeface="Noto Sans CJK SC"/>
              </a:rPr>
              <a:t>Spannbaum mit minimaler Summe der Kantengewichte</a:t>
            </a:r>
            <a:br/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  <a:ea typeface="Noto Sans CJK SC"/>
              </a:rPr>
              <a:t>Mehrere Bäume mit selbem Gewicht möglich</a:t>
            </a:r>
            <a:br/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  <a:ea typeface="Noto Sans CJK SC"/>
              </a:rPr>
              <a:t>Jedoch kein anderer Baum mit weniger Gewicht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Vorraussetzung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2343600"/>
            <a:ext cx="10515240" cy="3803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Zusammenhängender, ungerichteter Graph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Kanten müssen gewichtet sein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Darf keinen Zyklus enthalten oder bilden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Algorithmen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2343600"/>
            <a:ext cx="10515240" cy="3803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595959"/>
                </a:solidFill>
                <a:latin typeface="Calibri Light"/>
              </a:rPr>
              <a:t>Prim</a:t>
            </a: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 (knotenbasiert)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595959"/>
                </a:solidFill>
                <a:latin typeface="Calibri Light"/>
              </a:rPr>
              <a:t>Kruskal</a:t>
            </a: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 (kantenbasiert)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Greedy Algorithmus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9137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Algorithmus von Prim und Kruskal sind Greedy Algorithmen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Trifft bei jedem Schritt die aktuell beste Entscheidung</a:t>
            </a:r>
            <a:br/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Anstatt erst jede Möglichkeit einzeln zu testen</a:t>
            </a:r>
            <a:br/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Garantiert lokales Optimum, nicht die optimale Gesamtlösung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523880" y="10123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Algorithmus von Prim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de-DE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Vorgehensweise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Beliebiger Startpunkt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Kante mit geringstem Gewicht wird gewählt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Danach werden alle Kanten des bisherigen Teilgraphs überprüft und es wird wie bisher fortgefahren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595959"/>
                </a:solidFill>
                <a:latin typeface="Calibri Light"/>
              </a:rPr>
              <a:t>Kanten werden solange dem Teilgraph hinzugefügt bis alle Knoten des Graphen entdeckt sind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744960" y="5852520"/>
            <a:ext cx="5011920" cy="27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6744960" y="4494960"/>
            <a:ext cx="5011920" cy="527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6744960" y="3115440"/>
            <a:ext cx="5011920" cy="27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6744960" y="5050800"/>
            <a:ext cx="5011920" cy="81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6744960" y="4224600"/>
            <a:ext cx="5011920" cy="27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6744960" y="3394080"/>
            <a:ext cx="5011920" cy="81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>
            <a:off x="6744960" y="2009160"/>
            <a:ext cx="5011920" cy="1115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6744960" y="1738440"/>
            <a:ext cx="5011920" cy="27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Shape 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Vorgehensweise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2048040" y="197568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2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55" name="CustomShape 11"/>
          <p:cNvSpPr/>
          <p:nvPr/>
        </p:nvSpPr>
        <p:spPr>
          <a:xfrm>
            <a:off x="3834360" y="264384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4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56" name="CustomShape 12"/>
          <p:cNvSpPr/>
          <p:nvPr/>
        </p:nvSpPr>
        <p:spPr>
          <a:xfrm>
            <a:off x="3834360" y="507708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3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57" name="CustomShape 13"/>
          <p:cNvSpPr/>
          <p:nvPr/>
        </p:nvSpPr>
        <p:spPr>
          <a:xfrm>
            <a:off x="5510880" y="300384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5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58" name="CustomShape 14"/>
          <p:cNvSpPr/>
          <p:nvPr/>
        </p:nvSpPr>
        <p:spPr>
          <a:xfrm>
            <a:off x="2228040" y="507708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1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59" name="CustomShape 15"/>
          <p:cNvSpPr/>
          <p:nvPr/>
        </p:nvSpPr>
        <p:spPr>
          <a:xfrm>
            <a:off x="536400" y="3641400"/>
            <a:ext cx="360000" cy="35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03864"/>
                </a:solidFill>
                <a:latin typeface="Calibri"/>
              </a:rPr>
              <a:t>0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60" name="CustomShape 16"/>
          <p:cNvSpPr/>
          <p:nvPr/>
        </p:nvSpPr>
        <p:spPr>
          <a:xfrm>
            <a:off x="6694200" y="1690560"/>
            <a:ext cx="511344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BEGIN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T ← ∅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FOR i ← 1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, ...,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n DO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])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← ∞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, parent(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])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← NULL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])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← 0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, parent(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])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← v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WHILE queue ≠ ∅ DO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     u ← queue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.extractMin()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parent(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≠ u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          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.add({parent(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),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})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FOR ALL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{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}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∈ E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do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IF w ∈ queue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AND l(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 &lt; d(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THEN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←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), parent(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← u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          ELSE IF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parent(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 =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NULL THEN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←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), parent(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← u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                   queue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.insert(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</a:t>
            </a:r>
            <a:br/>
            <a:r>
              <a:rPr b="0" i="1" lang="de-DE" sz="18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de-DE" sz="1800" spc="-1" strike="noStrike">
              <a:latin typeface="DejaVu Sans"/>
            </a:endParaRPr>
          </a:p>
        </p:txBody>
      </p:sp>
      <p:sp>
        <p:nvSpPr>
          <p:cNvPr id="161" name="Line 17"/>
          <p:cNvSpPr/>
          <p:nvPr/>
        </p:nvSpPr>
        <p:spPr>
          <a:xfrm>
            <a:off x="2408040" y="2155680"/>
            <a:ext cx="1478880" cy="540720"/>
          </a:xfrm>
          <a:prstGeom prst="line">
            <a:avLst/>
          </a:prstGeom>
          <a:ln w="255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Line 18"/>
          <p:cNvSpPr/>
          <p:nvPr/>
        </p:nvSpPr>
        <p:spPr>
          <a:xfrm flipH="1">
            <a:off x="843480" y="2283120"/>
            <a:ext cx="1257120" cy="1410840"/>
          </a:xfrm>
          <a:prstGeom prst="line">
            <a:avLst/>
          </a:prstGeom>
          <a:ln w="255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Line 19"/>
          <p:cNvSpPr/>
          <p:nvPr/>
        </p:nvSpPr>
        <p:spPr>
          <a:xfrm>
            <a:off x="843480" y="3948480"/>
            <a:ext cx="1437120" cy="118116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20"/>
          <p:cNvSpPr/>
          <p:nvPr/>
        </p:nvSpPr>
        <p:spPr>
          <a:xfrm>
            <a:off x="4194720" y="2823840"/>
            <a:ext cx="1315800" cy="36000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21"/>
          <p:cNvSpPr/>
          <p:nvPr/>
        </p:nvSpPr>
        <p:spPr>
          <a:xfrm>
            <a:off x="2588400" y="5257080"/>
            <a:ext cx="1245960" cy="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22"/>
          <p:cNvSpPr/>
          <p:nvPr/>
        </p:nvSpPr>
        <p:spPr>
          <a:xfrm flipH="1">
            <a:off x="4141800" y="3310920"/>
            <a:ext cx="1421640" cy="181872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23"/>
          <p:cNvSpPr/>
          <p:nvPr/>
        </p:nvSpPr>
        <p:spPr>
          <a:xfrm>
            <a:off x="4014360" y="3003840"/>
            <a:ext cx="0" cy="207324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4"/>
          <p:cNvSpPr/>
          <p:nvPr/>
        </p:nvSpPr>
        <p:spPr>
          <a:xfrm flipV="1">
            <a:off x="2535480" y="2950920"/>
            <a:ext cx="1351440" cy="217872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25"/>
          <p:cNvSpPr/>
          <p:nvPr/>
        </p:nvSpPr>
        <p:spPr>
          <a:xfrm>
            <a:off x="2355480" y="2283120"/>
            <a:ext cx="1531440" cy="2846520"/>
          </a:xfrm>
          <a:prstGeom prst="line">
            <a:avLst/>
          </a:prstGeom>
          <a:ln w="255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6"/>
          <p:cNvSpPr/>
          <p:nvPr/>
        </p:nvSpPr>
        <p:spPr>
          <a:xfrm>
            <a:off x="2031120" y="1947600"/>
            <a:ext cx="395640" cy="3956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7"/>
          <p:cNvSpPr/>
          <p:nvPr/>
        </p:nvSpPr>
        <p:spPr>
          <a:xfrm>
            <a:off x="1371960" y="293544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172" name="CustomShape 28"/>
          <p:cNvSpPr/>
          <p:nvPr/>
        </p:nvSpPr>
        <p:spPr>
          <a:xfrm>
            <a:off x="1441080" y="428184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173" name="CustomShape 29"/>
          <p:cNvSpPr/>
          <p:nvPr/>
        </p:nvSpPr>
        <p:spPr>
          <a:xfrm>
            <a:off x="2948760" y="240840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33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174" name="CustomShape 30"/>
          <p:cNvSpPr/>
          <p:nvPr/>
        </p:nvSpPr>
        <p:spPr>
          <a:xfrm>
            <a:off x="2672280" y="332460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175" name="CustomShape 31"/>
          <p:cNvSpPr/>
          <p:nvPr/>
        </p:nvSpPr>
        <p:spPr>
          <a:xfrm>
            <a:off x="2740320" y="414072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176" name="CustomShape 32"/>
          <p:cNvSpPr/>
          <p:nvPr/>
        </p:nvSpPr>
        <p:spPr>
          <a:xfrm>
            <a:off x="3954600" y="382392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177" name="CustomShape 33"/>
          <p:cNvSpPr/>
          <p:nvPr/>
        </p:nvSpPr>
        <p:spPr>
          <a:xfrm>
            <a:off x="2985480" y="5008320"/>
            <a:ext cx="37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50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178" name="CustomShape 34"/>
          <p:cNvSpPr/>
          <p:nvPr/>
        </p:nvSpPr>
        <p:spPr>
          <a:xfrm>
            <a:off x="4639680" y="2951280"/>
            <a:ext cx="277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de-DE" sz="1200" spc="-1" strike="noStrike">
              <a:latin typeface="DejaVu Sans"/>
            </a:endParaRPr>
          </a:p>
        </p:txBody>
      </p:sp>
      <p:sp>
        <p:nvSpPr>
          <p:cNvPr id="179" name="CustomShape 35"/>
          <p:cNvSpPr/>
          <p:nvPr/>
        </p:nvSpPr>
        <p:spPr>
          <a:xfrm>
            <a:off x="4691520" y="3943440"/>
            <a:ext cx="277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de-DE" sz="1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9" dur="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6" dur="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0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8" dur="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ed26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7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9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2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8" dur="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ed26"/>
                                      </p:to>
                                    </p:animClr>
                                    <p:set>
                                      <p:cBhvr>
                                        <p:cTn id="111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7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8" dur="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ed26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7" dur="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9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2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9" dur="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1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4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1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3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9" dur="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1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ed26"/>
                                      </p:to>
                                    </p:animClr>
                                    <p:set>
                                      <p:cBhvr>
                                        <p:cTn id="172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8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0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3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9" dur="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5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6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8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4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6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9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5" dur="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7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ed26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4" dur="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6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0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6" dur="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8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239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1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242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9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5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7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258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0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6" dur="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1" dur="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3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4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6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277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3" dur="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5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286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8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289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6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297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3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304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6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307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3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4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6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317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2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4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5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7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328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3" dur="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8" dur="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0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1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3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344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0" dur="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2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353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5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356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3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364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0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371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3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374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79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1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2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4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385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0" dur="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5" dur="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7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8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0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401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7" dur="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410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2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413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0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421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6" dur="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8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2141"/>
                                      </p:to>
                                    </p:animClr>
                                    <p:set>
                                      <p:cBhvr>
                                        <p:cTn id="42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1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2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7" dur="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440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2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e325"/>
                                      </p:to>
                                    </p:animClr>
                                    <p:set>
                                      <p:cBhvr>
                                        <p:cTn id="443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LibreOffice/6.3.3.2.0$Linux_X86_64 LibreOffice_project/3de445f0488b6b3c405222dbea27cd0e1481200f</Application>
  <Words>482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2019-11-06T19:35:19Z</dcterms:created>
  <dc:creator>Microsoft Office User</dc:creator>
  <dc:description/>
  <dc:language>de-DE</dc:language>
  <cp:lastModifiedBy/>
  <dcterms:modified xsi:type="dcterms:W3CDTF">2019-11-11T01:11:50Z</dcterms:modified>
  <cp:revision>104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