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8"/>
    <p:restoredTop sz="96327"/>
  </p:normalViewPr>
  <p:slideViewPr>
    <p:cSldViewPr snapToGrid="0">
      <p:cViewPr varScale="1">
        <p:scale>
          <a:sx n="105" d="100"/>
          <a:sy n="105" d="100"/>
        </p:scale>
        <p:origin x="2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1F98A-416C-214D-BF1E-EFEA99E2FFB4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35CD-0016-C543-AC14-C7A6EFB6E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Total: 1867 people</a:t>
            </a:r>
          </a:p>
          <a:p>
            <a:r>
              <a:rPr lang="en-US" dirty="0"/>
              <a:t>Expected value: </a:t>
            </a:r>
            <a:r>
              <a:rPr lang="en-US" dirty="0" err="1"/>
              <a:t>rowsum</a:t>
            </a:r>
            <a:r>
              <a:rPr lang="en-US" dirty="0"/>
              <a:t> * </a:t>
            </a:r>
            <a:r>
              <a:rPr lang="en-US" dirty="0" err="1"/>
              <a:t>columnsum</a:t>
            </a:r>
            <a:r>
              <a:rPr lang="en-US" dirty="0"/>
              <a:t> / total sum</a:t>
            </a:r>
          </a:p>
          <a:p>
            <a:r>
              <a:rPr lang="en-US" dirty="0"/>
              <a:t>Degrees of freedom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asked: tested age with box Tidwell – was significant, but power problem with high sample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2A7D-752F-AFA7-28B3-F2A79E6E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9729C9-1943-6965-4AD5-C9E27D86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DFE2-0294-9170-CCF8-340EE23D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F9078-F94B-AE84-22CB-EDC6859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E9C0-A081-8E8B-2639-A965EA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2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D48-FC9E-BAC2-B108-B40C34E9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F47CC-B4E6-1F7B-8CE0-9EB5C884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FE916-CCF2-C0D3-9A0D-83CDEE9E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2343A-1B80-33D7-0513-7314B27D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60EC7-5AEB-12FC-EC73-B0D1477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32F76B-DC96-BE77-FE67-506AD0B3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5E03D-9CD5-2220-FAB5-8193549F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38AC9-EAF1-9DEA-CBAF-E0ED302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FB26D-0C0C-00AF-5D3F-02D2155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1F3C-6A56-5DAD-4234-898F507E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B971A-428C-C21C-5A17-1312BE6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7E6EE-6517-B62B-C2CC-D99086EC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22FE0-0D4B-11C0-9138-1CEA33A2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637BC-BAE0-14AB-05F0-633B925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28C77-4E5A-0A95-C284-AAECB4F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C32E-E17C-A59E-CEC5-1978AAA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D3F097-3D59-57BA-C6B6-98551F8F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E727B-6B75-ADF2-EC42-D66AF5A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CD60A-FA23-4CE8-1D26-164089A1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DF231-8BC3-2D1E-4019-A5F00A4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E431E-E37C-EDC2-584F-19A9EE0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78BDB-E62F-3C5B-7E60-8852D681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C5C75B-45A8-90CF-B055-BA93147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677D3-4928-F61D-A340-A6BA4343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122D2-36A5-EF8C-EAE1-45F27AC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41CC0-1BBA-CD76-E5A4-ED4C3EE5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2AC3B-11FC-6287-0317-481BB7D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EFC8A-8AAE-48D8-3432-46ED79B1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9A73B-B606-741A-E5BB-019420AF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40638E-1CC4-385C-5BEE-AEF2F88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B77D8-FC1D-49D5-27DC-114A85F4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487774-5161-2DF5-9CA1-6F8101D1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FBD99E-5075-3D19-0534-C9DA50AD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A8056-146D-C2B4-ED21-6A654DCE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A2FD5-25B7-372D-53A1-4805518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2F02CA-4FD0-E3D2-17C2-3D488430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C3E7F-55C8-D53A-359E-EC2161A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847E67-50D6-1676-28A2-D46E5F4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1790A-05F6-739A-8DB7-FB4363F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A4152-386E-A515-F6D1-0E62D165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28D44-8864-82A1-A799-864CA23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960BB-848E-14EB-7D21-CA9C4E5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C684-94A5-436B-D281-138BEECE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7B237-9904-7606-5E82-A1F8F68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DF268-6122-977F-D813-43B9919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EAA8F-E875-A715-A08C-18EDE0F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B27E2-9646-F898-1A32-ECFA9D71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0A7E-DBE8-CCDE-AF06-1DBBCE5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50E060-989F-E358-F717-7A5B84C7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62D0E-4D38-4A4D-35C3-A421A0FF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F22F-7BC9-4664-45AA-45D8716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5B853-36B2-B30C-CF9A-09B8074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EC8F1-FB42-5EBF-EBB4-54D885E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FDF36-9321-4D57-03F3-12A4F76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B516-E0DA-FF93-EC13-299336E9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16A5E-D333-B074-CCC6-0238536D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464F-C8D5-D347-984B-0DB9A7DAD796}" type="datetimeFigureOut">
              <a:rPr lang="de-DE" smtClean="0"/>
              <a:t>17.10.22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4C77B-F24D-A7AA-88D5-B4F30699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02C27-AFB4-5480-9EF3-0CC55A19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1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tic/images/site-logo.svg" TargetMode="External"/><Relationship Id="rId2" Type="http://schemas.openxmlformats.org/officeDocument/2006/relationships/hyperlink" Target="https://www.kaggle.com/datasets/anth7310/mental-health-in-the-tech-indust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9548-B64E-A310-849E-0D6A8770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Mental Health in the</a:t>
            </a:r>
            <a:br>
              <a:rPr lang="en-GB" dirty="0"/>
            </a:br>
            <a:r>
              <a:rPr lang="en-GB" dirty="0"/>
              <a:t>tech-industry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001F6-8A17-BA5A-192E-828F033E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030"/>
            <a:ext cx="9144000" cy="1655762"/>
          </a:xfrm>
        </p:spPr>
        <p:txBody>
          <a:bodyPr/>
          <a:lstStyle/>
          <a:p>
            <a:r>
              <a:rPr lang="en-GB" dirty="0"/>
              <a:t>Project Work Module 2</a:t>
            </a:r>
          </a:p>
          <a:p>
            <a:r>
              <a:rPr lang="en-GB" dirty="0"/>
              <a:t>Nils Sommer</a:t>
            </a:r>
          </a:p>
          <a:p>
            <a:r>
              <a:rPr lang="en-GB" dirty="0"/>
              <a:t>Jonas Büchi</a:t>
            </a:r>
          </a:p>
        </p:txBody>
      </p:sp>
    </p:spTree>
    <p:extLst>
      <p:ext uri="{BB962C8B-B14F-4D97-AF65-F5344CB8AC3E}">
        <p14:creationId xmlns:p14="http://schemas.microsoft.com/office/powerpoint/2010/main" val="134287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Hypotheses: the probability of having a mental disorder is …</a:t>
            </a:r>
          </a:p>
          <a:p>
            <a:pPr lvl="1"/>
            <a:r>
              <a:rPr lang="en-US" dirty="0"/>
              <a:t>… higher if there exists a family history of mental disorders</a:t>
            </a:r>
          </a:p>
          <a:p>
            <a:pPr lvl="1"/>
            <a:r>
              <a:rPr lang="en-US" dirty="0"/>
              <a:t>… lower when age is higher</a:t>
            </a:r>
          </a:p>
          <a:p>
            <a:pPr lvl="1"/>
            <a:r>
              <a:rPr lang="en-US" dirty="0"/>
              <a:t>… higher if gender is female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Binary dependent variable</a:t>
            </a:r>
          </a:p>
          <a:p>
            <a:pPr lvl="1"/>
            <a:r>
              <a:rPr lang="en-US" dirty="0"/>
              <a:t>Independent observations</a:t>
            </a:r>
          </a:p>
          <a:p>
            <a:pPr lvl="1"/>
            <a:r>
              <a:rPr lang="en-US" dirty="0"/>
              <a:t>No multicollinearity</a:t>
            </a:r>
          </a:p>
          <a:p>
            <a:pPr lvl="1"/>
            <a:r>
              <a:rPr lang="en-US" dirty="0"/>
              <a:t>Sufficient sample size (various rules of thumb)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Pseudo-R</a:t>
            </a:r>
            <a:r>
              <a:rPr lang="en-US" baseline="30000" dirty="0"/>
              <a:t>2</a:t>
            </a:r>
            <a:r>
              <a:rPr lang="en-US" dirty="0"/>
              <a:t>: 0.21</a:t>
            </a:r>
          </a:p>
          <a:p>
            <a:pPr lvl="1"/>
            <a:r>
              <a:rPr lang="en-US" dirty="0"/>
              <a:t>Effect size f</a:t>
            </a:r>
            <a:r>
              <a:rPr lang="en-US" baseline="30000" dirty="0"/>
              <a:t>2</a:t>
            </a:r>
            <a:r>
              <a:rPr lang="en-US" dirty="0"/>
              <a:t>: 0.26 </a:t>
            </a:r>
            <a:r>
              <a:rPr lang="en-US" dirty="0">
                <a:sym typeface="Wingdings" panose="05000000000000000000" pitchFamily="2" charset="2"/>
              </a:rPr>
              <a:t> medium overall effect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3E74C22-58F5-B146-CAF7-38125124D96D}"/>
              </a:ext>
            </a:extLst>
          </p:cNvPr>
          <p:cNvGraphicFramePr>
            <a:graphicFrameLocks noGrp="1"/>
          </p:cNvGraphicFramePr>
          <p:nvPr/>
        </p:nvGraphicFramePr>
        <p:xfrm>
          <a:off x="1173964" y="2617546"/>
          <a:ext cx="9844072" cy="183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1018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586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e</a:t>
                      </a:r>
                      <a:r>
                        <a:rPr lang="en-US" i="0" baseline="30000" dirty="0"/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/>
                        <a:t>p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2.20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9.06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1.60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.002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what does that mean?</a:t>
            </a:r>
          </a:p>
          <a:p>
            <a:endParaRPr lang="en-US" dirty="0"/>
          </a:p>
          <a:p>
            <a:pPr lvl="1"/>
            <a:r>
              <a:rPr lang="en-US" dirty="0"/>
              <a:t>If there is a family history of mental disorder, the relative probability / risk of mental disorder is </a:t>
            </a:r>
            <a:r>
              <a:rPr lang="en-US" b="1" dirty="0"/>
              <a:t>806% higher! </a:t>
            </a:r>
            <a:r>
              <a:rPr lang="en-US" dirty="0"/>
              <a:t>(factor 9.06)</a:t>
            </a:r>
          </a:p>
          <a:p>
            <a:pPr lvl="1"/>
            <a:r>
              <a:rPr lang="en-US" dirty="0"/>
              <a:t>For each year people get older, the relative risk of having mental disorder sinks by 3 %</a:t>
            </a:r>
          </a:p>
          <a:p>
            <a:pPr lvl="1"/>
            <a:r>
              <a:rPr lang="en-US" dirty="0"/>
              <a:t>Women have a 60% higher relative risk of having a mental disorder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657D1-A721-A1F5-8A17-EFCB5449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B56BB-6958-E40C-DBFE-B54CFDB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Dataset: </a:t>
            </a:r>
            <a:r>
              <a:rPr lang="de-DE" dirty="0">
                <a:hlinkClick r:id="rId2"/>
              </a:rPr>
              <a:t>https://www.kaggle.com/datasets/anth7310/mental-health-in-the-tech-industry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Kaggle</a:t>
            </a:r>
            <a:r>
              <a:rPr lang="de-DE" dirty="0"/>
              <a:t>-image: </a:t>
            </a:r>
            <a:r>
              <a:rPr lang="de-DE" dirty="0">
                <a:hlinkClick r:id="rId3"/>
              </a:rPr>
              <a:t>https://www.kaggle.com/static/images/site-logo.svg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4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1CB11-5C53-EDCD-BA37-E5AB290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4FAE0-74D1-0229-8CE5-0F788FCC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 from Kaggle</a:t>
            </a:r>
          </a:p>
          <a:p>
            <a:r>
              <a:rPr lang="en-US" i="1" dirty="0"/>
              <a:t>Mental Health in the Tech Industry</a:t>
            </a:r>
          </a:p>
          <a:p>
            <a:r>
              <a:rPr lang="en-US" dirty="0"/>
              <a:t>Survey on Mental Health in the Tech Workplace in 2014, 2016, 2017, 2018,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Included participants:</a:t>
            </a:r>
          </a:p>
          <a:p>
            <a:r>
              <a:rPr lang="en-US" dirty="0"/>
              <a:t>Survey years 2016 to 2019</a:t>
            </a:r>
          </a:p>
          <a:p>
            <a:r>
              <a:rPr lang="en-US" dirty="0"/>
              <a:t>Workplace in USA</a:t>
            </a:r>
          </a:p>
          <a:p>
            <a:r>
              <a:rPr lang="en-US" dirty="0"/>
              <a:t>Aged from 16 to 67 (retirement age in USA)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DBAE42-E3C8-6632-601E-F2283D4F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06" y="1690688"/>
            <a:ext cx="2298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93451-F02C-C3CE-D789-CC798638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2C1E6-353B-0BC9-9332-D04C8CB4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age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C3490A9-E826-B194-AF97-A61C28EB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67406"/>
              </p:ext>
            </p:extLst>
          </p:nvPr>
        </p:nvGraphicFramePr>
        <p:xfrm>
          <a:off x="900684" y="1597469"/>
          <a:ext cx="7647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28">
                  <a:extLst>
                    <a:ext uri="{9D8B030D-6E8A-4147-A177-3AD203B41FA5}">
                      <a16:colId xmlns:a16="http://schemas.microsoft.com/office/drawing/2014/main" val="563586144"/>
                    </a:ext>
                  </a:extLst>
                </a:gridCol>
                <a:gridCol w="1180824">
                  <a:extLst>
                    <a:ext uri="{9D8B030D-6E8A-4147-A177-3AD203B41FA5}">
                      <a16:colId xmlns:a16="http://schemas.microsoft.com/office/drawing/2014/main" val="123912431"/>
                    </a:ext>
                  </a:extLst>
                </a:gridCol>
                <a:gridCol w="1212738">
                  <a:extLst>
                    <a:ext uri="{9D8B030D-6E8A-4147-A177-3AD203B41FA5}">
                      <a16:colId xmlns:a16="http://schemas.microsoft.com/office/drawing/2014/main" val="4122279455"/>
                    </a:ext>
                  </a:extLst>
                </a:gridCol>
                <a:gridCol w="973382">
                  <a:extLst>
                    <a:ext uri="{9D8B030D-6E8A-4147-A177-3AD203B41FA5}">
                      <a16:colId xmlns:a16="http://schemas.microsoft.com/office/drawing/2014/main" val="856743893"/>
                    </a:ext>
                  </a:extLst>
                </a:gridCol>
                <a:gridCol w="1005296">
                  <a:extLst>
                    <a:ext uri="{9D8B030D-6E8A-4147-A177-3AD203B41FA5}">
                      <a16:colId xmlns:a16="http://schemas.microsoft.com/office/drawing/2014/main" val="898730164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3035848232"/>
                    </a:ext>
                  </a:extLst>
                </a:gridCol>
                <a:gridCol w="1116996">
                  <a:extLst>
                    <a:ext uri="{9D8B030D-6E8A-4147-A177-3AD203B41FA5}">
                      <a16:colId xmlns:a16="http://schemas.microsoft.com/office/drawing/2014/main" val="170444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4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5862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404782A6-4762-671B-1EB8-61099B94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5304"/>
            <a:ext cx="7772400" cy="31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EC76F4-30C1-A4E4-0E24-5C48921C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Mental Health Disorder Question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D372F-E203-1DD6-C545-C9427CC5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1712731"/>
            <a:ext cx="7772400" cy="465173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B8AABE1-A0CD-5B62-D2E0-AF3074BA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37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7D13FC8-BB76-5A97-BB7A-3EB297C0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54CC652-4BD3-AE30-B808-BEFDC95F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Sex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5782A0-14EC-29E8-D5FB-C54735F5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" y="1700539"/>
            <a:ext cx="7772400" cy="46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rate of tech-industry-employees with a mental disorder change over the years?</a:t>
            </a:r>
          </a:p>
          <a:p>
            <a:pPr lvl="1"/>
            <a:r>
              <a:rPr lang="en-US" dirty="0"/>
              <a:t>Is there an association between two categorical variables: year (2016-2019) and current mental disorder (yes - no)?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factors predict having a mental disorder in the tech-industry?</a:t>
            </a:r>
          </a:p>
          <a:p>
            <a:pPr lvl="1"/>
            <a:r>
              <a:rPr lang="en-US" dirty="0"/>
              <a:t>Family history of mental disorders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Two-sided Chi-square test of independence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Categorical variables</a:t>
            </a:r>
          </a:p>
          <a:p>
            <a:pPr lvl="1"/>
            <a:r>
              <a:rPr lang="en-US" dirty="0"/>
              <a:t>Observations are independent</a:t>
            </a:r>
          </a:p>
          <a:p>
            <a:pPr lvl="1"/>
            <a:r>
              <a:rPr lang="en-US" dirty="0"/>
              <a:t>Cells are mutually exclusive</a:t>
            </a:r>
          </a:p>
          <a:p>
            <a:pPr lvl="1"/>
            <a:r>
              <a:rPr lang="en-US" dirty="0"/>
              <a:t>Expected cell values &gt; 5</a:t>
            </a:r>
          </a:p>
          <a:p>
            <a:pPr lvl="1"/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3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BC984053-D5B1-CE0D-57DD-0A94CD41BDBF}"/>
              </a:ext>
            </a:extLst>
          </p:cNvPr>
          <p:cNvGraphicFramePr>
            <a:graphicFrameLocks noGrp="1"/>
          </p:cNvGraphicFramePr>
          <p:nvPr/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2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Chi-square = 10.11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= .018</a:t>
            </a:r>
          </a:p>
          <a:p>
            <a:endParaRPr lang="en-US" dirty="0"/>
          </a:p>
          <a:p>
            <a:r>
              <a:rPr lang="en-US" dirty="0"/>
              <a:t>Significant! The variables are dependent.</a:t>
            </a:r>
          </a:p>
          <a:p>
            <a:endParaRPr lang="en-US" dirty="0"/>
          </a:p>
          <a:p>
            <a:r>
              <a:rPr lang="en-US" dirty="0"/>
              <a:t>… but what does that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3961899-EE1F-9C13-83EB-D38A010670E1}"/>
              </a:ext>
            </a:extLst>
          </p:cNvPr>
          <p:cNvGraphicFramePr>
            <a:graphicFrameLocks noGrp="1"/>
          </p:cNvGraphicFramePr>
          <p:nvPr/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hoc tests:</a:t>
            </a:r>
          </a:p>
          <a:p>
            <a:pPr lvl="1"/>
            <a:r>
              <a:rPr lang="en-US" dirty="0"/>
              <a:t>Compare all the years with Chi-square tests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Where does the ratio differ?</a:t>
            </a:r>
          </a:p>
          <a:p>
            <a:pPr lvl="1"/>
            <a:r>
              <a:rPr lang="en-US" dirty="0"/>
              <a:t>But: Correction for multiple comparisons (Bonferroni-Holm)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FD72B4B-45FC-9E85-D7DC-9090493BAB45}"/>
              </a:ext>
            </a:extLst>
          </p:cNvPr>
          <p:cNvGraphicFramePr>
            <a:graphicFrameLocks noGrp="1"/>
          </p:cNvGraphicFramePr>
          <p:nvPr/>
        </p:nvGraphicFramePr>
        <p:xfrm>
          <a:off x="5740924" y="3268792"/>
          <a:ext cx="5762136" cy="2908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534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15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</a:t>
                      </a:r>
                      <a:r>
                        <a:rPr lang="de-DE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 err="1"/>
                        <a:t>p</a:t>
                      </a:r>
                      <a:r>
                        <a:rPr lang="en-US" i="1" u="none" baseline="-25000" dirty="0" err="1"/>
                        <a:t>corrected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.075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.520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0.25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.616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2018 - 2019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0.00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.957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5056"/>
                  </a:ext>
                </a:extLst>
              </a:tr>
            </a:tbl>
          </a:graphicData>
        </a:graphic>
      </p:graphicFrame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1E687E6-4137-F28F-1786-C704DD323AE1}"/>
              </a:ext>
            </a:extLst>
          </p:cNvPr>
          <p:cNvSpPr txBox="1">
            <a:spLocks/>
          </p:cNvSpPr>
          <p:nvPr/>
        </p:nvSpPr>
        <p:spPr>
          <a:xfrm>
            <a:off x="838200" y="3268791"/>
            <a:ext cx="4753464" cy="290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2016 has a lower rate of employees with a disorder</a:t>
            </a:r>
          </a:p>
          <a:p>
            <a:r>
              <a:rPr lang="en-US" dirty="0"/>
              <a:t>Not significant after correction</a:t>
            </a:r>
          </a:p>
          <a:p>
            <a:r>
              <a:rPr lang="en-US" b="1" dirty="0">
                <a:sym typeface="Wingdings" panose="05000000000000000000" pitchFamily="2" charset="2"/>
              </a:rPr>
              <a:t>No difference between years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Breitbild</PresentationFormat>
  <Paragraphs>235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Mental Health in the tech-industry</vt:lpstr>
      <vt:lpstr>Dataset</vt:lpstr>
      <vt:lpstr>Descriptive Statistics</vt:lpstr>
      <vt:lpstr>Descriptive Statistics</vt:lpstr>
      <vt:lpstr>Descriptive Statistics</vt:lpstr>
      <vt:lpstr>Research Questions</vt:lpstr>
      <vt:lpstr>Change over the years</vt:lpstr>
      <vt:lpstr>Change over the years</vt:lpstr>
      <vt:lpstr>Change over the years</vt:lpstr>
      <vt:lpstr>Factors predicting mental disorder</vt:lpstr>
      <vt:lpstr>Factors predicting mental disorder</vt:lpstr>
      <vt:lpstr>Factors predicting mental disorder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Büchi</dc:creator>
  <cp:lastModifiedBy>Jonas Büchi</cp:lastModifiedBy>
  <cp:revision>2</cp:revision>
  <dcterms:created xsi:type="dcterms:W3CDTF">2022-10-08T11:13:26Z</dcterms:created>
  <dcterms:modified xsi:type="dcterms:W3CDTF">2022-10-17T20:47:13Z</dcterms:modified>
</cp:coreProperties>
</file>