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Lato" panose="020B0604020202020204" charset="0"/>
      <p:regular r:id="rId24"/>
      <p:bold r:id="rId25"/>
      <p:italic r:id="rId26"/>
      <p:boldItalic r:id="rId27"/>
    </p:embeddedFont>
    <p:embeddedFont>
      <p:font typeface="Trebuchet MS" panose="020B0603020202020204" pitchFamily="34" charset="0"/>
      <p:regular r:id="rId28"/>
      <p:bold r:id="rId29"/>
      <p:italic r:id="rId30"/>
      <p:boldItalic r:id="rId31"/>
    </p:embeddedFont>
    <p:embeddedFont>
      <p:font typeface="Wingdings 3" panose="05040102010807070707" pitchFamily="18" charset="2"/>
      <p:regular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3"/>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abc1517e6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abc1517e6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2"/>
                </a:solidFill>
              </a:rPr>
              <a:t>Overall System</a:t>
            </a: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r>
              <a:rPr lang="en" sz="1800">
                <a:solidFill>
                  <a:schemeClr val="dk2"/>
                </a:solidFill>
              </a:rPr>
              <a:t>Space for compressed air</a:t>
            </a: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r>
              <a:rPr lang="en" sz="1800">
                <a:solidFill>
                  <a:schemeClr val="dk2"/>
                </a:solidFill>
              </a:rPr>
              <a:t>As a mount for CO</a:t>
            </a:r>
            <a:r>
              <a:rPr lang="en" sz="1800" baseline="-25000">
                <a:solidFill>
                  <a:schemeClr val="dk2"/>
                </a:solidFill>
              </a:rPr>
              <a:t>2 </a:t>
            </a:r>
            <a:r>
              <a:rPr lang="en" sz="1800">
                <a:solidFill>
                  <a:schemeClr val="dk2"/>
                </a:solidFill>
              </a:rPr>
              <a:t> scrubber and O</a:t>
            </a:r>
            <a:r>
              <a:rPr lang="en" sz="1800" baseline="-25000">
                <a:solidFill>
                  <a:schemeClr val="dk2"/>
                </a:solidFill>
              </a:rPr>
              <a:t>2</a:t>
            </a:r>
            <a:r>
              <a:rPr lang="en" sz="1800">
                <a:solidFill>
                  <a:schemeClr val="dk2"/>
                </a:solidFill>
              </a:rPr>
              <a:t> tanks</a:t>
            </a:r>
            <a:endParaRPr sz="18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abc1517e6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abc1517e6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Fairing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7abc1517e6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7abc1517e6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All components talked about so far are parameterizable. </a:t>
            </a:r>
            <a:endParaRPr/>
          </a:p>
          <a:p>
            <a:pPr marL="0" lvl="0" indent="0" algn="l" rtl="0">
              <a:spcBef>
                <a:spcPts val="0"/>
              </a:spcBef>
              <a:spcAft>
                <a:spcPts val="0"/>
              </a:spcAft>
              <a:buNone/>
            </a:pPr>
            <a:endParaRPr/>
          </a:p>
          <a:p>
            <a:pPr marL="0" lvl="0" indent="0" algn="l" rtl="0">
              <a:spcBef>
                <a:spcPts val="0"/>
              </a:spcBef>
              <a:spcAft>
                <a:spcPts val="0"/>
              </a:spcAft>
              <a:buNone/>
            </a:pPr>
            <a:r>
              <a:rPr lang="en"/>
              <a:t>However, components such as the fairings, release buoy, penetrator and seat platform change relative to other major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a:t>For example, the main penetrator at the bottom of the acrylic hull will change dimensions relative to the thickness of the hull. The release buoy will also change relative to the space provided for it in the rear fairing. </a:t>
            </a:r>
            <a:endParaRPr/>
          </a:p>
          <a:p>
            <a:pPr marL="0" lvl="0" indent="0" algn="l" rtl="0">
              <a:spcBef>
                <a:spcPts val="0"/>
              </a:spcBef>
              <a:spcAft>
                <a:spcPts val="0"/>
              </a:spcAft>
              <a:buNone/>
            </a:pPr>
            <a:endParaRPr/>
          </a:p>
          <a:p>
            <a:pPr marL="0" lvl="0" indent="0" algn="l" rtl="0">
              <a:spcBef>
                <a:spcPts val="0"/>
              </a:spcBef>
              <a:spcAft>
                <a:spcPts val="0"/>
              </a:spcAft>
              <a:buNone/>
            </a:pPr>
            <a:r>
              <a:rPr lang="en"/>
              <a:t>We built our parameterization outline around 3 input parameters namely: the required dive depth, number of occupants and material selection for components such as the frame and fairings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acc36f5b4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acc36f5b4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how it works: </a:t>
            </a:r>
            <a:endParaRPr/>
          </a:p>
          <a:p>
            <a:pPr marL="0" lvl="0" indent="0" algn="l" rtl="0">
              <a:spcBef>
                <a:spcPts val="0"/>
              </a:spcBef>
              <a:spcAft>
                <a:spcPts val="0"/>
              </a:spcAft>
              <a:buNone/>
            </a:pPr>
            <a:endParaRPr/>
          </a:p>
          <a:p>
            <a:pPr marL="0" lvl="0" indent="0" algn="l" rtl="0">
              <a:spcBef>
                <a:spcPts val="0"/>
              </a:spcBef>
              <a:spcAft>
                <a:spcPts val="0"/>
              </a:spcAft>
              <a:buNone/>
            </a:pPr>
            <a:r>
              <a:rPr lang="en"/>
              <a:t>We defined the constraints for each input parameter: </a:t>
            </a:r>
            <a:endParaRPr/>
          </a:p>
          <a:p>
            <a:pPr marL="0" lvl="0" indent="0" algn="l" rtl="0">
              <a:spcBef>
                <a:spcPts val="0"/>
              </a:spcBef>
              <a:spcAft>
                <a:spcPts val="0"/>
              </a:spcAft>
              <a:buNone/>
            </a:pPr>
            <a:endParaRPr/>
          </a:p>
          <a:p>
            <a:pPr marL="0" lvl="0" indent="0" algn="l" rtl="0">
              <a:spcBef>
                <a:spcPts val="0"/>
              </a:spcBef>
              <a:spcAft>
                <a:spcPts val="0"/>
              </a:spcAft>
              <a:buNone/>
            </a:pPr>
            <a:r>
              <a:rPr lang="en"/>
              <a:t>Our MATLAB code calculates dimensions based on a suitable safety factor. Once this safety factor is reached, the code generates new dimensions for the assembly and solidworks rebuilds the sub.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7acc36f5b4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7acc36f5b4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b5d766e56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7b5d766e5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b5d766e56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b5d766e56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7abc1517e6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7abc1517e6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7acc36f5b4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7acc36f5b4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7acc36f5b4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7acc36f5b4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7abc1517e6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7abc1517e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Hull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ac92de35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ac92de35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abc1517e6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abc1517e6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abc1517e6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abc1517e6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7abc1517e6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7abc1517e6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abc1517e6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abc1517e6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308702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859303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1664993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255442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54172680"/>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844131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2113224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1450103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914441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366415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7233134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136453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5533018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841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874943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246294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12/11/2019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52730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2636250" y="235100"/>
            <a:ext cx="3871500" cy="7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b="1"/>
              <a:t>Kraken</a:t>
            </a:r>
            <a:endParaRPr sz="6000" b="1"/>
          </a:p>
        </p:txBody>
      </p:sp>
      <p:sp>
        <p:nvSpPr>
          <p:cNvPr id="129" name="Google Shape;129;p13"/>
          <p:cNvSpPr txBox="1">
            <a:spLocks noGrp="1"/>
          </p:cNvSpPr>
          <p:nvPr>
            <p:ph type="subTitle" idx="1"/>
          </p:nvPr>
        </p:nvSpPr>
        <p:spPr>
          <a:xfrm>
            <a:off x="3895350" y="4253300"/>
            <a:ext cx="1353300" cy="50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SUB-1A</a:t>
            </a:r>
            <a:endParaRPr sz="2400" dirty="0">
              <a:solidFill>
                <a:schemeClr val="accent1"/>
              </a:solidFill>
            </a:endParaRPr>
          </a:p>
        </p:txBody>
      </p:sp>
      <p:sp>
        <p:nvSpPr>
          <p:cNvPr id="130" name="Google Shape;130;p13"/>
          <p:cNvSpPr txBox="1"/>
          <p:nvPr/>
        </p:nvSpPr>
        <p:spPr>
          <a:xfrm>
            <a:off x="5248650" y="1825035"/>
            <a:ext cx="3360600" cy="22341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800" b="1" dirty="0">
                <a:latin typeface="Calibri"/>
                <a:ea typeface="Calibri"/>
                <a:cs typeface="Calibri"/>
                <a:sym typeface="Calibri"/>
              </a:rPr>
              <a:t>Jonas </a:t>
            </a:r>
            <a:r>
              <a:rPr lang="en" sz="1800" b="1" dirty="0" err="1">
                <a:latin typeface="Calibri"/>
                <a:ea typeface="Calibri"/>
                <a:cs typeface="Calibri"/>
                <a:sym typeface="Calibri"/>
              </a:rPr>
              <a:t>Chianu</a:t>
            </a:r>
            <a:r>
              <a:rPr lang="en" sz="1800" b="1" dirty="0">
                <a:latin typeface="Calibri"/>
                <a:ea typeface="Calibri"/>
                <a:cs typeface="Calibri"/>
                <a:sym typeface="Calibri"/>
              </a:rPr>
              <a:t> (8090727)</a:t>
            </a:r>
            <a:endParaRPr sz="1800" b="1" dirty="0">
              <a:latin typeface="Calibri"/>
              <a:ea typeface="Calibri"/>
              <a:cs typeface="Calibri"/>
              <a:sym typeface="Calibri"/>
            </a:endParaRPr>
          </a:p>
          <a:p>
            <a:pPr marL="0" lvl="0" indent="0" algn="ctr" rtl="0">
              <a:lnSpc>
                <a:spcPct val="150000"/>
              </a:lnSpc>
              <a:spcBef>
                <a:spcPts val="0"/>
              </a:spcBef>
              <a:spcAft>
                <a:spcPts val="0"/>
              </a:spcAft>
              <a:buNone/>
            </a:pPr>
            <a:r>
              <a:rPr lang="en" sz="1800" b="1" dirty="0" err="1">
                <a:latin typeface="Calibri"/>
                <a:ea typeface="Calibri"/>
                <a:cs typeface="Calibri"/>
                <a:sym typeface="Calibri"/>
              </a:rPr>
              <a:t>Otito</a:t>
            </a:r>
            <a:r>
              <a:rPr lang="en" sz="1800" b="1" dirty="0">
                <a:latin typeface="Calibri"/>
                <a:ea typeface="Calibri"/>
                <a:cs typeface="Calibri"/>
                <a:sym typeface="Calibri"/>
              </a:rPr>
              <a:t> Situ  (8315067)</a:t>
            </a:r>
            <a:endParaRPr sz="1800" b="1" dirty="0">
              <a:latin typeface="Calibri"/>
              <a:ea typeface="Calibri"/>
              <a:cs typeface="Calibri"/>
              <a:sym typeface="Calibri"/>
            </a:endParaRPr>
          </a:p>
          <a:p>
            <a:pPr marL="0" lvl="0" indent="0" algn="ctr" rtl="0">
              <a:lnSpc>
                <a:spcPct val="150000"/>
              </a:lnSpc>
              <a:spcBef>
                <a:spcPts val="0"/>
              </a:spcBef>
              <a:spcAft>
                <a:spcPts val="0"/>
              </a:spcAft>
              <a:buNone/>
            </a:pPr>
            <a:r>
              <a:rPr lang="en" sz="1800" b="1" dirty="0" err="1">
                <a:latin typeface="Calibri"/>
                <a:ea typeface="Calibri"/>
                <a:cs typeface="Calibri"/>
                <a:sym typeface="Calibri"/>
              </a:rPr>
              <a:t>Munachiso</a:t>
            </a:r>
            <a:r>
              <a:rPr lang="en" sz="1800" b="1" dirty="0">
                <a:latin typeface="Calibri"/>
                <a:ea typeface="Calibri"/>
                <a:cs typeface="Calibri"/>
                <a:sym typeface="Calibri"/>
              </a:rPr>
              <a:t> </a:t>
            </a:r>
            <a:r>
              <a:rPr lang="en" sz="1800" b="1" dirty="0" err="1">
                <a:latin typeface="Calibri"/>
                <a:ea typeface="Calibri"/>
                <a:cs typeface="Calibri"/>
                <a:sym typeface="Calibri"/>
              </a:rPr>
              <a:t>Izuora</a:t>
            </a:r>
            <a:r>
              <a:rPr lang="en" sz="1800" b="1" dirty="0">
                <a:latin typeface="Calibri"/>
                <a:ea typeface="Calibri"/>
                <a:cs typeface="Calibri"/>
                <a:sym typeface="Calibri"/>
              </a:rPr>
              <a:t>  (8069751)</a:t>
            </a:r>
            <a:endParaRPr sz="1800" b="1" dirty="0">
              <a:latin typeface="Calibri"/>
              <a:ea typeface="Calibri"/>
              <a:cs typeface="Calibri"/>
              <a:sym typeface="Calibri"/>
            </a:endParaRPr>
          </a:p>
          <a:p>
            <a:pPr marL="0" lvl="0" indent="0" algn="ctr" rtl="0">
              <a:lnSpc>
                <a:spcPct val="150000"/>
              </a:lnSpc>
              <a:spcBef>
                <a:spcPts val="0"/>
              </a:spcBef>
              <a:spcAft>
                <a:spcPts val="0"/>
              </a:spcAft>
              <a:buNone/>
            </a:pPr>
            <a:r>
              <a:rPr lang="en" sz="1800" b="1" dirty="0">
                <a:latin typeface="Calibri"/>
                <a:ea typeface="Calibri"/>
                <a:cs typeface="Calibri"/>
                <a:sym typeface="Calibri"/>
              </a:rPr>
              <a:t>(Jason) </a:t>
            </a:r>
            <a:r>
              <a:rPr lang="en" sz="1800" b="1" dirty="0" err="1">
                <a:latin typeface="Calibri"/>
                <a:ea typeface="Calibri"/>
                <a:cs typeface="Calibri"/>
                <a:sym typeface="Calibri"/>
              </a:rPr>
              <a:t>Siyuan</a:t>
            </a:r>
            <a:r>
              <a:rPr lang="en" sz="1800" b="1" dirty="0">
                <a:latin typeface="Calibri"/>
                <a:ea typeface="Calibri"/>
                <a:cs typeface="Calibri"/>
                <a:sym typeface="Calibri"/>
              </a:rPr>
              <a:t> Ji  (7696601)</a:t>
            </a:r>
            <a:endParaRPr sz="1800" b="1" dirty="0">
              <a:latin typeface="Calibri"/>
              <a:ea typeface="Calibri"/>
              <a:cs typeface="Calibri"/>
              <a:sym typeface="Calibri"/>
            </a:endParaRPr>
          </a:p>
          <a:p>
            <a:pPr marL="0" lvl="0" indent="0" algn="ctr" rtl="0">
              <a:lnSpc>
                <a:spcPct val="150000"/>
              </a:lnSpc>
              <a:spcBef>
                <a:spcPts val="0"/>
              </a:spcBef>
              <a:spcAft>
                <a:spcPts val="0"/>
              </a:spcAft>
              <a:buNone/>
            </a:pPr>
            <a:r>
              <a:rPr lang="en" sz="1800" b="1" dirty="0">
                <a:latin typeface="Calibri"/>
                <a:ea typeface="Calibri"/>
                <a:cs typeface="Calibri"/>
                <a:sym typeface="Calibri"/>
              </a:rPr>
              <a:t>Kenneth </a:t>
            </a:r>
            <a:r>
              <a:rPr lang="en" sz="1800" b="1" dirty="0" err="1">
                <a:latin typeface="Calibri"/>
                <a:ea typeface="Calibri"/>
                <a:cs typeface="Calibri"/>
                <a:sym typeface="Calibri"/>
              </a:rPr>
              <a:t>Oguejiofor</a:t>
            </a:r>
            <a:r>
              <a:rPr lang="en" sz="1800" b="1" dirty="0">
                <a:latin typeface="Calibri"/>
                <a:ea typeface="Calibri"/>
                <a:cs typeface="Calibri"/>
                <a:sym typeface="Calibri"/>
              </a:rPr>
              <a:t>  (8327214)</a:t>
            </a:r>
            <a:endParaRPr sz="1800" b="1" dirty="0"/>
          </a:p>
        </p:txBody>
      </p:sp>
      <p:pic>
        <p:nvPicPr>
          <p:cNvPr id="131" name="Google Shape;131;p13"/>
          <p:cNvPicPr preferRelativeResize="0"/>
          <p:nvPr/>
        </p:nvPicPr>
        <p:blipFill>
          <a:blip r:embed="rId3">
            <a:alphaModFix/>
          </a:blip>
          <a:stretch>
            <a:fillRect/>
          </a:stretch>
        </p:blipFill>
        <p:spPr>
          <a:xfrm>
            <a:off x="957675" y="1010600"/>
            <a:ext cx="3614324" cy="32987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2"/>
          <p:cNvPicPr preferRelativeResize="0"/>
          <p:nvPr/>
        </p:nvPicPr>
        <p:blipFill>
          <a:blip r:embed="rId3">
            <a:alphaModFix/>
          </a:blip>
          <a:stretch>
            <a:fillRect/>
          </a:stretch>
        </p:blipFill>
        <p:spPr>
          <a:xfrm>
            <a:off x="2489983" y="490133"/>
            <a:ext cx="6654017" cy="3688463"/>
          </a:xfrm>
          <a:prstGeom prst="rect">
            <a:avLst/>
          </a:prstGeom>
          <a:noFill/>
          <a:ln>
            <a:noFill/>
          </a:ln>
        </p:spPr>
      </p:pic>
      <p:sp>
        <p:nvSpPr>
          <p:cNvPr id="197" name="Google Shape;197;p22"/>
          <p:cNvSpPr txBox="1"/>
          <p:nvPr/>
        </p:nvSpPr>
        <p:spPr>
          <a:xfrm>
            <a:off x="572900" y="398525"/>
            <a:ext cx="19803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FFFFFF"/>
                </a:solidFill>
              </a:rPr>
              <a:t>Frame</a:t>
            </a:r>
            <a:endParaRPr sz="1800" b="1">
              <a:solidFill>
                <a:srgbClr val="FFFFFF"/>
              </a:solidFill>
            </a:endParaRPr>
          </a:p>
        </p:txBody>
      </p:sp>
      <p:sp>
        <p:nvSpPr>
          <p:cNvPr id="198" name="Google Shape;198;p22"/>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99" name="Google Shape;199;p22"/>
          <p:cNvSpPr txBox="1"/>
          <p:nvPr/>
        </p:nvSpPr>
        <p:spPr>
          <a:xfrm>
            <a:off x="185900" y="1389950"/>
            <a:ext cx="3681000" cy="2055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Calibri"/>
              <a:buChar char="●"/>
            </a:pPr>
            <a:r>
              <a:rPr lang="en">
                <a:latin typeface="Calibri"/>
                <a:ea typeface="Calibri"/>
                <a:cs typeface="Calibri"/>
                <a:sym typeface="Calibri"/>
              </a:rPr>
              <a:t>Two major functions: framework and Support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Strength and size</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Provides surface for mounts and lifting attachment</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Bottom Frame design</a:t>
            </a:r>
            <a:endParaRPr>
              <a:latin typeface="Calibri"/>
              <a:ea typeface="Calibri"/>
              <a:cs typeface="Calibri"/>
              <a:sym typeface="Calibri"/>
            </a:endParaRPr>
          </a:p>
          <a:p>
            <a:pPr marL="457200" lvl="0" indent="-317500" algn="l" rtl="0">
              <a:spcBef>
                <a:spcPts val="0"/>
              </a:spcBef>
              <a:spcAft>
                <a:spcPts val="0"/>
              </a:spcAft>
              <a:buSzPts val="1400"/>
              <a:buFont typeface="Calibri"/>
              <a:buChar char="●"/>
            </a:pPr>
            <a:r>
              <a:rPr lang="en">
                <a:latin typeface="Calibri"/>
                <a:ea typeface="Calibri"/>
                <a:cs typeface="Calibri"/>
                <a:sym typeface="Calibri"/>
              </a:rPr>
              <a:t>Ballast Interconnectivity</a:t>
            </a:r>
            <a:endParaRPr>
              <a:latin typeface="Calibri"/>
              <a:ea typeface="Calibri"/>
              <a:cs typeface="Calibri"/>
              <a:sym typeface="Calibri"/>
            </a:endParaRPr>
          </a:p>
        </p:txBody>
      </p:sp>
      <p:sp>
        <p:nvSpPr>
          <p:cNvPr id="200" name="Google Shape;200;p22"/>
          <p:cNvSpPr txBox="1"/>
          <p:nvPr/>
        </p:nvSpPr>
        <p:spPr>
          <a:xfrm>
            <a:off x="185900" y="161125"/>
            <a:ext cx="2426400" cy="67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Frame</a:t>
            </a:r>
            <a:endParaRPr sz="30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3"/>
          <p:cNvPicPr preferRelativeResize="0"/>
          <p:nvPr/>
        </p:nvPicPr>
        <p:blipFill rotWithShape="1">
          <a:blip r:embed="rId3">
            <a:alphaModFix/>
          </a:blip>
          <a:srcRect l="5209" t="3474" r="7094"/>
          <a:stretch/>
        </p:blipFill>
        <p:spPr>
          <a:xfrm>
            <a:off x="3104707" y="616689"/>
            <a:ext cx="6003170" cy="3362362"/>
          </a:xfrm>
          <a:prstGeom prst="rect">
            <a:avLst/>
          </a:prstGeom>
          <a:noFill/>
          <a:ln>
            <a:noFill/>
          </a:ln>
        </p:spPr>
      </p:pic>
      <p:sp>
        <p:nvSpPr>
          <p:cNvPr id="206" name="Google Shape;206;p23"/>
          <p:cNvSpPr txBox="1"/>
          <p:nvPr/>
        </p:nvSpPr>
        <p:spPr>
          <a:xfrm>
            <a:off x="133900" y="1369950"/>
            <a:ext cx="3972300" cy="24036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a:t>Houses the major components for the submarine</a:t>
            </a:r>
            <a:endParaRPr/>
          </a:p>
          <a:p>
            <a:pPr marL="457200" lvl="0" indent="-317500" algn="l" rtl="0">
              <a:lnSpc>
                <a:spcPct val="150000"/>
              </a:lnSpc>
              <a:spcBef>
                <a:spcPts val="0"/>
              </a:spcBef>
              <a:spcAft>
                <a:spcPts val="0"/>
              </a:spcAft>
              <a:buSzPts val="1400"/>
              <a:buChar char="●"/>
            </a:pPr>
            <a:r>
              <a:rPr lang="en"/>
              <a:t>Comprised of 3 different parts</a:t>
            </a:r>
            <a:endParaRPr/>
          </a:p>
          <a:p>
            <a:pPr marL="457200" lvl="0" indent="-317500" algn="l" rtl="0">
              <a:lnSpc>
                <a:spcPct val="150000"/>
              </a:lnSpc>
              <a:spcBef>
                <a:spcPts val="0"/>
              </a:spcBef>
              <a:spcAft>
                <a:spcPts val="0"/>
              </a:spcAft>
              <a:buSzPts val="1400"/>
              <a:buChar char="●"/>
            </a:pPr>
            <a:r>
              <a:rPr lang="en"/>
              <a:t>Provides Buoyancy </a:t>
            </a:r>
            <a:endParaRPr/>
          </a:p>
          <a:p>
            <a:pPr marL="457200" lvl="0" indent="-317500" algn="l" rtl="0">
              <a:lnSpc>
                <a:spcPct val="150000"/>
              </a:lnSpc>
              <a:spcBef>
                <a:spcPts val="0"/>
              </a:spcBef>
              <a:spcAft>
                <a:spcPts val="0"/>
              </a:spcAft>
              <a:buSzPts val="1400"/>
              <a:buChar char="●"/>
            </a:pPr>
            <a:r>
              <a:rPr lang="en"/>
              <a:t>Attachment points, mounting point, light compartment</a:t>
            </a:r>
            <a:endParaRPr/>
          </a:p>
          <a:p>
            <a:pPr marL="457200" lvl="0" indent="-317500" algn="l" rtl="0">
              <a:lnSpc>
                <a:spcPct val="150000"/>
              </a:lnSpc>
              <a:spcBef>
                <a:spcPts val="0"/>
              </a:spcBef>
              <a:spcAft>
                <a:spcPts val="0"/>
              </a:spcAft>
              <a:buSzPts val="1400"/>
              <a:buChar char="●"/>
            </a:pPr>
            <a:r>
              <a:rPr lang="en"/>
              <a:t>Size and Speed</a:t>
            </a:r>
            <a:endParaRPr/>
          </a:p>
          <a:p>
            <a:pPr marL="457200" lvl="0" indent="0" algn="l" rtl="0">
              <a:lnSpc>
                <a:spcPct val="150000"/>
              </a:lnSpc>
              <a:spcBef>
                <a:spcPts val="0"/>
              </a:spcBef>
              <a:spcAft>
                <a:spcPts val="0"/>
              </a:spcAft>
              <a:buNone/>
            </a:pPr>
            <a:endParaRPr/>
          </a:p>
          <a:p>
            <a:pPr marL="457200" lvl="0" indent="0" algn="l" rtl="0">
              <a:lnSpc>
                <a:spcPct val="150000"/>
              </a:lnSpc>
              <a:spcBef>
                <a:spcPts val="0"/>
              </a:spcBef>
              <a:spcAft>
                <a:spcPts val="0"/>
              </a:spcAft>
              <a:buNone/>
            </a:pPr>
            <a:endParaRPr>
              <a:solidFill>
                <a:srgbClr val="FFFFFF"/>
              </a:solidFill>
            </a:endParaRPr>
          </a:p>
        </p:txBody>
      </p:sp>
      <p:sp>
        <p:nvSpPr>
          <p:cNvPr id="207" name="Google Shape;207;p23"/>
          <p:cNvSpPr txBox="1"/>
          <p:nvPr/>
        </p:nvSpPr>
        <p:spPr>
          <a:xfrm>
            <a:off x="547975" y="398525"/>
            <a:ext cx="1843200" cy="46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Fairings</a:t>
            </a:r>
            <a:endParaRPr sz="3000" b="1"/>
          </a:p>
        </p:txBody>
      </p:sp>
      <p:sp>
        <p:nvSpPr>
          <p:cNvPr id="208" name="Google Shape;208;p23"/>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p:nvPr/>
        </p:nvSpPr>
        <p:spPr>
          <a:xfrm>
            <a:off x="462125" y="345475"/>
            <a:ext cx="3311400" cy="3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Parameterization</a:t>
            </a:r>
            <a:endParaRPr sz="3000" b="1"/>
          </a:p>
        </p:txBody>
      </p:sp>
      <p:sp>
        <p:nvSpPr>
          <p:cNvPr id="214" name="Google Shape;214;p24"/>
          <p:cNvSpPr txBox="1"/>
          <p:nvPr/>
        </p:nvSpPr>
        <p:spPr>
          <a:xfrm>
            <a:off x="722325" y="1089825"/>
            <a:ext cx="3051300" cy="32631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a:latin typeface="Lato"/>
                <a:ea typeface="Lato"/>
                <a:cs typeface="Lato"/>
                <a:sym typeface="Lato"/>
              </a:rPr>
              <a:t>The consumer can customize the following input parameters: </a:t>
            </a:r>
            <a:endParaRPr>
              <a:latin typeface="Lato"/>
              <a:ea typeface="Lato"/>
              <a:cs typeface="Lato"/>
              <a:sym typeface="Lato"/>
            </a:endParaRPr>
          </a:p>
          <a:p>
            <a:pPr marL="0" lvl="0" indent="0" algn="l" rtl="0">
              <a:lnSpc>
                <a:spcPct val="150000"/>
              </a:lnSpc>
              <a:spcBef>
                <a:spcPts val="0"/>
              </a:spcBef>
              <a:spcAft>
                <a:spcPts val="0"/>
              </a:spcAft>
              <a:buNone/>
            </a:pPr>
            <a:endParaRPr>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Submarine dive depth</a:t>
            </a:r>
            <a:endParaRPr>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Number of Occupants</a:t>
            </a:r>
            <a:endParaRPr>
              <a:latin typeface="Lato"/>
              <a:ea typeface="Lato"/>
              <a:cs typeface="Lato"/>
              <a:sym typeface="Lato"/>
            </a:endParaRPr>
          </a:p>
          <a:p>
            <a:pPr marL="457200" lvl="0" indent="-317500" algn="l" rtl="0">
              <a:lnSpc>
                <a:spcPct val="150000"/>
              </a:lnSpc>
              <a:spcBef>
                <a:spcPts val="0"/>
              </a:spcBef>
              <a:spcAft>
                <a:spcPts val="0"/>
              </a:spcAft>
              <a:buSzPts val="1400"/>
              <a:buFont typeface="Lato"/>
              <a:buChar char="●"/>
            </a:pPr>
            <a:r>
              <a:rPr lang="en">
                <a:latin typeface="Lato"/>
                <a:ea typeface="Lato"/>
                <a:cs typeface="Lato"/>
                <a:sym typeface="Lato"/>
              </a:rPr>
              <a:t>Material Selection</a:t>
            </a:r>
            <a:endParaRPr>
              <a:latin typeface="Lato"/>
              <a:ea typeface="Lato"/>
              <a:cs typeface="Lato"/>
              <a:sym typeface="Lato"/>
            </a:endParaRPr>
          </a:p>
        </p:txBody>
      </p:sp>
      <p:sp>
        <p:nvSpPr>
          <p:cNvPr id="215" name="Google Shape;215;p2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216" name="Google Shape;216;p24"/>
          <p:cNvPicPr preferRelativeResize="0"/>
          <p:nvPr/>
        </p:nvPicPr>
        <p:blipFill>
          <a:blip r:embed="rId3">
            <a:alphaModFix/>
          </a:blip>
          <a:stretch>
            <a:fillRect/>
          </a:stretch>
        </p:blipFill>
        <p:spPr>
          <a:xfrm>
            <a:off x="4405700" y="98575"/>
            <a:ext cx="3807675" cy="495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25"/>
          <p:cNvPicPr preferRelativeResize="0"/>
          <p:nvPr/>
        </p:nvPicPr>
        <p:blipFill>
          <a:blip r:embed="rId3">
            <a:alphaModFix/>
          </a:blip>
          <a:stretch>
            <a:fillRect/>
          </a:stretch>
        </p:blipFill>
        <p:spPr>
          <a:xfrm>
            <a:off x="3423684" y="624201"/>
            <a:ext cx="5720316" cy="4380800"/>
          </a:xfrm>
          <a:prstGeom prst="rect">
            <a:avLst/>
          </a:prstGeom>
          <a:noFill/>
          <a:ln>
            <a:noFill/>
          </a:ln>
        </p:spPr>
      </p:pic>
      <p:sp>
        <p:nvSpPr>
          <p:cNvPr id="222" name="Google Shape;222;p25"/>
          <p:cNvSpPr txBox="1"/>
          <p:nvPr/>
        </p:nvSpPr>
        <p:spPr>
          <a:xfrm>
            <a:off x="1412750" y="0"/>
            <a:ext cx="5937300" cy="48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t>Main Design CodeFlow Chart</a:t>
            </a:r>
            <a:endParaRPr sz="3000" b="1" dirty="0"/>
          </a:p>
        </p:txBody>
      </p:sp>
      <p:sp>
        <p:nvSpPr>
          <p:cNvPr id="223" name="Google Shape;223;p25"/>
          <p:cNvSpPr txBox="1"/>
          <p:nvPr/>
        </p:nvSpPr>
        <p:spPr>
          <a:xfrm>
            <a:off x="448325" y="1127538"/>
            <a:ext cx="3113400" cy="2190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a:t>Depth:</a:t>
            </a:r>
            <a:r>
              <a:rPr lang="en"/>
              <a:t> 330-1000m</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Number of Passengers:</a:t>
            </a:r>
            <a:r>
              <a:rPr lang="en"/>
              <a:t> 1-3 </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 b="1"/>
              <a:t>Material Selection: </a:t>
            </a:r>
            <a:r>
              <a:rPr lang="en"/>
              <a:t>Type of metal for frame and fairings</a:t>
            </a:r>
            <a:endParaRPr/>
          </a:p>
        </p:txBody>
      </p:sp>
      <p:sp>
        <p:nvSpPr>
          <p:cNvPr id="224" name="Google Shape;224;p25"/>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37" name="Google Shape;237;p27"/>
          <p:cNvSpPr txBox="1"/>
          <p:nvPr/>
        </p:nvSpPr>
        <p:spPr>
          <a:xfrm>
            <a:off x="333375" y="222250"/>
            <a:ext cx="5230800" cy="45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Extreme Cases(Depth)</a:t>
            </a:r>
            <a:endParaRPr sz="2400" b="1" dirty="0"/>
          </a:p>
        </p:txBody>
      </p:sp>
      <p:pic>
        <p:nvPicPr>
          <p:cNvPr id="238" name="Google Shape;238;p27"/>
          <p:cNvPicPr preferRelativeResize="0"/>
          <p:nvPr/>
        </p:nvPicPr>
        <p:blipFill>
          <a:blip r:embed="rId3">
            <a:alphaModFix/>
          </a:blip>
          <a:stretch>
            <a:fillRect/>
          </a:stretch>
        </p:blipFill>
        <p:spPr>
          <a:xfrm>
            <a:off x="620233" y="1073191"/>
            <a:ext cx="3549500" cy="2958625"/>
          </a:xfrm>
          <a:prstGeom prst="rect">
            <a:avLst/>
          </a:prstGeom>
          <a:noFill/>
          <a:ln>
            <a:noFill/>
          </a:ln>
        </p:spPr>
      </p:pic>
      <p:pic>
        <p:nvPicPr>
          <p:cNvPr id="239" name="Google Shape;239;p27"/>
          <p:cNvPicPr preferRelativeResize="0"/>
          <p:nvPr/>
        </p:nvPicPr>
        <p:blipFill>
          <a:blip r:embed="rId4">
            <a:alphaModFix/>
          </a:blip>
          <a:stretch>
            <a:fillRect/>
          </a:stretch>
        </p:blipFill>
        <p:spPr>
          <a:xfrm>
            <a:off x="4663159" y="925590"/>
            <a:ext cx="3403375" cy="3106226"/>
          </a:xfrm>
          <a:prstGeom prst="rect">
            <a:avLst/>
          </a:prstGeom>
          <a:noFill/>
          <a:ln>
            <a:noFill/>
          </a:ln>
        </p:spPr>
      </p:pic>
      <p:sp>
        <p:nvSpPr>
          <p:cNvPr id="240" name="Google Shape;240;p27"/>
          <p:cNvSpPr txBox="1"/>
          <p:nvPr/>
        </p:nvSpPr>
        <p:spPr>
          <a:xfrm>
            <a:off x="791650" y="3989001"/>
            <a:ext cx="2343212"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alibri"/>
                <a:ea typeface="Calibri"/>
                <a:cs typeface="Calibri"/>
                <a:sym typeface="Calibri"/>
              </a:rPr>
              <a:t>330m</a:t>
            </a:r>
            <a:r>
              <a:rPr lang="en" dirty="0">
                <a:latin typeface="Calibri"/>
                <a:ea typeface="Calibri"/>
                <a:cs typeface="Calibri"/>
                <a:sym typeface="Calibri"/>
              </a:rPr>
              <a:t>, 3 occupants, SS</a:t>
            </a:r>
            <a:endParaRPr dirty="0">
              <a:latin typeface="Calibri"/>
              <a:ea typeface="Calibri"/>
              <a:cs typeface="Calibri"/>
              <a:sym typeface="Calibri"/>
            </a:endParaRPr>
          </a:p>
        </p:txBody>
      </p:sp>
      <p:sp>
        <p:nvSpPr>
          <p:cNvPr id="241" name="Google Shape;241;p27"/>
          <p:cNvSpPr txBox="1"/>
          <p:nvPr/>
        </p:nvSpPr>
        <p:spPr>
          <a:xfrm>
            <a:off x="4572000" y="4044510"/>
            <a:ext cx="2459027"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alibri"/>
                <a:ea typeface="Calibri"/>
                <a:cs typeface="Calibri"/>
                <a:sym typeface="Calibri"/>
              </a:rPr>
              <a:t>1000m</a:t>
            </a:r>
            <a:r>
              <a:rPr lang="en" dirty="0">
                <a:latin typeface="Calibri"/>
                <a:ea typeface="Calibri"/>
                <a:cs typeface="Calibri"/>
                <a:sym typeface="Calibri"/>
              </a:rPr>
              <a:t>, 3 occupants, SS</a:t>
            </a:r>
            <a:endParaRPr dirty="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8"/>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47" name="Google Shape;247;p28"/>
          <p:cNvSpPr txBox="1"/>
          <p:nvPr/>
        </p:nvSpPr>
        <p:spPr>
          <a:xfrm>
            <a:off x="457711" y="251483"/>
            <a:ext cx="42507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Calibri"/>
                <a:ea typeface="Calibri"/>
                <a:cs typeface="Calibri"/>
                <a:sym typeface="Calibri"/>
              </a:rPr>
              <a:t>Extreme Cases (Occupants)</a:t>
            </a:r>
            <a:endParaRPr sz="2400" b="1" dirty="0">
              <a:latin typeface="Calibri"/>
              <a:ea typeface="Calibri"/>
              <a:cs typeface="Calibri"/>
              <a:sym typeface="Calibri"/>
            </a:endParaRPr>
          </a:p>
        </p:txBody>
      </p:sp>
      <p:pic>
        <p:nvPicPr>
          <p:cNvPr id="248" name="Google Shape;248;p28"/>
          <p:cNvPicPr preferRelativeResize="0"/>
          <p:nvPr/>
        </p:nvPicPr>
        <p:blipFill>
          <a:blip r:embed="rId3">
            <a:alphaModFix/>
          </a:blip>
          <a:stretch>
            <a:fillRect/>
          </a:stretch>
        </p:blipFill>
        <p:spPr>
          <a:xfrm rot="-847013">
            <a:off x="350388" y="1180329"/>
            <a:ext cx="3446626" cy="2975026"/>
          </a:xfrm>
          <a:prstGeom prst="rect">
            <a:avLst/>
          </a:prstGeom>
          <a:noFill/>
          <a:ln>
            <a:noFill/>
          </a:ln>
        </p:spPr>
      </p:pic>
      <p:pic>
        <p:nvPicPr>
          <p:cNvPr id="249" name="Google Shape;249;p28"/>
          <p:cNvPicPr preferRelativeResize="0"/>
          <p:nvPr/>
        </p:nvPicPr>
        <p:blipFill>
          <a:blip r:embed="rId4">
            <a:alphaModFix/>
          </a:blip>
          <a:stretch>
            <a:fillRect/>
          </a:stretch>
        </p:blipFill>
        <p:spPr>
          <a:xfrm rot="298549">
            <a:off x="4035704" y="1059151"/>
            <a:ext cx="3340249" cy="3048599"/>
          </a:xfrm>
          <a:prstGeom prst="rect">
            <a:avLst/>
          </a:prstGeom>
          <a:noFill/>
          <a:ln>
            <a:noFill/>
          </a:ln>
        </p:spPr>
      </p:pic>
      <p:sp>
        <p:nvSpPr>
          <p:cNvPr id="250" name="Google Shape;250;p28"/>
          <p:cNvSpPr txBox="1"/>
          <p:nvPr/>
        </p:nvSpPr>
        <p:spPr>
          <a:xfrm>
            <a:off x="710525" y="4010550"/>
            <a:ext cx="2468609"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1000m, </a:t>
            </a:r>
            <a:r>
              <a:rPr lang="en" b="1" dirty="0">
                <a:latin typeface="Calibri"/>
                <a:ea typeface="Calibri"/>
                <a:cs typeface="Calibri"/>
                <a:sym typeface="Calibri"/>
              </a:rPr>
              <a:t>1 occupants</a:t>
            </a:r>
            <a:r>
              <a:rPr lang="en" dirty="0">
                <a:latin typeface="Calibri"/>
                <a:ea typeface="Calibri"/>
                <a:cs typeface="Calibri"/>
                <a:sym typeface="Calibri"/>
              </a:rPr>
              <a:t>, SS</a:t>
            </a:r>
            <a:endParaRPr dirty="0">
              <a:latin typeface="Calibri"/>
              <a:ea typeface="Calibri"/>
              <a:cs typeface="Calibri"/>
              <a:sym typeface="Calibri"/>
            </a:endParaRPr>
          </a:p>
        </p:txBody>
      </p:sp>
      <p:sp>
        <p:nvSpPr>
          <p:cNvPr id="251" name="Google Shape;251;p28"/>
          <p:cNvSpPr txBox="1"/>
          <p:nvPr/>
        </p:nvSpPr>
        <p:spPr>
          <a:xfrm>
            <a:off x="4226439" y="4010550"/>
            <a:ext cx="2729063"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1000m, </a:t>
            </a:r>
            <a:r>
              <a:rPr lang="en" b="1" dirty="0">
                <a:latin typeface="Calibri"/>
                <a:ea typeface="Calibri"/>
                <a:cs typeface="Calibri"/>
                <a:sym typeface="Calibri"/>
              </a:rPr>
              <a:t>3 occupants</a:t>
            </a:r>
            <a:r>
              <a:rPr lang="en" dirty="0">
                <a:latin typeface="Calibri"/>
                <a:ea typeface="Calibri"/>
                <a:cs typeface="Calibri"/>
                <a:sym typeface="Calibri"/>
              </a:rPr>
              <a:t>, SS</a:t>
            </a:r>
            <a:endParaRPr dirty="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57" name="Google Shape;257;p29"/>
          <p:cNvSpPr txBox="1"/>
          <p:nvPr/>
        </p:nvSpPr>
        <p:spPr>
          <a:xfrm>
            <a:off x="368635" y="260996"/>
            <a:ext cx="4250700" cy="49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latin typeface="Calibri"/>
                <a:ea typeface="Calibri"/>
                <a:cs typeface="Calibri"/>
                <a:sym typeface="Calibri"/>
              </a:rPr>
              <a:t>Extreme Cases (Metal Material)</a:t>
            </a:r>
            <a:endParaRPr sz="2400" b="1" dirty="0">
              <a:latin typeface="Calibri"/>
              <a:ea typeface="Calibri"/>
              <a:cs typeface="Calibri"/>
              <a:sym typeface="Calibri"/>
            </a:endParaRPr>
          </a:p>
        </p:txBody>
      </p:sp>
      <p:pic>
        <p:nvPicPr>
          <p:cNvPr id="259" name="Google Shape;259;p29"/>
          <p:cNvPicPr preferRelativeResize="0"/>
          <p:nvPr/>
        </p:nvPicPr>
        <p:blipFill>
          <a:blip r:embed="rId3">
            <a:alphaModFix/>
          </a:blip>
          <a:stretch>
            <a:fillRect/>
          </a:stretch>
        </p:blipFill>
        <p:spPr>
          <a:xfrm rot="-387896">
            <a:off x="3768313" y="957298"/>
            <a:ext cx="3748526" cy="3343775"/>
          </a:xfrm>
          <a:prstGeom prst="rect">
            <a:avLst/>
          </a:prstGeom>
          <a:noFill/>
          <a:ln>
            <a:noFill/>
          </a:ln>
        </p:spPr>
      </p:pic>
      <p:pic>
        <p:nvPicPr>
          <p:cNvPr id="258" name="Google Shape;258;p29"/>
          <p:cNvPicPr preferRelativeResize="0"/>
          <p:nvPr/>
        </p:nvPicPr>
        <p:blipFill>
          <a:blip r:embed="rId4">
            <a:alphaModFix/>
          </a:blip>
          <a:stretch>
            <a:fillRect/>
          </a:stretch>
        </p:blipFill>
        <p:spPr>
          <a:xfrm>
            <a:off x="577702" y="1052312"/>
            <a:ext cx="3599199" cy="3284950"/>
          </a:xfrm>
          <a:prstGeom prst="rect">
            <a:avLst/>
          </a:prstGeom>
          <a:noFill/>
          <a:ln>
            <a:noFill/>
          </a:ln>
        </p:spPr>
      </p:pic>
      <p:sp>
        <p:nvSpPr>
          <p:cNvPr id="260" name="Google Shape;260;p29"/>
          <p:cNvSpPr txBox="1"/>
          <p:nvPr/>
        </p:nvSpPr>
        <p:spPr>
          <a:xfrm>
            <a:off x="717812" y="4263212"/>
            <a:ext cx="2418945"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1000m, 3 occupants, </a:t>
            </a:r>
            <a:r>
              <a:rPr lang="en" b="1" dirty="0">
                <a:latin typeface="Calibri"/>
                <a:ea typeface="Calibri"/>
                <a:cs typeface="Calibri"/>
                <a:sym typeface="Calibri"/>
              </a:rPr>
              <a:t>SS</a:t>
            </a:r>
            <a:endParaRPr b="1" dirty="0">
              <a:latin typeface="Calibri"/>
              <a:ea typeface="Calibri"/>
              <a:cs typeface="Calibri"/>
              <a:sym typeface="Calibri"/>
            </a:endParaRPr>
          </a:p>
        </p:txBody>
      </p:sp>
      <p:sp>
        <p:nvSpPr>
          <p:cNvPr id="261" name="Google Shape;261;p29"/>
          <p:cNvSpPr txBox="1"/>
          <p:nvPr/>
        </p:nvSpPr>
        <p:spPr>
          <a:xfrm>
            <a:off x="4879478" y="4311922"/>
            <a:ext cx="2749154" cy="34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a:ea typeface="Calibri"/>
                <a:cs typeface="Calibri"/>
                <a:sym typeface="Calibri"/>
              </a:rPr>
              <a:t>1000m, 3 occupants, </a:t>
            </a:r>
            <a:r>
              <a:rPr lang="en" b="1" dirty="0" err="1">
                <a:latin typeface="Calibri"/>
                <a:ea typeface="Calibri"/>
                <a:cs typeface="Calibri"/>
                <a:sym typeface="Calibri"/>
              </a:rPr>
              <a:t>Ti</a:t>
            </a:r>
            <a:endParaRPr b="1" dirty="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p:nvPr/>
        </p:nvSpPr>
        <p:spPr>
          <a:xfrm>
            <a:off x="2823000" y="1965200"/>
            <a:ext cx="3498000" cy="7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t>Thank You!</a:t>
            </a:r>
            <a:endParaRPr sz="4800" b="1"/>
          </a:p>
        </p:txBody>
      </p:sp>
      <p:sp>
        <p:nvSpPr>
          <p:cNvPr id="267" name="Google Shape;267;p30"/>
          <p:cNvSpPr txBox="1"/>
          <p:nvPr/>
        </p:nvSpPr>
        <p:spPr>
          <a:xfrm>
            <a:off x="2998100" y="2809175"/>
            <a:ext cx="2545800" cy="54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a:t>Questions?</a:t>
            </a:r>
            <a:endParaRPr sz="3600"/>
          </a:p>
        </p:txBody>
      </p:sp>
      <p:sp>
        <p:nvSpPr>
          <p:cNvPr id="268" name="Google Shape;268;p30"/>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p:nvPr/>
        </p:nvSpPr>
        <p:spPr>
          <a:xfrm>
            <a:off x="874575" y="457525"/>
            <a:ext cx="5497800" cy="6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Presentation Outline</a:t>
            </a:r>
            <a:endParaRPr sz="3000" b="1"/>
          </a:p>
        </p:txBody>
      </p:sp>
      <p:sp>
        <p:nvSpPr>
          <p:cNvPr id="137" name="Google Shape;137;p14"/>
          <p:cNvSpPr txBox="1"/>
          <p:nvPr/>
        </p:nvSpPr>
        <p:spPr>
          <a:xfrm>
            <a:off x="874575" y="1142300"/>
            <a:ext cx="5741100" cy="3542100"/>
          </a:xfrm>
          <a:prstGeom prst="rect">
            <a:avLst/>
          </a:prstGeom>
          <a:noFill/>
          <a:ln>
            <a:noFill/>
          </a:ln>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SzPts val="2400"/>
              <a:buChar char="●"/>
            </a:pPr>
            <a:r>
              <a:rPr lang="en" sz="2400"/>
              <a:t>Project Requirements</a:t>
            </a:r>
            <a:endParaRPr sz="2400"/>
          </a:p>
          <a:p>
            <a:pPr marL="457200" lvl="0" indent="-381000" algn="l" rtl="0">
              <a:lnSpc>
                <a:spcPct val="200000"/>
              </a:lnSpc>
              <a:spcBef>
                <a:spcPts val="0"/>
              </a:spcBef>
              <a:spcAft>
                <a:spcPts val="0"/>
              </a:spcAft>
              <a:buSzPts val="2400"/>
              <a:buChar char="●"/>
            </a:pPr>
            <a:r>
              <a:rPr lang="en" sz="2400"/>
              <a:t>Solution</a:t>
            </a:r>
            <a:endParaRPr sz="2400"/>
          </a:p>
          <a:p>
            <a:pPr marL="457200" lvl="0" indent="-381000" algn="l" rtl="0">
              <a:lnSpc>
                <a:spcPct val="200000"/>
              </a:lnSpc>
              <a:spcBef>
                <a:spcPts val="0"/>
              </a:spcBef>
              <a:spcAft>
                <a:spcPts val="0"/>
              </a:spcAft>
              <a:buSzPts val="2400"/>
              <a:buChar char="●"/>
            </a:pPr>
            <a:r>
              <a:rPr lang="en" sz="2400"/>
              <a:t>Parameterization</a:t>
            </a:r>
            <a:endParaRPr sz="2400"/>
          </a:p>
        </p:txBody>
      </p:sp>
      <p:sp>
        <p:nvSpPr>
          <p:cNvPr id="138" name="Google Shape;138;p14"/>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5"/>
          <p:cNvSpPr txBox="1"/>
          <p:nvPr/>
        </p:nvSpPr>
        <p:spPr>
          <a:xfrm>
            <a:off x="443250" y="1040013"/>
            <a:ext cx="8257500" cy="3642000"/>
          </a:xfrm>
          <a:prstGeom prst="rect">
            <a:avLst/>
          </a:prstGeom>
          <a:noFill/>
          <a:ln>
            <a:noFill/>
          </a:ln>
        </p:spPr>
        <p:txBody>
          <a:bodyPr spcFirstLastPara="1" wrap="square" lIns="91425" tIns="91425" rIns="91425" bIns="91425" anchor="t" anchorCtr="0">
            <a:noAutofit/>
          </a:bodyPr>
          <a:lstStyle/>
          <a:p>
            <a:pPr marL="457200" lvl="0" indent="-381000" algn="just" rtl="0">
              <a:lnSpc>
                <a:spcPct val="150000"/>
              </a:lnSpc>
              <a:spcBef>
                <a:spcPts val="0"/>
              </a:spcBef>
              <a:spcAft>
                <a:spcPts val="0"/>
              </a:spcAft>
              <a:buSzPts val="2400"/>
              <a:buChar char="●"/>
            </a:pPr>
            <a:r>
              <a:rPr lang="en" sz="2400"/>
              <a:t>Submersible must attain speeds from 2 to 6 knots (~4km/hr-11km/hr).</a:t>
            </a:r>
            <a:endParaRPr sz="2400"/>
          </a:p>
          <a:p>
            <a:pPr marL="457200" lvl="0" indent="-381000" algn="just" rtl="0">
              <a:lnSpc>
                <a:spcPct val="150000"/>
              </a:lnSpc>
              <a:spcBef>
                <a:spcPts val="0"/>
              </a:spcBef>
              <a:spcAft>
                <a:spcPts val="0"/>
              </a:spcAft>
              <a:buSzPts val="2400"/>
              <a:buFont typeface="Calibri"/>
              <a:buChar char="●"/>
            </a:pPr>
            <a:r>
              <a:rPr lang="en" sz="2400"/>
              <a:t>Diving depth between 330m and 1000m.</a:t>
            </a:r>
            <a:endParaRPr sz="2400"/>
          </a:p>
          <a:p>
            <a:pPr marL="457200" lvl="0" indent="-381000" algn="just" rtl="0">
              <a:lnSpc>
                <a:spcPct val="150000"/>
              </a:lnSpc>
              <a:spcBef>
                <a:spcPts val="0"/>
              </a:spcBef>
              <a:spcAft>
                <a:spcPts val="0"/>
              </a:spcAft>
              <a:buSzPts val="2400"/>
              <a:buChar char="●"/>
            </a:pPr>
            <a:r>
              <a:rPr lang="en" sz="2400"/>
              <a:t>Submarine should be properly sealed and be corrosion resistant.</a:t>
            </a:r>
            <a:endParaRPr sz="2400"/>
          </a:p>
        </p:txBody>
      </p:sp>
      <p:sp>
        <p:nvSpPr>
          <p:cNvPr id="144" name="Google Shape;144;p15"/>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45" name="Google Shape;145;p15"/>
          <p:cNvSpPr txBox="1"/>
          <p:nvPr/>
        </p:nvSpPr>
        <p:spPr>
          <a:xfrm>
            <a:off x="535950" y="233400"/>
            <a:ext cx="4979400" cy="58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Requirements</a:t>
            </a:r>
            <a:endParaRPr sz="3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p:nvPr/>
        </p:nvSpPr>
        <p:spPr>
          <a:xfrm>
            <a:off x="532475" y="265021"/>
            <a:ext cx="4182900" cy="49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t>Acrylic Pressure Hull</a:t>
            </a:r>
            <a:r>
              <a:rPr lang="en" sz="2400" b="1" dirty="0">
                <a:solidFill>
                  <a:srgbClr val="FFFFFF"/>
                </a:solidFill>
              </a:rPr>
              <a:t> </a:t>
            </a:r>
            <a:endParaRPr sz="2400" b="1" dirty="0">
              <a:solidFill>
                <a:srgbClr val="FFFFFF"/>
              </a:solidFill>
            </a:endParaRPr>
          </a:p>
        </p:txBody>
      </p:sp>
      <p:sp>
        <p:nvSpPr>
          <p:cNvPr id="151" name="Google Shape;151;p16"/>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52" name="Google Shape;152;p16"/>
          <p:cNvPicPr preferRelativeResize="0"/>
          <p:nvPr/>
        </p:nvPicPr>
        <p:blipFill rotWithShape="1">
          <a:blip r:embed="rId3">
            <a:alphaModFix/>
          </a:blip>
          <a:srcRect l="21126" t="26691" r="11569" b="19234"/>
          <a:stretch/>
        </p:blipFill>
        <p:spPr>
          <a:xfrm>
            <a:off x="1126364" y="877958"/>
            <a:ext cx="6423027" cy="392690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p:nvPr/>
        </p:nvSpPr>
        <p:spPr>
          <a:xfrm>
            <a:off x="303875" y="361150"/>
            <a:ext cx="4758300" cy="58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Primary Feedthrough</a:t>
            </a:r>
            <a:endParaRPr sz="3000" b="1"/>
          </a:p>
        </p:txBody>
      </p:sp>
      <p:sp>
        <p:nvSpPr>
          <p:cNvPr id="158" name="Google Shape;158;p17"/>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59" name="Google Shape;159;p17"/>
          <p:cNvPicPr preferRelativeResize="0"/>
          <p:nvPr/>
        </p:nvPicPr>
        <p:blipFill rotWithShape="1">
          <a:blip r:embed="rId3">
            <a:alphaModFix/>
          </a:blip>
          <a:srcRect l="10862" t="27809" r="4606" b="18668"/>
          <a:stretch/>
        </p:blipFill>
        <p:spPr>
          <a:xfrm>
            <a:off x="0" y="1014345"/>
            <a:ext cx="7694350" cy="3653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8"/>
          <p:cNvPicPr preferRelativeResize="0"/>
          <p:nvPr/>
        </p:nvPicPr>
        <p:blipFill rotWithShape="1">
          <a:blip r:embed="rId3">
            <a:alphaModFix/>
          </a:blip>
          <a:srcRect l="32883" t="21169" r="2828" b="22946"/>
          <a:stretch/>
        </p:blipFill>
        <p:spPr>
          <a:xfrm>
            <a:off x="924976" y="868376"/>
            <a:ext cx="6030526" cy="3931574"/>
          </a:xfrm>
          <a:prstGeom prst="rect">
            <a:avLst/>
          </a:prstGeom>
          <a:noFill/>
          <a:ln>
            <a:noFill/>
          </a:ln>
        </p:spPr>
      </p:pic>
      <p:sp>
        <p:nvSpPr>
          <p:cNvPr id="165" name="Google Shape;165;p18"/>
          <p:cNvSpPr txBox="1"/>
          <p:nvPr/>
        </p:nvSpPr>
        <p:spPr>
          <a:xfrm>
            <a:off x="1689425" y="343550"/>
            <a:ext cx="2800800" cy="61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p:txBody>
      </p:sp>
      <p:sp>
        <p:nvSpPr>
          <p:cNvPr id="166" name="Google Shape;166;p18"/>
          <p:cNvSpPr txBox="1"/>
          <p:nvPr/>
        </p:nvSpPr>
        <p:spPr>
          <a:xfrm>
            <a:off x="398550" y="343550"/>
            <a:ext cx="3977400" cy="44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Seating Assembly</a:t>
            </a:r>
            <a:endParaRPr sz="3000" b="1"/>
          </a:p>
        </p:txBody>
      </p:sp>
      <p:sp>
        <p:nvSpPr>
          <p:cNvPr id="167" name="Google Shape;167;p18"/>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19"/>
          <p:cNvPicPr preferRelativeResize="0"/>
          <p:nvPr/>
        </p:nvPicPr>
        <p:blipFill rotWithShape="1">
          <a:blip r:embed="rId3">
            <a:alphaModFix/>
          </a:blip>
          <a:srcRect l="1690"/>
          <a:stretch/>
        </p:blipFill>
        <p:spPr>
          <a:xfrm>
            <a:off x="127235" y="969550"/>
            <a:ext cx="8140901" cy="3715775"/>
          </a:xfrm>
          <a:prstGeom prst="rect">
            <a:avLst/>
          </a:prstGeom>
          <a:noFill/>
          <a:ln>
            <a:noFill/>
          </a:ln>
        </p:spPr>
      </p:pic>
      <p:sp>
        <p:nvSpPr>
          <p:cNvPr id="173" name="Google Shape;173;p19"/>
          <p:cNvSpPr txBox="1"/>
          <p:nvPr/>
        </p:nvSpPr>
        <p:spPr>
          <a:xfrm>
            <a:off x="688425" y="430750"/>
            <a:ext cx="3210000" cy="5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Release Buoy</a:t>
            </a:r>
            <a:endParaRPr sz="3000" b="1"/>
          </a:p>
        </p:txBody>
      </p:sp>
      <p:sp>
        <p:nvSpPr>
          <p:cNvPr id="174" name="Google Shape;174;p19"/>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0"/>
          <p:cNvPicPr preferRelativeResize="0"/>
          <p:nvPr/>
        </p:nvPicPr>
        <p:blipFill rotWithShape="1">
          <a:blip r:embed="rId3">
            <a:alphaModFix/>
          </a:blip>
          <a:srcRect l="5879" r="23289"/>
          <a:stretch/>
        </p:blipFill>
        <p:spPr>
          <a:xfrm>
            <a:off x="4685350" y="1195000"/>
            <a:ext cx="4254075" cy="3061250"/>
          </a:xfrm>
          <a:prstGeom prst="rect">
            <a:avLst/>
          </a:prstGeom>
          <a:noFill/>
          <a:ln>
            <a:noFill/>
          </a:ln>
        </p:spPr>
      </p:pic>
      <p:pic>
        <p:nvPicPr>
          <p:cNvPr id="180" name="Google Shape;180;p20"/>
          <p:cNvPicPr preferRelativeResize="0"/>
          <p:nvPr/>
        </p:nvPicPr>
        <p:blipFill rotWithShape="1">
          <a:blip r:embed="rId4">
            <a:alphaModFix/>
          </a:blip>
          <a:srcRect t="-10320" r="9796" b="10319"/>
          <a:stretch/>
        </p:blipFill>
        <p:spPr>
          <a:xfrm>
            <a:off x="0" y="609525"/>
            <a:ext cx="4745849" cy="3168150"/>
          </a:xfrm>
          <a:prstGeom prst="rect">
            <a:avLst/>
          </a:prstGeom>
          <a:noFill/>
          <a:ln>
            <a:noFill/>
          </a:ln>
        </p:spPr>
      </p:pic>
      <p:sp>
        <p:nvSpPr>
          <p:cNvPr id="181" name="Google Shape;181;p20"/>
          <p:cNvSpPr txBox="1"/>
          <p:nvPr/>
        </p:nvSpPr>
        <p:spPr>
          <a:xfrm>
            <a:off x="806400" y="4385925"/>
            <a:ext cx="2959200" cy="4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Release Buoy Mounting</a:t>
            </a:r>
            <a:endParaRPr sz="1800" b="1"/>
          </a:p>
        </p:txBody>
      </p:sp>
      <p:sp>
        <p:nvSpPr>
          <p:cNvPr id="182" name="Google Shape;182;p20"/>
          <p:cNvSpPr txBox="1"/>
          <p:nvPr/>
        </p:nvSpPr>
        <p:spPr>
          <a:xfrm>
            <a:off x="5127450" y="4385925"/>
            <a:ext cx="3461100" cy="64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t>Feedthrough Cross-section</a:t>
            </a:r>
            <a:endParaRPr sz="1800" b="1"/>
          </a:p>
        </p:txBody>
      </p:sp>
      <p:sp>
        <p:nvSpPr>
          <p:cNvPr id="183" name="Google Shape;183;p20"/>
          <p:cNvSpPr txBox="1"/>
          <p:nvPr/>
        </p:nvSpPr>
        <p:spPr>
          <a:xfrm>
            <a:off x="199750" y="249700"/>
            <a:ext cx="3143700" cy="5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Release Buoy</a:t>
            </a:r>
            <a:endParaRPr sz="3000" b="1"/>
          </a:p>
        </p:txBody>
      </p:sp>
      <p:sp>
        <p:nvSpPr>
          <p:cNvPr id="184" name="Google Shape;184;p20"/>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1"/>
          <p:cNvPicPr preferRelativeResize="0"/>
          <p:nvPr/>
        </p:nvPicPr>
        <p:blipFill>
          <a:blip r:embed="rId3">
            <a:alphaModFix/>
          </a:blip>
          <a:stretch>
            <a:fillRect/>
          </a:stretch>
        </p:blipFill>
        <p:spPr>
          <a:xfrm>
            <a:off x="0" y="668625"/>
            <a:ext cx="9050551" cy="4474875"/>
          </a:xfrm>
          <a:prstGeom prst="rect">
            <a:avLst/>
          </a:prstGeom>
          <a:noFill/>
          <a:ln>
            <a:noFill/>
          </a:ln>
        </p:spPr>
      </p:pic>
      <p:sp>
        <p:nvSpPr>
          <p:cNvPr id="190" name="Google Shape;190;p21"/>
          <p:cNvSpPr txBox="1"/>
          <p:nvPr/>
        </p:nvSpPr>
        <p:spPr>
          <a:xfrm>
            <a:off x="460225" y="130150"/>
            <a:ext cx="2150400" cy="42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t>Hatch</a:t>
            </a:r>
            <a:endParaRPr sz="3000" b="1"/>
          </a:p>
        </p:txBody>
      </p:sp>
      <p:sp>
        <p:nvSpPr>
          <p:cNvPr id="191" name="Google Shape;191;p21"/>
          <p:cNvSpPr txBox="1">
            <a:spLocks noGrp="1"/>
          </p:cNvSpPr>
          <p:nvPr>
            <p:ph type="sldNum" sz="quarter"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{94E21521-F972-634A-BE82-97807903676B}tf10001060</Template>
  <TotalTime>1</TotalTime>
  <Words>416</Words>
  <Application>Microsoft Office PowerPoint</Application>
  <PresentationFormat>On-screen Show (16:9)</PresentationFormat>
  <Paragraphs>92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Trebuchet MS</vt:lpstr>
      <vt:lpstr>Arial</vt:lpstr>
      <vt:lpstr>Wingdings 3</vt:lpstr>
      <vt:lpstr>Lato</vt:lpstr>
      <vt:lpstr>Calibri</vt:lpstr>
      <vt:lpstr>Facet</vt:lpstr>
      <vt:lpstr>Kraken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Kraken</dc:title>
  <cp:lastModifiedBy>jonas chianu</cp:lastModifiedBy>
  <cp:revision>2</cp:revision>
  <dcterms:modified xsi:type="dcterms:W3CDTF">2019-12-11T19:39:26Z</dcterms:modified>
</cp:coreProperties>
</file>