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FF06913-33C5-48B9-AC5A-16C8B9B070F7}">
  <a:tblStyle styleId="{0FF06913-33C5-48B9-AC5A-16C8B9B070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828c4b4ed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828c4b4ed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828c4b4ed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828c4b4ed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828c4b4ed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828c4b4ed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828c4b4ed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828c4b4ed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828c4b4ed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828c4b4ed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828c4b4ed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828c4b4ed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828c4b4ed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828c4b4ed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828c4b4ed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828c4b4ed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828c4b4ed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828c4b4ed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55a2047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55a2047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828c4b4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828c4b4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5b7817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5b7817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65b78179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65b78179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65b78179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65b78179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65b78179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65b78179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65b78179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65b78179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0ada5c9e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0ada5c9e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828c4b4e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828c4b4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828c4b4e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828c4b4e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828c4b4e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828c4b4e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828c4b4e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828c4b4e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828c4b4e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828c4b4e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23" name="Google Shape;123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44" name="Google Shape;144;p11"/>
          <p:cNvSpPr txBox="1"/>
          <p:nvPr/>
        </p:nvSpPr>
        <p:spPr>
          <a:xfrm>
            <a:off x="0" y="4622400"/>
            <a:ext cx="56814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Jonas Claes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Industriële informatie- en communicatietechnologie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2150" y="76200"/>
            <a:ext cx="1575650" cy="4501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48" name="Google Shape;148;p12"/>
          <p:cNvSpPr txBox="1"/>
          <p:nvPr/>
        </p:nvSpPr>
        <p:spPr>
          <a:xfrm>
            <a:off x="0" y="4622400"/>
            <a:ext cx="56814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Jonas Claes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Industriële informatie- en communicatietechnologie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2150" y="76200"/>
            <a:ext cx="1575650" cy="4501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145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41" name="Google Shape;41;p3"/>
          <p:cNvSpPr txBox="1"/>
          <p:nvPr/>
        </p:nvSpPr>
        <p:spPr>
          <a:xfrm>
            <a:off x="0" y="4622400"/>
            <a:ext cx="56814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Jonas Claes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Industriële informatie- en communicatietechnologie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Google Shape;4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2150" y="76200"/>
            <a:ext cx="1575650" cy="4501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1297500" y="393750"/>
            <a:ext cx="70389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50" name="Google Shape;50;p4"/>
          <p:cNvSpPr txBox="1"/>
          <p:nvPr/>
        </p:nvSpPr>
        <p:spPr>
          <a:xfrm>
            <a:off x="0" y="4622400"/>
            <a:ext cx="56814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Jonas Claes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Industriële informatie- en communicatietechnologie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" name="Google Shape;5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2150" y="76200"/>
            <a:ext cx="1575650" cy="4501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393750"/>
            <a:ext cx="70389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60" name="Google Shape;60;p5"/>
          <p:cNvSpPr txBox="1"/>
          <p:nvPr/>
        </p:nvSpPr>
        <p:spPr>
          <a:xfrm>
            <a:off x="0" y="4622400"/>
            <a:ext cx="56814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Jonas Claes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Industriële informatie- en communicatietechnologie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" name="Google Shape;6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2150" y="76200"/>
            <a:ext cx="1575650" cy="4501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6"/>
          <p:cNvSpPr txBox="1"/>
          <p:nvPr>
            <p:ph type="title"/>
          </p:nvPr>
        </p:nvSpPr>
        <p:spPr>
          <a:xfrm>
            <a:off x="1297500" y="393750"/>
            <a:ext cx="70389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68" name="Google Shape;68;p6"/>
          <p:cNvSpPr txBox="1"/>
          <p:nvPr/>
        </p:nvSpPr>
        <p:spPr>
          <a:xfrm>
            <a:off x="0" y="4622400"/>
            <a:ext cx="56814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Jonas Claes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Industriële informatie- en communicatietechnologie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" name="Google Shape;6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2150" y="76200"/>
            <a:ext cx="1575650" cy="4501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72" name="Google Shape;72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77" name="Google Shape;77;p7"/>
          <p:cNvSpPr txBox="1"/>
          <p:nvPr/>
        </p:nvSpPr>
        <p:spPr>
          <a:xfrm>
            <a:off x="0" y="4622400"/>
            <a:ext cx="56814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Jonas Claes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Industriële informatie- en communicatietechnologie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8" name="Google Shape;7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2150" y="76200"/>
            <a:ext cx="1575650" cy="4501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81" name="Google Shape;8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01" name="Google Shape;101;p8"/>
          <p:cNvSpPr txBox="1"/>
          <p:nvPr/>
        </p:nvSpPr>
        <p:spPr>
          <a:xfrm>
            <a:off x="0" y="4622400"/>
            <a:ext cx="56814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Jonas Claes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Industriële informatie- en communicatietechnologie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2150" y="76200"/>
            <a:ext cx="1575650" cy="4501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5" name="Google Shape;105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" name="Google Shape;108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9" name="Google Shape;109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0" name="Google Shape;11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11" name="Google Shape;111;p9"/>
          <p:cNvSpPr txBox="1"/>
          <p:nvPr/>
        </p:nvSpPr>
        <p:spPr>
          <a:xfrm>
            <a:off x="0" y="4622400"/>
            <a:ext cx="56814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Jonas Claes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Industriële informatie- en communicatietechnologie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2150" y="76200"/>
            <a:ext cx="1575650" cy="4501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15" name="Google Shape;11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8" name="Google Shape;11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19" name="Google Shape;119;p10"/>
          <p:cNvSpPr txBox="1"/>
          <p:nvPr/>
        </p:nvSpPr>
        <p:spPr>
          <a:xfrm>
            <a:off x="3462600" y="0"/>
            <a:ext cx="56814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Jonas Claes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Industriële informatie- en communicatietechnologie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76200"/>
            <a:ext cx="1575650" cy="4501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1.xml"/><Relationship Id="rId4" Type="http://schemas.openxmlformats.org/officeDocument/2006/relationships/slide" Target="/ppt/slides/slide24.xml"/><Relationship Id="rId5" Type="http://schemas.openxmlformats.org/officeDocument/2006/relationships/slide" Target="/ppt/slides/slide22.xml"/><Relationship Id="rId6" Type="http://schemas.openxmlformats.org/officeDocument/2006/relationships/slide" Target="/ppt/slides/slide23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0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0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jonasclaes/datalogging-watertechniek-teunissen" TargetMode="External"/><Relationship Id="rId4" Type="http://schemas.openxmlformats.org/officeDocument/2006/relationships/hyperlink" Target="https://github.com/jonasclaes/datalogging-watertechniek-teunissen-grapher" TargetMode="External"/><Relationship Id="rId5" Type="http://schemas.openxmlformats.org/officeDocument/2006/relationships/slide" Target="/ppt/slides/slide20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>
            <p:ph type="ctrTitle"/>
          </p:nvPr>
        </p:nvSpPr>
        <p:spPr>
          <a:xfrm>
            <a:off x="3050900" y="1349800"/>
            <a:ext cx="5681400" cy="10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 sz="3100"/>
              <a:t>Datalogging pompenstand</a:t>
            </a:r>
            <a:r>
              <a:rPr lang="nl" sz="3600"/>
              <a:t> </a:t>
            </a:r>
            <a:r>
              <a:rPr lang="nl" sz="2600"/>
              <a:t>Watertechniek Teunissen</a:t>
            </a:r>
            <a:endParaRPr sz="2600"/>
          </a:p>
        </p:txBody>
      </p:sp>
      <p:sp>
        <p:nvSpPr>
          <p:cNvPr id="155" name="Google Shape;155;p13"/>
          <p:cNvSpPr txBox="1"/>
          <p:nvPr/>
        </p:nvSpPr>
        <p:spPr>
          <a:xfrm>
            <a:off x="3050900" y="2407600"/>
            <a:ext cx="56814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Jonas Claes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Industriële</a:t>
            </a:r>
            <a:r>
              <a:rPr lang="nl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informatie- en communicatietechnologie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4540850"/>
            <a:ext cx="1575650" cy="4501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  <p:sp>
        <p:nvSpPr>
          <p:cNvPr id="157" name="Google Shape;157;p13"/>
          <p:cNvSpPr txBox="1"/>
          <p:nvPr/>
        </p:nvSpPr>
        <p:spPr>
          <a:xfrm>
            <a:off x="7885100" y="0"/>
            <a:ext cx="1209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2019-2020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type="title"/>
          </p:nvPr>
        </p:nvSpPr>
        <p:spPr>
          <a:xfrm>
            <a:off x="1297500" y="393750"/>
            <a:ext cx="70389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Communicatie met PLC</a:t>
            </a:r>
            <a:endParaRPr/>
          </a:p>
        </p:txBody>
      </p:sp>
      <p:sp>
        <p:nvSpPr>
          <p:cNvPr id="233" name="Google Shape;233;p22"/>
          <p:cNvSpPr txBox="1"/>
          <p:nvPr>
            <p:ph idx="1" type="body"/>
          </p:nvPr>
        </p:nvSpPr>
        <p:spPr>
          <a:xfrm>
            <a:off x="1297500" y="922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/>
              <a:t>OPC-UA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OPC foundation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Modern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Open protocol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/>
              <a:t>S7-protocol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Siemens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Closed protocol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Reverse engineered</a:t>
            </a:r>
            <a:endParaRPr sz="1600"/>
          </a:p>
        </p:txBody>
      </p:sp>
      <p:pic>
        <p:nvPicPr>
          <p:cNvPr id="234" name="Google Shape;2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925" y="2741425"/>
            <a:ext cx="1640076" cy="1640076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  <p:pic>
        <p:nvPicPr>
          <p:cNvPr id="235" name="Google Shape;235;p22"/>
          <p:cNvPicPr preferRelativeResize="0"/>
          <p:nvPr/>
        </p:nvPicPr>
        <p:blipFill rotWithShape="1">
          <a:blip r:embed="rId4">
            <a:alphaModFix/>
          </a:blip>
          <a:srcRect b="37401" l="0" r="1224" t="37401"/>
          <a:stretch/>
        </p:blipFill>
        <p:spPr>
          <a:xfrm>
            <a:off x="5514000" y="922950"/>
            <a:ext cx="2822400" cy="7200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  <p:sp>
        <p:nvSpPr>
          <p:cNvPr id="236" name="Google Shape;2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1297500" y="393750"/>
            <a:ext cx="70389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Hardware</a:t>
            </a:r>
            <a:endParaRPr/>
          </a:p>
        </p:txBody>
      </p:sp>
      <p:sp>
        <p:nvSpPr>
          <p:cNvPr id="242" name="Google Shape;242;p23"/>
          <p:cNvSpPr txBox="1"/>
          <p:nvPr>
            <p:ph idx="1" type="body"/>
          </p:nvPr>
        </p:nvSpPr>
        <p:spPr>
          <a:xfrm>
            <a:off x="1297500" y="922950"/>
            <a:ext cx="3403200" cy="27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nl"/>
              <a:t>Intel NUC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nl" sz="1300"/>
              <a:t>Mini-PC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nl" sz="1300"/>
              <a:t>Barebones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nl" sz="1300"/>
              <a:t>Intel i3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nl" sz="1300"/>
              <a:t>28 Watt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nl"/>
              <a:t>Samsung 860 EVO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nl" sz="1300"/>
              <a:t>SATA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nl" sz="1300"/>
              <a:t>SSD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nl" sz="1300"/>
              <a:t>500GB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nl" sz="1300"/>
              <a:t>2,5”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nl"/>
              <a:t>8GB RAM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nl" sz="1300"/>
              <a:t>2400MHz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nl" sz="1300"/>
              <a:t>SODIMM</a:t>
            </a:r>
            <a:endParaRPr sz="1300"/>
          </a:p>
        </p:txBody>
      </p:sp>
      <p:sp>
        <p:nvSpPr>
          <p:cNvPr id="243" name="Google Shape;243;p23"/>
          <p:cNvSpPr txBox="1"/>
          <p:nvPr>
            <p:ph idx="2" type="body"/>
          </p:nvPr>
        </p:nvSpPr>
        <p:spPr>
          <a:xfrm>
            <a:off x="4933200" y="922950"/>
            <a:ext cx="3403200" cy="27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nl"/>
              <a:t>Philips monitor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TFT-LCD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1920 x 1080 (1080p)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16:9 aspect ratio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60Hz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21,5”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nl"/>
              <a:t>HP Printer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6,6s fpo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1200 x 1200</a:t>
            </a:r>
            <a:r>
              <a:rPr lang="nl"/>
              <a:t> dpi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30 ppm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007" y="3467025"/>
            <a:ext cx="1879305" cy="144765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  <p:pic>
        <p:nvPicPr>
          <p:cNvPr id="245" name="Google Shape;2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7017" y="3467250"/>
            <a:ext cx="1928394" cy="14472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  <p:sp>
        <p:nvSpPr>
          <p:cNvPr id="246" name="Google Shape;2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Programma</a:t>
            </a:r>
            <a:endParaRPr/>
          </a:p>
        </p:txBody>
      </p:sp>
      <p:sp>
        <p:nvSpPr>
          <p:cNvPr id="252" name="Google Shape;2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title"/>
          </p:nvPr>
        </p:nvSpPr>
        <p:spPr>
          <a:xfrm>
            <a:off x="1297500" y="393750"/>
            <a:ext cx="70389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Webserver</a:t>
            </a:r>
            <a:endParaRPr/>
          </a:p>
        </p:txBody>
      </p:sp>
      <p:sp>
        <p:nvSpPr>
          <p:cNvPr id="258" name="Google Shape;258;p25"/>
          <p:cNvSpPr txBox="1"/>
          <p:nvPr>
            <p:ph idx="1" type="body"/>
          </p:nvPr>
        </p:nvSpPr>
        <p:spPr>
          <a:xfrm>
            <a:off x="1297488" y="9229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Express 4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HTTP-methods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Object oriented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Foutafhandeling</a:t>
            </a:r>
            <a:endParaRPr sz="1600"/>
          </a:p>
        </p:txBody>
      </p:sp>
      <p:sp>
        <p:nvSpPr>
          <p:cNvPr id="259" name="Google Shape;259;p25"/>
          <p:cNvSpPr txBox="1"/>
          <p:nvPr>
            <p:ph idx="2" type="body"/>
          </p:nvPr>
        </p:nvSpPr>
        <p:spPr>
          <a:xfrm>
            <a:off x="4933209" y="9229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/>
              <a:t>User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/user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Paginas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WebSockets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/>
              <a:t>API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/api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JSON objects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RESTful</a:t>
            </a:r>
            <a:endParaRPr sz="1600"/>
          </a:p>
        </p:txBody>
      </p:sp>
      <p:pic>
        <p:nvPicPr>
          <p:cNvPr id="260" name="Google Shape;2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8151" y="3841679"/>
            <a:ext cx="2812450" cy="76842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  <p:sp>
        <p:nvSpPr>
          <p:cNvPr id="261" name="Google Shape;2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1297500" y="393750"/>
            <a:ext cx="70389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PLC</a:t>
            </a:r>
            <a:endParaRPr/>
          </a:p>
        </p:txBody>
      </p:sp>
      <p:sp>
        <p:nvSpPr>
          <p:cNvPr id="267" name="Google Shape;267;p26"/>
          <p:cNvSpPr txBox="1"/>
          <p:nvPr>
            <p:ph idx="1" type="body"/>
          </p:nvPr>
        </p:nvSpPr>
        <p:spPr>
          <a:xfrm>
            <a:off x="1297500" y="922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Datablok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l" sz="1600"/>
              <a:t>Start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l" sz="1600"/>
              <a:t>Stop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l" sz="1600"/>
              <a:t>Druk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l" sz="1600"/>
              <a:t>Debiet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Stappenprogramma</a:t>
            </a:r>
            <a:endParaRPr sz="1600"/>
          </a:p>
        </p:txBody>
      </p:sp>
      <p:sp>
        <p:nvSpPr>
          <p:cNvPr id="268" name="Google Shape;26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type="title"/>
          </p:nvPr>
        </p:nvSpPr>
        <p:spPr>
          <a:xfrm>
            <a:off x="1297500" y="393750"/>
            <a:ext cx="70389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Database</a:t>
            </a:r>
            <a:endParaRPr/>
          </a:p>
        </p:txBody>
      </p:sp>
      <p:sp>
        <p:nvSpPr>
          <p:cNvPr id="274" name="Google Shape;274;p27"/>
          <p:cNvSpPr txBox="1"/>
          <p:nvPr>
            <p:ph idx="1" type="body"/>
          </p:nvPr>
        </p:nvSpPr>
        <p:spPr>
          <a:xfrm>
            <a:off x="1297500" y="922950"/>
            <a:ext cx="7038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/>
              <a:t>runs</a:t>
            </a:r>
            <a:endParaRPr sz="1600"/>
          </a:p>
        </p:txBody>
      </p:sp>
      <p:graphicFrame>
        <p:nvGraphicFramePr>
          <p:cNvPr id="275" name="Google Shape;275;p27"/>
          <p:cNvGraphicFramePr/>
          <p:nvPr/>
        </p:nvGraphicFramePr>
        <p:xfrm>
          <a:off x="1387950" y="1363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{0FF06913-33C5-48B9-AC5A-16C8B9B070F7}</a:tableStyleId>
              </a:tblPr>
              <a:tblGrid>
                <a:gridCol w="1432725"/>
                <a:gridCol w="959275"/>
                <a:gridCol w="987525"/>
                <a:gridCol w="916875"/>
                <a:gridCol w="902775"/>
                <a:gridCol w="1658825"/>
              </a:tblGrid>
              <a:tr h="32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000">
                          <a:solidFill>
                            <a:srgbClr val="FFFFFF"/>
                          </a:solidFill>
                        </a:rPr>
                        <a:t>ID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000">
                          <a:solidFill>
                            <a:srgbClr val="FFFFFF"/>
                          </a:solidFill>
                        </a:rPr>
                        <a:t>NAME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000">
                          <a:solidFill>
                            <a:srgbClr val="FFFFFF"/>
                          </a:solidFill>
                        </a:rPr>
                        <a:t>CLIENT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000">
                          <a:solidFill>
                            <a:srgbClr val="FFFFFF"/>
                          </a:solidFill>
                        </a:rPr>
                        <a:t>PUMP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000">
                          <a:solidFill>
                            <a:srgbClr val="FFFFFF"/>
                          </a:solidFill>
                        </a:rPr>
                        <a:t>DATE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000">
                          <a:solidFill>
                            <a:srgbClr val="FFFFFF"/>
                          </a:solidFill>
                        </a:rPr>
                        <a:t>DATA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>
                          <a:solidFill>
                            <a:srgbClr val="FFFFFF"/>
                          </a:solidFill>
                        </a:rPr>
                        <a:t>INTEGER,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>
                          <a:solidFill>
                            <a:srgbClr val="FFFFFF"/>
                          </a:solidFill>
                        </a:rPr>
                        <a:t>PRIMARY_KEY,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>
                          <a:solidFill>
                            <a:srgbClr val="FFFFFF"/>
                          </a:solidFill>
                        </a:rPr>
                        <a:t>AUTO_INCREMENT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>
                          <a:solidFill>
                            <a:srgbClr val="FFFFFF"/>
                          </a:solidFill>
                        </a:rPr>
                        <a:t>TEXT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>
                          <a:solidFill>
                            <a:srgbClr val="FFFFFF"/>
                          </a:solidFill>
                        </a:rPr>
                        <a:t>TEXT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>
                          <a:solidFill>
                            <a:srgbClr val="FFFFFF"/>
                          </a:solidFill>
                        </a:rPr>
                        <a:t>TEXT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>
                          <a:solidFill>
                            <a:srgbClr val="FFFFFF"/>
                          </a:solidFill>
                        </a:rPr>
                        <a:t>TEXT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>
                          <a:solidFill>
                            <a:srgbClr val="FFFFFF"/>
                          </a:solidFill>
                        </a:rPr>
                        <a:t>DOUBLE PRECISION[ ][ ]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6" name="Google Shape;27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1297500" y="393750"/>
            <a:ext cx="70389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Database</a:t>
            </a:r>
            <a:endParaRPr/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1297500" y="922950"/>
            <a:ext cx="7038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/>
              <a:t>files</a:t>
            </a:r>
            <a:endParaRPr sz="1600"/>
          </a:p>
        </p:txBody>
      </p:sp>
      <p:graphicFrame>
        <p:nvGraphicFramePr>
          <p:cNvPr id="283" name="Google Shape;283;p28"/>
          <p:cNvGraphicFramePr/>
          <p:nvPr/>
        </p:nvGraphicFramePr>
        <p:xfrm>
          <a:off x="1387950" y="1363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{0FF06913-33C5-48B9-AC5A-16C8B9B070F7}</a:tableStyleId>
              </a:tblPr>
              <a:tblGrid>
                <a:gridCol w="1432725"/>
                <a:gridCol w="1192450"/>
                <a:gridCol w="994625"/>
                <a:gridCol w="1058175"/>
                <a:gridCol w="1100650"/>
                <a:gridCol w="1079375"/>
              </a:tblGrid>
              <a:tr h="32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000">
                          <a:solidFill>
                            <a:srgbClr val="FFFFFF"/>
                          </a:solidFill>
                        </a:rPr>
                        <a:t>ID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000">
                          <a:solidFill>
                            <a:srgbClr val="FFFFFF"/>
                          </a:solidFill>
                        </a:rPr>
                        <a:t>RUN_ID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000">
                          <a:solidFill>
                            <a:srgbClr val="FFFFFF"/>
                          </a:solidFill>
                        </a:rPr>
                        <a:t>NAME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000">
                          <a:solidFill>
                            <a:srgbClr val="FFFFFF"/>
                          </a:solidFill>
                        </a:rPr>
                        <a:t>DATA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000">
                          <a:solidFill>
                            <a:srgbClr val="FFFFFF"/>
                          </a:solidFill>
                        </a:rPr>
                        <a:t>CHECKSUM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000">
                          <a:solidFill>
                            <a:srgbClr val="FFFFFF"/>
                          </a:solidFill>
                        </a:rPr>
                        <a:t>TYPE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>
                          <a:solidFill>
                            <a:srgbClr val="FFFFFF"/>
                          </a:solidFill>
                        </a:rPr>
                        <a:t>INTEGER,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>
                          <a:solidFill>
                            <a:srgbClr val="FFFFFF"/>
                          </a:solidFill>
                        </a:rPr>
                        <a:t>PRIMARY_KEY,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>
                          <a:solidFill>
                            <a:srgbClr val="FFFFFF"/>
                          </a:solidFill>
                        </a:rPr>
                        <a:t>AUTO_INCREMENT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>
                          <a:solidFill>
                            <a:srgbClr val="FFFFFF"/>
                          </a:solidFill>
                        </a:rPr>
                        <a:t>INTEGER,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>
                          <a:solidFill>
                            <a:srgbClr val="FFFFFF"/>
                          </a:solidFill>
                        </a:rPr>
                        <a:t>FOREIGN_KEY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>
                          <a:solidFill>
                            <a:srgbClr val="FFFFFF"/>
                          </a:solidFill>
                        </a:rPr>
                        <a:t>TEXT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>
                          <a:solidFill>
                            <a:srgbClr val="FFFFFF"/>
                          </a:solidFill>
                        </a:rPr>
                        <a:t>BYTEA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>
                          <a:solidFill>
                            <a:srgbClr val="FFFFFF"/>
                          </a:solidFill>
                        </a:rPr>
                        <a:t>TEXT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>
                          <a:solidFill>
                            <a:srgbClr val="FFFFFF"/>
                          </a:solidFill>
                        </a:rPr>
                        <a:t>TEXT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4" name="Google Shape;28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>
            <p:ph type="title"/>
          </p:nvPr>
        </p:nvSpPr>
        <p:spPr>
          <a:xfrm>
            <a:off x="1297500" y="393750"/>
            <a:ext cx="70389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PDF-verwerking</a:t>
            </a:r>
            <a:endParaRPr/>
          </a:p>
        </p:txBody>
      </p:sp>
      <p:sp>
        <p:nvSpPr>
          <p:cNvPr id="290" name="Google Shape;290;p29"/>
          <p:cNvSpPr txBox="1"/>
          <p:nvPr>
            <p:ph idx="1" type="body"/>
          </p:nvPr>
        </p:nvSpPr>
        <p:spPr>
          <a:xfrm>
            <a:off x="1297500" y="922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Microsoft Word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Adobe Acrobat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iTextPDF</a:t>
            </a:r>
            <a:endParaRPr sz="1600"/>
          </a:p>
        </p:txBody>
      </p:sp>
      <p:pic>
        <p:nvPicPr>
          <p:cNvPr id="291" name="Google Shape;2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275" y="2930700"/>
            <a:ext cx="1647125" cy="16032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  <p:sp>
        <p:nvSpPr>
          <p:cNvPr id="292" name="Google Shape;29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>
            <p:ph type="title"/>
          </p:nvPr>
        </p:nvSpPr>
        <p:spPr>
          <a:xfrm>
            <a:off x="1297500" y="393750"/>
            <a:ext cx="70389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Handleiding</a:t>
            </a:r>
            <a:endParaRPr/>
          </a:p>
        </p:txBody>
      </p:sp>
      <p:sp>
        <p:nvSpPr>
          <p:cNvPr id="298" name="Google Shape;298;p30"/>
          <p:cNvSpPr txBox="1"/>
          <p:nvPr>
            <p:ph idx="1" type="body"/>
          </p:nvPr>
        </p:nvSpPr>
        <p:spPr>
          <a:xfrm>
            <a:off x="1297500" y="922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Gebruikersgericht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Secties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Limiteringen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Exporteren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Geschiedenis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Afdrukken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Service info</a:t>
            </a:r>
            <a:endParaRPr sz="1600"/>
          </a:p>
        </p:txBody>
      </p:sp>
      <p:pic>
        <p:nvPicPr>
          <p:cNvPr id="299" name="Google Shape;2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625" y="2270451"/>
            <a:ext cx="1708088" cy="241585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  <p:pic>
        <p:nvPicPr>
          <p:cNvPr id="300" name="Google Shape;3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8709" y="2270451"/>
            <a:ext cx="1708088" cy="241585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  <p:sp>
        <p:nvSpPr>
          <p:cNvPr id="301" name="Google Shape;30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4100"/>
              <a:t>Bedankt voor uw aandacht.</a:t>
            </a:r>
            <a:endParaRPr sz="4100"/>
          </a:p>
        </p:txBody>
      </p:sp>
      <p:sp>
        <p:nvSpPr>
          <p:cNvPr id="307" name="Google Shape;30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1297500" y="393750"/>
            <a:ext cx="70389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Inhoud</a:t>
            </a:r>
            <a:endParaRPr/>
          </a:p>
        </p:txBody>
      </p:sp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1297500" y="922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■"/>
            </a:pPr>
            <a:r>
              <a:rPr lang="nl" sz="1800"/>
              <a:t>Probleemstelling</a:t>
            </a:r>
            <a:endParaRPr sz="18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■"/>
            </a:pPr>
            <a:r>
              <a:rPr lang="nl" sz="1800"/>
              <a:t>Planning</a:t>
            </a:r>
            <a:endParaRPr sz="18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■"/>
            </a:pPr>
            <a:r>
              <a:rPr lang="nl" sz="1800"/>
              <a:t>Technologiekeuzes</a:t>
            </a:r>
            <a:endParaRPr sz="18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■"/>
            </a:pPr>
            <a:r>
              <a:rPr lang="nl" sz="1800"/>
              <a:t>S7-protocol</a:t>
            </a:r>
            <a:endParaRPr sz="18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■"/>
            </a:pPr>
            <a:r>
              <a:rPr lang="nl" sz="1800"/>
              <a:t>Programma</a:t>
            </a:r>
            <a:endParaRPr sz="18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■"/>
            </a:pPr>
            <a:r>
              <a:rPr lang="nl" sz="1800"/>
              <a:t>PDF-verwerking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748" y="0"/>
            <a:ext cx="34792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type="title"/>
          </p:nvPr>
        </p:nvSpPr>
        <p:spPr>
          <a:xfrm>
            <a:off x="823850" y="7576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Vragen</a:t>
            </a:r>
            <a:endParaRPr/>
          </a:p>
        </p:txBody>
      </p:sp>
      <p:sp>
        <p:nvSpPr>
          <p:cNvPr id="313" name="Google Shape;31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314" name="Google Shape;314;p32">
            <a:hlinkClick action="ppaction://hlinksldjump" r:id="rId3"/>
          </p:cNvPr>
          <p:cNvSpPr/>
          <p:nvPr/>
        </p:nvSpPr>
        <p:spPr>
          <a:xfrm>
            <a:off x="823850" y="1906300"/>
            <a:ext cx="1440900" cy="4170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0145AC"/>
          </a:solidFill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Opstartprocedure</a:t>
            </a:r>
            <a:endParaRPr b="1"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32">
            <a:hlinkClick action="ppaction://hlinksldjump" r:id="rId4"/>
          </p:cNvPr>
          <p:cNvSpPr/>
          <p:nvPr/>
        </p:nvSpPr>
        <p:spPr>
          <a:xfrm>
            <a:off x="823850" y="2455510"/>
            <a:ext cx="1440900" cy="4170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0145AC"/>
          </a:solidFill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API-documentatie</a:t>
            </a:r>
            <a:endParaRPr b="1"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32">
            <a:hlinkClick action="ppaction://hlinksldjump" r:id="rId5"/>
          </p:cNvPr>
          <p:cNvSpPr/>
          <p:nvPr/>
        </p:nvSpPr>
        <p:spPr>
          <a:xfrm>
            <a:off x="2396967" y="1906300"/>
            <a:ext cx="1440900" cy="4170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0145AC"/>
          </a:solidFill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 source &amp; licenties</a:t>
            </a:r>
            <a:endParaRPr b="1"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32">
            <a:hlinkClick action="ppaction://hlinksldjump" r:id="rId6"/>
          </p:cNvPr>
          <p:cNvSpPr/>
          <p:nvPr/>
        </p:nvSpPr>
        <p:spPr>
          <a:xfrm>
            <a:off x="3970085" y="1906300"/>
            <a:ext cx="1440900" cy="4170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0145AC"/>
          </a:solidFill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GitHub repo</a:t>
            </a:r>
            <a:endParaRPr b="1"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/>
          <p:nvPr>
            <p:ph type="title"/>
          </p:nvPr>
        </p:nvSpPr>
        <p:spPr>
          <a:xfrm>
            <a:off x="1297500" y="393750"/>
            <a:ext cx="70389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Opstartprocedure</a:t>
            </a:r>
            <a:endParaRPr/>
          </a:p>
        </p:txBody>
      </p:sp>
      <p:sp>
        <p:nvSpPr>
          <p:cNvPr id="323" name="Google Shape;32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324" name="Google Shape;324;p33"/>
          <p:cNvSpPr txBox="1"/>
          <p:nvPr>
            <p:ph idx="1" type="body"/>
          </p:nvPr>
        </p:nvSpPr>
        <p:spPr>
          <a:xfrm>
            <a:off x="1297500" y="922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Ubuntu automatisch starten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Firefox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Parameters</a:t>
            </a:r>
            <a:endParaRPr sz="1600"/>
          </a:p>
        </p:txBody>
      </p:sp>
      <p:sp>
        <p:nvSpPr>
          <p:cNvPr id="325" name="Google Shape;325;p33">
            <a:hlinkClick action="ppaction://hlinksldjump" r:id="rId3"/>
          </p:cNvPr>
          <p:cNvSpPr/>
          <p:nvPr/>
        </p:nvSpPr>
        <p:spPr>
          <a:xfrm>
            <a:off x="7863900" y="658350"/>
            <a:ext cx="1157100" cy="3348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0145AC"/>
          </a:solidFill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Terug</a:t>
            </a:r>
            <a:endParaRPr b="1"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/>
          <p:nvPr>
            <p:ph type="title"/>
          </p:nvPr>
        </p:nvSpPr>
        <p:spPr>
          <a:xfrm>
            <a:off x="1297500" y="393750"/>
            <a:ext cx="70389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Open source &amp; licenties</a:t>
            </a:r>
            <a:endParaRPr/>
          </a:p>
        </p:txBody>
      </p:sp>
      <p:sp>
        <p:nvSpPr>
          <p:cNvPr id="331" name="Google Shape;331;p34"/>
          <p:cNvSpPr txBox="1"/>
          <p:nvPr>
            <p:ph idx="1" type="body"/>
          </p:nvPr>
        </p:nvSpPr>
        <p:spPr>
          <a:xfrm>
            <a:off x="1297500" y="922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nl"/>
              <a:t>Open 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nl"/>
              <a:t>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nl"/>
              <a:t>MIT license</a:t>
            </a:r>
            <a:endParaRPr/>
          </a:p>
        </p:txBody>
      </p:sp>
      <p:sp>
        <p:nvSpPr>
          <p:cNvPr id="332" name="Google Shape;33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333" name="Google Shape;333;p34">
            <a:hlinkClick action="ppaction://hlinksldjump" r:id="rId3"/>
          </p:cNvPr>
          <p:cNvSpPr/>
          <p:nvPr/>
        </p:nvSpPr>
        <p:spPr>
          <a:xfrm>
            <a:off x="7863900" y="658350"/>
            <a:ext cx="1157100" cy="3348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0145AC"/>
          </a:solidFill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Terug</a:t>
            </a:r>
            <a:endParaRPr b="1"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type="title"/>
          </p:nvPr>
        </p:nvSpPr>
        <p:spPr>
          <a:xfrm>
            <a:off x="1297500" y="393750"/>
            <a:ext cx="70389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GitHub repo</a:t>
            </a:r>
            <a:endParaRPr/>
          </a:p>
        </p:txBody>
      </p:sp>
      <p:sp>
        <p:nvSpPr>
          <p:cNvPr id="339" name="Google Shape;339;p35"/>
          <p:cNvSpPr txBox="1"/>
          <p:nvPr>
            <p:ph idx="1" type="body"/>
          </p:nvPr>
        </p:nvSpPr>
        <p:spPr>
          <a:xfrm>
            <a:off x="1297500" y="922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nl"/>
              <a:t>Applicatieserver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	</a:t>
            </a:r>
            <a:r>
              <a:rPr lang="nl" u="sng">
                <a:solidFill>
                  <a:schemeClr val="hlink"/>
                </a:solidFill>
                <a:hlinkClick r:id="rId3"/>
              </a:rPr>
              <a:t>https://github.com/jonasclaes/datalogging-watertechniek-teunissen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nl"/>
              <a:t>Grafieken &amp; 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	</a:t>
            </a:r>
            <a:r>
              <a:rPr lang="nl" u="sng">
                <a:solidFill>
                  <a:schemeClr val="hlink"/>
                </a:solidFill>
                <a:hlinkClick r:id="rId4"/>
              </a:rPr>
              <a:t>https://github.com/jonasclaes/datalogging-watertechniek-teunissen-grapher</a:t>
            </a:r>
            <a:endParaRPr/>
          </a:p>
        </p:txBody>
      </p:sp>
      <p:sp>
        <p:nvSpPr>
          <p:cNvPr id="340" name="Google Shape;34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341" name="Google Shape;341;p35">
            <a:hlinkClick action="ppaction://hlinksldjump" r:id="rId5"/>
          </p:cNvPr>
          <p:cNvSpPr/>
          <p:nvPr/>
        </p:nvSpPr>
        <p:spPr>
          <a:xfrm>
            <a:off x="7863900" y="658350"/>
            <a:ext cx="1157100" cy="3348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0145AC"/>
          </a:solidFill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Terug</a:t>
            </a:r>
            <a:endParaRPr b="1"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type="title"/>
          </p:nvPr>
        </p:nvSpPr>
        <p:spPr>
          <a:xfrm>
            <a:off x="1297500" y="393750"/>
            <a:ext cx="70389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API-documentatie</a:t>
            </a:r>
            <a:endParaRPr/>
          </a:p>
        </p:txBody>
      </p:sp>
      <p:sp>
        <p:nvSpPr>
          <p:cNvPr id="347" name="Google Shape;347;p36"/>
          <p:cNvSpPr txBox="1"/>
          <p:nvPr>
            <p:ph idx="1" type="body"/>
          </p:nvPr>
        </p:nvSpPr>
        <p:spPr>
          <a:xfrm>
            <a:off x="1297500" y="922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349" name="Google Shape;349;p36">
            <a:hlinkClick action="ppaction://hlinksldjump" r:id="rId3"/>
          </p:cNvPr>
          <p:cNvSpPr/>
          <p:nvPr/>
        </p:nvSpPr>
        <p:spPr>
          <a:xfrm>
            <a:off x="7863900" y="658350"/>
            <a:ext cx="1157100" cy="3348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0145AC"/>
          </a:solidFill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Terug</a:t>
            </a:r>
            <a:endParaRPr b="1"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type="title"/>
          </p:nvPr>
        </p:nvSpPr>
        <p:spPr>
          <a:xfrm>
            <a:off x="1297500" y="393750"/>
            <a:ext cx="70389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Probleemstelling</a:t>
            </a:r>
            <a:endParaRPr/>
          </a:p>
        </p:txBody>
      </p:sp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1297500" y="922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nl" sz="1800"/>
              <a:t>Watertechniek Teunissen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nl" sz="1800"/>
              <a:t>Pompenstand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nl" sz="1800"/>
              <a:t>Druk &amp; debiet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nl" sz="1800"/>
              <a:t>Afdrukken uitslagen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nl" sz="1800"/>
              <a:t>Exporteren verschillende formaten</a:t>
            </a:r>
            <a:endParaRPr sz="1800"/>
          </a:p>
        </p:txBody>
      </p:sp>
      <p:pic>
        <p:nvPicPr>
          <p:cNvPr id="172" name="Google Shape;172;p15"/>
          <p:cNvPicPr preferRelativeResize="0"/>
          <p:nvPr/>
        </p:nvPicPr>
        <p:blipFill rotWithShape="1">
          <a:blip r:embed="rId3">
            <a:alphaModFix/>
          </a:blip>
          <a:srcRect b="248" l="0" r="0" t="238"/>
          <a:stretch/>
        </p:blipFill>
        <p:spPr>
          <a:xfrm>
            <a:off x="7855383" y="3852001"/>
            <a:ext cx="1300072" cy="1293784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  <p:pic>
        <p:nvPicPr>
          <p:cNvPr id="173" name="Google Shape;173;p15"/>
          <p:cNvPicPr preferRelativeResize="0"/>
          <p:nvPr/>
        </p:nvPicPr>
        <p:blipFill rotWithShape="1">
          <a:blip r:embed="rId4">
            <a:alphaModFix/>
          </a:blip>
          <a:srcRect b="248" l="0" r="0" t="238"/>
          <a:stretch/>
        </p:blipFill>
        <p:spPr>
          <a:xfrm>
            <a:off x="7855382" y="1282475"/>
            <a:ext cx="1300071" cy="1293786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  <p:pic>
        <p:nvPicPr>
          <p:cNvPr id="174" name="Google Shape;174;p15"/>
          <p:cNvPicPr preferRelativeResize="0"/>
          <p:nvPr/>
        </p:nvPicPr>
        <p:blipFill rotWithShape="1">
          <a:blip r:embed="rId5">
            <a:alphaModFix/>
          </a:blip>
          <a:srcRect b="248" l="0" r="0" t="238"/>
          <a:stretch/>
        </p:blipFill>
        <p:spPr>
          <a:xfrm>
            <a:off x="7854696" y="2567244"/>
            <a:ext cx="1300070" cy="129378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  <p:sp>
        <p:nvSpPr>
          <p:cNvPr id="175" name="Google Shape;1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1297500" y="393750"/>
            <a:ext cx="70389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Planning</a:t>
            </a:r>
            <a:endParaRPr sz="600"/>
          </a:p>
        </p:txBody>
      </p:sp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1297500" y="9229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Herfst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</a:pPr>
            <a:r>
              <a:rPr lang="nl" sz="1600"/>
              <a:t>Software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</a:pPr>
            <a:r>
              <a:rPr lang="nl" sz="1600"/>
              <a:t>Start GIP bundel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</a:pPr>
            <a:r>
              <a:rPr lang="nl" sz="1600"/>
              <a:t>Afbakening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Kerst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</a:pPr>
            <a:r>
              <a:rPr lang="nl" sz="1600"/>
              <a:t>Handleiding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</a:pPr>
            <a:r>
              <a:rPr lang="nl" sz="1600"/>
              <a:t>Software in detail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</a:pPr>
            <a:r>
              <a:rPr lang="nl" sz="1600"/>
              <a:t>1</a:t>
            </a:r>
            <a:r>
              <a:rPr baseline="30000" lang="nl" sz="1600"/>
              <a:t>ste</a:t>
            </a:r>
            <a:r>
              <a:rPr lang="nl" sz="1600"/>
              <a:t> evaluatie</a:t>
            </a:r>
            <a:endParaRPr sz="1600"/>
          </a:p>
        </p:txBody>
      </p:sp>
      <p:sp>
        <p:nvSpPr>
          <p:cNvPr id="182" name="Google Shape;182;p16"/>
          <p:cNvSpPr txBox="1"/>
          <p:nvPr>
            <p:ph idx="2" type="body"/>
          </p:nvPr>
        </p:nvSpPr>
        <p:spPr>
          <a:xfrm>
            <a:off x="4933196" y="9229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Pasen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→"/>
            </a:pPr>
            <a:r>
              <a:rPr lang="nl" sz="1600"/>
              <a:t>2</a:t>
            </a:r>
            <a:r>
              <a:rPr baseline="30000" lang="nl" sz="1600"/>
              <a:t>de</a:t>
            </a:r>
            <a:r>
              <a:rPr lang="nl" sz="1600"/>
              <a:t> evaluatie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→"/>
            </a:pPr>
            <a:r>
              <a:rPr lang="nl" sz="1600"/>
              <a:t>Hardware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→"/>
            </a:pPr>
            <a:r>
              <a:rPr lang="nl" sz="1600"/>
              <a:t>Werkende machine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Juni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→"/>
            </a:pPr>
            <a:r>
              <a:rPr lang="nl" sz="1600"/>
              <a:t>3</a:t>
            </a:r>
            <a:r>
              <a:rPr baseline="30000" lang="nl" sz="1600"/>
              <a:t>de</a:t>
            </a:r>
            <a:r>
              <a:rPr lang="nl" sz="1600"/>
              <a:t> evaluatie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→"/>
            </a:pPr>
            <a:r>
              <a:rPr lang="nl" sz="1600"/>
              <a:t>GIP bundel af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→"/>
            </a:pPr>
            <a:r>
              <a:rPr lang="nl" sz="1600"/>
              <a:t>Presentatie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3" name="Google Shape;1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Technologiekeuzes</a:t>
            </a:r>
            <a:endParaRPr/>
          </a:p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1297500" y="393750"/>
            <a:ext cx="70389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Backend programmeertaal</a:t>
            </a:r>
            <a:endParaRPr/>
          </a:p>
        </p:txBody>
      </p:sp>
      <p:sp>
        <p:nvSpPr>
          <p:cNvPr id="195" name="Google Shape;195;p18"/>
          <p:cNvSpPr txBox="1"/>
          <p:nvPr>
            <p:ph idx="1" type="body"/>
          </p:nvPr>
        </p:nvSpPr>
        <p:spPr>
          <a:xfrm>
            <a:off x="1297500" y="922950"/>
            <a:ext cx="3403200" cy="26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/>
              <a:t>TypeScript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Applicatieserver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Compiled language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/>
              <a:t>JavaScript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Node.js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Asynchroon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Event queue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Interpreted language</a:t>
            </a:r>
            <a:endParaRPr sz="1600"/>
          </a:p>
        </p:txBody>
      </p:sp>
      <p:sp>
        <p:nvSpPr>
          <p:cNvPr id="196" name="Google Shape;196;p18"/>
          <p:cNvSpPr txBox="1"/>
          <p:nvPr>
            <p:ph idx="2" type="body"/>
          </p:nvPr>
        </p:nvSpPr>
        <p:spPr>
          <a:xfrm>
            <a:off x="4933200" y="922950"/>
            <a:ext cx="3403200" cy="26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/>
              <a:t>Java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Grafieken + PDF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Compiled language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Object oriented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/>
              <a:t>bytecode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Interpreted language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JVM (Java Virtual Machine)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JIT (Just-in-Time) compilation</a:t>
            </a:r>
            <a:endParaRPr sz="1600"/>
          </a:p>
        </p:txBody>
      </p:sp>
      <p:pic>
        <p:nvPicPr>
          <p:cNvPr id="197" name="Google Shape;1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576448"/>
            <a:ext cx="1765162" cy="10800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  <p:pic>
        <p:nvPicPr>
          <p:cNvPr id="198" name="Google Shape;1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200" y="3576450"/>
            <a:ext cx="588118" cy="1080001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  <p:sp>
        <p:nvSpPr>
          <p:cNvPr id="199" name="Google Shape;1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1297500" y="393750"/>
            <a:ext cx="70389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Database</a:t>
            </a:r>
            <a:endParaRPr/>
          </a:p>
        </p:txBody>
      </p:sp>
      <p:sp>
        <p:nvSpPr>
          <p:cNvPr id="205" name="Google Shape;205;p19"/>
          <p:cNvSpPr txBox="1"/>
          <p:nvPr>
            <p:ph idx="1" type="body"/>
          </p:nvPr>
        </p:nvSpPr>
        <p:spPr>
          <a:xfrm>
            <a:off x="1297500" y="922950"/>
            <a:ext cx="7038900" cy="15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/>
              <a:t>PostgreSQL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SQL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Type casting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Arrays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Community/Enterprise editie</a:t>
            </a:r>
            <a:endParaRPr sz="1600"/>
          </a:p>
        </p:txBody>
      </p:sp>
      <p:pic>
        <p:nvPicPr>
          <p:cNvPr id="206" name="Google Shape;2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680" y="2776500"/>
            <a:ext cx="1482120" cy="1528801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  <p:sp>
        <p:nvSpPr>
          <p:cNvPr id="207" name="Google Shape;2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1297500" y="393750"/>
            <a:ext cx="70389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Frontend programmeertaal</a:t>
            </a:r>
            <a:endParaRPr/>
          </a:p>
        </p:txBody>
      </p:sp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1297500" y="922950"/>
            <a:ext cx="7038900" cy="19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/>
              <a:t>Visueel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HTML5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CSS3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/>
              <a:t>Animaties + laden/opslaan gegevens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JavaScript</a:t>
            </a:r>
            <a:endParaRPr sz="1600"/>
          </a:p>
        </p:txBody>
      </p:sp>
      <p:pic>
        <p:nvPicPr>
          <p:cNvPr id="214" name="Google Shape;2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847700"/>
            <a:ext cx="1288700" cy="1288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  <p:pic>
        <p:nvPicPr>
          <p:cNvPr id="215" name="Google Shape;215;p20"/>
          <p:cNvPicPr preferRelativeResize="0"/>
          <p:nvPr/>
        </p:nvPicPr>
        <p:blipFill rotWithShape="1">
          <a:blip r:embed="rId4">
            <a:alphaModFix/>
          </a:blip>
          <a:srcRect b="0" l="-20541" r="-20541" t="0"/>
          <a:stretch/>
        </p:blipFill>
        <p:spPr>
          <a:xfrm>
            <a:off x="2586200" y="2847700"/>
            <a:ext cx="1288800" cy="1288699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  <p:pic>
        <p:nvPicPr>
          <p:cNvPr id="216" name="Google Shape;2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0800" y="2847650"/>
            <a:ext cx="1288800" cy="1288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  <p:sp>
        <p:nvSpPr>
          <p:cNvPr id="217" name="Google Shape;2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>
            <p:ph type="title"/>
          </p:nvPr>
        </p:nvSpPr>
        <p:spPr>
          <a:xfrm>
            <a:off x="1297500" y="393750"/>
            <a:ext cx="70389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Interface backend-frontend</a:t>
            </a:r>
            <a:endParaRPr/>
          </a:p>
        </p:txBody>
      </p:sp>
      <p:sp>
        <p:nvSpPr>
          <p:cNvPr id="223" name="Google Shape;223;p21"/>
          <p:cNvSpPr txBox="1"/>
          <p:nvPr>
            <p:ph idx="1" type="body"/>
          </p:nvPr>
        </p:nvSpPr>
        <p:spPr>
          <a:xfrm>
            <a:off x="1297500" y="922950"/>
            <a:ext cx="3403200" cy="18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/>
              <a:t>REST API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HTTP(S)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HTTP-methods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Modern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Stabiel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Sinds 2000</a:t>
            </a:r>
            <a:endParaRPr sz="1600"/>
          </a:p>
        </p:txBody>
      </p:sp>
      <p:sp>
        <p:nvSpPr>
          <p:cNvPr id="224" name="Google Shape;224;p21"/>
          <p:cNvSpPr txBox="1"/>
          <p:nvPr>
            <p:ph idx="2" type="body"/>
          </p:nvPr>
        </p:nvSpPr>
        <p:spPr>
          <a:xfrm>
            <a:off x="4933200" y="922950"/>
            <a:ext cx="3403200" cy="18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/>
              <a:t>WebSockets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HTTP(S)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Full-duplex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Modern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Stabiel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nl" sz="1600"/>
              <a:t>Sinds 2011</a:t>
            </a:r>
            <a:endParaRPr sz="1600"/>
          </a:p>
        </p:txBody>
      </p:sp>
      <p:pic>
        <p:nvPicPr>
          <p:cNvPr id="225" name="Google Shape;2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741848"/>
            <a:ext cx="2108832" cy="7200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  <p:pic>
        <p:nvPicPr>
          <p:cNvPr id="226" name="Google Shape;2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200" y="2741850"/>
            <a:ext cx="958394" cy="7200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