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8" r:id="rId11"/>
    <p:sldId id="262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4FB3-74EF-441F-9509-E6C7CC548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F63D-3ADF-4A07-873F-D22C8C04A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9C17-1A25-4B1C-806B-6CCF8439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A74D-10F3-40C5-98A3-9CDE2314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FBD0-19D7-4A56-9A8F-3A50A43D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4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8A7A-A0BF-4FA6-9A60-73198C1E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0C66-EE45-4B0F-AE5B-B6BCAB882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FD72-9CE3-4367-9149-9667FC63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5566-4E75-42CF-ADB8-85356DB1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B15B-DFA4-4B51-8DDA-069026D9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FE747-4097-4940-A7FF-B2E2FF119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3C117-E888-4508-92B0-C8157E67A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189F-99A7-4EC8-98D0-6BFBDFB9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EC86-5278-464A-8C45-A8972D1F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1DC44-39BB-49FF-AFE8-B88A939A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0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4379-4C0B-4643-8E2B-AFE0BB5F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86FB-C172-4409-81FA-40975805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D847-BDBD-4804-B9FA-398D1E25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A2B2-95ED-4E4E-8083-E6FCD672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4E0E-AE8D-4F5D-AFB5-2AD26E65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E48C-F3BA-4275-AD74-BB25B168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09795-A612-421C-8017-043A8D51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6F99-66C4-4D7F-9295-38FD52EA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4DBC-CFC4-4A10-8D13-F0A1242F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8BBC-4C37-4249-B84D-6E2DDE37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6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0503-8D37-4328-82C5-C0522A7B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A04F-C8ED-461E-8CDB-8B5DD6216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F27D5-F1B1-45FA-9FC6-7309A194A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A6D7-AB94-48E5-A58D-6EA613AD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B4A1A-A807-457F-B974-FDAA1EF6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7403-2A94-45D0-B364-678B510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3DE8-FBE8-40B9-BC38-97121CAD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25B1-C9EE-45A5-A6CA-ACD6DDB6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7DAF5-C3D5-478E-8903-751F6A0D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B7C2A-B9E8-4710-B032-D665CAC34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2D381-722E-41F0-8C30-1C4003780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809DB-6B93-4D2F-B034-5E86EF5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E75A7-095B-4A95-8591-EFA72172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FC7EC-62BD-4647-B96B-F75D6B82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6E0-0D1A-4E20-94FC-60925B69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9F603-E541-4CAA-BF94-8DB24901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D7186-6108-4AF3-B08A-CD987638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7928-4B1F-415E-AD53-A5952F2C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BA1C0-8AE5-4397-85B8-6FE9C747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37E96-8B5F-4388-8A3B-024D702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2D801-1932-4887-99E1-65C43D1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2D66-8B59-4F07-BACE-F971F2F4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F7C8-0C9D-4FA9-87FC-3D97C084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B193D-66F2-44D9-822F-65B3A91F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2EA3-1E20-4E56-B31C-BF327CCC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87D4-C7B0-48F9-99DA-BDE3320D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E79A8-9149-47D0-88C3-77A178DC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875C-5202-441B-9A7E-0703C7E3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7E436-1734-48FD-9632-B3D23CE73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9E36-F836-4221-8065-F3CEA60DE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FD39-530C-442A-93EB-8841C666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D7477-76CE-4303-83F1-1D92211A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057F5-4EF5-4B67-80E0-A475109E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6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067E5-6AC2-4416-92BD-7EE9CA44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F240-A425-4273-A298-6E5B96C8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94A1-036F-4D60-9893-D2036FE10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D0C88-40CB-414F-B830-E297C69695A9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2DA9F-04CF-4E5D-AF5C-53CF50C14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CC71-2A74-461C-A771-18F759369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6778-C284-4904-ACAB-17713D82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8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jonascuadrado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9AB4-65D9-4335-A33E-BEBF17FA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Hotel Recommendation System</a:t>
            </a:r>
            <a:br>
              <a:rPr lang="en-US" dirty="0"/>
            </a:br>
            <a:br>
              <a:rPr lang="en-US" dirty="0"/>
            </a:br>
            <a:r>
              <a:rPr lang="en-US" sz="3600" dirty="0" err="1"/>
              <a:t>SpringBoard</a:t>
            </a:r>
            <a:r>
              <a:rPr lang="en-US" sz="3600" dirty="0"/>
              <a:t> Capstone Project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F9028-F7F6-43C4-9C13-DD539D58F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Cuadrado</a:t>
            </a:r>
          </a:p>
          <a:p>
            <a:r>
              <a:rPr lang="en-US" dirty="0"/>
              <a:t>Sept 21</a:t>
            </a:r>
            <a:r>
              <a:rPr lang="en-US" baseline="30000" dirty="0"/>
              <a:t>st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08258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5DD-5F68-4712-99AC-BADF96B5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484"/>
            <a:ext cx="10515600" cy="1325563"/>
          </a:xfrm>
        </p:spPr>
        <p:txBody>
          <a:bodyPr/>
          <a:lstStyle/>
          <a:p>
            <a:r>
              <a:rPr lang="en-US" dirty="0"/>
              <a:t>Creating the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93691-A6CF-4545-B20B-B8BA9B0D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1248032"/>
            <a:ext cx="7247422" cy="55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55DD-5F68-4712-99AC-BADF96B5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app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710A15-F7AE-4375-BBDD-F3C2D4A28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817" y="1690688"/>
            <a:ext cx="6100365" cy="4296032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17C799CA-26C9-43B1-AD30-566AD862107E}"/>
              </a:ext>
            </a:extLst>
          </p:cNvPr>
          <p:cNvSpPr/>
          <p:nvPr/>
        </p:nvSpPr>
        <p:spPr>
          <a:xfrm rot="10800000">
            <a:off x="8886690" y="2421924"/>
            <a:ext cx="763937" cy="3818238"/>
          </a:xfrm>
          <a:prstGeom prst="leftBrace">
            <a:avLst>
              <a:gd name="adj1" fmla="val 8333"/>
              <a:gd name="adj2" fmla="val 6553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AD37D-9DD4-452D-9046-455FAE1C6AD5}"/>
              </a:ext>
            </a:extLst>
          </p:cNvPr>
          <p:cNvSpPr txBox="1"/>
          <p:nvPr/>
        </p:nvSpPr>
        <p:spPr>
          <a:xfrm>
            <a:off x="10033686" y="3429000"/>
            <a:ext cx="21583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user authentication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Doesn’t include additional links between parts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2B0DCC-21FD-4048-A963-B7AE6EDE33AC}"/>
              </a:ext>
            </a:extLst>
          </p:cNvPr>
          <p:cNvSpPr/>
          <p:nvPr/>
        </p:nvSpPr>
        <p:spPr>
          <a:xfrm>
            <a:off x="2397211" y="2977978"/>
            <a:ext cx="1099751" cy="308919"/>
          </a:xfrm>
          <a:prstGeom prst="rightArrow">
            <a:avLst>
              <a:gd name="adj1" fmla="val 25999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9FEB74-4C71-4D3C-9AF7-E29F7D5CFB9B}"/>
              </a:ext>
            </a:extLst>
          </p:cNvPr>
          <p:cNvSpPr txBox="1"/>
          <p:nvPr/>
        </p:nvSpPr>
        <p:spPr>
          <a:xfrm>
            <a:off x="280149" y="2594919"/>
            <a:ext cx="202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django</a:t>
            </a:r>
            <a:r>
              <a:rPr lang="en-US" dirty="0"/>
              <a:t> automatically handles these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2E2F9E-601A-4529-BFFC-993330A12547}"/>
              </a:ext>
            </a:extLst>
          </p:cNvPr>
          <p:cNvSpPr/>
          <p:nvPr/>
        </p:nvSpPr>
        <p:spPr>
          <a:xfrm rot="19128115">
            <a:off x="5239265" y="5494767"/>
            <a:ext cx="1099751" cy="308919"/>
          </a:xfrm>
          <a:prstGeom prst="rightArrow">
            <a:avLst>
              <a:gd name="adj1" fmla="val 2599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B222F5-3FDB-4681-A5D9-9FD2D3A2AAA8}"/>
              </a:ext>
            </a:extLst>
          </p:cNvPr>
          <p:cNvSpPr txBox="1"/>
          <p:nvPr/>
        </p:nvSpPr>
        <p:spPr>
          <a:xfrm>
            <a:off x="3146483" y="5595511"/>
            <a:ext cx="202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the previous codes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ABEB4D5-36DA-48F8-8107-A48F03CBF68C}"/>
              </a:ext>
            </a:extLst>
          </p:cNvPr>
          <p:cNvSpPr/>
          <p:nvPr/>
        </p:nvSpPr>
        <p:spPr>
          <a:xfrm rot="20362235">
            <a:off x="2392593" y="4707525"/>
            <a:ext cx="1099751" cy="308919"/>
          </a:xfrm>
          <a:prstGeom prst="rightArrow">
            <a:avLst>
              <a:gd name="adj1" fmla="val 25999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00D5B3-6D3D-446D-A302-4330F5B249B2}"/>
              </a:ext>
            </a:extLst>
          </p:cNvPr>
          <p:cNvSpPr txBox="1"/>
          <p:nvPr/>
        </p:nvSpPr>
        <p:spPr>
          <a:xfrm>
            <a:off x="129373" y="4813994"/>
            <a:ext cx="202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Saving data onto database</a:t>
            </a:r>
          </a:p>
        </p:txBody>
      </p:sp>
    </p:spTree>
    <p:extLst>
      <p:ext uri="{BB962C8B-B14F-4D97-AF65-F5344CB8AC3E}">
        <p14:creationId xmlns:p14="http://schemas.microsoft.com/office/powerpoint/2010/main" val="38225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B24-335A-4300-A937-4F1D4B9D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A8114-B9D8-46C7-9D1D-2DF2EF57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2" y="2005592"/>
            <a:ext cx="5572125" cy="66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EA3630-6A69-4B67-B74E-0FCB9061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57" y="2804534"/>
            <a:ext cx="11582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3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9246-AEA4-4FFD-9BD3-330BA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FEE2E-507B-4F43-8DA9-DB2E647C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372" y="1215223"/>
            <a:ext cx="6907428" cy="6435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website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27CD-E957-4247-B999-5A813910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0" y="2026842"/>
            <a:ext cx="11079892" cy="4522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08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92AD-30D5-4E56-99EE-645752C7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1945-90C0-4DE4-985E-745BF880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project I have successfully created a recommendation system comparing different algorithms, performing qualitative analysis on raw data, generating consumer models and deploying it on cloud. There are many possible improvements, which include: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Using a multicriteria recommender to generate the most suitable hotels.</a:t>
            </a:r>
          </a:p>
          <a:p>
            <a:pPr lvl="1"/>
            <a:r>
              <a:rPr lang="en-US" sz="2000" dirty="0"/>
              <a:t>Changing the algorithms as data grows, eventually deleting the virtual ratings.</a:t>
            </a:r>
          </a:p>
          <a:p>
            <a:pPr lvl="1"/>
            <a:r>
              <a:rPr lang="en-US" sz="2000" dirty="0"/>
              <a:t>Adding style and formatting to the website.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68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ACEC-D98A-43DC-AFA1-8B8C502E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1781-2901-4C55-B592-3475F290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Travelers rely on flight and hotel searches to chose destinations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search engines lack personalization or don’t encourage it</a:t>
            </a:r>
          </a:p>
        </p:txBody>
      </p:sp>
    </p:spTree>
    <p:extLst>
      <p:ext uri="{BB962C8B-B14F-4D97-AF65-F5344CB8AC3E}">
        <p14:creationId xmlns:p14="http://schemas.microsoft.com/office/powerpoint/2010/main" val="235760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7DAE-89DA-4B6D-949A-248BB3CD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inspiration</a:t>
            </a:r>
          </a:p>
        </p:txBody>
      </p: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92520B9B-11E4-4D6F-881D-C6240FB0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803196"/>
            <a:ext cx="1821180" cy="182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ndora radio">
            <a:extLst>
              <a:ext uri="{FF2B5EF4-FFF2-40B4-BE49-F238E27FC236}">
                <a16:creationId xmlns:a16="http://schemas.microsoft.com/office/drawing/2014/main" id="{E2FB8730-D1C1-454C-9EBB-C71A8BE8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99" y="4870091"/>
            <a:ext cx="1919923" cy="191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tels.com">
            <a:extLst>
              <a:ext uri="{FF2B5EF4-FFF2-40B4-BE49-F238E27FC236}">
                <a16:creationId xmlns:a16="http://schemas.microsoft.com/office/drawing/2014/main" id="{A67ABB59-3693-4349-8E0F-79EF5E86E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98" y="2092998"/>
            <a:ext cx="2777093" cy="27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rivago">
            <a:extLst>
              <a:ext uri="{FF2B5EF4-FFF2-40B4-BE49-F238E27FC236}">
                <a16:creationId xmlns:a16="http://schemas.microsoft.com/office/drawing/2014/main" id="{7B6B1B5B-BCDA-4E1F-9440-D68F7416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62" y="1513382"/>
            <a:ext cx="3167343" cy="316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ripadvisor">
            <a:extLst>
              <a:ext uri="{FF2B5EF4-FFF2-40B4-BE49-F238E27FC236}">
                <a16:creationId xmlns:a16="http://schemas.microsoft.com/office/drawing/2014/main" id="{5DEBB29B-9228-4C97-8B16-031ABD02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62" y="3645726"/>
            <a:ext cx="3358515" cy="225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8FE036-0435-46C2-B897-6250BEB9EC0E}"/>
              </a:ext>
            </a:extLst>
          </p:cNvPr>
          <p:cNvSpPr/>
          <p:nvPr/>
        </p:nvSpPr>
        <p:spPr>
          <a:xfrm>
            <a:off x="2248930" y="1853514"/>
            <a:ext cx="7349772" cy="443607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A1F66BE6-78E3-4AE2-B92A-A96C84557658}"/>
              </a:ext>
            </a:extLst>
          </p:cNvPr>
          <p:cNvSpPr/>
          <p:nvPr/>
        </p:nvSpPr>
        <p:spPr>
          <a:xfrm>
            <a:off x="1139551" y="3795672"/>
            <a:ext cx="902044" cy="10744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AA60431-67A5-4257-9208-4546A5578281}"/>
              </a:ext>
            </a:extLst>
          </p:cNvPr>
          <p:cNvSpPr/>
          <p:nvPr/>
        </p:nvSpPr>
        <p:spPr>
          <a:xfrm rot="10800000">
            <a:off x="9894778" y="2891790"/>
            <a:ext cx="902044" cy="10744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8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7718-057D-44F4-8D96-1676871F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some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702F-624A-4CA4-BE25-EF34462EA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341" y="6039279"/>
            <a:ext cx="6427573" cy="608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 but we don’t have individual ratings!!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E630B-E53E-449F-A196-B16FFBDD0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7" b="4873"/>
          <a:stretch/>
        </p:blipFill>
        <p:spPr>
          <a:xfrm>
            <a:off x="2236577" y="1690688"/>
            <a:ext cx="3463753" cy="3289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063531-0534-41AC-B4B6-63E8137C7272}"/>
              </a:ext>
            </a:extLst>
          </p:cNvPr>
          <p:cNvSpPr txBox="1"/>
          <p:nvPr/>
        </p:nvSpPr>
        <p:spPr>
          <a:xfrm>
            <a:off x="3078766" y="4994317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520C1-F3D7-4C6E-BFB5-958D82987F5A}"/>
              </a:ext>
            </a:extLst>
          </p:cNvPr>
          <p:cNvSpPr txBox="1"/>
          <p:nvPr/>
        </p:nvSpPr>
        <p:spPr>
          <a:xfrm rot="16200000">
            <a:off x="1272619" y="3150563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 (USD)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AF812-75EA-4789-8ED3-B1A431E9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833" y="1611206"/>
            <a:ext cx="3419475" cy="3448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056D51-8FC6-4BC4-93FC-BFDB28AA3E8E}"/>
              </a:ext>
            </a:extLst>
          </p:cNvPr>
          <p:cNvSpPr txBox="1"/>
          <p:nvPr/>
        </p:nvSpPr>
        <p:spPr>
          <a:xfrm>
            <a:off x="7894942" y="5178983"/>
            <a:ext cx="17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zip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43DD-BE4B-46A4-8454-51F971D3E4C6}"/>
              </a:ext>
            </a:extLst>
          </p:cNvPr>
          <p:cNvSpPr txBox="1"/>
          <p:nvPr/>
        </p:nvSpPr>
        <p:spPr>
          <a:xfrm rot="16200000">
            <a:off x="5879076" y="3150563"/>
            <a:ext cx="17793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rating</a:t>
            </a:r>
          </a:p>
        </p:txBody>
      </p:sp>
    </p:spTree>
    <p:extLst>
      <p:ext uri="{BB962C8B-B14F-4D97-AF65-F5344CB8AC3E}">
        <p14:creationId xmlns:p14="http://schemas.microsoft.com/office/powerpoint/2010/main" val="341396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45AC-9258-4C4A-B186-42279B54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for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E282-6B7D-4CF3-827A-993328DB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55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Chose age and wealth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B318B-F350-4B45-9892-E4F23870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346" y="2300931"/>
            <a:ext cx="6948905" cy="2256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38D66-1802-4AE8-B03F-E77EA5B40571}"/>
              </a:ext>
            </a:extLst>
          </p:cNvPr>
          <p:cNvSpPr txBox="1"/>
          <p:nvPr/>
        </p:nvSpPr>
        <p:spPr>
          <a:xfrm>
            <a:off x="2953265" y="5090984"/>
            <a:ext cx="721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Ideal Price for Hotel (IPH) = 0.5 </a:t>
            </a:r>
            <a:r>
              <a:rPr lang="en-US" b="1" dirty="0" err="1"/>
              <a:t>IPH_age</a:t>
            </a:r>
            <a:r>
              <a:rPr lang="en-US" b="1" dirty="0"/>
              <a:t> + 0.5 </a:t>
            </a:r>
            <a:r>
              <a:rPr lang="en-US" b="1" dirty="0" err="1"/>
              <a:t>IPH_wealth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345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45AC-9258-4C4A-B186-42279B54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for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E282-6B7D-4CF3-827A-993328DB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55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2. Chose a hotel and look at the price. Define the distance to IPH as the difference between the hotel price and the IPH</a:t>
            </a:r>
          </a:p>
          <a:p>
            <a:pPr marL="0" indent="0">
              <a:buNone/>
            </a:pPr>
            <a:r>
              <a:rPr lang="en-US" dirty="0"/>
              <a:t>3. Create a rating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Iterate until we have enough ratings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58CF6-AA4F-4D7A-B2BE-6641171A3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3"/>
          <a:stretch/>
        </p:blipFill>
        <p:spPr>
          <a:xfrm>
            <a:off x="1919631" y="3311612"/>
            <a:ext cx="835273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5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C9C4-0908-49C3-B941-1A4EB917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the mean ratings are not too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E10DC-80F7-45E8-B430-F204C359E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53"/>
          <a:stretch/>
        </p:blipFill>
        <p:spPr>
          <a:xfrm>
            <a:off x="2739284" y="1748202"/>
            <a:ext cx="6028350" cy="3330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4F735-48E9-4519-A69A-DC0C84804C18}"/>
              </a:ext>
            </a:extLst>
          </p:cNvPr>
          <p:cNvSpPr txBox="1"/>
          <p:nvPr/>
        </p:nvSpPr>
        <p:spPr>
          <a:xfrm>
            <a:off x="3714594" y="5173211"/>
            <a:ext cx="407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Difference between generated mean rating and real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86A23-3A15-4114-A193-7D3BBA3AAE55}"/>
              </a:ext>
            </a:extLst>
          </p:cNvPr>
          <p:cNvSpPr txBox="1"/>
          <p:nvPr/>
        </p:nvSpPr>
        <p:spPr>
          <a:xfrm rot="16200000">
            <a:off x="1891816" y="3090248"/>
            <a:ext cx="169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density</a:t>
            </a:r>
          </a:p>
        </p:txBody>
      </p:sp>
    </p:spTree>
    <p:extLst>
      <p:ext uri="{BB962C8B-B14F-4D97-AF65-F5344CB8AC3E}">
        <p14:creationId xmlns:p14="http://schemas.microsoft.com/office/powerpoint/2010/main" val="187197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486E-E60D-404C-B8AD-A7F3249B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34E5-6641-49B9-8603-3B9B846B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surprise</a:t>
            </a:r>
            <a:r>
              <a:rPr lang="en-US" dirty="0"/>
              <a:t> toolbox</a:t>
            </a:r>
          </a:p>
          <a:p>
            <a:r>
              <a:rPr lang="en-US" dirty="0"/>
              <a:t>Compare different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D40E2-5FFE-4061-8B8E-DCEBAF9E12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54675" y="2990335"/>
            <a:ext cx="5682649" cy="3027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E68C1-CF6C-47DA-BF0A-F087A1499E45}"/>
              </a:ext>
            </a:extLst>
          </p:cNvPr>
          <p:cNvSpPr txBox="1"/>
          <p:nvPr/>
        </p:nvSpPr>
        <p:spPr>
          <a:xfrm>
            <a:off x="4090086" y="6126546"/>
            <a:ext cx="400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in unseen data</a:t>
            </a:r>
          </a:p>
        </p:txBody>
      </p:sp>
    </p:spTree>
    <p:extLst>
      <p:ext uri="{BB962C8B-B14F-4D97-AF65-F5344CB8AC3E}">
        <p14:creationId xmlns:p14="http://schemas.microsoft.com/office/powerpoint/2010/main" val="136257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2622-E21B-4C72-BCE0-A7BC08D8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A9BD7-6481-4CCE-B118-C93C3ACF3A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3135" y="1544595"/>
            <a:ext cx="6886831" cy="50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1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273</Words>
  <Application>Microsoft Office PowerPoint</Application>
  <PresentationFormat>Widescreen</PresentationFormat>
  <Paragraphs>54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Hotel Recommendation System  SpringBoard Capstone Project 1</vt:lpstr>
      <vt:lpstr>Where are we going?</vt:lpstr>
      <vt:lpstr>Some inspiration</vt:lpstr>
      <vt:lpstr>Let’s look at some data</vt:lpstr>
      <vt:lpstr>A model for ratings</vt:lpstr>
      <vt:lpstr>A model for ratings</vt:lpstr>
      <vt:lpstr>Make sure the mean ratings are not too off</vt:lpstr>
      <vt:lpstr>How to do recommendations</vt:lpstr>
      <vt:lpstr>How to do recommendations</vt:lpstr>
      <vt:lpstr>Creating the app</vt:lpstr>
      <vt:lpstr>Creating the app</vt:lpstr>
      <vt:lpstr>Deploying the app</vt:lpstr>
      <vt:lpstr>Final result</vt:lpstr>
      <vt:lpstr>Conclusions /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Recommendation System  SpringBoard Capstone Project 1</dc:title>
  <dc:creator>Jonás Cuadrado</dc:creator>
  <cp:lastModifiedBy>Jonás Cuadrado</cp:lastModifiedBy>
  <cp:revision>8</cp:revision>
  <dcterms:created xsi:type="dcterms:W3CDTF">2018-09-21T21:15:26Z</dcterms:created>
  <dcterms:modified xsi:type="dcterms:W3CDTF">2018-09-21T21:46:38Z</dcterms:modified>
</cp:coreProperties>
</file>