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9" r:id="rId3"/>
    <p:sldId id="290" r:id="rId4"/>
    <p:sldId id="261" r:id="rId5"/>
    <p:sldId id="260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2" r:id="rId15"/>
    <p:sldId id="291" r:id="rId16"/>
    <p:sldId id="300" r:id="rId17"/>
    <p:sldId id="303" r:id="rId18"/>
    <p:sldId id="304" r:id="rId19"/>
    <p:sldId id="301" r:id="rId20"/>
    <p:sldId id="307" r:id="rId21"/>
    <p:sldId id="306" r:id="rId22"/>
    <p:sldId id="305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20" r:id="rId34"/>
    <p:sldId id="321" r:id="rId35"/>
    <p:sldId id="322" r:id="rId36"/>
    <p:sldId id="324" r:id="rId37"/>
    <p:sldId id="370" r:id="rId38"/>
    <p:sldId id="323" r:id="rId39"/>
    <p:sldId id="372" r:id="rId40"/>
    <p:sldId id="371" r:id="rId41"/>
    <p:sldId id="373" r:id="rId42"/>
    <p:sldId id="374" r:id="rId43"/>
    <p:sldId id="375" r:id="rId4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EB8D-AB98-44B2-BAA7-6F17FA813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2CA28-1DFF-4885-BE42-1D3DC2659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3AF1-47D8-484E-ADFD-F03C6F66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2/02/2023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F6E0-0D2C-49AC-BCEF-CF4DC1C1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8230-D593-491A-B42B-0EF83AC2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93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C1EE-C97B-471D-BB29-2E83DC2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63FB-47EF-4D97-A228-01685A16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FFD98-118A-42F5-9B0A-98DD727C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2/02/2023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5988-A3BF-470F-B327-CA945FC6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15A9-671D-401C-96FC-A4A125DE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6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3435E-26F3-4F5D-88B4-4528ABA1E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BF4CB-B858-477B-8B17-D8D02162D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C28E-94B0-4255-821C-EA45DCA9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2/02/2023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05079-01DA-49C5-A3AA-33DA5888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F7F3-61FF-4640-95BD-038C9019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81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CC21-5D3C-405F-919A-12AA00AE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B1D5-B691-426B-99A1-28A02306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527413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FC32-B7A9-4214-A6C1-FF024358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2/02/2023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6351-1A55-4867-9F5C-2211D89F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C468A-9ACC-4DE4-8078-24ED600F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484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51BD-BF8E-4DA4-979A-E8863A5E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E40E0-6CAF-40B5-A1B8-F84F0F522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1E03-AF16-4329-A309-4B913A87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2/02/2023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9DDC-AD95-4EFF-A49E-7E17D001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411F-CFC7-4ABC-BEDD-4B4B935C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61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C4EA-738C-4F76-BCFE-AEAFEACF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EC56-FD2E-4AF4-8BA2-DD0A915AC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BEBB8-BCAE-4811-A4AE-245D0826E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546D-2196-4F5F-B186-4C883AA9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2/02/2023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B0293-B602-4BBD-A551-3B0332C4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B6AB-D176-4973-8E75-43F7B0B6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3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8D1-1EA2-4EFE-9818-4C2E7371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3BE05-FCBF-43B0-A92F-D77027204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F9ED8-214E-4057-AD0F-40029764D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38417-2436-4535-B132-10AFAC591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EB7C1-80C1-4BE3-BE35-FE4DF2ABB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C0C6B-5D33-4DFB-AAFA-C39BB88F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2/02/2023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7796B-D560-4AB2-81AE-0A25BD60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37702-2DDE-44ED-8DFD-2E9F7FDF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496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0352-1309-4F88-A536-4EF20E2B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5D394-1498-4A38-8E6A-182990D9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2/02/2023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06E5D-C7D5-4E13-BE34-356A9F4A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DFD8B-28B5-432D-A0B4-BE306DAE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9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261AB-5A74-4676-B0EF-847D6FA1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2/02/2023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A9A6E-9B1D-47D7-AD22-6545156E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278D1-79E2-413F-A21B-E261DF73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111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EA06-CCC4-43F4-BCB2-C574AAB8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EBE0-C379-4446-9566-763CAE2C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59EF6-2EE9-424E-8DD6-054D4FCD4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619DC-90DC-421A-B2A4-EDA96F87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2/02/2023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7D4C5-F832-4041-88D2-8D518A59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75E49-6325-4CF8-8E32-AFC413B4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41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2005-608D-4C2A-BD16-653B3C9F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093CB-4528-448D-A901-B25C0900D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B2108-C653-4950-AD89-8842FFBB4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DCE7-6672-4B4D-A45F-0541CDB5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2/02/2023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381C5-FB7B-4802-A2B9-71052F60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19F76-3DCA-4861-9035-6771B380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1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3BEF5-E86F-4B2F-AAD9-EF27C260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D9E1-617F-413C-AD08-8BAC4B15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DC34-F8AB-46BB-ACF8-7AC84AAC1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B7F6-2F3E-49CC-8203-F6825B055BDF}" type="datetimeFigureOut">
              <a:rPr lang="nl-BE" smtClean="0"/>
              <a:t>2/02/2023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9FDD-90ED-4A69-9BBA-891D9F74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E79B-6613-4657-9905-AD178230A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63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storage/blob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li/azure/azure-cli-reference-for-storage" TargetMode="External"/><Relationship Id="rId2" Type="http://schemas.openxmlformats.org/officeDocument/2006/relationships/hyperlink" Target="https://learn.microsoft.com/en-us/cli/azur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li/azure/storage/blob?view=azure-cli-latest#az-storage-blob-upload" TargetMode="External"/><Relationship Id="rId2" Type="http://schemas.openxmlformats.org/officeDocument/2006/relationships/hyperlink" Target="https://learn.microsoft.com/en-us/cli/azure/storage/container?view=azure-cli-latest#az-storage-container-cre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cli/azure/storage/blob?view=azure-cli-latest#az-storage-blob-lis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overview/azure/storage-blob-readme?view=azure-python" TargetMode="External"/><Relationship Id="rId2" Type="http://schemas.openxmlformats.org/officeDocument/2006/relationships/hyperlink" Target="https://learn.microsoft.com/en-us/python/api/overview/azure/?view=azure-pyth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azure-storage-blob/azure.storage.blob.containerclient?view=azure-python" TargetMode="External"/><Relationship Id="rId2" Type="http://schemas.openxmlformats.org/officeDocument/2006/relationships/hyperlink" Target="https://learn.microsoft.com/en-us/cli/azure/storage?source=recommendations&amp;view=azure-cli-lat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zure-functions/functions-run-local?tabs=v4%2Cwindows%2Ccsharp%2Cportal%2Cbash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crevecoeur.azurewebsites.net/api/time?code=%3c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zure/azure-functions/functions-bindings-http-webhook-trigger?tabs=in-process%2Cfunctionsv2&amp;pivots=programming-language-python#http-aut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overview/azure/identity-readme?view=azure-python" TargetMode="External"/><Relationship Id="rId2" Type="http://schemas.openxmlformats.org/officeDocument/2006/relationships/hyperlink" Target="https://learn.microsoft.com/en-us/python/api/overview/azure/keyvault-secrets-readme?view=azure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180849" y="2967335"/>
            <a:ext cx="5830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Azure fundamen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tals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22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9F43-39F3-4D67-BA5C-DB751BAA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 storage account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6EF7-3A70-4966-B02D-E72290A5F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 (advanced):</a:t>
            </a:r>
          </a:p>
          <a:p>
            <a:pPr lvl="1"/>
            <a:r>
              <a:rPr lang="en-US" dirty="0"/>
              <a:t>Security </a:t>
            </a:r>
            <a:r>
              <a:rPr lang="en-US" dirty="0">
                <a:sym typeface="Wingdings" panose="05000000000000000000" pitchFamily="2" charset="2"/>
              </a:rPr>
              <a:t> Use defaults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 Lake Storage Gen2: Yes</a:t>
            </a:r>
            <a:br>
              <a:rPr lang="en-US" dirty="0"/>
            </a:br>
            <a:r>
              <a:rPr lang="en-US" dirty="0"/>
              <a:t>Blob storage uses a flat storage system, i.e. there are no folders. When you enable hierarchical namespaces you are allowed to use ‘/’ in file names which mimic a folder structure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Blob storage:</a:t>
            </a:r>
          </a:p>
          <a:p>
            <a:pPr lvl="2"/>
            <a:r>
              <a:rPr lang="en-US" dirty="0"/>
              <a:t>Access tier: Hot</a:t>
            </a:r>
            <a:br>
              <a:rPr lang="en-US" dirty="0"/>
            </a:br>
            <a:r>
              <a:rPr lang="en-US" dirty="0"/>
              <a:t>The standard service level is further split into three access tiers hot / cool / archive. Cool data storage is cheaper but has longer access delays. For small applications with little data, time won by using the hot tier is more valuable than the extra costs.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Network, data protection &amp;  encryption </a:t>
            </a:r>
            <a:r>
              <a:rPr lang="en-US" dirty="0">
                <a:sym typeface="Wingdings" panose="05000000000000000000" pitchFamily="2" charset="2"/>
              </a:rPr>
              <a:t> Use defaults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Relevant when you are deploying to a production setting, but not so important during development</a:t>
            </a:r>
            <a:br>
              <a:rPr lang="en-US" dirty="0"/>
            </a:b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305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C20A-3CC7-49A0-974E-924E7C41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costs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D260D-84BD-4F17-B2D4-2CEC647E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191453"/>
            <a:ext cx="8754577" cy="1733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F63088-35A5-40AA-ADAE-7E43B38BD46B}"/>
              </a:ext>
            </a:extLst>
          </p:cNvPr>
          <p:cNvSpPr txBox="1"/>
          <p:nvPr/>
        </p:nvSpPr>
        <p:spPr>
          <a:xfrm>
            <a:off x="528506" y="822121"/>
            <a:ext cx="63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hlinkClick r:id="rId3"/>
              </a:rPr>
              <a:t>https://azure.microsoft.com/en-us/pricing/details/storage/blobs/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898A2-A54E-4617-9124-BF0EA1530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06" y="3003259"/>
            <a:ext cx="8894166" cy="37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8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8236-D73E-4D85-B0D2-49C2BB2A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- containers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9E91-7679-4A8D-A860-515D79B7E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Storage accounts support multiple types of storage</a:t>
            </a:r>
            <a:br>
              <a:rPr lang="en-US" dirty="0"/>
            </a:br>
            <a:r>
              <a:rPr lang="en-US" dirty="0"/>
              <a:t>We use blob storage, which groups files in containers (top level folder)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27203-726A-4657-8F26-69D5CF45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8" y="1881985"/>
            <a:ext cx="10410738" cy="45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3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2CA3-A259-493C-9DF3-5880A572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461B-5901-44D1-8EB3-8EF8932E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1957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management becomes more important when working in the cloud:</a:t>
            </a:r>
          </a:p>
          <a:p>
            <a:pPr lvl="1">
              <a:buFontTx/>
              <a:buChar char="-"/>
            </a:pPr>
            <a:r>
              <a:rPr lang="en-US" dirty="0"/>
              <a:t>Applications will create and use files (less overview of the creation process)</a:t>
            </a:r>
          </a:p>
          <a:p>
            <a:pPr lvl="1">
              <a:buFontTx/>
              <a:buChar char="-"/>
            </a:pPr>
            <a:r>
              <a:rPr lang="en-US" dirty="0"/>
              <a:t>Multiple users are accessing the data</a:t>
            </a:r>
          </a:p>
          <a:p>
            <a:pPr lvl="1">
              <a:buFontTx/>
              <a:buChar char="-"/>
            </a:pPr>
            <a:r>
              <a:rPr lang="en-US" dirty="0"/>
              <a:t>More difficult to refactor in an operational setting</a:t>
            </a:r>
          </a:p>
          <a:p>
            <a:pPr marL="0" indent="0">
              <a:buNone/>
            </a:pPr>
            <a:r>
              <a:rPr lang="en-US" dirty="0"/>
              <a:t>Common design: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5447F4-C4FB-4BF2-B8A5-D77391057E3B}"/>
              </a:ext>
            </a:extLst>
          </p:cNvPr>
          <p:cNvSpPr/>
          <p:nvPr/>
        </p:nvSpPr>
        <p:spPr>
          <a:xfrm>
            <a:off x="462987" y="2936147"/>
            <a:ext cx="3634451" cy="3383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681A7-3DAE-4D2C-9834-01EDC4DF2451}"/>
              </a:ext>
            </a:extLst>
          </p:cNvPr>
          <p:cNvSpPr/>
          <p:nvPr/>
        </p:nvSpPr>
        <p:spPr>
          <a:xfrm>
            <a:off x="4259484" y="2936147"/>
            <a:ext cx="3634451" cy="3383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AE605-F4AE-4F33-A5FD-37EE04572250}"/>
              </a:ext>
            </a:extLst>
          </p:cNvPr>
          <p:cNvSpPr/>
          <p:nvPr/>
        </p:nvSpPr>
        <p:spPr>
          <a:xfrm>
            <a:off x="8055981" y="2936147"/>
            <a:ext cx="3634451" cy="3383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87920-9679-4A60-ACAB-AF83126F5565}"/>
              </a:ext>
            </a:extLst>
          </p:cNvPr>
          <p:cNvSpPr txBox="1"/>
          <p:nvPr/>
        </p:nvSpPr>
        <p:spPr>
          <a:xfrm>
            <a:off x="462988" y="3200065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</a:t>
            </a:r>
            <a:r>
              <a:rPr lang="nl-BE" dirty="0"/>
              <a:t>folder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53934-5293-412E-9F63-56D8F640FA7E}"/>
              </a:ext>
            </a:extLst>
          </p:cNvPr>
          <p:cNvSpPr txBox="1"/>
          <p:nvPr/>
        </p:nvSpPr>
        <p:spPr>
          <a:xfrm>
            <a:off x="4261408" y="3193601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Clean folder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CB5F2-4C8F-4D05-99F4-E4AE731C6EF7}"/>
              </a:ext>
            </a:extLst>
          </p:cNvPr>
          <p:cNvSpPr txBox="1"/>
          <p:nvPr/>
        </p:nvSpPr>
        <p:spPr>
          <a:xfrm>
            <a:off x="8059831" y="3203915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folder</a:t>
            </a:r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56885-8B65-4294-B2C9-B75457560766}"/>
              </a:ext>
            </a:extLst>
          </p:cNvPr>
          <p:cNvSpPr txBox="1"/>
          <p:nvPr/>
        </p:nvSpPr>
        <p:spPr>
          <a:xfrm>
            <a:off x="620785" y="3758268"/>
            <a:ext cx="332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Entry point for new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741A7-57DB-4F4F-B558-FE3FE4A00786}"/>
              </a:ext>
            </a:extLst>
          </p:cNvPr>
          <p:cNvSpPr txBox="1"/>
          <p:nvPr/>
        </p:nvSpPr>
        <p:spPr>
          <a:xfrm>
            <a:off x="4415688" y="3758268"/>
            <a:ext cx="332204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Cleaned version of the raw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duplicate information</a:t>
            </a:r>
            <a:br>
              <a:rPr lang="en-US" sz="1600" dirty="0"/>
            </a:br>
            <a:r>
              <a:rPr lang="en-US" sz="1600" dirty="0"/>
              <a:t>E.g. when the raw data contains </a:t>
            </a:r>
            <a:r>
              <a:rPr lang="en-US" sz="1600" dirty="0" err="1"/>
              <a:t>time_utc</a:t>
            </a:r>
            <a:r>
              <a:rPr lang="en-US" sz="1600" dirty="0"/>
              <a:t> and </a:t>
            </a:r>
            <a:r>
              <a:rPr lang="en-US" sz="1600" dirty="0" err="1"/>
              <a:t>time_local</a:t>
            </a:r>
            <a:r>
              <a:rPr lang="en-US" sz="1600" dirty="0"/>
              <a:t> only store </a:t>
            </a:r>
            <a:r>
              <a:rPr lang="en-US" sz="1600" dirty="0" err="1"/>
              <a:t>time_utc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for data </a:t>
            </a:r>
            <a:r>
              <a:rPr lang="en-US" sz="1600" dirty="0" err="1"/>
              <a:t>anlytics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0D5FD-5260-47DC-AC92-BF4B9EC9FFB4}"/>
              </a:ext>
            </a:extLst>
          </p:cNvPr>
          <p:cNvSpPr txBox="1"/>
          <p:nvPr/>
        </p:nvSpPr>
        <p:spPr>
          <a:xfrm>
            <a:off x="8242470" y="3751277"/>
            <a:ext cx="332204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Version of the data to be used by your applications (e.g. website)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934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841065" y="2967335"/>
            <a:ext cx="4509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Azure CLI</a:t>
            </a:r>
          </a:p>
        </p:txBody>
      </p:sp>
    </p:spTree>
    <p:extLst>
      <p:ext uri="{BB962C8B-B14F-4D97-AF65-F5344CB8AC3E}">
        <p14:creationId xmlns:p14="http://schemas.microsoft.com/office/powerpoint/2010/main" val="119489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A4AB-4DDE-4274-9122-5F39B67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 commands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10E4-391E-4573-AAEE-253ECC0A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Everything action available in the Azure portal, can be performed via the Azure CLI </a:t>
            </a:r>
            <a:r>
              <a:rPr lang="en-US" sz="2000" dirty="0">
                <a:hlinkClick r:id="rId2"/>
              </a:rPr>
              <a:t>https://learn.microsoft.com/en-us/cli/azure/</a:t>
            </a:r>
            <a:endParaRPr lang="en-US" sz="2000" dirty="0"/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</a:endParaRPr>
          </a:p>
          <a:p>
            <a:r>
              <a:rPr lang="en-US" u="sng" dirty="0" err="1">
                <a:solidFill>
                  <a:schemeClr val="accent1"/>
                </a:solidFill>
              </a:rPr>
              <a:t>az</a:t>
            </a:r>
            <a:r>
              <a:rPr lang="en-US" u="sng" dirty="0">
                <a:solidFill>
                  <a:schemeClr val="accent1"/>
                </a:solidFill>
              </a:rPr>
              <a:t> login</a:t>
            </a:r>
          </a:p>
          <a:p>
            <a:pPr marL="457200" lvl="1" indent="0">
              <a:buNone/>
            </a:pPr>
            <a:r>
              <a:rPr lang="en-US" dirty="0"/>
              <a:t>Opens an interactive window to authenticate to Azure Active Directory</a:t>
            </a:r>
            <a:br>
              <a:rPr lang="en-US" dirty="0"/>
            </a:br>
            <a:endParaRPr lang="en-US" dirty="0"/>
          </a:p>
          <a:p>
            <a:r>
              <a:rPr lang="en-US" u="sng" dirty="0" err="1">
                <a:solidFill>
                  <a:schemeClr val="accent1"/>
                </a:solidFill>
              </a:rPr>
              <a:t>az</a:t>
            </a:r>
            <a:r>
              <a:rPr lang="en-US" u="sng" dirty="0">
                <a:solidFill>
                  <a:schemeClr val="accent1"/>
                </a:solidFill>
              </a:rPr>
              <a:t> account set --subscription &lt;name/ID of the subscription&gt;</a:t>
            </a:r>
          </a:p>
          <a:p>
            <a:pPr marL="457200" lvl="1" indent="0">
              <a:buNone/>
            </a:pPr>
            <a:r>
              <a:rPr lang="en-US" dirty="0"/>
              <a:t>Selects the active subscription for future commands. Not required if you only have access to a single subscription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W</a:t>
            </a:r>
            <a:r>
              <a:rPr lang="nl-BE" sz="2000" dirty="0"/>
              <a:t>e </a:t>
            </a:r>
            <a:r>
              <a:rPr lang="nl-BE" sz="2000" dirty="0" err="1"/>
              <a:t>will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using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Azure</a:t>
            </a:r>
            <a:r>
              <a:rPr lang="nl-BE" sz="2000" dirty="0"/>
              <a:t> storage extension of </a:t>
            </a:r>
            <a:r>
              <a:rPr lang="nl-BE" sz="2000" dirty="0" err="1"/>
              <a:t>the</a:t>
            </a:r>
            <a:r>
              <a:rPr lang="nl-BE" sz="2000" dirty="0"/>
              <a:t> CLI. </a:t>
            </a:r>
            <a:r>
              <a:rPr lang="nl-BE" sz="2000" dirty="0" err="1"/>
              <a:t>This</a:t>
            </a:r>
            <a:r>
              <a:rPr lang="nl-BE" sz="2000" dirty="0"/>
              <a:t> extension is </a:t>
            </a:r>
            <a:r>
              <a:rPr lang="nl-BE" sz="2000" dirty="0" err="1"/>
              <a:t>automatically</a:t>
            </a:r>
            <a:r>
              <a:rPr lang="nl-BE" sz="2000" dirty="0"/>
              <a:t> </a:t>
            </a:r>
            <a:r>
              <a:rPr lang="nl-BE" sz="2000" dirty="0" err="1"/>
              <a:t>installed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first time </a:t>
            </a:r>
            <a:r>
              <a:rPr lang="nl-BE" sz="2000" dirty="0" err="1"/>
              <a:t>it</a:t>
            </a:r>
            <a:r>
              <a:rPr lang="nl-BE" sz="2000" dirty="0"/>
              <a:t> is </a:t>
            </a:r>
            <a:r>
              <a:rPr lang="nl-BE" sz="2000" dirty="0" err="1"/>
              <a:t>used</a:t>
            </a:r>
            <a:r>
              <a:rPr lang="nl-BE" sz="2000" dirty="0"/>
              <a:t> </a:t>
            </a:r>
            <a:r>
              <a:rPr lang="nl-BE" sz="2000" dirty="0">
                <a:hlinkClick r:id="rId3"/>
              </a:rPr>
              <a:t>https://learn.microsoft.com/en-us/cli/azure/azure-cli-reference-for-storage</a:t>
            </a:r>
            <a:r>
              <a:rPr lang="nl-B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70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05F-35BC-4805-93BD-1AD63B9E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CLI commands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51D5-8DBF-40F6-9C8A-2E874407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az</a:t>
            </a:r>
            <a:r>
              <a:rPr lang="en-US" dirty="0">
                <a:hlinkClick r:id="rId2"/>
              </a:rPr>
              <a:t> storage container create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/>
              <a:t>Create a storage container within an Azure storage account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 err="1">
                <a:hlinkClick r:id="rId3"/>
              </a:rPr>
              <a:t>az</a:t>
            </a:r>
            <a:r>
              <a:rPr lang="en-US" dirty="0">
                <a:hlinkClick r:id="rId3"/>
              </a:rPr>
              <a:t> storage blob upload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Upload a new file to an Azure blob storage container</a:t>
            </a:r>
          </a:p>
          <a:p>
            <a:pPr marL="0" indent="0">
              <a:buNone/>
            </a:pPr>
            <a:endParaRPr lang="en-US" dirty="0"/>
          </a:p>
          <a:p>
            <a:r>
              <a:rPr lang="nl-BE" dirty="0" err="1">
                <a:hlinkClick r:id="rId4"/>
              </a:rPr>
              <a:t>az</a:t>
            </a:r>
            <a:r>
              <a:rPr lang="nl-BE" dirty="0">
                <a:hlinkClick r:id="rId4"/>
              </a:rPr>
              <a:t> storage </a:t>
            </a:r>
            <a:r>
              <a:rPr lang="nl-BE" dirty="0" err="1">
                <a:hlinkClick r:id="rId4"/>
              </a:rPr>
              <a:t>blob</a:t>
            </a:r>
            <a:r>
              <a:rPr lang="nl-BE" dirty="0">
                <a:hlinkClick r:id="rId4"/>
              </a:rPr>
              <a:t> list</a:t>
            </a:r>
            <a:endParaRPr lang="nl-BE" dirty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nl-BE" dirty="0" err="1"/>
              <a:t>ist</a:t>
            </a:r>
            <a:r>
              <a:rPr lang="nl-BE" dirty="0"/>
              <a:t> files in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blob</a:t>
            </a:r>
            <a:r>
              <a:rPr lang="nl-BE" dirty="0"/>
              <a:t> storage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204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2874906" y="2967335"/>
            <a:ext cx="6442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the Python SDK</a:t>
            </a:r>
          </a:p>
        </p:txBody>
      </p:sp>
    </p:spTree>
    <p:extLst>
      <p:ext uri="{BB962C8B-B14F-4D97-AF65-F5344CB8AC3E}">
        <p14:creationId xmlns:p14="http://schemas.microsoft.com/office/powerpoint/2010/main" val="169353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6615-E1E0-4E72-8CAA-EE41A26C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SDK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05C8-11C6-4F87-A950-B0288748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Azure python SDK is split into many small Python libraries, allowing you to install only those components required. 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SDK reference: </a:t>
            </a:r>
            <a:r>
              <a:rPr lang="en-US" sz="2000" dirty="0">
                <a:hlinkClick r:id="rId2"/>
              </a:rPr>
              <a:t>https://learn.microsoft.com/en-us/python/api/overview/azure/?view=azure-python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interacting with storage accounts, we need the package </a:t>
            </a:r>
            <a:r>
              <a:rPr lang="en-US" sz="2000" dirty="0">
                <a:hlinkClick r:id="rId3"/>
              </a:rPr>
              <a:t>azure-storage-blob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move a file from the raw to the clean container, to do this we have to:</a:t>
            </a:r>
          </a:p>
          <a:p>
            <a:pPr lvl="1">
              <a:buFontTx/>
              <a:buChar char="-"/>
            </a:pPr>
            <a:r>
              <a:rPr lang="en-US" dirty="0"/>
              <a:t>Authenticate with the storage account using the </a:t>
            </a:r>
            <a:r>
              <a:rPr lang="en-US" dirty="0" err="1"/>
              <a:t>BlobServiceClient</a:t>
            </a:r>
            <a:r>
              <a:rPr lang="en-US" dirty="0"/>
              <a:t> class</a:t>
            </a:r>
          </a:p>
          <a:p>
            <a:pPr lvl="1">
              <a:buFontTx/>
              <a:buChar char="-"/>
            </a:pPr>
            <a:r>
              <a:rPr lang="en-US" dirty="0"/>
              <a:t>Obtain a reference to the source blob that we want to copy</a:t>
            </a:r>
          </a:p>
          <a:p>
            <a:pPr lvl="1">
              <a:buFontTx/>
              <a:buChar char="-"/>
            </a:pPr>
            <a:r>
              <a:rPr lang="en-US" dirty="0"/>
              <a:t>Download the content of the source blob into a string variable 	</a:t>
            </a:r>
          </a:p>
          <a:p>
            <a:pPr lvl="1">
              <a:buFontTx/>
              <a:buChar char="-"/>
            </a:pPr>
            <a:r>
              <a:rPr lang="en-US" dirty="0"/>
              <a:t>Obtain a reference to the target blob that we want to create</a:t>
            </a:r>
          </a:p>
          <a:p>
            <a:pPr lvl="1">
              <a:buFontTx/>
              <a:buChar char="-"/>
            </a:pPr>
            <a:r>
              <a:rPr lang="en-US" dirty="0"/>
              <a:t>Write the string value from the source blob to the target blob reference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275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8076-E6C6-4592-8718-3E9A20E0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Your turn!</a:t>
            </a:r>
            <a:endParaRPr lang="nl-B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A5E1-6C34-47E7-A236-0B194B9B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Use the Azure CLI to download a file stored in an Azure storage container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Azure CLI docs: </a:t>
            </a:r>
            <a:r>
              <a:rPr lang="en-US" sz="2000" dirty="0">
                <a:hlinkClick r:id="rId2"/>
              </a:rPr>
              <a:t>https://learn.microsoft.com/en-us/cli/azure/storage?source=recommendations&amp;view=azure-cli-latest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 startAt="2"/>
            </a:pPr>
            <a:r>
              <a:rPr lang="en-US" dirty="0"/>
              <a:t>Use the Python SDK to list the files stored in an Azure storage container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SDK docs on Azure containers: </a:t>
            </a:r>
            <a:r>
              <a:rPr lang="en-US" sz="2000" dirty="0">
                <a:hlinkClick r:id="rId3"/>
              </a:rPr>
              <a:t>https://learn.microsoft.com/en-us/python/api/azure-storage-blob/azure.storage.blob.containerclient?view=azure-python</a:t>
            </a:r>
            <a:endParaRPr lang="en-US" sz="2000" dirty="0"/>
          </a:p>
          <a:p>
            <a:pPr marL="457200" indent="-457200"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290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F22E712-8996-4233-ACCC-8645BB46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Cloud platform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7FC5-CE7B-4A67-9305-C4FBE0BEAC69}"/>
              </a:ext>
            </a:extLst>
          </p:cNvPr>
          <p:cNvSpPr txBox="1"/>
          <p:nvPr/>
        </p:nvSpPr>
        <p:spPr>
          <a:xfrm>
            <a:off x="261937" y="1182688"/>
            <a:ext cx="116681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cloud platform is a marketplace for IT equipment and services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Available services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Storage (Databases, file systems,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Computing resources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Networking (virtual networks, IP addresses, DNS domains,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API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…</a:t>
            </a:r>
          </a:p>
          <a:p>
            <a:endParaRPr lang="en-US" sz="2200" dirty="0"/>
          </a:p>
          <a:p>
            <a:r>
              <a:rPr lang="en-US" sz="2200" dirty="0"/>
              <a:t>It is convenient to have a single vendor for all these services. Moreover, this improves compatibility, maintainability and security of the acquired resources.  </a:t>
            </a:r>
          </a:p>
          <a:p>
            <a:endParaRPr lang="en-US" sz="2200" dirty="0"/>
          </a:p>
          <a:p>
            <a:endParaRPr lang="nl-BE" dirty="0"/>
          </a:p>
        </p:txBody>
      </p:sp>
      <p:pic>
        <p:nvPicPr>
          <p:cNvPr id="6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8F7F79F6-B6A5-40E5-A517-BAE7228E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4" y="2195178"/>
            <a:ext cx="2763380" cy="79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EO biedt unieke aardobservatie-diensten met behulp van AWS - NEO">
            <a:extLst>
              <a:ext uri="{FF2B5EF4-FFF2-40B4-BE49-F238E27FC236}">
                <a16:creationId xmlns:a16="http://schemas.microsoft.com/office/drawing/2014/main" id="{B54A7075-A5E1-4A99-8816-240000DE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57" y="2265122"/>
            <a:ext cx="1763339" cy="92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 Cloud in de Gezondheidszorg | Devoteam G Cloud">
            <a:extLst>
              <a:ext uri="{FF2B5EF4-FFF2-40B4-BE49-F238E27FC236}">
                <a16:creationId xmlns:a16="http://schemas.microsoft.com/office/drawing/2014/main" id="{1E30BE7F-8603-49C8-A3F2-8D85F1B9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03" y="2192685"/>
            <a:ext cx="3528428" cy="92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37024-93B3-4A6A-949A-1A1EBB7A4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09" y="2151176"/>
            <a:ext cx="3459953" cy="8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62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806604" y="2967335"/>
            <a:ext cx="4578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Azure functions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85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AF41BCC-C7BA-43A3-936E-74072B20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Azure functions</a:t>
            </a:r>
            <a:endParaRPr lang="nl-BE" dirty="0"/>
          </a:p>
        </p:txBody>
      </p:sp>
      <p:pic>
        <p:nvPicPr>
          <p:cNvPr id="24" name="Picture 4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1BD2F1BF-B384-4FD3-826C-238EA243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1858" y="1429279"/>
            <a:ext cx="3957662" cy="19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B3358F-3707-43B4-958A-39DA5373F5FD}"/>
              </a:ext>
            </a:extLst>
          </p:cNvPr>
          <p:cNvSpPr txBox="1"/>
          <p:nvPr/>
        </p:nvSpPr>
        <p:spPr>
          <a:xfrm>
            <a:off x="2694786" y="1566242"/>
            <a:ext cx="7718780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Azure functions provides event driven, serverless code execution</a:t>
            </a:r>
            <a:br>
              <a:rPr lang="en-US" sz="2200" dirty="0"/>
            </a:br>
            <a:r>
              <a:rPr lang="en-US" sz="2200" dirty="0"/>
              <a:t>(equivalent of AWS Lambda)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trigger </a:t>
            </a:r>
            <a:r>
              <a:rPr lang="en-US" dirty="0">
                <a:sym typeface="Wingdings" panose="05000000000000000000" pitchFamily="2" charset="2"/>
              </a:rPr>
              <a:t> Run once a day at midnight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 trigger </a:t>
            </a:r>
            <a:r>
              <a:rPr lang="en-US" dirty="0">
                <a:sym typeface="Wingdings" panose="05000000000000000000" pitchFamily="2" charset="2"/>
              </a:rPr>
              <a:t> build an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trigger </a:t>
            </a:r>
            <a:r>
              <a:rPr lang="en-US" dirty="0">
                <a:sym typeface="Wingdings" panose="05000000000000000000" pitchFamily="2" charset="2"/>
              </a:rPr>
              <a:t> Run code each time a new file is upload to a certain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execution tasks (max. 5 minutes)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R, a base docker image has to be provided once</a:t>
            </a:r>
            <a:br>
              <a:rPr lang="en-US" dirty="0"/>
            </a:br>
            <a:r>
              <a:rPr lang="en-US" dirty="0"/>
              <a:t>(Python, Java, C#,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powershell</a:t>
            </a:r>
            <a:r>
              <a:rPr lang="en-US" dirty="0"/>
              <a:t>, … are natively supported)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117613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3960-B46A-4B56-B57C-C762F7E1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Azure 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ACF7-D21B-47FD-939E-4047EBA4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Parameters (1/2):</a:t>
            </a:r>
          </a:p>
          <a:p>
            <a:pPr lvl="1"/>
            <a:r>
              <a:rPr lang="en-US" dirty="0"/>
              <a:t>Subscription: Azure cursus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Resource group: &lt;your resource group&gt;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Function App name: &lt;your name&gt;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Publish: Code </a:t>
            </a:r>
            <a:r>
              <a:rPr lang="en-US" dirty="0">
                <a:sym typeface="Wingdings" panose="05000000000000000000" pitchFamily="2" charset="2"/>
              </a:rPr>
              <a:t> Deploy the app as a zip file (alternative use a docker container)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Runtime: Python 3.9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Region: West Europe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Operating system: Linux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Plan: Consumption (serverless)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Azure will manage the compute resources for you and scale them based on your demand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965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3960-B46A-4B56-B57C-C762F7E1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Azure 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ACF7-D21B-47FD-939E-4047EBA4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 (2/2):</a:t>
            </a:r>
          </a:p>
          <a:p>
            <a:pPr lvl="1"/>
            <a:r>
              <a:rPr lang="en-US" dirty="0"/>
              <a:t>Storage: &lt;the storage account created earlier&gt;</a:t>
            </a:r>
            <a:br>
              <a:rPr lang="en-US" dirty="0"/>
            </a:br>
            <a:r>
              <a:rPr lang="en-US" dirty="0"/>
              <a:t>Azure will create a container in this storage account to store files required by the function app (e.g. source code)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Networking: Use defaults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Monitoring: </a:t>
            </a:r>
          </a:p>
          <a:p>
            <a:pPr lvl="2"/>
            <a:r>
              <a:rPr lang="en-US" dirty="0"/>
              <a:t>Enable Application Insights: Yes </a:t>
            </a:r>
            <a:r>
              <a:rPr lang="en-US" dirty="0">
                <a:sym typeface="Wingdings" panose="05000000000000000000" pitchFamily="2" charset="2"/>
              </a:rPr>
              <a:t> Azure stores the logs of your function app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Create new application insights with your name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Continuous deployment: disabled  Very useful in practice, to automatically update your function app when the main branch of the corresponding git repository is updated</a:t>
            </a:r>
            <a:br>
              <a:rPr lang="en-US" dirty="0"/>
            </a:b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6037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57CD-B07D-4606-9B12-6243D154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plan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8745-C46D-4074-8820-BB893AD0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create the following Azure functions: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time: Http endpoint, returns the current time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sum/{a}/{b}: Http endpoint, takes two input parameters and returns the sum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secret/{secret}: Returns the value of the corresponding secret in our </a:t>
            </a:r>
            <a:r>
              <a:rPr lang="en-US" dirty="0" err="1"/>
              <a:t>keyvault</a:t>
            </a:r>
            <a:r>
              <a:rPr lang="en-US" dirty="0"/>
              <a:t> 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 err="1"/>
              <a:t>store_string_in_file</a:t>
            </a:r>
            <a:r>
              <a:rPr lang="en-US" dirty="0"/>
              <a:t>/{file}/{string}: Http endpoint, creates a file with name {file} and content {string} in the raw container of our storage account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 err="1"/>
              <a:t>move_file_from_raw_to_clean</a:t>
            </a:r>
            <a:r>
              <a:rPr lang="en-US" dirty="0"/>
              <a:t>: Blob trigger, automatically copies files in the raw container to the clean container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1890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23C0-2CDD-475E-BB83-F8DACBC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core tools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3086-0B28-49AC-BACA-EFCF6997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Azure functions core tools</a:t>
            </a:r>
            <a:r>
              <a:rPr lang="en-US" dirty="0"/>
              <a:t> provides a CLI for local development of Azure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</a:t>
            </a:r>
            <a:r>
              <a:rPr lang="en-US" sz="2000" u="sng" dirty="0" err="1">
                <a:solidFill>
                  <a:schemeClr val="accent1"/>
                </a:solidFill>
              </a:rPr>
              <a:t>init</a:t>
            </a:r>
            <a:endParaRPr lang="en-US" sz="2000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Generates the code for a new function app in the current directory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new</a:t>
            </a:r>
          </a:p>
          <a:p>
            <a:pPr marL="0" indent="0">
              <a:buNone/>
            </a:pPr>
            <a:r>
              <a:rPr lang="en-US" sz="2000" dirty="0"/>
              <a:t>Add a function to the function app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start</a:t>
            </a:r>
          </a:p>
          <a:p>
            <a:pPr marL="0" indent="0">
              <a:buNone/>
            </a:pPr>
            <a:r>
              <a:rPr lang="en-US" sz="2000" dirty="0"/>
              <a:t>Run your function app locally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azure </a:t>
            </a:r>
            <a:r>
              <a:rPr lang="en-US" sz="2000" u="sng" dirty="0" err="1">
                <a:solidFill>
                  <a:schemeClr val="accent1"/>
                </a:solidFill>
              </a:rPr>
              <a:t>functionapp</a:t>
            </a:r>
            <a:r>
              <a:rPr lang="en-US" sz="2000" u="sng" dirty="0">
                <a:solidFill>
                  <a:schemeClr val="accent1"/>
                </a:solidFill>
              </a:rPr>
              <a:t> publish &lt;function app name&gt;</a:t>
            </a:r>
          </a:p>
          <a:p>
            <a:pPr marL="0" indent="0">
              <a:buNone/>
            </a:pPr>
            <a:r>
              <a:rPr lang="en-US" sz="2000" dirty="0"/>
              <a:t>Deploy the local files on Azure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1116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8EDF-728F-406F-9046-26FAE6B3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structure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3C5F5-8AEF-4137-9AC5-384DEB07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91" y="1620902"/>
            <a:ext cx="3820058" cy="4848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FB045-E599-415E-A1F8-AFC59C612843}"/>
              </a:ext>
            </a:extLst>
          </p:cNvPr>
          <p:cNvSpPr txBox="1"/>
          <p:nvPr/>
        </p:nvSpPr>
        <p:spPr>
          <a:xfrm>
            <a:off x="251533" y="10921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function.json</a:t>
            </a:r>
            <a:endParaRPr lang="nl-B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B3B7D5-4E17-40F4-BEED-B4DE585F283B}"/>
              </a:ext>
            </a:extLst>
          </p:cNvPr>
          <p:cNvCxnSpPr/>
          <p:nvPr/>
        </p:nvCxnSpPr>
        <p:spPr>
          <a:xfrm>
            <a:off x="3875714" y="2197916"/>
            <a:ext cx="989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49C840-E673-4880-ABC5-B21FCDA8D0DF}"/>
              </a:ext>
            </a:extLst>
          </p:cNvPr>
          <p:cNvSpPr txBox="1"/>
          <p:nvPr/>
        </p:nvSpPr>
        <p:spPr>
          <a:xfrm>
            <a:off x="4957894" y="2013250"/>
            <a:ext cx="507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Entrypoint</a:t>
            </a:r>
            <a:r>
              <a:rPr lang="en-US" dirty="0"/>
              <a:t> for python when the function is </a:t>
            </a:r>
            <a:r>
              <a:rPr lang="en-US" dirty="0" err="1"/>
              <a:t>trigerred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67028-BB97-43F8-9497-A480B24601D2}"/>
              </a:ext>
            </a:extLst>
          </p:cNvPr>
          <p:cNvSpPr txBox="1"/>
          <p:nvPr/>
        </p:nvSpPr>
        <p:spPr>
          <a:xfrm>
            <a:off x="5109249" y="2996859"/>
            <a:ext cx="527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function when an http endpoint is called (API)</a:t>
            </a:r>
            <a:endParaRPr lang="nl-BE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9294BEA-EE2D-4D27-BFA2-647FF9618267}"/>
              </a:ext>
            </a:extLst>
          </p:cNvPr>
          <p:cNvSpPr/>
          <p:nvPr/>
        </p:nvSpPr>
        <p:spPr>
          <a:xfrm>
            <a:off x="4180649" y="2950828"/>
            <a:ext cx="223571" cy="478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7D5D6A-4882-498F-BA1C-EA59BC2E479A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4404220" y="3189914"/>
            <a:ext cx="632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F34F80-5909-40CF-B729-9B6FBD31C3B5}"/>
              </a:ext>
            </a:extLst>
          </p:cNvPr>
          <p:cNvCxnSpPr>
            <a:cxnSpLocks/>
          </p:cNvCxnSpPr>
          <p:nvPr/>
        </p:nvCxnSpPr>
        <p:spPr>
          <a:xfrm>
            <a:off x="3063379" y="3560428"/>
            <a:ext cx="197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C174FA-17E1-4384-93A6-277D878D0CE6}"/>
              </a:ext>
            </a:extLst>
          </p:cNvPr>
          <p:cNvSpPr txBox="1"/>
          <p:nvPr/>
        </p:nvSpPr>
        <p:spPr>
          <a:xfrm>
            <a:off x="5103427" y="3375762"/>
            <a:ext cx="611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in python that will store the parameters of the request</a:t>
            </a:r>
            <a:endParaRPr lang="nl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114148-EE77-4C33-82D6-A19B6799B72F}"/>
              </a:ext>
            </a:extLst>
          </p:cNvPr>
          <p:cNvSpPr txBox="1"/>
          <p:nvPr/>
        </p:nvSpPr>
        <p:spPr>
          <a:xfrm>
            <a:off x="5103427" y="3760019"/>
            <a:ext cx="6959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Allowed methods to call this function. You can include multiple methods</a:t>
            </a:r>
            <a:br>
              <a:rPr lang="en-US" dirty="0"/>
            </a:br>
            <a:r>
              <a:rPr lang="en-US" dirty="0"/>
              <a:t>or create separate functions per method</a:t>
            </a:r>
            <a:endParaRPr lang="nl-B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5929CF-42B5-458C-A6D0-AD325B146960}"/>
              </a:ext>
            </a:extLst>
          </p:cNvPr>
          <p:cNvCxnSpPr>
            <a:cxnSpLocks/>
          </p:cNvCxnSpPr>
          <p:nvPr/>
        </p:nvCxnSpPr>
        <p:spPr>
          <a:xfrm>
            <a:off x="2318779" y="4025080"/>
            <a:ext cx="271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3ABDA-64F9-44FC-ABD2-A11DAC8A331F}"/>
              </a:ext>
            </a:extLst>
          </p:cNvPr>
          <p:cNvCxnSpPr>
            <a:cxnSpLocks/>
          </p:cNvCxnSpPr>
          <p:nvPr/>
        </p:nvCxnSpPr>
        <p:spPr>
          <a:xfrm>
            <a:off x="3239331" y="4479484"/>
            <a:ext cx="1797703" cy="14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58FC4D-435C-4AE4-B34E-915B8065B7FE}"/>
              </a:ext>
            </a:extLst>
          </p:cNvPr>
          <p:cNvSpPr txBox="1"/>
          <p:nvPr/>
        </p:nvSpPr>
        <p:spPr>
          <a:xfrm>
            <a:off x="5109249" y="4421275"/>
            <a:ext cx="453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 that triggers the execution of the function</a:t>
            </a:r>
            <a:endParaRPr lang="nl-BE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FC6B988-7C05-4A91-8F23-5D9EED7C772B}"/>
              </a:ext>
            </a:extLst>
          </p:cNvPr>
          <p:cNvSpPr/>
          <p:nvPr/>
        </p:nvSpPr>
        <p:spPr>
          <a:xfrm>
            <a:off x="4222995" y="5039260"/>
            <a:ext cx="223571" cy="659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420209-F530-4F43-A6F9-E609C8A698F5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4446566" y="5369026"/>
            <a:ext cx="590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8091DD-4074-4E80-95D6-30225316FAA3}"/>
              </a:ext>
            </a:extLst>
          </p:cNvPr>
          <p:cNvSpPr txBox="1"/>
          <p:nvPr/>
        </p:nvSpPr>
        <p:spPr>
          <a:xfrm>
            <a:off x="5103427" y="5067065"/>
            <a:ext cx="384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 returns an HTTP response</a:t>
            </a:r>
            <a:br>
              <a:rPr lang="en-US" dirty="0"/>
            </a:br>
            <a:r>
              <a:rPr lang="en-US" dirty="0"/>
              <a:t>(response code + response message)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267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630F-E1AB-4AF4-BAB2-B06099C0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structure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CA3CC-A151-4CEB-AF72-AEA32797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59" y="1575691"/>
            <a:ext cx="7335274" cy="244826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D5B5E46-1C60-42D8-BC09-28EE15AA6143}"/>
              </a:ext>
            </a:extLst>
          </p:cNvPr>
          <p:cNvSpPr/>
          <p:nvPr/>
        </p:nvSpPr>
        <p:spPr>
          <a:xfrm>
            <a:off x="1963024" y="1272428"/>
            <a:ext cx="1887523" cy="1453994"/>
          </a:xfrm>
          <a:custGeom>
            <a:avLst/>
            <a:gdLst>
              <a:gd name="connsiteX0" fmla="*/ 0 w 1887523"/>
              <a:gd name="connsiteY0" fmla="*/ 1453994 h 1453994"/>
              <a:gd name="connsiteX1" fmla="*/ 645952 w 1887523"/>
              <a:gd name="connsiteY1" fmla="*/ 229201 h 1453994"/>
              <a:gd name="connsiteX2" fmla="*/ 1887523 w 1887523"/>
              <a:gd name="connsiteY2" fmla="*/ 2699 h 145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523" h="1453994">
                <a:moveTo>
                  <a:pt x="0" y="1453994"/>
                </a:moveTo>
                <a:cubicBezTo>
                  <a:pt x="165682" y="962538"/>
                  <a:pt x="331365" y="471083"/>
                  <a:pt x="645952" y="229201"/>
                </a:cubicBezTo>
                <a:cubicBezTo>
                  <a:pt x="960539" y="-12681"/>
                  <a:pt x="1424031" y="-4991"/>
                  <a:pt x="1887523" y="26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E4128-541B-473F-A7DD-809E5C37334A}"/>
              </a:ext>
            </a:extLst>
          </p:cNvPr>
          <p:cNvSpPr txBox="1"/>
          <p:nvPr/>
        </p:nvSpPr>
        <p:spPr>
          <a:xfrm>
            <a:off x="3850547" y="109533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specified in </a:t>
            </a:r>
            <a:r>
              <a:rPr lang="en-US" dirty="0" err="1"/>
              <a:t>function.json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47F6E-EEC3-4EA0-A58D-A848B905AC99}"/>
              </a:ext>
            </a:extLst>
          </p:cNvPr>
          <p:cNvSpPr txBox="1"/>
          <p:nvPr/>
        </p:nvSpPr>
        <p:spPr>
          <a:xfrm>
            <a:off x="3850546" y="4142591"/>
            <a:ext cx="4777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the specified response type. </a:t>
            </a:r>
            <a:br>
              <a:rPr lang="en-US" dirty="0"/>
            </a:br>
            <a:r>
              <a:rPr lang="en-US" dirty="0"/>
              <a:t>When not specified the response code is 200, OK</a:t>
            </a:r>
            <a:endParaRPr lang="nl-BE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347498-8546-4E3A-8F80-C0DB7E990EEF}"/>
              </a:ext>
            </a:extLst>
          </p:cNvPr>
          <p:cNvSpPr/>
          <p:nvPr/>
        </p:nvSpPr>
        <p:spPr>
          <a:xfrm flipV="1">
            <a:off x="2409038" y="3813309"/>
            <a:ext cx="1441509" cy="513911"/>
          </a:xfrm>
          <a:custGeom>
            <a:avLst/>
            <a:gdLst>
              <a:gd name="connsiteX0" fmla="*/ 0 w 1887523"/>
              <a:gd name="connsiteY0" fmla="*/ 1453994 h 1453994"/>
              <a:gd name="connsiteX1" fmla="*/ 645952 w 1887523"/>
              <a:gd name="connsiteY1" fmla="*/ 229201 h 1453994"/>
              <a:gd name="connsiteX2" fmla="*/ 1887523 w 1887523"/>
              <a:gd name="connsiteY2" fmla="*/ 2699 h 145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523" h="1453994">
                <a:moveTo>
                  <a:pt x="0" y="1453994"/>
                </a:moveTo>
                <a:cubicBezTo>
                  <a:pt x="165682" y="962538"/>
                  <a:pt x="331365" y="471083"/>
                  <a:pt x="645952" y="229201"/>
                </a:cubicBezTo>
                <a:cubicBezTo>
                  <a:pt x="960539" y="-12681"/>
                  <a:pt x="1424031" y="-4991"/>
                  <a:pt x="1887523" y="26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3C706F-3935-453A-8C6D-FB4FF758DC3F}"/>
              </a:ext>
            </a:extLst>
          </p:cNvPr>
          <p:cNvCxnSpPr/>
          <p:nvPr/>
        </p:nvCxnSpPr>
        <p:spPr>
          <a:xfrm>
            <a:off x="7407479" y="3120705"/>
            <a:ext cx="72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79C200-2850-42ED-A25E-F5B3467CEB9E}"/>
              </a:ext>
            </a:extLst>
          </p:cNvPr>
          <p:cNvSpPr txBox="1"/>
          <p:nvPr/>
        </p:nvSpPr>
        <p:spPr>
          <a:xfrm>
            <a:off x="8205831" y="2936039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 in application insights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367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C1D4-955B-4E22-BA12-EE4187C7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function app locally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39D4-4BD9-4EFF-A552-5AC629E33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start</a:t>
            </a:r>
          </a:p>
          <a:p>
            <a:pPr marL="0" indent="0">
              <a:buNone/>
            </a:pPr>
            <a:r>
              <a:rPr lang="en-US" sz="2000" dirty="0"/>
              <a:t>Run your function app locally</a:t>
            </a:r>
            <a:endParaRPr lang="nl-B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0A008-D464-4C81-982E-DAA99CAC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" y="2481398"/>
            <a:ext cx="11272384" cy="39173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28FD31-0790-48D3-AF10-1CE16A6C66D1}"/>
              </a:ext>
            </a:extLst>
          </p:cNvPr>
          <p:cNvCxnSpPr/>
          <p:nvPr/>
        </p:nvCxnSpPr>
        <p:spPr>
          <a:xfrm>
            <a:off x="4756558" y="5108895"/>
            <a:ext cx="210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560B35-5906-4DFE-81AD-9C31D17CFC5A}"/>
              </a:ext>
            </a:extLst>
          </p:cNvPr>
          <p:cNvSpPr txBox="1"/>
          <p:nvPr/>
        </p:nvSpPr>
        <p:spPr>
          <a:xfrm>
            <a:off x="6929306" y="4924229"/>
            <a:ext cx="295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 endpoint of the function</a:t>
            </a:r>
            <a:endParaRPr lang="nl-B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2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33B8-2F10-45A8-90B3-F9C6A340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function app on Azure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4AFF-3058-4D5D-826C-C472DA28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4"/>
            <a:ext cx="11597833" cy="56321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func</a:t>
            </a:r>
            <a:r>
              <a:rPr lang="en-US" sz="2000" dirty="0">
                <a:solidFill>
                  <a:schemeClr val="accent1"/>
                </a:solidFill>
              </a:rPr>
              <a:t> azure </a:t>
            </a:r>
            <a:r>
              <a:rPr lang="en-US" sz="2000" dirty="0" err="1">
                <a:solidFill>
                  <a:schemeClr val="accent1"/>
                </a:solidFill>
              </a:rPr>
              <a:t>functionapp</a:t>
            </a:r>
            <a:r>
              <a:rPr lang="en-US" sz="2000" dirty="0">
                <a:solidFill>
                  <a:schemeClr val="accent1"/>
                </a:solidFill>
              </a:rPr>
              <a:t> publish &lt;name function app&gt;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By default, requires authentication (in the form of an API key) for accessing HTTP endpoints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Browse </a:t>
            </a:r>
            <a:r>
              <a:rPr lang="en-US" sz="2000" dirty="0">
                <a:hlinkClick r:id="rId2"/>
              </a:rPr>
              <a:t>https://jcrevecoeur.azurewebsites.net/api/time?code=&lt;API KEY&gt;</a:t>
            </a:r>
            <a:endParaRPr lang="en-US" sz="2000" dirty="0"/>
          </a:p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6A42E-7A43-44E9-B1C7-1FE5B9E61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4" y="1390493"/>
            <a:ext cx="6878010" cy="2248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766D2-2447-4F78-AD14-45F543906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74" y="4523417"/>
            <a:ext cx="669701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5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833F-EAB6-4F49-A107-2BC71E7E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development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401D-5C93-4144-9448-5DEFEE8D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7870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ways to develop and monitor cloud applications</a:t>
            </a:r>
          </a:p>
          <a:p>
            <a:endParaRPr lang="nl-BE" dirty="0"/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E0AA035F-8834-4D4C-A5F1-E6AC10351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966" y="2174081"/>
            <a:ext cx="1850492" cy="18504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87AC69-FE5D-4573-8FB8-E76CBCD8263B}"/>
              </a:ext>
            </a:extLst>
          </p:cNvPr>
          <p:cNvSpPr/>
          <p:nvPr/>
        </p:nvSpPr>
        <p:spPr>
          <a:xfrm>
            <a:off x="462987" y="1551008"/>
            <a:ext cx="3634451" cy="476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DE0E8-CFB4-41AA-B4B1-73F51D905E6C}"/>
              </a:ext>
            </a:extLst>
          </p:cNvPr>
          <p:cNvSpPr/>
          <p:nvPr/>
        </p:nvSpPr>
        <p:spPr>
          <a:xfrm>
            <a:off x="4259484" y="1551008"/>
            <a:ext cx="3634451" cy="476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06D35-7ED3-4B34-A8CA-BB44E31B3017}"/>
              </a:ext>
            </a:extLst>
          </p:cNvPr>
          <p:cNvSpPr/>
          <p:nvPr/>
        </p:nvSpPr>
        <p:spPr>
          <a:xfrm>
            <a:off x="8055981" y="1551008"/>
            <a:ext cx="3634451" cy="476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C440-32FA-44A4-AD14-75B18FB45662}"/>
              </a:ext>
            </a:extLst>
          </p:cNvPr>
          <p:cNvSpPr txBox="1"/>
          <p:nvPr/>
        </p:nvSpPr>
        <p:spPr>
          <a:xfrm>
            <a:off x="462988" y="4508749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interface</a:t>
            </a:r>
            <a:endParaRPr lang="nl-B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BAFB0-E5D0-450B-B1A5-45DE9687D5D1}"/>
              </a:ext>
            </a:extLst>
          </p:cNvPr>
          <p:cNvSpPr txBox="1"/>
          <p:nvPr/>
        </p:nvSpPr>
        <p:spPr>
          <a:xfrm>
            <a:off x="4261408" y="4510674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Command line interface (CLI)</a:t>
            </a:r>
            <a:endParaRPr lang="nl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7A7142-5343-4B7F-953F-386AF72E643D}"/>
              </a:ext>
            </a:extLst>
          </p:cNvPr>
          <p:cNvSpPr txBox="1"/>
          <p:nvPr/>
        </p:nvSpPr>
        <p:spPr>
          <a:xfrm>
            <a:off x="8059831" y="4512599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SDKs and third party tools</a:t>
            </a:r>
            <a:endParaRPr lang="nl-BE" dirty="0"/>
          </a:p>
        </p:txBody>
      </p:sp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012E97D0-8E39-4BA9-BBCC-5074832E8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9996" y="2127781"/>
            <a:ext cx="1932008" cy="1932008"/>
          </a:xfrm>
          <a:prstGeom prst="rect">
            <a:avLst/>
          </a:prstGeom>
        </p:spPr>
      </p:pic>
      <p:pic>
        <p:nvPicPr>
          <p:cNvPr id="20" name="Graphic 19" descr="Box">
            <a:extLst>
              <a:ext uri="{FF2B5EF4-FFF2-40B4-BE49-F238E27FC236}">
                <a16:creationId xmlns:a16="http://schemas.microsoft.com/office/drawing/2014/main" id="{8E87EA8E-349B-4DE8-ABC9-4242ADAF6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8047" y="2174081"/>
            <a:ext cx="1918987" cy="19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68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02F2-D4D4-4D8D-9D50-DF70A12A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/>
          <a:lstStyle/>
          <a:p>
            <a:r>
              <a:rPr lang="en-US" dirty="0"/>
              <a:t>More function settings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3CC3A-1042-4333-994B-9E4459DD2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135" y="1672519"/>
            <a:ext cx="7154273" cy="3181794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607DAC-DC6C-4341-A544-6D5C6F5F55B5}"/>
              </a:ext>
            </a:extLst>
          </p:cNvPr>
          <p:cNvSpPr/>
          <p:nvPr/>
        </p:nvSpPr>
        <p:spPr>
          <a:xfrm>
            <a:off x="5776818" y="4253218"/>
            <a:ext cx="858874" cy="864066"/>
          </a:xfrm>
          <a:custGeom>
            <a:avLst/>
            <a:gdLst>
              <a:gd name="connsiteX0" fmla="*/ 112254 w 858874"/>
              <a:gd name="connsiteY0" fmla="*/ 0 h 864066"/>
              <a:gd name="connsiteX1" fmla="*/ 61920 w 858874"/>
              <a:gd name="connsiteY1" fmla="*/ 704676 h 864066"/>
              <a:gd name="connsiteX2" fmla="*/ 858874 w 858874"/>
              <a:gd name="connsiteY2" fmla="*/ 864066 h 86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874" h="864066">
                <a:moveTo>
                  <a:pt x="112254" y="0"/>
                </a:moveTo>
                <a:cubicBezTo>
                  <a:pt x="24868" y="280332"/>
                  <a:pt x="-62517" y="560665"/>
                  <a:pt x="61920" y="704676"/>
                </a:cubicBezTo>
                <a:cubicBezTo>
                  <a:pt x="186357" y="848687"/>
                  <a:pt x="522615" y="856376"/>
                  <a:pt x="858874" y="86406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ED285-B780-4FA9-A39E-EC6D1D09BF09}"/>
              </a:ext>
            </a:extLst>
          </p:cNvPr>
          <p:cNvSpPr txBox="1"/>
          <p:nvPr/>
        </p:nvSpPr>
        <p:spPr>
          <a:xfrm>
            <a:off x="6727971" y="4932618"/>
            <a:ext cx="478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</a:t>
            </a:r>
            <a:r>
              <a:rPr lang="en-US" dirty="0" err="1"/>
              <a:t>url</a:t>
            </a:r>
            <a:r>
              <a:rPr lang="en-US" dirty="0"/>
              <a:t> path parameters via </a:t>
            </a:r>
            <a:r>
              <a:rPr lang="en-US" dirty="0" err="1"/>
              <a:t>req.route_params</a:t>
            </a:r>
            <a:endParaRPr lang="nl-B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4770AF-176C-41DE-B46E-5CDEE0E5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5" y="1672519"/>
            <a:ext cx="4048690" cy="49441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006EB8-65B7-4F91-900A-95BBB029794D}"/>
              </a:ext>
            </a:extLst>
          </p:cNvPr>
          <p:cNvCxnSpPr/>
          <p:nvPr/>
        </p:nvCxnSpPr>
        <p:spPr>
          <a:xfrm>
            <a:off x="2751589" y="4685251"/>
            <a:ext cx="1635853" cy="9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63605C-8D6F-4288-87BF-EAF5D9714145}"/>
              </a:ext>
            </a:extLst>
          </p:cNvPr>
          <p:cNvCxnSpPr>
            <a:cxnSpLocks/>
          </p:cNvCxnSpPr>
          <p:nvPr/>
        </p:nvCxnSpPr>
        <p:spPr>
          <a:xfrm flipV="1">
            <a:off x="3305262" y="1409548"/>
            <a:ext cx="918591" cy="128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C06822-EB5B-48B7-B6B1-6AB4A251C245}"/>
              </a:ext>
            </a:extLst>
          </p:cNvPr>
          <p:cNvSpPr txBox="1"/>
          <p:nvPr/>
        </p:nvSpPr>
        <p:spPr>
          <a:xfrm>
            <a:off x="3951213" y="1040216"/>
            <a:ext cx="604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AuthLevel</a:t>
            </a:r>
            <a:r>
              <a:rPr lang="en-US" dirty="0"/>
              <a:t>: anonymous – don’t require an API key to be passed</a:t>
            </a:r>
            <a:endParaRPr lang="nl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E1193-99A5-4510-B03D-ED1A6BA61B51}"/>
              </a:ext>
            </a:extLst>
          </p:cNvPr>
          <p:cNvSpPr txBox="1"/>
          <p:nvPr/>
        </p:nvSpPr>
        <p:spPr>
          <a:xfrm>
            <a:off x="4489506" y="5488939"/>
            <a:ext cx="638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parameters in the URL of the function</a:t>
            </a:r>
            <a:br>
              <a:rPr lang="en-US" dirty="0"/>
            </a:br>
            <a:r>
              <a:rPr lang="en-US" dirty="0"/>
              <a:t>The function is only triggered when these parameters are supplied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8996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931C-8CB0-4963-AD6C-043C577F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/>
          <a:lstStyle/>
          <a:p>
            <a:r>
              <a:rPr lang="en-US" dirty="0"/>
              <a:t>Connecting with a storage account</a:t>
            </a:r>
            <a:endParaRPr lang="nl-BE" dirty="0"/>
          </a:p>
        </p:txBody>
      </p:sp>
      <p:pic>
        <p:nvPicPr>
          <p:cNvPr id="7" name="Content Placeholder 6" descr="Key">
            <a:extLst>
              <a:ext uri="{FF2B5EF4-FFF2-40B4-BE49-F238E27FC236}">
                <a16:creationId xmlns:a16="http://schemas.microsoft.com/office/drawing/2014/main" id="{70B3391B-9678-4B15-A1DA-B7141E8C5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72" y="2269004"/>
            <a:ext cx="914400" cy="914400"/>
          </a:xfrm>
        </p:spPr>
      </p:pic>
      <p:pic>
        <p:nvPicPr>
          <p:cNvPr id="1026" name="Picture 2" descr="Introducing Blob Storage In Azure">
            <a:extLst>
              <a:ext uri="{FF2B5EF4-FFF2-40B4-BE49-F238E27FC236}">
                <a16:creationId xmlns:a16="http://schemas.microsoft.com/office/drawing/2014/main" id="{9D387FF1-33DD-4123-BE83-AAFDB8C37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57" y="2004923"/>
            <a:ext cx="40862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87D20649-0FAD-4826-92B2-95B34854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518" y="2004923"/>
            <a:ext cx="3957662" cy="19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B784D1-931D-48B5-A3CD-9B6DEF335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36" y="1287676"/>
            <a:ext cx="8869013" cy="457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308855-E598-483C-A745-D233E44F6881}"/>
              </a:ext>
            </a:extLst>
          </p:cNvPr>
          <p:cNvCxnSpPr/>
          <p:nvPr/>
        </p:nvCxnSpPr>
        <p:spPr>
          <a:xfrm flipH="1">
            <a:off x="4657682" y="3060625"/>
            <a:ext cx="3219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355D56-23E0-455C-8B99-D10100D14053}"/>
              </a:ext>
            </a:extLst>
          </p:cNvPr>
          <p:cNvSpPr txBox="1"/>
          <p:nvPr/>
        </p:nvSpPr>
        <p:spPr>
          <a:xfrm>
            <a:off x="5346867" y="3130230"/>
            <a:ext cx="18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string</a:t>
            </a: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9159B-F86D-4C33-B686-E1571E737819}"/>
              </a:ext>
            </a:extLst>
          </p:cNvPr>
          <p:cNvSpPr txBox="1"/>
          <p:nvPr/>
        </p:nvSpPr>
        <p:spPr>
          <a:xfrm>
            <a:off x="571457" y="4446165"/>
            <a:ext cx="107128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authenticate safely?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Don’t store the connection string in Azure functions code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/>
              <a:t>Code</a:t>
            </a:r>
            <a:r>
              <a:rPr lang="en-US" dirty="0"/>
              <a:t> is uploaded to git &amp; accessible from the Azure portal </a:t>
            </a:r>
            <a:r>
              <a:rPr lang="en-US" dirty="0">
                <a:sym typeface="Wingdings" panose="05000000000000000000" pitchFamily="2" charset="2"/>
              </a:rPr>
              <a:t> A lot of people have access to the stored secret</a:t>
            </a:r>
          </a:p>
          <a:p>
            <a:pPr marL="285750" indent="-2857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Locally you can use a .env file (which you add to .</a:t>
            </a:r>
            <a:r>
              <a:rPr lang="en-US" dirty="0" err="1">
                <a:solidFill>
                  <a:srgbClr val="C00000"/>
                </a:solidFill>
                <a:sym typeface="Wingdings" panose="05000000000000000000" pitchFamily="2" charset="2"/>
              </a:rPr>
              <a:t>gitignore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nl-B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06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931C-8CB0-4963-AD6C-043C577F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/>
          <a:lstStyle/>
          <a:p>
            <a:r>
              <a:rPr lang="en-US" dirty="0"/>
              <a:t>Azure key vault</a:t>
            </a:r>
            <a:endParaRPr lang="nl-BE" dirty="0"/>
          </a:p>
        </p:txBody>
      </p:sp>
      <p:pic>
        <p:nvPicPr>
          <p:cNvPr id="2050" name="Picture 2" descr="Belangrijke Azure-services voor .NET-ontwikkelaars | Microsoft Learn">
            <a:extLst>
              <a:ext uri="{FF2B5EF4-FFF2-40B4-BE49-F238E27FC236}">
                <a16:creationId xmlns:a16="http://schemas.microsoft.com/office/drawing/2014/main" id="{2832A343-F774-4FBE-A308-A77800BA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01" y="1365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F50377-2975-4488-868E-5097871903C3}"/>
              </a:ext>
            </a:extLst>
          </p:cNvPr>
          <p:cNvSpPr txBox="1"/>
          <p:nvPr/>
        </p:nvSpPr>
        <p:spPr>
          <a:xfrm>
            <a:off x="385894" y="1107347"/>
            <a:ext cx="89258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Location to store and manage secrets, keys and certificates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j-lt"/>
              </a:rPr>
              <a:t>Strict access control of the key vault (limit the number of people who can access a particular secret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j-lt"/>
              </a:rPr>
              <a:t>Easily rotate a secret, e.g. change the password of the storage account every 6 months. If all applications get their secret from the key vault it has to be updated only in one location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9821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0507-7340-4118-9646-AD027C6E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 key vault through the portal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D896-03E9-4261-83AB-62E24406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Parameters:</a:t>
            </a:r>
          </a:p>
          <a:p>
            <a:pPr lvl="1"/>
            <a:r>
              <a:rPr lang="en-US" dirty="0"/>
              <a:t>Subscription: Azure cursus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Resource group: &lt;your resource group&gt;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Key vault name: &lt;your name&gt;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Region: West Europe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Pricing: Standard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Purge protection: Disable </a:t>
            </a:r>
            <a:r>
              <a:rPr lang="en-US" dirty="0">
                <a:sym typeface="Wingdings" panose="05000000000000000000" pitchFamily="2" charset="2"/>
              </a:rPr>
              <a:t> When enabled allows you to recover accidently deleted key vaults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Access configuration: Vault access policy  Rules for accessing the keys are defined in the key vault, instead of using the default Azure Role Based Access (RBAC)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Networking  use defaults</a:t>
            </a:r>
          </a:p>
          <a:p>
            <a:pPr marL="457200" lvl="1" indent="0">
              <a:buNone/>
            </a:pP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3020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07DF-1E62-4685-9B5F-B6E00778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secret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D6F9-B930-4570-B564-1AB3A280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Define an Azure function (Http trigger) that retrieves a secret from the key vault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First, check access to the key vault using the Azure CLI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Two new libraries for accessing the key vault using the Python SDK</a:t>
            </a:r>
          </a:p>
          <a:p>
            <a:r>
              <a:rPr lang="en-US" sz="2000" dirty="0">
                <a:hlinkClick r:id="rId2"/>
              </a:rPr>
              <a:t>azure-</a:t>
            </a:r>
            <a:r>
              <a:rPr lang="en-US" sz="2000" dirty="0" err="1">
                <a:hlinkClick r:id="rId2"/>
              </a:rPr>
              <a:t>keyvault</a:t>
            </a:r>
            <a:r>
              <a:rPr lang="en-US" sz="2000" dirty="0">
                <a:hlinkClick r:id="rId2"/>
              </a:rPr>
              <a:t>-secrets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for interacting with secrets stored in key vaults</a:t>
            </a:r>
            <a:endParaRPr lang="en-US" sz="2000" dirty="0"/>
          </a:p>
          <a:p>
            <a:r>
              <a:rPr lang="en-US" sz="2000" dirty="0">
                <a:hlinkClick r:id="rId3"/>
              </a:rPr>
              <a:t>azure identity </a:t>
            </a:r>
            <a:r>
              <a:rPr lang="en-US" sz="2000" dirty="0">
                <a:sym typeface="Wingdings" panose="05000000000000000000" pitchFamily="2" charset="2"/>
              </a:rPr>
              <a:t> for authenticating to Azure resources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Add these files to requirements.txt, such that they will be installed when deploying the function app on Azure</a:t>
            </a:r>
            <a:endParaRPr lang="en-US" sz="2000" dirty="0"/>
          </a:p>
          <a:p>
            <a:endParaRPr lang="nl-BE" sz="1600" dirty="0"/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75455F4-2F3D-4621-9C2A-C1C5C07BB055}"/>
              </a:ext>
            </a:extLst>
          </p:cNvPr>
          <p:cNvSpPr/>
          <p:nvPr/>
        </p:nvSpPr>
        <p:spPr>
          <a:xfrm>
            <a:off x="778532" y="1290558"/>
            <a:ext cx="748264" cy="372026"/>
          </a:xfrm>
          <a:custGeom>
            <a:avLst/>
            <a:gdLst>
              <a:gd name="connsiteX0" fmla="*/ 18422 w 748264"/>
              <a:gd name="connsiteY0" fmla="*/ 0 h 372026"/>
              <a:gd name="connsiteX1" fmla="*/ 93923 w 748264"/>
              <a:gd name="connsiteY1" fmla="*/ 327170 h 372026"/>
              <a:gd name="connsiteX2" fmla="*/ 748264 w 748264"/>
              <a:gd name="connsiteY2" fmla="*/ 360726 h 37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264" h="372026">
                <a:moveTo>
                  <a:pt x="18422" y="0"/>
                </a:moveTo>
                <a:cubicBezTo>
                  <a:pt x="-4648" y="133524"/>
                  <a:pt x="-27717" y="267049"/>
                  <a:pt x="93923" y="327170"/>
                </a:cubicBezTo>
                <a:cubicBezTo>
                  <a:pt x="215563" y="387291"/>
                  <a:pt x="481913" y="374008"/>
                  <a:pt x="748264" y="36072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8E8DF-5BE1-41A2-8908-E7BCBCB11FAC}"/>
              </a:ext>
            </a:extLst>
          </p:cNvPr>
          <p:cNvSpPr txBox="1"/>
          <p:nvPr/>
        </p:nvSpPr>
        <p:spPr>
          <a:xfrm>
            <a:off x="1725049" y="1477918"/>
            <a:ext cx="846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is off course a bad idea in practice, but a useful exercise for working with a key vault</a:t>
            </a:r>
            <a:endParaRPr lang="nl-BE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55BE9-7F33-4524-857E-9FA4B1CDB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93" y="2579592"/>
            <a:ext cx="724953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07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033C-6881-4A94-9F02-65D3DB88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secret (continued)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D3DF-05EE-4A62-9CF9-E2E5ECA8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128670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>
                <a:solidFill>
                  <a:schemeClr val="accent1"/>
                </a:solidFill>
              </a:rPr>
              <a:t>DefaultAzureCredential</a:t>
            </a:r>
            <a:r>
              <a:rPr lang="en-US" u="sng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T</a:t>
            </a:r>
            <a:r>
              <a:rPr lang="nl-BE" sz="2000" dirty="0" err="1"/>
              <a:t>ry</a:t>
            </a:r>
            <a:r>
              <a:rPr lang="nl-BE" sz="2000" dirty="0"/>
              <a:t> different </a:t>
            </a:r>
            <a:r>
              <a:rPr lang="nl-BE" sz="2000" dirty="0" err="1"/>
              <a:t>methods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authenticate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use</a:t>
            </a:r>
            <a:r>
              <a:rPr lang="nl-BE" sz="2000" dirty="0"/>
              <a:t> </a:t>
            </a:r>
            <a:r>
              <a:rPr lang="nl-BE" sz="2000" dirty="0" err="1"/>
              <a:t>whichever</a:t>
            </a:r>
            <a:r>
              <a:rPr lang="nl-BE" sz="2000" dirty="0"/>
              <a:t> </a:t>
            </a:r>
            <a:r>
              <a:rPr lang="nl-BE" sz="2000" dirty="0" err="1"/>
              <a:t>method</a:t>
            </a:r>
            <a:r>
              <a:rPr lang="nl-BE" sz="2000" dirty="0"/>
              <a:t> </a:t>
            </a:r>
            <a:r>
              <a:rPr lang="nl-BE" sz="2000" dirty="0" err="1"/>
              <a:t>works</a:t>
            </a:r>
            <a:r>
              <a:rPr lang="nl-BE" sz="2000" dirty="0"/>
              <a:t>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EFA73-147A-48ED-889D-FC7BCBBE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34" y="2847415"/>
            <a:ext cx="8116433" cy="40105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C99008-FAB0-42BB-B761-9542EF3883C6}"/>
              </a:ext>
            </a:extLst>
          </p:cNvPr>
          <p:cNvCxnSpPr/>
          <p:nvPr/>
        </p:nvCxnSpPr>
        <p:spPr>
          <a:xfrm>
            <a:off x="4865615" y="1795244"/>
            <a:ext cx="2139192" cy="354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56DAF6-45FD-49CC-B1CE-CA1638FF5A9F}"/>
              </a:ext>
            </a:extLst>
          </p:cNvPr>
          <p:cNvCxnSpPr/>
          <p:nvPr/>
        </p:nvCxnSpPr>
        <p:spPr>
          <a:xfrm>
            <a:off x="4160939" y="5704514"/>
            <a:ext cx="1258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50F902-65D1-4B0C-96CA-D6E870DDC464}"/>
              </a:ext>
            </a:extLst>
          </p:cNvPr>
          <p:cNvSpPr txBox="1"/>
          <p:nvPr/>
        </p:nvSpPr>
        <p:spPr>
          <a:xfrm>
            <a:off x="153061" y="5308844"/>
            <a:ext cx="408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to the key vault. At this moment,</a:t>
            </a:r>
          </a:p>
          <a:p>
            <a:r>
              <a:rPr lang="en-US" dirty="0"/>
              <a:t>the credentials are evaluated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9483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AF41BCC-C7BA-43A3-936E-74072B20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Access &amp; security</a:t>
            </a: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EDFC8-F09C-48FA-8266-693CCF80121D}"/>
              </a:ext>
            </a:extLst>
          </p:cNvPr>
          <p:cNvSpPr txBox="1"/>
          <p:nvPr/>
        </p:nvSpPr>
        <p:spPr>
          <a:xfrm>
            <a:off x="355107" y="1491447"/>
            <a:ext cx="4102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Role Based Access Control (RBAC):</a:t>
            </a:r>
            <a:endParaRPr lang="nl-BE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1DE42-7D0A-40E7-8F02-FFAF2428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35" y="2073513"/>
            <a:ext cx="1060816" cy="936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4E86C-261E-427B-B6A1-86CC4BCD7300}"/>
              </a:ext>
            </a:extLst>
          </p:cNvPr>
          <p:cNvSpPr txBox="1"/>
          <p:nvPr/>
        </p:nvSpPr>
        <p:spPr>
          <a:xfrm>
            <a:off x="1621586" y="3015278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  <a:endParaRPr lang="nl-BE" dirty="0"/>
          </a:p>
        </p:txBody>
      </p:sp>
      <p:pic>
        <p:nvPicPr>
          <p:cNvPr id="9" name="Graphic 8" descr="Tools">
            <a:extLst>
              <a:ext uri="{FF2B5EF4-FFF2-40B4-BE49-F238E27FC236}">
                <a16:creationId xmlns:a16="http://schemas.microsoft.com/office/drawing/2014/main" id="{FF617E00-D50D-4034-8238-99E3168D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815" y="2073513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6EC958-678E-420F-A175-088288E25882}"/>
              </a:ext>
            </a:extLst>
          </p:cNvPr>
          <p:cNvSpPr txBox="1"/>
          <p:nvPr/>
        </p:nvSpPr>
        <p:spPr>
          <a:xfrm>
            <a:off x="4715276" y="2996789"/>
            <a:ext cx="159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Role</a:t>
            </a:r>
          </a:p>
          <a:p>
            <a:pPr algn="ctr"/>
            <a:r>
              <a:rPr lang="en-US" dirty="0"/>
              <a:t>“has access to”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3D1D0-0BE0-45BC-B5CF-F4DC99D49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878" y="1842432"/>
            <a:ext cx="1276528" cy="11907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D67E989-4101-48D8-9D69-DA07FA841C95}"/>
              </a:ext>
            </a:extLst>
          </p:cNvPr>
          <p:cNvSpPr txBox="1"/>
          <p:nvPr/>
        </p:nvSpPr>
        <p:spPr>
          <a:xfrm>
            <a:off x="8538915" y="3009528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  <a:endParaRPr lang="nl-B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F0BD25-7AB8-4499-8032-ED32C29FEC46}"/>
              </a:ext>
            </a:extLst>
          </p:cNvPr>
          <p:cNvSpPr txBox="1"/>
          <p:nvPr/>
        </p:nvSpPr>
        <p:spPr>
          <a:xfrm>
            <a:off x="355106" y="3943164"/>
            <a:ext cx="1663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For example:</a:t>
            </a:r>
            <a:endParaRPr lang="nl-BE" sz="22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CBDC5A9-6EA5-471A-B3F8-A665E68A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35" y="4749550"/>
            <a:ext cx="1060816" cy="9360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E1CBF69-2911-4A79-9BEF-601D001995A4}"/>
              </a:ext>
            </a:extLst>
          </p:cNvPr>
          <p:cNvSpPr txBox="1"/>
          <p:nvPr/>
        </p:nvSpPr>
        <p:spPr>
          <a:xfrm>
            <a:off x="1451411" y="5685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User: Jonas</a:t>
            </a:r>
            <a:endParaRPr lang="nl-BE" dirty="0"/>
          </a:p>
        </p:txBody>
      </p:sp>
      <p:pic>
        <p:nvPicPr>
          <p:cNvPr id="41" name="Graphic 40" descr="Tools">
            <a:extLst>
              <a:ext uri="{FF2B5EF4-FFF2-40B4-BE49-F238E27FC236}">
                <a16:creationId xmlns:a16="http://schemas.microsoft.com/office/drawing/2014/main" id="{AF77C702-401A-4921-B25F-164E8C3DC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815" y="4749550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6293BF7-BF8F-4882-91F4-7A4D0CC82AA5}"/>
              </a:ext>
            </a:extLst>
          </p:cNvPr>
          <p:cNvSpPr txBox="1"/>
          <p:nvPr/>
        </p:nvSpPr>
        <p:spPr>
          <a:xfrm>
            <a:off x="4559691" y="5681704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Has read access to</a:t>
            </a:r>
            <a:endParaRPr lang="nl-B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500F8E-D96D-4D04-A442-C4968C18EE83}"/>
              </a:ext>
            </a:extLst>
          </p:cNvPr>
          <p:cNvSpPr txBox="1"/>
          <p:nvPr/>
        </p:nvSpPr>
        <p:spPr>
          <a:xfrm>
            <a:off x="7622893" y="5685565"/>
            <a:ext cx="287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specific Azure blob storage</a:t>
            </a:r>
            <a:endParaRPr lang="nl-BE" dirty="0"/>
          </a:p>
        </p:txBody>
      </p:sp>
      <p:pic>
        <p:nvPicPr>
          <p:cNvPr id="45" name="Picture 2" descr="Microsoft Azure Blob Storage | element61">
            <a:extLst>
              <a:ext uri="{FF2B5EF4-FFF2-40B4-BE49-F238E27FC236}">
                <a16:creationId xmlns:a16="http://schemas.microsoft.com/office/drawing/2014/main" id="{E4345C44-5BD9-4C9D-9864-7E2CE8E3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497" y="4656106"/>
            <a:ext cx="1101287" cy="110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02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AF41BCC-C7BA-43A3-936E-74072B20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Access &amp; security</a:t>
            </a: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EDFC8-F09C-48FA-8266-693CCF80121D}"/>
              </a:ext>
            </a:extLst>
          </p:cNvPr>
          <p:cNvSpPr txBox="1"/>
          <p:nvPr/>
        </p:nvSpPr>
        <p:spPr>
          <a:xfrm>
            <a:off x="355107" y="1491447"/>
            <a:ext cx="4102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Role Based Access Control (RBAC):</a:t>
            </a:r>
            <a:endParaRPr lang="nl-BE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1DE42-7D0A-40E7-8F02-FFAF2428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35" y="2073513"/>
            <a:ext cx="1060816" cy="936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4E86C-261E-427B-B6A1-86CC4BCD7300}"/>
              </a:ext>
            </a:extLst>
          </p:cNvPr>
          <p:cNvSpPr txBox="1"/>
          <p:nvPr/>
        </p:nvSpPr>
        <p:spPr>
          <a:xfrm>
            <a:off x="1621586" y="3015278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  <a:endParaRPr lang="nl-BE" dirty="0"/>
          </a:p>
        </p:txBody>
      </p:sp>
      <p:pic>
        <p:nvPicPr>
          <p:cNvPr id="9" name="Graphic 8" descr="Tools">
            <a:extLst>
              <a:ext uri="{FF2B5EF4-FFF2-40B4-BE49-F238E27FC236}">
                <a16:creationId xmlns:a16="http://schemas.microsoft.com/office/drawing/2014/main" id="{FF617E00-D50D-4034-8238-99E3168D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815" y="2073513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6EC958-678E-420F-A175-088288E25882}"/>
              </a:ext>
            </a:extLst>
          </p:cNvPr>
          <p:cNvSpPr txBox="1"/>
          <p:nvPr/>
        </p:nvSpPr>
        <p:spPr>
          <a:xfrm>
            <a:off x="4715276" y="2996789"/>
            <a:ext cx="159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Role</a:t>
            </a:r>
          </a:p>
          <a:p>
            <a:pPr algn="ctr"/>
            <a:r>
              <a:rPr lang="en-US" dirty="0"/>
              <a:t>“has access to”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3D1D0-0BE0-45BC-B5CF-F4DC99D49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878" y="1842432"/>
            <a:ext cx="1276528" cy="11907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D67E989-4101-48D8-9D69-DA07FA841C95}"/>
              </a:ext>
            </a:extLst>
          </p:cNvPr>
          <p:cNvSpPr txBox="1"/>
          <p:nvPr/>
        </p:nvSpPr>
        <p:spPr>
          <a:xfrm>
            <a:off x="8538915" y="3009528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EB2A2-E76E-42E2-8EAE-340033C58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5901" y="3378860"/>
            <a:ext cx="4231804" cy="3271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F8157-B179-42D6-A606-605748242E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77" y="3388584"/>
            <a:ext cx="4128780" cy="14622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5BAB4F-304C-4F7E-9E74-C03FA03039A2}"/>
              </a:ext>
            </a:extLst>
          </p:cNvPr>
          <p:cNvCxnSpPr/>
          <p:nvPr/>
        </p:nvCxnSpPr>
        <p:spPr>
          <a:xfrm>
            <a:off x="239697" y="5273338"/>
            <a:ext cx="36043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1EF006-0479-4203-9814-EC8CF2536D4C}"/>
              </a:ext>
            </a:extLst>
          </p:cNvPr>
          <p:cNvSpPr txBox="1"/>
          <p:nvPr/>
        </p:nvSpPr>
        <p:spPr>
          <a:xfrm>
            <a:off x="608640" y="4846092"/>
            <a:ext cx="259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Principle of least privilege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3E76B3-6D9A-490B-A553-B69C5CD1C435}"/>
              </a:ext>
            </a:extLst>
          </p:cNvPr>
          <p:cNvCxnSpPr>
            <a:cxnSpLocks/>
          </p:cNvCxnSpPr>
          <p:nvPr/>
        </p:nvCxnSpPr>
        <p:spPr>
          <a:xfrm flipH="1">
            <a:off x="7255901" y="3643120"/>
            <a:ext cx="1" cy="2802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F29F05-882C-4125-ABD1-E12ED2B40AF1}"/>
              </a:ext>
            </a:extLst>
          </p:cNvPr>
          <p:cNvSpPr txBox="1"/>
          <p:nvPr/>
        </p:nvSpPr>
        <p:spPr>
          <a:xfrm rot="16200000">
            <a:off x="5756955" y="4829969"/>
            <a:ext cx="259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Principle of least privilege</a:t>
            </a:r>
          </a:p>
        </p:txBody>
      </p:sp>
    </p:spTree>
    <p:extLst>
      <p:ext uri="{BB962C8B-B14F-4D97-AF65-F5344CB8AC3E}">
        <p14:creationId xmlns:p14="http://schemas.microsoft.com/office/powerpoint/2010/main" val="3814429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EB8E-4736-4983-A81C-6A5B7FEF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identity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23C8-030C-464C-8F67-ADA5FD7B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1748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 an identity to Azure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 the assigned identity read access to the key vault</a:t>
            </a:r>
            <a:endParaRPr lang="nl-BE" dirty="0"/>
          </a:p>
        </p:txBody>
      </p:sp>
      <p:pic>
        <p:nvPicPr>
          <p:cNvPr id="4" name="Picture 4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2DCB2ED9-19A5-428D-ACE1-714A4172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16" y="3163818"/>
            <a:ext cx="3957662" cy="19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0C44B-B82A-49BE-B915-FB726DBA28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6982" y="4142964"/>
            <a:ext cx="1095528" cy="990738"/>
          </a:xfrm>
          <a:prstGeom prst="rect">
            <a:avLst/>
          </a:prstGeom>
        </p:spPr>
      </p:pic>
      <p:pic>
        <p:nvPicPr>
          <p:cNvPr id="6" name="Picture 2" descr="Belangrijke Azure-services voor .NET-ontwikkelaars | Microsoft Learn">
            <a:extLst>
              <a:ext uri="{FF2B5EF4-FFF2-40B4-BE49-F238E27FC236}">
                <a16:creationId xmlns:a16="http://schemas.microsoft.com/office/drawing/2014/main" id="{47848646-F74F-4001-8FAE-B84F7BCA4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38" y="3431801"/>
            <a:ext cx="1575864" cy="157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23E650-ACA6-44F0-B7F8-17803A2DB57F}"/>
              </a:ext>
            </a:extLst>
          </p:cNvPr>
          <p:cNvCxnSpPr>
            <a:cxnSpLocks/>
          </p:cNvCxnSpPr>
          <p:nvPr/>
        </p:nvCxnSpPr>
        <p:spPr>
          <a:xfrm>
            <a:off x="4286774" y="4102635"/>
            <a:ext cx="311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87FC67-4F82-4141-8BCA-2ECAC2F38B9E}"/>
              </a:ext>
            </a:extLst>
          </p:cNvPr>
          <p:cNvSpPr txBox="1"/>
          <p:nvPr/>
        </p:nvSpPr>
        <p:spPr>
          <a:xfrm>
            <a:off x="4393572" y="3733303"/>
            <a:ext cx="284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Passwordless</a:t>
            </a:r>
            <a:r>
              <a:rPr lang="en-US" dirty="0"/>
              <a:t> authentication</a:t>
            </a:r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79A25-901E-441B-B362-826015667CF6}"/>
              </a:ext>
            </a:extLst>
          </p:cNvPr>
          <p:cNvSpPr txBox="1"/>
          <p:nvPr/>
        </p:nvSpPr>
        <p:spPr>
          <a:xfrm>
            <a:off x="2530646" y="5007665"/>
            <a:ext cx="184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identity</a:t>
            </a:r>
            <a:endParaRPr lang="nl-B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21BA17-5705-4E90-A525-A894382F446F}"/>
              </a:ext>
            </a:extLst>
          </p:cNvPr>
          <p:cNvCxnSpPr>
            <a:cxnSpLocks/>
          </p:cNvCxnSpPr>
          <p:nvPr/>
        </p:nvCxnSpPr>
        <p:spPr>
          <a:xfrm flipH="1">
            <a:off x="4177717" y="4639732"/>
            <a:ext cx="315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6" descr="Key">
            <a:extLst>
              <a:ext uri="{FF2B5EF4-FFF2-40B4-BE49-F238E27FC236}">
                <a16:creationId xmlns:a16="http://schemas.microsoft.com/office/drawing/2014/main" id="{708E6491-202D-4F36-8004-860394E7A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1474" y="4496572"/>
            <a:ext cx="789973" cy="7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15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8076-E6C6-4592-8718-3E9A20E0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Your turn!</a:t>
            </a:r>
            <a:endParaRPr lang="nl-B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A5E1-6C34-47E7-A236-0B194B9B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an Azure function </a:t>
            </a:r>
            <a:r>
              <a:rPr lang="en-US" dirty="0" err="1"/>
              <a:t>store_string_in_file</a:t>
            </a:r>
            <a:r>
              <a:rPr lang="en-US" dirty="0"/>
              <a:t> with the following properties: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Http trigger,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store_string_in_file</a:t>
            </a:r>
            <a:r>
              <a:rPr lang="en-US" dirty="0"/>
              <a:t>/{file}/{content}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API key required to connect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new file named {file} in the raw container of your storage account with content {content}</a:t>
            </a:r>
          </a:p>
        </p:txBody>
      </p:sp>
    </p:spTree>
    <p:extLst>
      <p:ext uri="{BB962C8B-B14F-4D97-AF65-F5344CB8AC3E}">
        <p14:creationId xmlns:p14="http://schemas.microsoft.com/office/powerpoint/2010/main" val="428654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833F-EAB6-4F49-A107-2BC71E7E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401D-5C93-4144-9448-5DEFEE8D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page for Azure: </a:t>
            </a:r>
            <a:r>
              <a:rPr lang="en-US" dirty="0">
                <a:hlinkClick r:id="rId2"/>
              </a:rPr>
              <a:t>https://portal.azure.com/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to:</a:t>
            </a:r>
          </a:p>
          <a:p>
            <a:pPr>
              <a:buFontTx/>
              <a:buChar char="-"/>
            </a:pPr>
            <a:r>
              <a:rPr lang="en-US" dirty="0"/>
              <a:t>Monitor provisioned resources</a:t>
            </a:r>
          </a:p>
          <a:p>
            <a:pPr>
              <a:buFontTx/>
              <a:buChar char="-"/>
            </a:pPr>
            <a:r>
              <a:rPr lang="en-US" dirty="0"/>
              <a:t>Getting started with new resources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Advantage:</a:t>
            </a:r>
          </a:p>
          <a:p>
            <a:pPr>
              <a:buFontTx/>
              <a:buChar char="-"/>
            </a:pPr>
            <a:r>
              <a:rPr lang="en-US" dirty="0"/>
              <a:t>Point and click interface </a:t>
            </a:r>
            <a:r>
              <a:rPr lang="en-US" dirty="0">
                <a:sym typeface="Wingdings" panose="05000000000000000000" pitchFamily="2" charset="2"/>
              </a:rPr>
              <a:t> easy to get started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Disadvantage:</a:t>
            </a:r>
          </a:p>
          <a:p>
            <a:pPr>
              <a:buFontTx/>
              <a:buChar char="-"/>
            </a:pPr>
            <a:r>
              <a:rPr lang="en-US" dirty="0"/>
              <a:t>Point and click interface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difficult to keep track of provisioned resources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9410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2001-C559-4D90-A09A-8BF29FCE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trigger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C238-8591-41B5-A7EF-02432D41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6"/>
            <a:ext cx="11597833" cy="11021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 user adds a file to the raw container of the blob storage, automatically copy it to the clean container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D11D5-6B0E-46F2-9DCE-B9E7ED66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" y="1805888"/>
            <a:ext cx="5449060" cy="49155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1CC073-8FB9-48DD-9F39-DDF0CED43556}"/>
              </a:ext>
            </a:extLst>
          </p:cNvPr>
          <p:cNvCxnSpPr/>
          <p:nvPr/>
        </p:nvCxnSpPr>
        <p:spPr>
          <a:xfrm>
            <a:off x="3590488" y="3053593"/>
            <a:ext cx="2439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85637F-7297-4508-994C-E8C2AFD06047}"/>
              </a:ext>
            </a:extLst>
          </p:cNvPr>
          <p:cNvSpPr txBox="1"/>
          <p:nvPr/>
        </p:nvSpPr>
        <p:spPr>
          <a:xfrm>
            <a:off x="6096000" y="2730427"/>
            <a:ext cx="422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argument in the Python function containing the input file</a:t>
            </a:r>
            <a:endParaRPr lang="nl-B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87F533-A4FA-40A6-BF45-FFC2F3D13B1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517665" y="3663111"/>
            <a:ext cx="2578334" cy="8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059B3-3EC8-4E33-8208-13B07702096F}"/>
              </a:ext>
            </a:extLst>
          </p:cNvPr>
          <p:cNvSpPr txBox="1"/>
          <p:nvPr/>
        </p:nvSpPr>
        <p:spPr>
          <a:xfrm>
            <a:off x="6095999" y="3478445"/>
            <a:ext cx="586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with a name matching this structure are processed</a:t>
            </a:r>
            <a:endParaRPr lang="nl-B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2444B1-589B-49E1-B056-5A5AC066DC0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054249" y="4029513"/>
            <a:ext cx="1036347" cy="15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B8A077-818D-402D-9B4A-75D4EA8D9352}"/>
              </a:ext>
            </a:extLst>
          </p:cNvPr>
          <p:cNvSpPr txBox="1"/>
          <p:nvPr/>
        </p:nvSpPr>
        <p:spPr>
          <a:xfrm>
            <a:off x="6090596" y="3862362"/>
            <a:ext cx="586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 variable/application setting containing the connection string of the storage account</a:t>
            </a:r>
            <a:endParaRPr lang="nl-B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49B61B-A24B-483C-913F-37F051DB1407}"/>
              </a:ext>
            </a:extLst>
          </p:cNvPr>
          <p:cNvCxnSpPr>
            <a:cxnSpLocks/>
          </p:cNvCxnSpPr>
          <p:nvPr/>
        </p:nvCxnSpPr>
        <p:spPr>
          <a:xfrm>
            <a:off x="3590488" y="5363362"/>
            <a:ext cx="2500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6D733A-ABDA-4306-A96D-F461085EE63D}"/>
              </a:ext>
            </a:extLst>
          </p:cNvPr>
          <p:cNvSpPr txBox="1"/>
          <p:nvPr/>
        </p:nvSpPr>
        <p:spPr>
          <a:xfrm>
            <a:off x="6090595" y="5178696"/>
            <a:ext cx="586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given to the new output blob</a:t>
            </a:r>
            <a:endParaRPr lang="nl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1DF1F4-5650-4B14-9F3C-528653C06E2C}"/>
              </a:ext>
            </a:extLst>
          </p:cNvPr>
          <p:cNvSpPr txBox="1"/>
          <p:nvPr/>
        </p:nvSpPr>
        <p:spPr>
          <a:xfrm>
            <a:off x="6097521" y="4510575"/>
            <a:ext cx="422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argument in the Python function containing the input file</a:t>
            </a:r>
            <a:endParaRPr lang="nl-B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C84EE9-E69D-4503-98BE-1E36598184D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430476" y="4655890"/>
            <a:ext cx="2667045" cy="17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68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73F-A26D-4594-A21B-4B1A754F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settings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D112-9BB4-4FA0-99FE-583A3DDD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Variables created here are available as environmental variables when running the function app on Azure</a:t>
            </a:r>
          </a:p>
          <a:p>
            <a:pPr marL="0" indent="0">
              <a:buNone/>
            </a:pPr>
            <a:r>
              <a:rPr lang="en-US" sz="2000" dirty="0"/>
              <a:t>For debugging locally, you can add variables to </a:t>
            </a:r>
            <a:r>
              <a:rPr lang="en-US" sz="2000" dirty="0" err="1"/>
              <a:t>local.settings.json</a:t>
            </a:r>
            <a:endParaRPr lang="nl-B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B26D4-C56B-4B2B-B38F-33ECE1D8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4" y="1811245"/>
            <a:ext cx="10652497" cy="4713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CAD5A-8875-45A7-95BB-2982117C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159" y="1946138"/>
            <a:ext cx="5149654" cy="20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23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3245-20CD-4388-9E78-B81EC46F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input blob to the output destination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50E5C-31EB-462A-915C-50EC9AA6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29" y="1230323"/>
            <a:ext cx="763059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FBF6-6AEC-4960-9035-AFA467FE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blob triggers locally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8A1E-6264-4857-B1E0-67A4A8B4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To test blob triggers locally we need to emulate a blob storage account </a:t>
            </a:r>
            <a:r>
              <a:rPr lang="en-US" sz="2000" dirty="0">
                <a:sym typeface="Wingdings" panose="05000000000000000000" pitchFamily="2" charset="2"/>
              </a:rPr>
              <a:t> Azurite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Azurite connection string: </a:t>
            </a:r>
            <a:r>
              <a:rPr lang="nl-BE" sz="1600" dirty="0" err="1"/>
              <a:t>DefaultEndpointsProtocol</a:t>
            </a:r>
            <a:r>
              <a:rPr lang="nl-BE" sz="1600" dirty="0"/>
              <a:t>=</a:t>
            </a:r>
            <a:r>
              <a:rPr lang="nl-BE" sz="1600" dirty="0" err="1"/>
              <a:t>http;AccountName</a:t>
            </a:r>
            <a:r>
              <a:rPr lang="nl-BE" sz="1600" dirty="0"/>
              <a:t>=devstoreaccount1;AccountKey=Eby8vdM02xNOcqFlqUwJPLlmEtlCDXJ1OUzFT50uSRZ6IFsuFq2UVErCz4I6tq/K1SZFPTOtr/</a:t>
            </a:r>
            <a:r>
              <a:rPr lang="nl-BE" sz="1600" dirty="0" err="1"/>
              <a:t>KBHBeksoGMGw</a:t>
            </a:r>
            <a:r>
              <a:rPr lang="nl-BE" sz="1600" dirty="0"/>
              <a:t>==;</a:t>
            </a:r>
            <a:r>
              <a:rPr lang="nl-BE" sz="1600" dirty="0" err="1"/>
              <a:t>BlobEndpoint</a:t>
            </a:r>
            <a:r>
              <a:rPr lang="nl-BE" sz="1600" dirty="0"/>
              <a:t>=http://127.0.0.1:10000/devstoreaccount1;QueueEndpoint=http://127.0.0.1:10001/devstoreaccount1;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I</a:t>
            </a:r>
            <a:r>
              <a:rPr lang="nl-BE" sz="2000" dirty="0" err="1"/>
              <a:t>nteract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emulated</a:t>
            </a:r>
            <a:r>
              <a:rPr lang="nl-BE" sz="2000" dirty="0"/>
              <a:t> storage account </a:t>
            </a:r>
            <a:r>
              <a:rPr lang="nl-BE" sz="2000" dirty="0" err="1"/>
              <a:t>using</a:t>
            </a:r>
            <a:r>
              <a:rPr lang="nl-BE" sz="2000" dirty="0"/>
              <a:t> </a:t>
            </a:r>
            <a:r>
              <a:rPr lang="nl-BE" sz="2000" dirty="0" err="1"/>
              <a:t>Azure</a:t>
            </a:r>
            <a:r>
              <a:rPr lang="nl-BE" sz="2000" dirty="0"/>
              <a:t> CLI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3AF57-05EF-4D3D-B01A-ECB1F0DC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4" y="1553783"/>
            <a:ext cx="5449060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C42082-30A7-4115-BF56-89FA3E62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4" y="4586826"/>
            <a:ext cx="798306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736D-438F-4665-BCDA-C91E74BB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structure</a:t>
            </a:r>
            <a:endParaRPr lang="nl-BE" dirty="0"/>
          </a:p>
        </p:txBody>
      </p:sp>
      <p:pic>
        <p:nvPicPr>
          <p:cNvPr id="1026" name="Picture 2" descr="Azure Active Directory Integration with DAM | MediaValet">
            <a:extLst>
              <a:ext uri="{FF2B5EF4-FFF2-40B4-BE49-F238E27FC236}">
                <a16:creationId xmlns:a16="http://schemas.microsoft.com/office/drawing/2014/main" id="{A73CAC5D-EED3-4A99-95D6-D1F146F41E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8863"/>
            <a:ext cx="2700628" cy="91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68824D-7B28-49DD-A234-CCDD3837533E}"/>
              </a:ext>
            </a:extLst>
          </p:cNvPr>
          <p:cNvSpPr txBox="1"/>
          <p:nvPr/>
        </p:nvSpPr>
        <p:spPr>
          <a:xfrm>
            <a:off x="648740" y="1100831"/>
            <a:ext cx="4454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Azure Active Directory - AAD</a:t>
            </a:r>
          </a:p>
          <a:p>
            <a:r>
              <a:rPr lang="en-US" dirty="0"/>
              <a:t>Manage user accounts for Microsoft products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Office 365</a:t>
            </a:r>
          </a:p>
          <a:p>
            <a:pPr marL="285750" indent="-285750">
              <a:buFontTx/>
              <a:buChar char="-"/>
            </a:pPr>
            <a:r>
              <a:rPr lang="en-US" dirty="0"/>
              <a:t>Teams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Azure</a:t>
            </a:r>
            <a:endParaRPr lang="nl-BE" b="1" dirty="0"/>
          </a:p>
        </p:txBody>
      </p:sp>
      <p:pic>
        <p:nvPicPr>
          <p:cNvPr id="1028" name="Picture 4" descr="Organize your Azure resources effectively - Cloud Adoption Framework |  Microsoft Learn">
            <a:extLst>
              <a:ext uri="{FF2B5EF4-FFF2-40B4-BE49-F238E27FC236}">
                <a16:creationId xmlns:a16="http://schemas.microsoft.com/office/drawing/2014/main" id="{FFB34AFB-5ED1-4118-BC11-5B045D1AE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31978"/>
            <a:ext cx="5482049" cy="35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61C3D1-8354-45F5-9B37-22DA6309FB40}"/>
              </a:ext>
            </a:extLst>
          </p:cNvPr>
          <p:cNvSpPr/>
          <p:nvPr/>
        </p:nvSpPr>
        <p:spPr>
          <a:xfrm>
            <a:off x="613951" y="2708493"/>
            <a:ext cx="6301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Subscription</a:t>
            </a:r>
          </a:p>
          <a:p>
            <a:r>
              <a:rPr lang="en-US" dirty="0"/>
              <a:t>Billing unit – group all resources that should be invoiced together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9FA41-5D5D-4C2A-A1C4-6770DE8B6ACF}"/>
              </a:ext>
            </a:extLst>
          </p:cNvPr>
          <p:cNvSpPr/>
          <p:nvPr/>
        </p:nvSpPr>
        <p:spPr>
          <a:xfrm>
            <a:off x="613951" y="3476282"/>
            <a:ext cx="63017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Resource group</a:t>
            </a:r>
          </a:p>
          <a:p>
            <a:r>
              <a:rPr lang="en-US" dirty="0"/>
              <a:t>Group components that belong together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Similar to how you sort files locally in directories to keep an overview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Useful, as permissions can be granted at the level of a resource group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0F4C15-3B82-47AA-BFED-5F68C480A6D8}"/>
              </a:ext>
            </a:extLst>
          </p:cNvPr>
          <p:cNvSpPr/>
          <p:nvPr/>
        </p:nvSpPr>
        <p:spPr>
          <a:xfrm>
            <a:off x="613951" y="5259733"/>
            <a:ext cx="6301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Resources</a:t>
            </a:r>
          </a:p>
          <a:p>
            <a:r>
              <a:rPr lang="en-US" dirty="0"/>
              <a:t>Individual services bought in Azure</a:t>
            </a:r>
          </a:p>
        </p:txBody>
      </p:sp>
    </p:spTree>
    <p:extLst>
      <p:ext uri="{BB962C8B-B14F-4D97-AF65-F5344CB8AC3E}">
        <p14:creationId xmlns:p14="http://schemas.microsoft.com/office/powerpoint/2010/main" val="366815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145330" y="2967335"/>
            <a:ext cx="5901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Explore Azure portal</a:t>
            </a:r>
          </a:p>
        </p:txBody>
      </p:sp>
    </p:spTree>
    <p:extLst>
      <p:ext uri="{BB962C8B-B14F-4D97-AF65-F5344CB8AC3E}">
        <p14:creationId xmlns:p14="http://schemas.microsoft.com/office/powerpoint/2010/main" val="329847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3251-825A-42F1-917C-C7A6DC45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resources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1D88-50C4-4E14-9006-EF50C684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Azure resource has the following attributes: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Subscription – How is the resource billed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Resource group – In which resource group is the resource located. Most resources can later be moved across resource groups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Name – Name to identify the resource</a:t>
            </a:r>
            <a:br>
              <a:rPr lang="en-US" dirty="0"/>
            </a:br>
            <a:r>
              <a:rPr lang="en-US" dirty="0"/>
              <a:t>Names should be unique within a subscription. For components that generate an access URL (web pages, storage accounts, …) names should be unique across Azure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Location – Where is the service physically located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Provisioning resources boils down to filling out 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444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41CB-9EAC-4A4D-BFF8-7613B432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 resource group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66BA-DC0E-4A39-9398-CF907DDE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Parameters:</a:t>
            </a:r>
          </a:p>
          <a:p>
            <a:pPr lvl="1"/>
            <a:r>
              <a:rPr lang="en-US" dirty="0"/>
              <a:t>Subscription: Azure cursus</a:t>
            </a:r>
          </a:p>
          <a:p>
            <a:pPr lvl="1"/>
            <a:r>
              <a:rPr lang="en-US" dirty="0"/>
              <a:t>Resource group: &lt;your name&gt;</a:t>
            </a:r>
          </a:p>
          <a:p>
            <a:pPr lvl="1"/>
            <a:r>
              <a:rPr lang="en-US" dirty="0"/>
              <a:t>Region: West Europe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Tags: </a:t>
            </a:r>
          </a:p>
          <a:p>
            <a:pPr marL="457200" lvl="1" indent="0">
              <a:buNone/>
            </a:pPr>
            <a:r>
              <a:rPr lang="en-US" dirty="0"/>
              <a:t>You can add tags to each resource, which can be used to search/filter for specific resources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It’s a good habit to tag each of the resources you created with your name, such that other people in the subscription know who is responsible for a resource</a:t>
            </a:r>
            <a:r>
              <a:rPr lang="en-US" sz="1600" dirty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0034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9F43-39F3-4D67-BA5C-DB751BAA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 storage account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6EF7-3A70-4966-B02D-E72290A5F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Parameters (basic):</a:t>
            </a:r>
          </a:p>
          <a:p>
            <a:pPr lvl="1"/>
            <a:r>
              <a:rPr lang="en-US" dirty="0"/>
              <a:t>Resource group: Name of the resource group you just created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Storage account name: &lt;your name&gt;</a:t>
            </a:r>
            <a:br>
              <a:rPr lang="en-US" dirty="0"/>
            </a:br>
            <a:r>
              <a:rPr lang="en-US" dirty="0"/>
              <a:t>no hyphens, spaced and underscores allowed</a:t>
            </a:r>
            <a:br>
              <a:rPr lang="en-US" dirty="0"/>
            </a:br>
            <a:r>
              <a:rPr lang="en-US" dirty="0"/>
              <a:t>based on the name an URL is generated to access the data in your storage account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Region: West Europe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Performance: Standard</a:t>
            </a:r>
            <a:br>
              <a:rPr lang="en-US" dirty="0"/>
            </a:br>
            <a:r>
              <a:rPr lang="en-US" dirty="0"/>
              <a:t>Determines how the data is stored in the Azure data center. Premium storage results in higher availability and more rapid data access at an increased cost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Redundancy: Locally redundant storage</a:t>
            </a:r>
            <a:br>
              <a:rPr lang="en-US" dirty="0"/>
            </a:br>
            <a:r>
              <a:rPr lang="en-US" dirty="0"/>
              <a:t>Cheapest option, our data will only be stored in a single data center. If that data center fails, the data is unavailable.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512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2542</Words>
  <Application>Microsoft Office PowerPoint</Application>
  <PresentationFormat>Widescreen</PresentationFormat>
  <Paragraphs>357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Office Theme</vt:lpstr>
      <vt:lpstr>PowerPoint Presentation</vt:lpstr>
      <vt:lpstr>Cloud platform</vt:lpstr>
      <vt:lpstr>Cloud development</vt:lpstr>
      <vt:lpstr>Azure portal</vt:lpstr>
      <vt:lpstr>Resource structure</vt:lpstr>
      <vt:lpstr>PowerPoint Presentation</vt:lpstr>
      <vt:lpstr>Provisioning resources</vt:lpstr>
      <vt:lpstr>Provisioning a resource group</vt:lpstr>
      <vt:lpstr>Provision a storage account</vt:lpstr>
      <vt:lpstr>Provision a storage account</vt:lpstr>
      <vt:lpstr>Storage account costs</vt:lpstr>
      <vt:lpstr>Storage account - containers</vt:lpstr>
      <vt:lpstr>Data management</vt:lpstr>
      <vt:lpstr>PowerPoint Presentation</vt:lpstr>
      <vt:lpstr>Azure CLI commands</vt:lpstr>
      <vt:lpstr>Azure storage CLI commands</vt:lpstr>
      <vt:lpstr>PowerPoint Presentation</vt:lpstr>
      <vt:lpstr>Python SDK</vt:lpstr>
      <vt:lpstr>Your turn!</vt:lpstr>
      <vt:lpstr>PowerPoint Presentation</vt:lpstr>
      <vt:lpstr>Azure functions</vt:lpstr>
      <vt:lpstr>Provision Azure functions</vt:lpstr>
      <vt:lpstr>Provision Azure functions</vt:lpstr>
      <vt:lpstr>Construction plan</vt:lpstr>
      <vt:lpstr>Azure functions core tools</vt:lpstr>
      <vt:lpstr>Azure function structure</vt:lpstr>
      <vt:lpstr>Azure functions structure</vt:lpstr>
      <vt:lpstr>Test function app locally</vt:lpstr>
      <vt:lpstr>Test function app on Azure</vt:lpstr>
      <vt:lpstr>More function settings</vt:lpstr>
      <vt:lpstr>Connecting with a storage account</vt:lpstr>
      <vt:lpstr>Azure key vault</vt:lpstr>
      <vt:lpstr>Provision a key vault through the portal</vt:lpstr>
      <vt:lpstr>Get secret</vt:lpstr>
      <vt:lpstr>Get secret (continued)</vt:lpstr>
      <vt:lpstr>Access &amp; security</vt:lpstr>
      <vt:lpstr>Access &amp; security</vt:lpstr>
      <vt:lpstr>Azure identity</vt:lpstr>
      <vt:lpstr>Your turn!</vt:lpstr>
      <vt:lpstr>Blob trigger</vt:lpstr>
      <vt:lpstr>Application settings</vt:lpstr>
      <vt:lpstr>Copy the input blob to the output destination</vt:lpstr>
      <vt:lpstr>Testing blob triggers locally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Crèvecoeur</dc:creator>
  <cp:lastModifiedBy>Jonas Crèvecoeur</cp:lastModifiedBy>
  <cp:revision>42</cp:revision>
  <dcterms:created xsi:type="dcterms:W3CDTF">2022-12-09T14:18:39Z</dcterms:created>
  <dcterms:modified xsi:type="dcterms:W3CDTF">2023-02-02T14:51:58Z</dcterms:modified>
</cp:coreProperties>
</file>