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68" r:id="rId15"/>
    <p:sldId id="272" r:id="rId16"/>
    <p:sldId id="261" r:id="rId17"/>
    <p:sldId id="273" r:id="rId18"/>
    <p:sldId id="274" r:id="rId19"/>
    <p:sldId id="275" r:id="rId20"/>
    <p:sldId id="289" r:id="rId21"/>
    <p:sldId id="277" r:id="rId22"/>
    <p:sldId id="278" r:id="rId23"/>
    <p:sldId id="279" r:id="rId24"/>
    <p:sldId id="280" r:id="rId25"/>
    <p:sldId id="276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90" r:id="rId34"/>
    <p:sldId id="291" r:id="rId35"/>
    <p:sldId id="292" r:id="rId36"/>
    <p:sldId id="293" r:id="rId37"/>
    <p:sldId id="294" r:id="rId38"/>
    <p:sldId id="296" r:id="rId39"/>
    <p:sldId id="295" r:id="rId40"/>
    <p:sldId id="288" r:id="rId41"/>
    <p:sldId id="297" r:id="rId4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7B86-02D8-43F8-8478-F644BB279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11844-8CA3-4546-AC8B-F3D435B76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90E70-A17F-498A-A9F8-C1D968D3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DE1D-843A-41DA-B550-701726ED8061}" type="datetimeFigureOut">
              <a:rPr lang="nl-BE" smtClean="0"/>
              <a:t>9/12/2022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33F3E-C3A7-49F9-8B4E-EBB3DCFE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1D167-3BBC-40E9-A5FD-DE2D9980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6807-156C-4EEC-887A-84C1CD284F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994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A53B-978F-4D80-A660-A32F31C7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F6750-A208-4132-90E0-584DCDCE1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6C2B4-31A2-4870-97B5-E20B8219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DE1D-843A-41DA-B550-701726ED8061}" type="datetimeFigureOut">
              <a:rPr lang="nl-BE" smtClean="0"/>
              <a:t>9/12/2022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A8F14-214E-4E7D-89DD-C78B59AA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A000A-EA34-41C8-BF97-AABCAB89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6807-156C-4EEC-887A-84C1CD284F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439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E1D2A-5A35-4D2A-9CC7-777C7061A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17C42-91A5-43A2-9592-2B38DFE7B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7F9BB-65FB-4C1C-AC24-587D0A5E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DE1D-843A-41DA-B550-701726ED8061}" type="datetimeFigureOut">
              <a:rPr lang="nl-BE" smtClean="0"/>
              <a:t>9/12/2022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BB9F2-B7A0-4B62-B146-1F984FDA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3D0F3-F906-46D1-AF8D-3F29B5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6807-156C-4EEC-887A-84C1CD284F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0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3D1F-5700-4D89-AA1D-6463C304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128B7-03FB-447F-AFF3-87DC3644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19CC-C762-4364-A74F-7F9E7CFD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DE1D-843A-41DA-B550-701726ED8061}" type="datetimeFigureOut">
              <a:rPr lang="nl-BE" smtClean="0"/>
              <a:t>9/12/2022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C938-34C8-4A2E-9ECC-49AC6F41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31D7C-7515-4316-9AE4-7A84A684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6807-156C-4EEC-887A-84C1CD284F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57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3494-A73B-4CBA-BA8D-F16C9A8E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57722-BEDF-45E3-8A36-0704E707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BFF8-47A1-4B57-8C7C-B8BE621C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DE1D-843A-41DA-B550-701726ED8061}" type="datetimeFigureOut">
              <a:rPr lang="nl-BE" smtClean="0"/>
              <a:t>9/12/2022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5D467-AE64-4E78-8401-CC6CD330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707B-494B-4072-A821-BC0758F1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6807-156C-4EEC-887A-84C1CD284F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301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B6A1-F2B6-4071-A986-FE3AA2C0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F127-EF43-418A-AA6E-0E69CFF02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3951C-3E5B-4FC9-B1C7-511375636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99ACB-4E7E-4750-8DF7-1AA68C0D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DE1D-843A-41DA-B550-701726ED8061}" type="datetimeFigureOut">
              <a:rPr lang="nl-BE" smtClean="0"/>
              <a:t>9/12/2022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61B7B-F775-4312-B902-055B49B1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0398A-D42D-4F41-971D-5CD23DAD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6807-156C-4EEC-887A-84C1CD284F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86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3125-D0C5-4AD1-83B2-C30BBD7A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C6B10-7E33-408C-909A-BFE474BD5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18D30-9FB8-4980-8F51-3B0C3CDE6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C9CCD-4408-4AF3-9D7C-1F80A4D2F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D2332-3DF4-4CFA-9207-68BB2398F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6E47D-82DB-4932-B124-A6581786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DE1D-843A-41DA-B550-701726ED8061}" type="datetimeFigureOut">
              <a:rPr lang="nl-BE" smtClean="0"/>
              <a:t>9/12/2022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C9702-3DCF-4DE7-B1CC-870BFB32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43D18-9985-4EB3-83D6-3E279541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6807-156C-4EEC-887A-84C1CD284F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61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5C8B-818E-406B-9349-8B00826A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F1CE3-7D0F-4476-8904-1E84B85D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DE1D-843A-41DA-B550-701726ED8061}" type="datetimeFigureOut">
              <a:rPr lang="nl-BE" smtClean="0"/>
              <a:t>9/12/2022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7813F-9A4F-460B-9EB4-EEFB2257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27F4A-4C01-4ACA-93AA-4FDEC693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6807-156C-4EEC-887A-84C1CD284F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139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B1E90-3877-4F02-B308-F9AB1549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DE1D-843A-41DA-B550-701726ED8061}" type="datetimeFigureOut">
              <a:rPr lang="nl-BE" smtClean="0"/>
              <a:t>9/12/2022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A7A7-BB34-4DFB-836A-477B65BA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E7B01-A60B-458D-8F07-3AAA12ED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6807-156C-4EEC-887A-84C1CD284F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799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980F-690F-4BC9-8CD9-9243F439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8C2D-2EA4-4635-B4AC-2457BB27E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01B73-57F4-4E44-BD37-F35584BC8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F61F7-4767-4263-A8D2-87A3F9A7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DE1D-843A-41DA-B550-701726ED8061}" type="datetimeFigureOut">
              <a:rPr lang="nl-BE" smtClean="0"/>
              <a:t>9/12/2022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98D94-1E86-4481-BA91-9F2D72CB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531CC-61BD-4224-88C9-06E42A6E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6807-156C-4EEC-887A-84C1CD284F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95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46FF-C753-41E4-B9AE-B21A5578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B38FF-4A75-4921-A0BA-EB399FC83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C910F-8959-4596-9621-57E62F417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075FC-4EAF-4222-9923-F5DFD597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DE1D-843A-41DA-B550-701726ED8061}" type="datetimeFigureOut">
              <a:rPr lang="nl-BE" smtClean="0"/>
              <a:t>9/12/2022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688D0-5608-4F8B-86D5-E96172B7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7176C-5549-4584-8603-FA918B6F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6807-156C-4EEC-887A-84C1CD284F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626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B5FEE-BCC8-4B7F-AA8E-EB1BA87D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6" y="132374"/>
            <a:ext cx="8639908" cy="632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E2DAC-82A1-4959-9850-15CCEF75B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869" y="946394"/>
            <a:ext cx="11383107" cy="51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2CBC-58FD-4744-924E-62745B68D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DE1D-843A-41DA-B550-701726ED8061}" type="datetimeFigureOut">
              <a:rPr lang="nl-BE" smtClean="0"/>
              <a:t>9/12/2022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9A075-2C73-4F49-BE7F-9CE435D22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BB0D7-43CA-42C0-88B7-214ACB0FB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96807-156C-4EEC-887A-84C1CD284F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146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screvecoeur/docker-traini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ub.docker.com/_/ngin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1234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hub.docker.com/_/mysq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hub.docker.com/r/phpmyadmin/phpmyadm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hub.docker.com/_/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%3cimag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3888572" y="2967335"/>
            <a:ext cx="4414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 to Docker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022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7EBB-6C73-4F67-8EF0-2F0FD253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docker container run options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9F0C-2D81-4C7A-82C2-8B872D82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options for docker run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--name </a:t>
            </a:r>
            <a:r>
              <a:rPr lang="en-US" dirty="0"/>
              <a:t>“my-first-container”</a:t>
            </a:r>
          </a:p>
          <a:p>
            <a:pPr marL="0" indent="0">
              <a:buNone/>
            </a:pPr>
            <a:r>
              <a:rPr lang="en-US" dirty="0"/>
              <a:t>Assign a name to your container. This makes it easier to identify and reference it later.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-d</a:t>
            </a:r>
          </a:p>
          <a:p>
            <a:pPr marL="0" indent="0">
              <a:buNone/>
            </a:pPr>
            <a:r>
              <a:rPr lang="en-US" dirty="0"/>
              <a:t>Run the docker container in ‘detached’ mode. Logs are not streamed to the terminal.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-it</a:t>
            </a:r>
          </a:p>
          <a:p>
            <a:pPr marL="0" indent="0">
              <a:buNone/>
            </a:pPr>
            <a:r>
              <a:rPr lang="en-US" dirty="0"/>
              <a:t>Connect your local terminal to the shell of the container. This lets you use the container interactively.</a:t>
            </a:r>
          </a:p>
        </p:txBody>
      </p:sp>
    </p:spTree>
    <p:extLst>
      <p:ext uri="{BB962C8B-B14F-4D97-AF65-F5344CB8AC3E}">
        <p14:creationId xmlns:p14="http://schemas.microsoft.com/office/powerpoint/2010/main" val="228859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7EBB-6C73-4F67-8EF0-2F0FD253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docker container run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9F0C-2D81-4C7A-82C2-8B872D821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69" y="946394"/>
            <a:ext cx="11383107" cy="9569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a container using an existing image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&gt; docker container run &lt;options&gt;  &lt;image name&gt;:&lt;tag&gt;  &lt;command&gt;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E826F3-9D3C-4F2F-97BA-D0C4FA65C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67" y="2263804"/>
            <a:ext cx="10732705" cy="17844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67550F-74CF-4FC2-BCF9-A3D4098AB040}"/>
              </a:ext>
            </a:extLst>
          </p:cNvPr>
          <p:cNvSpPr/>
          <p:nvPr/>
        </p:nvSpPr>
        <p:spPr>
          <a:xfrm>
            <a:off x="5211193" y="2246049"/>
            <a:ext cx="3293616" cy="25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620DA-3946-4E4E-A1D5-BC26443C6EE5}"/>
              </a:ext>
            </a:extLst>
          </p:cNvPr>
          <p:cNvSpPr txBox="1"/>
          <p:nvPr/>
        </p:nvSpPr>
        <p:spPr>
          <a:xfrm>
            <a:off x="6348529" y="1897676"/>
            <a:ext cx="89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options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0AB1FF-5444-4205-8A9E-A10B32FB0E4D}"/>
              </a:ext>
            </a:extLst>
          </p:cNvPr>
          <p:cNvSpPr/>
          <p:nvPr/>
        </p:nvSpPr>
        <p:spPr>
          <a:xfrm>
            <a:off x="9677657" y="2246049"/>
            <a:ext cx="611564" cy="25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82DAE9-AD32-40D6-86B0-9BDFE7F4EE20}"/>
              </a:ext>
            </a:extLst>
          </p:cNvPr>
          <p:cNvSpPr txBox="1"/>
          <p:nvPr/>
        </p:nvSpPr>
        <p:spPr>
          <a:xfrm>
            <a:off x="9718658" y="1867840"/>
            <a:ext cx="47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tag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FCECBD-5F72-4167-A1DE-DA9763F376BC}"/>
              </a:ext>
            </a:extLst>
          </p:cNvPr>
          <p:cNvCxnSpPr/>
          <p:nvPr/>
        </p:nvCxnSpPr>
        <p:spPr>
          <a:xfrm flipH="1">
            <a:off x="301869" y="2592280"/>
            <a:ext cx="195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95C9E8-B62B-4F40-AF73-544A36DF2131}"/>
              </a:ext>
            </a:extLst>
          </p:cNvPr>
          <p:cNvCxnSpPr>
            <a:cxnSpLocks/>
          </p:cNvCxnSpPr>
          <p:nvPr/>
        </p:nvCxnSpPr>
        <p:spPr>
          <a:xfrm>
            <a:off x="301869" y="2592280"/>
            <a:ext cx="0" cy="2929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4C3F2B-EAB5-4118-B0A9-E1100D0C8DFF}"/>
              </a:ext>
            </a:extLst>
          </p:cNvPr>
          <p:cNvCxnSpPr/>
          <p:nvPr/>
        </p:nvCxnSpPr>
        <p:spPr>
          <a:xfrm>
            <a:off x="301869" y="5521910"/>
            <a:ext cx="347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133A2F-5D04-430B-AAC8-F2ED24933E70}"/>
              </a:ext>
            </a:extLst>
          </p:cNvPr>
          <p:cNvCxnSpPr/>
          <p:nvPr/>
        </p:nvCxnSpPr>
        <p:spPr>
          <a:xfrm flipH="1">
            <a:off x="453786" y="3046521"/>
            <a:ext cx="195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0F474F-5F3D-4C7E-B6EC-F14A6750AAA4}"/>
              </a:ext>
            </a:extLst>
          </p:cNvPr>
          <p:cNvCxnSpPr>
            <a:cxnSpLocks/>
          </p:cNvCxnSpPr>
          <p:nvPr/>
        </p:nvCxnSpPr>
        <p:spPr>
          <a:xfrm>
            <a:off x="453786" y="3046521"/>
            <a:ext cx="0" cy="1525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203099-483E-4228-A1DE-7E7164AE35DB}"/>
              </a:ext>
            </a:extLst>
          </p:cNvPr>
          <p:cNvCxnSpPr/>
          <p:nvPr/>
        </p:nvCxnSpPr>
        <p:spPr>
          <a:xfrm>
            <a:off x="453786" y="4572000"/>
            <a:ext cx="347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A135E7-E495-4CBC-A596-939428916918}"/>
              </a:ext>
            </a:extLst>
          </p:cNvPr>
          <p:cNvSpPr txBox="1"/>
          <p:nvPr/>
        </p:nvSpPr>
        <p:spPr>
          <a:xfrm>
            <a:off x="905156" y="4387334"/>
            <a:ext cx="1107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container names are unique. An error is raised when trying to create a container with the same name.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87ED25-D8DB-4B8E-B603-6EB58AB87FF7}"/>
              </a:ext>
            </a:extLst>
          </p:cNvPr>
          <p:cNvSpPr txBox="1"/>
          <p:nvPr/>
        </p:nvSpPr>
        <p:spPr>
          <a:xfrm>
            <a:off x="800984" y="5095785"/>
            <a:ext cx="9781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output from the container is not displayed in the terminal, because the option –d was used.</a:t>
            </a:r>
          </a:p>
          <a:p>
            <a:r>
              <a:rPr lang="en-US" dirty="0"/>
              <a:t>The returned value “e59a967…” is the ID of the container, which can be used to reference the container in other commands.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344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7EBB-6C73-4F67-8EF0-2F0FD253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docker container run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9F0C-2D81-4C7A-82C2-8B872D821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69" y="946394"/>
            <a:ext cx="11383107" cy="9569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a container using an existing image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&gt; docker container run &lt;options&gt;  &lt;image name&gt;:&lt;tag&gt;  &lt;command&gt;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F2769C-C18B-4FE8-ABFD-4BB7637D65FD}"/>
              </a:ext>
            </a:extLst>
          </p:cNvPr>
          <p:cNvCxnSpPr/>
          <p:nvPr/>
        </p:nvCxnSpPr>
        <p:spPr>
          <a:xfrm flipH="1">
            <a:off x="498174" y="2957744"/>
            <a:ext cx="195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5328A9-C466-47EF-B863-43EDED078278}"/>
              </a:ext>
            </a:extLst>
          </p:cNvPr>
          <p:cNvCxnSpPr>
            <a:cxnSpLocks/>
          </p:cNvCxnSpPr>
          <p:nvPr/>
        </p:nvCxnSpPr>
        <p:spPr>
          <a:xfrm>
            <a:off x="498174" y="2957744"/>
            <a:ext cx="0" cy="1676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00DB8F-22A2-4384-9976-0466AD642F55}"/>
              </a:ext>
            </a:extLst>
          </p:cNvPr>
          <p:cNvCxnSpPr/>
          <p:nvPr/>
        </p:nvCxnSpPr>
        <p:spPr>
          <a:xfrm>
            <a:off x="498174" y="4634143"/>
            <a:ext cx="347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DC8F167-0F26-42BF-87A1-51EADC0C7A08}"/>
              </a:ext>
            </a:extLst>
          </p:cNvPr>
          <p:cNvSpPr txBox="1"/>
          <p:nvPr/>
        </p:nvSpPr>
        <p:spPr>
          <a:xfrm>
            <a:off x="923278" y="4449477"/>
            <a:ext cx="541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commands in the shell of the ubuntu container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C22D82-C950-4B44-AC2E-D35FE8FA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72" y="2319490"/>
            <a:ext cx="9489049" cy="20700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7D6262-CB47-48C9-B6A5-409DC4B026E4}"/>
              </a:ext>
            </a:extLst>
          </p:cNvPr>
          <p:cNvSpPr txBox="1"/>
          <p:nvPr/>
        </p:nvSpPr>
        <p:spPr>
          <a:xfrm>
            <a:off x="301869" y="5604286"/>
            <a:ext cx="858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Interactive mode -it is very useful for inspecting and resolving issues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3336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7EBB-6C73-4F67-8EF0-2F0FD253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docker container run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9F0C-2D81-4C7A-82C2-8B872D821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69" y="946394"/>
            <a:ext cx="11383107" cy="9569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a container using an existing image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&gt; docker container run &lt;options&gt;  &lt;image name&gt;:&lt;tag&gt;  &lt;command&gt;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F2769C-C18B-4FE8-ABFD-4BB7637D65FD}"/>
              </a:ext>
            </a:extLst>
          </p:cNvPr>
          <p:cNvCxnSpPr/>
          <p:nvPr/>
        </p:nvCxnSpPr>
        <p:spPr>
          <a:xfrm flipH="1">
            <a:off x="498174" y="2957744"/>
            <a:ext cx="195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5328A9-C466-47EF-B863-43EDED078278}"/>
              </a:ext>
            </a:extLst>
          </p:cNvPr>
          <p:cNvCxnSpPr>
            <a:cxnSpLocks/>
          </p:cNvCxnSpPr>
          <p:nvPr/>
        </p:nvCxnSpPr>
        <p:spPr>
          <a:xfrm>
            <a:off x="498174" y="2957744"/>
            <a:ext cx="0" cy="1676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00DB8F-22A2-4384-9976-0466AD642F55}"/>
              </a:ext>
            </a:extLst>
          </p:cNvPr>
          <p:cNvCxnSpPr/>
          <p:nvPr/>
        </p:nvCxnSpPr>
        <p:spPr>
          <a:xfrm>
            <a:off x="498174" y="4634143"/>
            <a:ext cx="347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DC8F167-0F26-42BF-87A1-51EADC0C7A08}"/>
              </a:ext>
            </a:extLst>
          </p:cNvPr>
          <p:cNvSpPr txBox="1"/>
          <p:nvPr/>
        </p:nvSpPr>
        <p:spPr>
          <a:xfrm>
            <a:off x="923278" y="4449477"/>
            <a:ext cx="541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commands in the shell of the ubuntu container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C22D82-C950-4B44-AC2E-D35FE8FA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72" y="2319490"/>
            <a:ext cx="9489049" cy="20700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7D6262-CB47-48C9-B6A5-409DC4B026E4}"/>
              </a:ext>
            </a:extLst>
          </p:cNvPr>
          <p:cNvSpPr txBox="1"/>
          <p:nvPr/>
        </p:nvSpPr>
        <p:spPr>
          <a:xfrm>
            <a:off x="301869" y="5604286"/>
            <a:ext cx="858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Interactive mode -it is very useful for inspecting and resolving issues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9613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C31B-6EB4-4EFE-945C-4DAD4052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docker container </a:t>
            </a:r>
            <a:r>
              <a:rPr lang="en-US" dirty="0" err="1"/>
              <a:t>ps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3035-B88E-4125-8220-B66B0C36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containers, </a:t>
            </a:r>
            <a:r>
              <a:rPr lang="en-US" dirty="0" err="1"/>
              <a:t>ps</a:t>
            </a:r>
            <a:r>
              <a:rPr lang="en-US" dirty="0"/>
              <a:t> stands for process status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&gt; docker container </a:t>
            </a:r>
            <a:r>
              <a:rPr lang="en-US" dirty="0" err="1">
                <a:solidFill>
                  <a:srgbClr val="00B0F0"/>
                </a:solidFill>
              </a:rPr>
              <a:t>ps</a:t>
            </a:r>
            <a:r>
              <a:rPr lang="en-US" dirty="0">
                <a:solidFill>
                  <a:srgbClr val="00B0F0"/>
                </a:solidFill>
              </a:rPr>
              <a:t> &lt;options&gt;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F0B26-CCB7-4C02-B742-411FF3EC6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8" y="2070260"/>
            <a:ext cx="11043244" cy="189805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0C4502-B5B0-4CBD-A7AA-B708AB147F9E}"/>
              </a:ext>
            </a:extLst>
          </p:cNvPr>
          <p:cNvCxnSpPr/>
          <p:nvPr/>
        </p:nvCxnSpPr>
        <p:spPr>
          <a:xfrm flipH="1">
            <a:off x="462664" y="3295096"/>
            <a:ext cx="195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26E2A8-48CC-4C73-B67D-6FCFCE7563AB}"/>
              </a:ext>
            </a:extLst>
          </p:cNvPr>
          <p:cNvCxnSpPr>
            <a:cxnSpLocks/>
          </p:cNvCxnSpPr>
          <p:nvPr/>
        </p:nvCxnSpPr>
        <p:spPr>
          <a:xfrm>
            <a:off x="462664" y="3295096"/>
            <a:ext cx="0" cy="1525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6C7318-D6DD-464D-B0C2-74999E94391E}"/>
              </a:ext>
            </a:extLst>
          </p:cNvPr>
          <p:cNvCxnSpPr/>
          <p:nvPr/>
        </p:nvCxnSpPr>
        <p:spPr>
          <a:xfrm>
            <a:off x="462664" y="4820575"/>
            <a:ext cx="347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610CDF-B7B3-417B-8F83-776D558C2176}"/>
              </a:ext>
            </a:extLst>
          </p:cNvPr>
          <p:cNvSpPr txBox="1"/>
          <p:nvPr/>
        </p:nvSpPr>
        <p:spPr>
          <a:xfrm>
            <a:off x="970657" y="4635909"/>
            <a:ext cx="4281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only lists running containers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-a</a:t>
            </a:r>
          </a:p>
          <a:p>
            <a:r>
              <a:rPr lang="en-US" dirty="0"/>
              <a:t>Show all containers, including stopped ones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545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CC40338-0BAB-4967-99FF-E0718FDF0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8" y="2408631"/>
            <a:ext cx="12175516" cy="44748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218D9F-E1A0-4E10-9803-08A133D2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docker container stop/rm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F7E1-56F6-41DB-96C7-41E398C6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69" y="946394"/>
            <a:ext cx="11383107" cy="14061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Stop and remove containers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&gt; docker container stop &lt;options&gt; &lt;container names or ids&gt;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&gt; docker container rm &lt;options&gt; &lt;container names or ids&gt;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6D19E-78E6-4B69-A0D4-84284A1A5A63}"/>
              </a:ext>
            </a:extLst>
          </p:cNvPr>
          <p:cNvSpPr/>
          <p:nvPr/>
        </p:nvSpPr>
        <p:spPr>
          <a:xfrm>
            <a:off x="5442012" y="2399753"/>
            <a:ext cx="1091953" cy="245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B151E9-5255-4A18-A581-34A5E48F0322}"/>
              </a:ext>
            </a:extLst>
          </p:cNvPr>
          <p:cNvCxnSpPr>
            <a:stCxn id="6" idx="3"/>
          </p:cNvCxnSpPr>
          <p:nvPr/>
        </p:nvCxnSpPr>
        <p:spPr>
          <a:xfrm flipV="1">
            <a:off x="6533965" y="2521258"/>
            <a:ext cx="363985" cy="1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CA3DBB-9EB5-4BF5-83F9-330FF616112E}"/>
              </a:ext>
            </a:extLst>
          </p:cNvPr>
          <p:cNvSpPr txBox="1"/>
          <p:nvPr/>
        </p:nvSpPr>
        <p:spPr>
          <a:xfrm>
            <a:off x="6854142" y="2336592"/>
            <a:ext cx="440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 this command when the container starts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8B865-F0B1-416A-83F2-24D0F6A93ED0}"/>
              </a:ext>
            </a:extLst>
          </p:cNvPr>
          <p:cNvSpPr/>
          <p:nvPr/>
        </p:nvSpPr>
        <p:spPr>
          <a:xfrm>
            <a:off x="3952044" y="4221332"/>
            <a:ext cx="1995995" cy="245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669161-E4E3-447F-976F-0FBC3491C8FB}"/>
              </a:ext>
            </a:extLst>
          </p:cNvPr>
          <p:cNvCxnSpPr/>
          <p:nvPr/>
        </p:nvCxnSpPr>
        <p:spPr>
          <a:xfrm flipV="1">
            <a:off x="5948039" y="4312363"/>
            <a:ext cx="363985" cy="1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445A42-5629-40B7-89FA-B3C16519BFBD}"/>
              </a:ext>
            </a:extLst>
          </p:cNvPr>
          <p:cNvSpPr txBox="1"/>
          <p:nvPr/>
        </p:nvSpPr>
        <p:spPr>
          <a:xfrm>
            <a:off x="6268216" y="4127697"/>
            <a:ext cx="310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Refer to the container by name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8A1FA-3BE7-4B38-8F49-26786F4BC401}"/>
              </a:ext>
            </a:extLst>
          </p:cNvPr>
          <p:cNvSpPr/>
          <p:nvPr/>
        </p:nvSpPr>
        <p:spPr>
          <a:xfrm>
            <a:off x="3784848" y="5609275"/>
            <a:ext cx="840418" cy="245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84F651-AFD8-4987-A0D9-FF18415BEAD5}"/>
              </a:ext>
            </a:extLst>
          </p:cNvPr>
          <p:cNvCxnSpPr>
            <a:cxnSpLocks/>
          </p:cNvCxnSpPr>
          <p:nvPr/>
        </p:nvCxnSpPr>
        <p:spPr>
          <a:xfrm>
            <a:off x="4642667" y="5726940"/>
            <a:ext cx="7993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E5128C-0FA5-4BA7-807F-5E39107CC8C2}"/>
              </a:ext>
            </a:extLst>
          </p:cNvPr>
          <p:cNvSpPr txBox="1"/>
          <p:nvPr/>
        </p:nvSpPr>
        <p:spPr>
          <a:xfrm>
            <a:off x="5459413" y="5542274"/>
            <a:ext cx="31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Refer to the container by name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4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44D5-1D27-472E-BC36-D1AA288B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nl-BE" dirty="0"/>
          </a:p>
        </p:txBody>
      </p:sp>
      <p:pic>
        <p:nvPicPr>
          <p:cNvPr id="2052" name="Picture 4" descr="Gitpod Status">
            <a:extLst>
              <a:ext uri="{FF2B5EF4-FFF2-40B4-BE49-F238E27FC236}">
                <a16:creationId xmlns:a16="http://schemas.microsoft.com/office/drawing/2014/main" id="{8A63A95F-25A5-4198-A5D4-44D0348BC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22" y="0"/>
            <a:ext cx="4392773" cy="145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BC1410-7261-4146-A97F-DE7B1181C170}"/>
              </a:ext>
            </a:extLst>
          </p:cNvPr>
          <p:cNvSpPr txBox="1"/>
          <p:nvPr/>
        </p:nvSpPr>
        <p:spPr>
          <a:xfrm>
            <a:off x="834501" y="1091953"/>
            <a:ext cx="1042238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Exercises available on:</a:t>
            </a:r>
          </a:p>
          <a:p>
            <a:r>
              <a:rPr lang="en-US" sz="2400" dirty="0">
                <a:hlinkClick r:id="rId3"/>
              </a:rPr>
              <a:t>https://github.com/jonascrevecoeur/docker-training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Gitpod</a:t>
            </a:r>
            <a:r>
              <a:rPr lang="en-US" sz="2400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You define your workspace via a </a:t>
            </a:r>
            <a:r>
              <a:rPr lang="en-US" sz="2400" dirty="0" err="1"/>
              <a:t>Dockerfile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err="1"/>
              <a:t>Gitpod</a:t>
            </a:r>
            <a:r>
              <a:rPr lang="en-US" sz="2400" dirty="0"/>
              <a:t> builds and runs this container remotely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You connect remotely to this container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/>
              <a:t>Important, the free version of </a:t>
            </a:r>
            <a:r>
              <a:rPr lang="en-US" sz="2400" dirty="0" err="1"/>
              <a:t>Gitpod</a:t>
            </a:r>
            <a:r>
              <a:rPr lang="en-US" sz="2400" dirty="0"/>
              <a:t> has a timeout of 30 minutes. So make sure to commit your work regularly:</a:t>
            </a:r>
          </a:p>
          <a:p>
            <a:endParaRPr lang="en-US" sz="2400" dirty="0"/>
          </a:p>
          <a:p>
            <a:r>
              <a:rPr lang="en-US" sz="2400" dirty="0"/>
              <a:t>git add .</a:t>
            </a:r>
          </a:p>
          <a:p>
            <a:r>
              <a:rPr lang="en-US" sz="2400" dirty="0"/>
              <a:t>git commit –m “&lt;commit msg&gt;”</a:t>
            </a:r>
          </a:p>
          <a:p>
            <a:r>
              <a:rPr lang="en-US" sz="2400" dirty="0"/>
              <a:t>git push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651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F49F-DF25-43D7-9DE6-AB027EB7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ports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0129-71DF-4F6D-8244-BDD468F7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Until now we have communicated with our running docker containers using the terminal in interactive –it mode.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containers expose ports for interacting with the container. To use these ports, they have to be mapped to ports of the host machine.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>
                <a:solidFill>
                  <a:srgbClr val="00B0F0"/>
                </a:solidFill>
              </a:rPr>
              <a:t>docker container run </a:t>
            </a:r>
            <a:r>
              <a:rPr lang="en-US" dirty="0"/>
              <a:t>add the option: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-p &lt;port host machine&gt;:&lt;port container&gt;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73692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F5C0-A31E-4B56-849A-606568B4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ports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56A2-3BEB-490E-8571-CB1FA0BB6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69" y="946395"/>
            <a:ext cx="11383107" cy="4971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Nginx is a popular webserver, which exposes port 80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627E871-6BBD-4E39-AA50-37C663902742}"/>
              </a:ext>
            </a:extLst>
          </p:cNvPr>
          <p:cNvSpPr/>
          <p:nvPr/>
        </p:nvSpPr>
        <p:spPr>
          <a:xfrm>
            <a:off x="6454066" y="1464816"/>
            <a:ext cx="887767" cy="399008"/>
          </a:xfrm>
          <a:custGeom>
            <a:avLst/>
            <a:gdLst>
              <a:gd name="connsiteX0" fmla="*/ 887767 w 887767"/>
              <a:gd name="connsiteY0" fmla="*/ 363984 h 399008"/>
              <a:gd name="connsiteX1" fmla="*/ 435006 w 887767"/>
              <a:gd name="connsiteY1" fmla="*/ 363984 h 399008"/>
              <a:gd name="connsiteX2" fmla="*/ 0 w 887767"/>
              <a:gd name="connsiteY2" fmla="*/ 0 h 39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767" h="399008">
                <a:moveTo>
                  <a:pt x="887767" y="363984"/>
                </a:moveTo>
                <a:cubicBezTo>
                  <a:pt x="735367" y="394316"/>
                  <a:pt x="582967" y="424648"/>
                  <a:pt x="435006" y="363984"/>
                </a:cubicBezTo>
                <a:cubicBezTo>
                  <a:pt x="287045" y="303320"/>
                  <a:pt x="143522" y="151660"/>
                  <a:pt x="0" y="0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80BEF-9D93-411D-B4DC-1E31A40192C8}"/>
              </a:ext>
            </a:extLst>
          </p:cNvPr>
          <p:cNvSpPr txBox="1"/>
          <p:nvPr/>
        </p:nvSpPr>
        <p:spPr>
          <a:xfrm>
            <a:off x="7514258" y="1464816"/>
            <a:ext cx="46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find out which ports are exposed read the documentation of the image:</a:t>
            </a:r>
            <a:br>
              <a:rPr lang="en-US" dirty="0"/>
            </a:br>
            <a:r>
              <a:rPr lang="en-US" dirty="0">
                <a:hlinkClick r:id="rId2"/>
              </a:rPr>
              <a:t>https://hub.docker.com/_/nginx</a:t>
            </a:r>
            <a:r>
              <a:rPr lang="en-US" dirty="0"/>
              <a:t> 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A697A-A467-4690-BE63-318F19F83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08" y="2580956"/>
            <a:ext cx="12335832" cy="32620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A386F5-97EF-4557-AA3C-30FA94B4E85D}"/>
              </a:ext>
            </a:extLst>
          </p:cNvPr>
          <p:cNvSpPr/>
          <p:nvPr/>
        </p:nvSpPr>
        <p:spPr>
          <a:xfrm>
            <a:off x="3822192" y="2571812"/>
            <a:ext cx="1344168" cy="217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3FB0-3792-4EDC-9EE2-DE6860C6399D}"/>
              </a:ext>
            </a:extLst>
          </p:cNvPr>
          <p:cNvSpPr txBox="1"/>
          <p:nvPr/>
        </p:nvSpPr>
        <p:spPr>
          <a:xfrm>
            <a:off x="5166360" y="2879226"/>
            <a:ext cx="637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 the image in detached mode and forward port 1234 on the local machine to port 80 of the container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4AE45-6937-4A80-B224-A6CF06E46A82}"/>
              </a:ext>
            </a:extLst>
          </p:cNvPr>
          <p:cNvCxnSpPr/>
          <p:nvPr/>
        </p:nvCxnSpPr>
        <p:spPr>
          <a:xfrm flipH="1" flipV="1">
            <a:off x="4654296" y="2798064"/>
            <a:ext cx="365760" cy="384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00808E-18FB-458F-9D27-E13FF9376E5F}"/>
              </a:ext>
            </a:extLst>
          </p:cNvPr>
          <p:cNvSpPr txBox="1">
            <a:spLocks/>
          </p:cNvSpPr>
          <p:nvPr/>
        </p:nvSpPr>
        <p:spPr>
          <a:xfrm>
            <a:off x="301868" y="6134639"/>
            <a:ext cx="11383107" cy="49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Assess the webpage by typing </a:t>
            </a:r>
            <a:r>
              <a:rPr lang="en-US" dirty="0">
                <a:hlinkClick r:id="rId4"/>
              </a:rPr>
              <a:t>http://localhost:1234</a:t>
            </a:r>
            <a:r>
              <a:rPr lang="en-US" dirty="0"/>
              <a:t> in a browser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16788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CFB6-9AB0-4C1B-90AE-E835FE37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29677-5B20-4478-8D7B-15E6BB65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option </a:t>
            </a:r>
            <a:r>
              <a:rPr lang="en-US" dirty="0">
                <a:solidFill>
                  <a:srgbClr val="00B0F0"/>
                </a:solidFill>
              </a:rPr>
              <a:t>–v</a:t>
            </a:r>
            <a:r>
              <a:rPr lang="en-US" dirty="0"/>
              <a:t> maps a local volume (folder) to a folder in the container.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v &lt;local file path (absolute)&gt; : &lt; container file path (absolute) &gt; : &lt; settings &gt;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8499B-D2E8-4C75-87A4-73FE877E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4" y="2916950"/>
            <a:ext cx="11494818" cy="11223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822F1E-C4B0-4C87-97A9-6DADD3139DD2}"/>
              </a:ext>
            </a:extLst>
          </p:cNvPr>
          <p:cNvSpPr/>
          <p:nvPr/>
        </p:nvSpPr>
        <p:spPr>
          <a:xfrm>
            <a:off x="1118586" y="3586579"/>
            <a:ext cx="7901127" cy="2308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719403E-101B-472E-B2D6-2E7910A40ACF}"/>
              </a:ext>
            </a:extLst>
          </p:cNvPr>
          <p:cNvSpPr/>
          <p:nvPr/>
        </p:nvSpPr>
        <p:spPr>
          <a:xfrm>
            <a:off x="2111454" y="3790765"/>
            <a:ext cx="613991" cy="586599"/>
          </a:xfrm>
          <a:custGeom>
            <a:avLst/>
            <a:gdLst>
              <a:gd name="connsiteX0" fmla="*/ 116841 w 613991"/>
              <a:gd name="connsiteY0" fmla="*/ 0 h 586599"/>
              <a:gd name="connsiteX1" fmla="*/ 1431 w 613991"/>
              <a:gd name="connsiteY1" fmla="*/ 284085 h 586599"/>
              <a:gd name="connsiteX2" fmla="*/ 187863 w 613991"/>
              <a:gd name="connsiteY2" fmla="*/ 550416 h 586599"/>
              <a:gd name="connsiteX3" fmla="*/ 613991 w 613991"/>
              <a:gd name="connsiteY3" fmla="*/ 577049 h 58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3991" h="586599">
                <a:moveTo>
                  <a:pt x="116841" y="0"/>
                </a:moveTo>
                <a:cubicBezTo>
                  <a:pt x="53217" y="96174"/>
                  <a:pt x="-10406" y="192349"/>
                  <a:pt x="1431" y="284085"/>
                </a:cubicBezTo>
                <a:cubicBezTo>
                  <a:pt x="13268" y="375821"/>
                  <a:pt x="85770" y="501589"/>
                  <a:pt x="187863" y="550416"/>
                </a:cubicBezTo>
                <a:cubicBezTo>
                  <a:pt x="289956" y="599243"/>
                  <a:pt x="451973" y="588146"/>
                  <a:pt x="613991" y="577049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0E33C-6765-428A-8EC9-2C189BF157AD}"/>
              </a:ext>
            </a:extLst>
          </p:cNvPr>
          <p:cNvSpPr txBox="1"/>
          <p:nvPr/>
        </p:nvSpPr>
        <p:spPr>
          <a:xfrm>
            <a:off x="2725445" y="4192698"/>
            <a:ext cx="238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Absolute, local file path</a:t>
            </a:r>
            <a:endParaRPr lang="nl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2B21D1-0526-4F90-8477-623728651C27}"/>
              </a:ext>
            </a:extLst>
          </p:cNvPr>
          <p:cNvSpPr/>
          <p:nvPr/>
        </p:nvSpPr>
        <p:spPr>
          <a:xfrm>
            <a:off x="9135122" y="3586580"/>
            <a:ext cx="1873189" cy="204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693667-2614-454B-8F1D-C52DDAFAE849}"/>
              </a:ext>
            </a:extLst>
          </p:cNvPr>
          <p:cNvCxnSpPr>
            <a:stCxn id="11" idx="2"/>
          </p:cNvCxnSpPr>
          <p:nvPr/>
        </p:nvCxnSpPr>
        <p:spPr>
          <a:xfrm flipH="1">
            <a:off x="9721049" y="3790766"/>
            <a:ext cx="350668" cy="665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7A33C9-F40E-4CC8-8E80-E3973943B666}"/>
              </a:ext>
            </a:extLst>
          </p:cNvPr>
          <p:cNvSpPr txBox="1"/>
          <p:nvPr/>
        </p:nvSpPr>
        <p:spPr>
          <a:xfrm>
            <a:off x="8558963" y="4515863"/>
            <a:ext cx="3331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in the container</a:t>
            </a:r>
          </a:p>
          <a:p>
            <a:r>
              <a:rPr lang="en-US" dirty="0">
                <a:sym typeface="Wingdings" panose="05000000000000000000" pitchFamily="2" charset="2"/>
              </a:rPr>
              <a:t> Obtained from documentation</a:t>
            </a:r>
            <a:endParaRPr lang="nl-B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1390A-5B89-40C9-A67B-8F5AF36E1D65}"/>
              </a:ext>
            </a:extLst>
          </p:cNvPr>
          <p:cNvSpPr/>
          <p:nvPr/>
        </p:nvSpPr>
        <p:spPr>
          <a:xfrm>
            <a:off x="11114842" y="3586579"/>
            <a:ext cx="213064" cy="230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EA56E1-0920-4987-82CA-22A7FF1FDD0B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11194742" y="2814221"/>
            <a:ext cx="26632" cy="772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288A02-3804-42BA-8199-E47FD25D9460}"/>
              </a:ext>
            </a:extLst>
          </p:cNvPr>
          <p:cNvSpPr txBox="1"/>
          <p:nvPr/>
        </p:nvSpPr>
        <p:spPr>
          <a:xfrm>
            <a:off x="10650037" y="2463587"/>
            <a:ext cx="110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only</a:t>
            </a:r>
            <a:endParaRPr lang="nl-B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679BC0-ECFA-4FDA-806C-3A1865418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94" y="4832588"/>
            <a:ext cx="5318533" cy="1965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232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5458-C383-4F27-8751-227DE5A3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8A64-200B-4113-9ECE-12B25AB51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69" y="946395"/>
            <a:ext cx="11383107" cy="10333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data science you often work locally on projects that will be deployed remotely.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Ensure that your application runs the same locally as remotely.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F22FA0-7FDB-4172-A988-10C41DCFB3C6}"/>
              </a:ext>
            </a:extLst>
          </p:cNvPr>
          <p:cNvSpPr/>
          <p:nvPr/>
        </p:nvSpPr>
        <p:spPr>
          <a:xfrm>
            <a:off x="1216240" y="2299317"/>
            <a:ext cx="3666477" cy="41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Works locally</a:t>
            </a:r>
            <a:endParaRPr lang="nl-B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FAD368-DA5C-4F50-9B46-B4E3C07538FC}"/>
              </a:ext>
            </a:extLst>
          </p:cNvPr>
          <p:cNvSpPr/>
          <p:nvPr/>
        </p:nvSpPr>
        <p:spPr>
          <a:xfrm>
            <a:off x="6906315" y="2299317"/>
            <a:ext cx="3666477" cy="41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But might fail remotely</a:t>
            </a:r>
            <a:endParaRPr lang="nl-B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45C4E-F39D-4A97-94B4-6CC71A18940C}"/>
              </a:ext>
            </a:extLst>
          </p:cNvPr>
          <p:cNvSpPr txBox="1"/>
          <p:nvPr/>
        </p:nvSpPr>
        <p:spPr>
          <a:xfrm>
            <a:off x="1216240" y="3068210"/>
            <a:ext cx="45364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read.csv(“C:\Users\u0110176\...\file.csv”)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–m “script.py”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require(“</a:t>
            </a:r>
            <a:r>
              <a:rPr lang="en-US" dirty="0" err="1"/>
              <a:t>tidyverse</a:t>
            </a:r>
            <a:r>
              <a:rPr lang="en-US" dirty="0"/>
              <a:t>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&lt;- </a:t>
            </a:r>
            <a:r>
              <a:rPr lang="en-US" dirty="0" err="1"/>
              <a:t>nlm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, c(0.5))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format(date, “%b”) == “Jan”</a:t>
            </a:r>
          </a:p>
          <a:p>
            <a:endParaRPr lang="nl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279A3-B274-4525-BD76-0FDB9A8A9766}"/>
              </a:ext>
            </a:extLst>
          </p:cNvPr>
          <p:cNvSpPr txBox="1"/>
          <p:nvPr/>
        </p:nvSpPr>
        <p:spPr>
          <a:xfrm>
            <a:off x="6906315" y="3068210"/>
            <a:ext cx="49489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local files are unavailable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the required software is not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the required packages are not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“stochastic” functions return a different </a:t>
            </a:r>
            <a:br>
              <a:rPr lang="en-US" dirty="0"/>
            </a:br>
            <a:r>
              <a:rPr lang="en-US" dirty="0"/>
              <a:t>output depending on the OS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the remote server uses different</a:t>
            </a:r>
            <a:br>
              <a:rPr lang="en-US" dirty="0"/>
            </a:br>
            <a:r>
              <a:rPr lang="en-US" dirty="0"/>
              <a:t>language settings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081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3F12-EF82-474D-875B-D4FE2733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docker exec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8FF4-6E25-4348-A783-ECFED2FD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debugging tool for containers … with also some other use cases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Execute a command on a running container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&gt; docker container exec stop &lt;options&gt; &lt;container names or ids&gt; &lt;command&gt;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3571E-6EB9-456F-84A7-12A0EE86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2" y="2931538"/>
            <a:ext cx="11755428" cy="292484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FE8ADA-0A38-471D-ABA9-4B77144246FF}"/>
              </a:ext>
            </a:extLst>
          </p:cNvPr>
          <p:cNvCxnSpPr/>
          <p:nvPr/>
        </p:nvCxnSpPr>
        <p:spPr>
          <a:xfrm>
            <a:off x="1376039" y="3622089"/>
            <a:ext cx="26810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CC0002-F1C5-4B9A-8735-3171890F3117}"/>
              </a:ext>
            </a:extLst>
          </p:cNvPr>
          <p:cNvSpPr txBox="1"/>
          <p:nvPr/>
        </p:nvSpPr>
        <p:spPr>
          <a:xfrm>
            <a:off x="4147292" y="3437423"/>
            <a:ext cx="532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Automatically remove the container when it is stopped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4676CC-718E-4246-B2DF-4D9D44BEE11A}"/>
              </a:ext>
            </a:extLst>
          </p:cNvPr>
          <p:cNvSpPr/>
          <p:nvPr/>
        </p:nvSpPr>
        <p:spPr>
          <a:xfrm>
            <a:off x="3719744" y="4447719"/>
            <a:ext cx="337351" cy="2574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A9950-3E75-413F-A28F-7F57A890441C}"/>
              </a:ext>
            </a:extLst>
          </p:cNvPr>
          <p:cNvSpPr/>
          <p:nvPr/>
        </p:nvSpPr>
        <p:spPr>
          <a:xfrm>
            <a:off x="5282215" y="4447719"/>
            <a:ext cx="452761" cy="2574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FA7BBE-1BE0-4A07-9FF6-5C665A7B099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734976" y="4576443"/>
            <a:ext cx="5859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918472-693E-4D8B-8414-58C5E46E3B92}"/>
              </a:ext>
            </a:extLst>
          </p:cNvPr>
          <p:cNvSpPr txBox="1"/>
          <p:nvPr/>
        </p:nvSpPr>
        <p:spPr>
          <a:xfrm>
            <a:off x="6411098" y="4393962"/>
            <a:ext cx="435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Get interactive access to the containers shell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402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17FF-0B2D-43D7-81E1-0511082C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nl-BE" dirty="0"/>
          </a:p>
        </p:txBody>
      </p:sp>
      <p:pic>
        <p:nvPicPr>
          <p:cNvPr id="1026" name="Picture 2" descr="Nginx 1.18.0 is here and these are its most important changes | Linux  Addicts">
            <a:extLst>
              <a:ext uri="{FF2B5EF4-FFF2-40B4-BE49-F238E27FC236}">
                <a16:creationId xmlns:a16="http://schemas.microsoft.com/office/drawing/2014/main" id="{EA496189-6295-47AC-AB8A-AE8D2D79C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86" y="2261910"/>
            <a:ext cx="5258400" cy="210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hiny for Python">
            <a:extLst>
              <a:ext uri="{FF2B5EF4-FFF2-40B4-BE49-F238E27FC236}">
                <a16:creationId xmlns:a16="http://schemas.microsoft.com/office/drawing/2014/main" id="{9D02E9A3-284C-468D-B866-992896D4D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89" y="2052033"/>
            <a:ext cx="2375906" cy="275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427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2DD8-8E17-4914-A537-D8161D15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</a:t>
            </a:r>
            <a:r>
              <a:rPr lang="en-US" dirty="0" err="1"/>
              <a:t>Dockerfile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6B7F4-E76B-42D0-889F-E45259F07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69" y="946394"/>
            <a:ext cx="16543846" cy="75311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Hello world in the Docker universe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Folder with files:</a:t>
            </a:r>
          </a:p>
          <a:p>
            <a:pPr lvl="1"/>
            <a:r>
              <a:rPr lang="en-US" dirty="0" err="1"/>
              <a:t>Dockerfile</a:t>
            </a:r>
            <a:r>
              <a:rPr lang="en-US" dirty="0"/>
              <a:t> (no extension) </a:t>
            </a:r>
          </a:p>
          <a:p>
            <a:pPr lvl="1"/>
            <a:r>
              <a:rPr lang="en-US" dirty="0"/>
              <a:t>script.sh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Script.sh: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Prints “Hello world from inside a container!”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Executed when the container is created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Dockerfile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/>
              <a:t>Describes the container through code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3EFEE3-AF51-4BAA-8799-D20B9175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591" y="1868195"/>
            <a:ext cx="3512003" cy="109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FDE38A-654A-4689-B9E7-35E738AEC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974" y="4475413"/>
            <a:ext cx="4483723" cy="1966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247DBF-CCF7-430D-BCBC-704A925F7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974" y="3364992"/>
            <a:ext cx="5673177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99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5622-2D46-4364-8FE4-28D16AF3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</a:t>
            </a:r>
            <a:r>
              <a:rPr lang="en-US" dirty="0" err="1"/>
              <a:t>Dockerfile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630A-9175-477F-A05B-BAE79DFAC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pPr lvl="1"/>
            <a:r>
              <a:rPr lang="en-US" dirty="0"/>
              <a:t>Add layers to an existing Docker image</a:t>
            </a:r>
          </a:p>
          <a:p>
            <a:pPr lvl="1"/>
            <a:r>
              <a:rPr lang="en-US" dirty="0"/>
              <a:t>Always the first line of a </a:t>
            </a:r>
            <a:r>
              <a:rPr lang="en-US" dirty="0" err="1"/>
              <a:t>Dockerfile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WORKDIR</a:t>
            </a:r>
          </a:p>
          <a:p>
            <a:pPr lvl="1"/>
            <a:r>
              <a:rPr lang="en-US" dirty="0"/>
              <a:t>Create folder (if not exists) and move to it</a:t>
            </a:r>
          </a:p>
          <a:p>
            <a:pPr lvl="1"/>
            <a:r>
              <a:rPr lang="en-US" dirty="0"/>
              <a:t>Equivalent to </a:t>
            </a:r>
            <a:r>
              <a:rPr lang="en-US" dirty="0" err="1"/>
              <a:t>mkdir</a:t>
            </a:r>
            <a:r>
              <a:rPr lang="en-US" dirty="0"/>
              <a:t> + cd in a </a:t>
            </a:r>
            <a:r>
              <a:rPr lang="en-US" dirty="0" err="1"/>
              <a:t>linux</a:t>
            </a:r>
            <a:r>
              <a:rPr lang="en-US" dirty="0"/>
              <a:t> terminal</a:t>
            </a:r>
          </a:p>
          <a:p>
            <a:endParaRPr lang="en-US" dirty="0"/>
          </a:p>
          <a:p>
            <a:r>
              <a:rPr lang="en-US" dirty="0"/>
              <a:t>COPY</a:t>
            </a:r>
          </a:p>
          <a:p>
            <a:pPr lvl="1"/>
            <a:r>
              <a:rPr lang="en-US" dirty="0"/>
              <a:t>Copy local files into the container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COPY script.sh .  </a:t>
            </a:r>
            <a:r>
              <a:rPr lang="en-US" dirty="0"/>
              <a:t>copies the file script.sh in my current directory to the directory where I’m currently located in the container, i.e. /app </a:t>
            </a:r>
          </a:p>
          <a:p>
            <a:pPr lvl="1"/>
            <a:r>
              <a:rPr lang="en-US" dirty="0"/>
              <a:t>You can have multiple COPY statements in a </a:t>
            </a:r>
            <a:r>
              <a:rPr lang="en-US" dirty="0" err="1"/>
              <a:t>Dockerfile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2A128-6292-4B1D-B953-6F683807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638" y="241551"/>
            <a:ext cx="5177493" cy="227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60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5622-2D46-4364-8FE4-28D16AF3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</a:t>
            </a:r>
            <a:r>
              <a:rPr lang="en-US" dirty="0" err="1"/>
              <a:t>Dockerfile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630A-9175-477F-A05B-BAE79DFAC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  <a:p>
            <a:pPr lvl="1"/>
            <a:r>
              <a:rPr lang="en-US" dirty="0"/>
              <a:t>Run code in the shell of the machine</a:t>
            </a:r>
          </a:p>
          <a:p>
            <a:pPr lvl="1"/>
            <a:r>
              <a:rPr lang="en-US" dirty="0"/>
              <a:t>On Linux this is equivalent to /bin/</a:t>
            </a:r>
            <a:r>
              <a:rPr lang="en-US" dirty="0" err="1"/>
              <a:t>sh</a:t>
            </a:r>
            <a:r>
              <a:rPr lang="en-US" dirty="0"/>
              <a:t> –c</a:t>
            </a:r>
          </a:p>
          <a:p>
            <a:pPr lvl="1"/>
            <a:r>
              <a:rPr lang="en-US" dirty="0" err="1"/>
              <a:t>Dockerfiles</a:t>
            </a:r>
            <a:r>
              <a:rPr lang="en-US" dirty="0"/>
              <a:t> usually have many RUN statements.</a:t>
            </a:r>
            <a:br>
              <a:rPr lang="en-US" dirty="0"/>
            </a:br>
            <a:r>
              <a:rPr lang="en-US" dirty="0"/>
              <a:t>There are even advantages in breaking long</a:t>
            </a:r>
            <a:br>
              <a:rPr lang="en-US" dirty="0"/>
            </a:br>
            <a:r>
              <a:rPr lang="en-US" dirty="0"/>
              <a:t>RUN statements into multiple shorter RUN statements.</a:t>
            </a:r>
          </a:p>
          <a:p>
            <a:pPr lvl="1"/>
            <a:endParaRPr lang="en-US" dirty="0"/>
          </a:p>
          <a:p>
            <a:r>
              <a:rPr lang="en-US" dirty="0"/>
              <a:t>CMD</a:t>
            </a:r>
          </a:p>
          <a:p>
            <a:pPr lvl="1"/>
            <a:r>
              <a:rPr lang="en-US" dirty="0"/>
              <a:t>Sets the default code to run when starting the container</a:t>
            </a:r>
          </a:p>
          <a:p>
            <a:pPr lvl="1"/>
            <a:r>
              <a:rPr lang="en-US" dirty="0"/>
              <a:t>Can be overwritten in the </a:t>
            </a:r>
            <a:r>
              <a:rPr lang="en-US" dirty="0">
                <a:solidFill>
                  <a:srgbClr val="00B0F0"/>
                </a:solidFill>
              </a:rPr>
              <a:t>container run </a:t>
            </a:r>
            <a:r>
              <a:rPr lang="en-US" dirty="0"/>
              <a:t>command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2A128-6292-4B1D-B953-6F683807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638" y="241551"/>
            <a:ext cx="5177493" cy="227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85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630B-B16C-466C-BEAA-C379BC06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Docker image build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0B21-336E-4556-AFED-5AFDD3DF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69" y="946394"/>
            <a:ext cx="11383107" cy="8757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Build a Docker image from a </a:t>
            </a:r>
            <a:r>
              <a:rPr lang="en-US" dirty="0" err="1"/>
              <a:t>Dockerfile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&gt; docker image build –t &lt; image name &gt;:&lt;tag&gt;  &lt;path to the </a:t>
            </a:r>
            <a:r>
              <a:rPr lang="en-US" dirty="0" err="1">
                <a:solidFill>
                  <a:srgbClr val="00B0F0"/>
                </a:solidFill>
              </a:rPr>
              <a:t>Dockerfile</a:t>
            </a:r>
            <a:r>
              <a:rPr lang="en-US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BB6F0-FD20-4E38-B7D4-48C8DFEC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48" y="1943121"/>
            <a:ext cx="8490155" cy="47825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E89E04-579D-4BA9-87BD-A48AC01099CB}"/>
              </a:ext>
            </a:extLst>
          </p:cNvPr>
          <p:cNvSpPr/>
          <p:nvPr/>
        </p:nvSpPr>
        <p:spPr>
          <a:xfrm>
            <a:off x="4419600" y="1924277"/>
            <a:ext cx="1676400" cy="241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5FD4A9-28FC-4745-85B8-2CD95F3C9FE3}"/>
              </a:ext>
            </a:extLst>
          </p:cNvPr>
          <p:cNvCxnSpPr>
            <a:stCxn id="5" idx="3"/>
          </p:cNvCxnSpPr>
          <p:nvPr/>
        </p:nvCxnSpPr>
        <p:spPr>
          <a:xfrm>
            <a:off x="6096000" y="2045214"/>
            <a:ext cx="3314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1F1AF1-B99A-4B4E-95F7-056FCDF86294}"/>
              </a:ext>
            </a:extLst>
          </p:cNvPr>
          <p:cNvSpPr txBox="1"/>
          <p:nvPr/>
        </p:nvSpPr>
        <p:spPr>
          <a:xfrm>
            <a:off x="6427433" y="1860548"/>
            <a:ext cx="40342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Navigate to the location of the </a:t>
            </a:r>
            <a:r>
              <a:rPr lang="en-US" dirty="0" err="1">
                <a:solidFill>
                  <a:srgbClr val="FF0000"/>
                </a:solidFill>
              </a:rPr>
              <a:t>Dockerfile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76DA39-307E-459C-B80E-25B52222D18F}"/>
              </a:ext>
            </a:extLst>
          </p:cNvPr>
          <p:cNvCxnSpPr/>
          <p:nvPr/>
        </p:nvCxnSpPr>
        <p:spPr>
          <a:xfrm>
            <a:off x="5993422" y="3675355"/>
            <a:ext cx="1259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0CF3BF-0E0E-40A0-A831-9B023E4909D1}"/>
              </a:ext>
            </a:extLst>
          </p:cNvPr>
          <p:cNvSpPr txBox="1"/>
          <p:nvPr/>
        </p:nvSpPr>
        <p:spPr>
          <a:xfrm>
            <a:off x="7253056" y="3498124"/>
            <a:ext cx="19822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layer is cached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0B593F5-1441-4467-8A05-701CD987371B}"/>
              </a:ext>
            </a:extLst>
          </p:cNvPr>
          <p:cNvSpPr/>
          <p:nvPr/>
        </p:nvSpPr>
        <p:spPr>
          <a:xfrm>
            <a:off x="4110361" y="4208016"/>
            <a:ext cx="159798" cy="5859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56552-27F2-482A-B48D-730CD1F99648}"/>
              </a:ext>
            </a:extLst>
          </p:cNvPr>
          <p:cNvSpPr txBox="1"/>
          <p:nvPr/>
        </p:nvSpPr>
        <p:spPr>
          <a:xfrm>
            <a:off x="4419600" y="4295675"/>
            <a:ext cx="43249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These layers are created during docker build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65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0DD7-93D4-44C4-986C-0748B830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layers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D644-845D-4945-A048-5689584B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going to create a Python container, which runs a simple script.</a:t>
            </a:r>
            <a:br>
              <a:rPr lang="en-US" dirty="0"/>
            </a:br>
            <a:r>
              <a:rPr lang="en-US" dirty="0"/>
              <a:t>This script requires {pandas}, which we install using pip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E7F0D-DE3D-463A-8E51-58A3F5E83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2" y="2025560"/>
            <a:ext cx="6544805" cy="1475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EE31A-D7B7-4161-940F-EE3953FB8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21" y="3634524"/>
            <a:ext cx="5821291" cy="999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FBA4E-217D-4E26-B254-DE0195AA9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454" y="2025560"/>
            <a:ext cx="6550269" cy="3522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A6F35D-0BCC-4396-897E-66712F5BA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21" y="4758760"/>
            <a:ext cx="5250646" cy="18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01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E7D1-3065-4E3E-8A3D-BC27FF29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layers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2B1C0-6223-45C4-9832-DB0FFADCB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77" y="1326995"/>
            <a:ext cx="11592245" cy="492288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A165CB6-424A-4888-A8F1-9959499C36D1}"/>
              </a:ext>
            </a:extLst>
          </p:cNvPr>
          <p:cNvSpPr/>
          <p:nvPr/>
        </p:nvSpPr>
        <p:spPr>
          <a:xfrm>
            <a:off x="11252929" y="2130641"/>
            <a:ext cx="639193" cy="443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E58C55-8BEB-42CE-8779-E0794B041D17}"/>
              </a:ext>
            </a:extLst>
          </p:cNvPr>
          <p:cNvSpPr/>
          <p:nvPr/>
        </p:nvSpPr>
        <p:spPr>
          <a:xfrm>
            <a:off x="11316553" y="5309063"/>
            <a:ext cx="639193" cy="443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33465D-05B2-4183-9CB7-ABD4DEA977C2}"/>
              </a:ext>
            </a:extLst>
          </p:cNvPr>
          <p:cNvCxnSpPr/>
          <p:nvPr/>
        </p:nvCxnSpPr>
        <p:spPr>
          <a:xfrm>
            <a:off x="4012707" y="5531005"/>
            <a:ext cx="72402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63EDCB-4F00-4757-9AE6-4C59874D815E}"/>
              </a:ext>
            </a:extLst>
          </p:cNvPr>
          <p:cNvCxnSpPr/>
          <p:nvPr/>
        </p:nvCxnSpPr>
        <p:spPr>
          <a:xfrm>
            <a:off x="5344357" y="2352583"/>
            <a:ext cx="59085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F944D8-BDDC-4139-9417-23EC69C5061A}"/>
              </a:ext>
            </a:extLst>
          </p:cNvPr>
          <p:cNvSpPr txBox="1"/>
          <p:nvPr/>
        </p:nvSpPr>
        <p:spPr>
          <a:xfrm>
            <a:off x="237733" y="804639"/>
            <a:ext cx="6847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There are two slow tasks when building the container</a:t>
            </a:r>
            <a:endParaRPr lang="nl-BE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900BD-AEFD-40C5-A242-A081696B6D24}"/>
              </a:ext>
            </a:extLst>
          </p:cNvPr>
          <p:cNvSpPr txBox="1"/>
          <p:nvPr/>
        </p:nvSpPr>
        <p:spPr>
          <a:xfrm>
            <a:off x="6277210" y="2059620"/>
            <a:ext cx="3956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Downloading metadata from </a:t>
            </a:r>
            <a:r>
              <a:rPr lang="en-US" dirty="0" err="1">
                <a:solidFill>
                  <a:srgbClr val="FF0000"/>
                </a:solidFill>
              </a:rPr>
              <a:t>Dockerhub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950E1-962A-463D-A12A-BE9E163F87AF}"/>
              </a:ext>
            </a:extLst>
          </p:cNvPr>
          <p:cNvSpPr txBox="1"/>
          <p:nvPr/>
        </p:nvSpPr>
        <p:spPr>
          <a:xfrm>
            <a:off x="6666880" y="5161673"/>
            <a:ext cx="1931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Installing packages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738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0E97-B315-467E-80B8-CAC17153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layers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6361-9B12-43C6-8E54-91F7A8C1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rebuild the image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054F1-1474-4DD9-A240-13148335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69" y="1631951"/>
            <a:ext cx="11606806" cy="308209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108E36-1AD1-4057-A52B-935E936FD243}"/>
              </a:ext>
            </a:extLst>
          </p:cNvPr>
          <p:cNvCxnSpPr/>
          <p:nvPr/>
        </p:nvCxnSpPr>
        <p:spPr>
          <a:xfrm>
            <a:off x="4287915" y="3826276"/>
            <a:ext cx="6400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4A31DC-C31A-4B96-B06E-58A82921D85B}"/>
              </a:ext>
            </a:extLst>
          </p:cNvPr>
          <p:cNvSpPr/>
          <p:nvPr/>
        </p:nvSpPr>
        <p:spPr>
          <a:xfrm>
            <a:off x="10688715" y="3604334"/>
            <a:ext cx="639193" cy="443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3E853-AE53-4F76-AC40-C645DFB82D7E}"/>
              </a:ext>
            </a:extLst>
          </p:cNvPr>
          <p:cNvSpPr txBox="1"/>
          <p:nvPr/>
        </p:nvSpPr>
        <p:spPr>
          <a:xfrm>
            <a:off x="4695399" y="3512901"/>
            <a:ext cx="532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Rebuilding is fast as the package layer has been cached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401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0DE9-5E78-43FE-BDE4-D05DE912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layers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18B1-5A0C-45FE-9393-FB3F4481F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69" y="946394"/>
            <a:ext cx="11383107" cy="4917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Edit script.py and rebuild the container once more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B398F-9439-4490-AF49-BFCEA1627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4" y="1575257"/>
            <a:ext cx="12086606" cy="306776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ECBF79-2314-452A-BBE6-C60AF6347844}"/>
              </a:ext>
            </a:extLst>
          </p:cNvPr>
          <p:cNvCxnSpPr/>
          <p:nvPr/>
        </p:nvCxnSpPr>
        <p:spPr>
          <a:xfrm>
            <a:off x="3391270" y="3852909"/>
            <a:ext cx="82937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1B4EA8E-1778-4CD8-B0FE-80D8A93E99AB}"/>
              </a:ext>
            </a:extLst>
          </p:cNvPr>
          <p:cNvSpPr/>
          <p:nvPr/>
        </p:nvSpPr>
        <p:spPr>
          <a:xfrm>
            <a:off x="11616018" y="3630967"/>
            <a:ext cx="639193" cy="443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1AB43-8D9E-4D35-9A1B-41CB9431B6D5}"/>
              </a:ext>
            </a:extLst>
          </p:cNvPr>
          <p:cNvSpPr txBox="1"/>
          <p:nvPr/>
        </p:nvSpPr>
        <p:spPr>
          <a:xfrm>
            <a:off x="3460811" y="3483577"/>
            <a:ext cx="786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Because layer 3 COPY has changed, all the following steps have to be recomputed 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7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6638-628E-410D-B7C0-EC221FB9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nl-BE" dirty="0"/>
          </a:p>
        </p:txBody>
      </p:sp>
      <p:pic>
        <p:nvPicPr>
          <p:cNvPr id="1026" name="Picture 2" descr="Example Use Cases of Docker in the Data Science Process | Jens Laufer">
            <a:extLst>
              <a:ext uri="{FF2B5EF4-FFF2-40B4-BE49-F238E27FC236}">
                <a16:creationId xmlns:a16="http://schemas.microsoft.com/office/drawing/2014/main" id="{1B5AEAF1-32E7-41CB-A85C-EDA4602B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64552"/>
            <a:ext cx="6072554" cy="607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961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5F0B-0863-4735-A9D9-784DED90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layers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F5B25-7BAF-40AA-8BB3-4A477CD19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256" y="1980757"/>
            <a:ext cx="5945744" cy="3310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EC442-B11B-4074-ADC9-EF5693C4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34" y="1980757"/>
            <a:ext cx="5134393" cy="3310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F84C87-2DEA-4EC8-91A6-BBFFA898FE65}"/>
              </a:ext>
            </a:extLst>
          </p:cNvPr>
          <p:cNvSpPr txBox="1"/>
          <p:nvPr/>
        </p:nvSpPr>
        <p:spPr>
          <a:xfrm>
            <a:off x="335434" y="1505777"/>
            <a:ext cx="684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Fast</a:t>
            </a:r>
            <a:endParaRPr lang="nl-BE" sz="2400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D58D5-7561-4CFE-AC48-ADB46D0095DD}"/>
              </a:ext>
            </a:extLst>
          </p:cNvPr>
          <p:cNvSpPr txBox="1"/>
          <p:nvPr/>
        </p:nvSpPr>
        <p:spPr>
          <a:xfrm>
            <a:off x="5670256" y="1519092"/>
            <a:ext cx="776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Slow</a:t>
            </a:r>
            <a:endParaRPr lang="nl-BE" sz="2400" dirty="0">
              <a:solidFill>
                <a:srgbClr val="00B0F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FBA97B-8246-4912-9B7B-5367C133DD9B}"/>
              </a:ext>
            </a:extLst>
          </p:cNvPr>
          <p:cNvSpPr/>
          <p:nvPr/>
        </p:nvSpPr>
        <p:spPr>
          <a:xfrm>
            <a:off x="1019724" y="4199138"/>
            <a:ext cx="1208571" cy="577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148434-E99C-4376-9038-A2FC21E44F42}"/>
              </a:ext>
            </a:extLst>
          </p:cNvPr>
          <p:cNvSpPr/>
          <p:nvPr/>
        </p:nvSpPr>
        <p:spPr>
          <a:xfrm>
            <a:off x="1573167" y="4785064"/>
            <a:ext cx="1356464" cy="994299"/>
          </a:xfrm>
          <a:custGeom>
            <a:avLst/>
            <a:gdLst>
              <a:gd name="connsiteX0" fmla="*/ 42569 w 1356464"/>
              <a:gd name="connsiteY0" fmla="*/ 0 h 994299"/>
              <a:gd name="connsiteX1" fmla="*/ 69202 w 1356464"/>
              <a:gd name="connsiteY1" fmla="*/ 577049 h 994299"/>
              <a:gd name="connsiteX2" fmla="*/ 690639 w 1356464"/>
              <a:gd name="connsiteY2" fmla="*/ 923278 h 994299"/>
              <a:gd name="connsiteX3" fmla="*/ 1356464 w 1356464"/>
              <a:gd name="connsiteY3" fmla="*/ 994299 h 99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6464" h="994299">
                <a:moveTo>
                  <a:pt x="42569" y="0"/>
                </a:moveTo>
                <a:cubicBezTo>
                  <a:pt x="1879" y="211584"/>
                  <a:pt x="-38810" y="423169"/>
                  <a:pt x="69202" y="577049"/>
                </a:cubicBezTo>
                <a:cubicBezTo>
                  <a:pt x="177214" y="730929"/>
                  <a:pt x="476095" y="853736"/>
                  <a:pt x="690639" y="923278"/>
                </a:cubicBezTo>
                <a:cubicBezTo>
                  <a:pt x="905183" y="992820"/>
                  <a:pt x="1130823" y="993559"/>
                  <a:pt x="1356464" y="99429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62734-3C8F-454C-8FBE-B6E263DB7348}"/>
              </a:ext>
            </a:extLst>
          </p:cNvPr>
          <p:cNvSpPr txBox="1"/>
          <p:nvPr/>
        </p:nvSpPr>
        <p:spPr>
          <a:xfrm>
            <a:off x="2984424" y="5594697"/>
            <a:ext cx="733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to put commands that change frequently at the bottom of the </a:t>
            </a:r>
            <a:r>
              <a:rPr lang="en-US" dirty="0" err="1"/>
              <a:t>Dockerfile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23477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EB60-11E2-4164-90B8-E6D871E9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nl-BE" dirty="0"/>
          </a:p>
        </p:txBody>
      </p:sp>
      <p:pic>
        <p:nvPicPr>
          <p:cNvPr id="1026" name="Picture 2" descr="Python Tutorial: Streamlit | DataCamp">
            <a:extLst>
              <a:ext uri="{FF2B5EF4-FFF2-40B4-BE49-F238E27FC236}">
                <a16:creationId xmlns:a16="http://schemas.microsoft.com/office/drawing/2014/main" id="{07382AD6-DCA0-41C3-94AF-A3441750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5636"/>
            <a:ext cx="4522104" cy="264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iny for Python">
            <a:extLst>
              <a:ext uri="{FF2B5EF4-FFF2-40B4-BE49-F238E27FC236}">
                <a16:creationId xmlns:a16="http://schemas.microsoft.com/office/drawing/2014/main" id="{E4FF8344-6DFE-4186-A614-92A533A53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32" y="1998429"/>
            <a:ext cx="2375906" cy="275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377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F4F64E6-0D7F-47A3-BCE2-09B0669CDDF9}"/>
              </a:ext>
            </a:extLst>
          </p:cNvPr>
          <p:cNvGrpSpPr/>
          <p:nvPr/>
        </p:nvGrpSpPr>
        <p:grpSpPr>
          <a:xfrm>
            <a:off x="8416907" y="4066487"/>
            <a:ext cx="2499919" cy="1929690"/>
            <a:chOff x="8416907" y="4066487"/>
            <a:chExt cx="2499919" cy="192969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5CAB70-9488-4304-8B92-1E7AB5F94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6907" y="4066487"/>
              <a:ext cx="2499919" cy="1929690"/>
            </a:xfrm>
            <a:prstGeom prst="rect">
              <a:avLst/>
            </a:prstGeom>
          </p:spPr>
        </p:pic>
        <p:pic>
          <p:nvPicPr>
            <p:cNvPr id="2056" name="Picture 8" descr="logo">
              <a:extLst>
                <a:ext uri="{FF2B5EF4-FFF2-40B4-BE49-F238E27FC236}">
                  <a16:creationId xmlns:a16="http://schemas.microsoft.com/office/drawing/2014/main" id="{A41B2C52-8258-42C7-A72A-222F4F0A5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1243" y="4572392"/>
              <a:ext cx="1112090" cy="653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7E8EB6-BDC9-4F06-90C6-2FB7029C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  <a:endParaRPr lang="nl-B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984B8F-E4C1-42CD-9906-B74CA6A5D90F}"/>
              </a:ext>
            </a:extLst>
          </p:cNvPr>
          <p:cNvGrpSpPr/>
          <p:nvPr/>
        </p:nvGrpSpPr>
        <p:grpSpPr>
          <a:xfrm>
            <a:off x="993586" y="3952859"/>
            <a:ext cx="2499919" cy="1929690"/>
            <a:chOff x="993586" y="3952859"/>
            <a:chExt cx="2499919" cy="19296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445E87-B74D-4A30-9310-D57B896F8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586" y="3952859"/>
              <a:ext cx="2499919" cy="1929690"/>
            </a:xfrm>
            <a:prstGeom prst="rect">
              <a:avLst/>
            </a:prstGeom>
          </p:spPr>
        </p:pic>
        <p:pic>
          <p:nvPicPr>
            <p:cNvPr id="2050" name="Picture 2" descr="Website - Free web icons">
              <a:extLst>
                <a:ext uri="{FF2B5EF4-FFF2-40B4-BE49-F238E27FC236}">
                  <a16:creationId xmlns:a16="http://schemas.microsoft.com/office/drawing/2014/main" id="{D86542E8-1F8D-4D87-BB93-1E9E3B961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3518" y="4419971"/>
              <a:ext cx="805451" cy="805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307FA92-4B8D-4322-9C19-3698E4E6CD38}"/>
              </a:ext>
            </a:extLst>
          </p:cNvPr>
          <p:cNvSpPr txBox="1"/>
          <p:nvPr/>
        </p:nvSpPr>
        <p:spPr>
          <a:xfrm>
            <a:off x="1863967" y="5715837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</a:t>
            </a:r>
            <a:endParaRPr lang="nl-B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5B3C47-2D41-4919-8C2F-5E9983AB5DB5}"/>
              </a:ext>
            </a:extLst>
          </p:cNvPr>
          <p:cNvGrpSpPr/>
          <p:nvPr/>
        </p:nvGrpSpPr>
        <p:grpSpPr>
          <a:xfrm>
            <a:off x="4704932" y="3952859"/>
            <a:ext cx="2591399" cy="2000305"/>
            <a:chOff x="4704932" y="3952859"/>
            <a:chExt cx="2591399" cy="200030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B4AD72-8D69-488A-8455-D4A0285EC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4932" y="3952859"/>
              <a:ext cx="2591399" cy="2000305"/>
            </a:xfrm>
            <a:prstGeom prst="rect">
              <a:avLst/>
            </a:prstGeom>
          </p:spPr>
        </p:pic>
        <p:pic>
          <p:nvPicPr>
            <p:cNvPr id="2054" name="Picture 6" descr="MySQL icon PNG and SVG Vector Free Download">
              <a:extLst>
                <a:ext uri="{FF2B5EF4-FFF2-40B4-BE49-F238E27FC236}">
                  <a16:creationId xmlns:a16="http://schemas.microsoft.com/office/drawing/2014/main" id="{CF71DE03-9909-40BB-AE02-FF71AF230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4716" y="4508052"/>
              <a:ext cx="1060299" cy="724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23EF10B-678F-44D8-9377-2C957DB4497B}"/>
              </a:ext>
            </a:extLst>
          </p:cNvPr>
          <p:cNvSpPr txBox="1"/>
          <p:nvPr/>
        </p:nvSpPr>
        <p:spPr>
          <a:xfrm>
            <a:off x="5514190" y="5761069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nl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C284A0-CAED-47E8-BD9C-4F838E8BCF34}"/>
              </a:ext>
            </a:extLst>
          </p:cNvPr>
          <p:cNvSpPr txBox="1"/>
          <p:nvPr/>
        </p:nvSpPr>
        <p:spPr>
          <a:xfrm>
            <a:off x="8330943" y="5850662"/>
            <a:ext cx="247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administration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166A1-DB5E-45F1-852F-4A245B76F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69" y="946394"/>
            <a:ext cx="11383107" cy="276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Until now each container was an application on its 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practice, many applications consist of multiple containers. Each container solving a single task.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run each container separately from the terminal, but as they depend on each other it would be more convenient to run them as a group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68571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17AB-C85E-45E5-9A8C-38D24038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  <a:endParaRPr lang="nl-BE" dirty="0"/>
          </a:p>
        </p:txBody>
      </p:sp>
      <p:pic>
        <p:nvPicPr>
          <p:cNvPr id="3074" name="Picture 2" descr="A practical introduction to Docker containers | Red Hat Developer">
            <a:extLst>
              <a:ext uri="{FF2B5EF4-FFF2-40B4-BE49-F238E27FC236}">
                <a16:creationId xmlns:a16="http://schemas.microsoft.com/office/drawing/2014/main" id="{AB3E85F7-51C2-4153-9718-2854A093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93" y="1644087"/>
            <a:ext cx="2167976" cy="179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cker Compose - an orchestration tool for spinning up multi-container  distributed applications with Docker">
            <a:extLst>
              <a:ext uri="{FF2B5EF4-FFF2-40B4-BE49-F238E27FC236}">
                <a16:creationId xmlns:a16="http://schemas.microsoft.com/office/drawing/2014/main" id="{69A25EE4-B0F2-474D-89F8-16FE850EE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639" y="1760764"/>
            <a:ext cx="3473042" cy="166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rom a Docker engine to Docker Swarm to create Tuleap clusters • Blog Tuleap">
            <a:extLst>
              <a:ext uri="{FF2B5EF4-FFF2-40B4-BE49-F238E27FC236}">
                <a16:creationId xmlns:a16="http://schemas.microsoft.com/office/drawing/2014/main" id="{709A6C75-A80E-43F3-ACC5-B817497FA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182" y="1218107"/>
            <a:ext cx="4561716" cy="231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Kubernetes on AWS | Amazon Web Services">
            <a:extLst>
              <a:ext uri="{FF2B5EF4-FFF2-40B4-BE49-F238E27FC236}">
                <a16:creationId xmlns:a16="http://schemas.microsoft.com/office/drawing/2014/main" id="{4DE4D70F-F080-4D97-BE36-911ED9583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914" y="3873304"/>
            <a:ext cx="22860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27E105-BCA9-4D89-BE9C-02F2D7EA2755}"/>
              </a:ext>
            </a:extLst>
          </p:cNvPr>
          <p:cNvCxnSpPr/>
          <p:nvPr/>
        </p:nvCxnSpPr>
        <p:spPr>
          <a:xfrm>
            <a:off x="755009" y="3624043"/>
            <a:ext cx="102849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3521D5-B545-4671-AC07-F620EE2E3E53}"/>
              </a:ext>
            </a:extLst>
          </p:cNvPr>
          <p:cNvSpPr txBox="1"/>
          <p:nvPr/>
        </p:nvSpPr>
        <p:spPr>
          <a:xfrm>
            <a:off x="4570602" y="3626178"/>
            <a:ext cx="200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orchestration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61591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88E8-6FE0-4514-969C-0FE569D5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compose.yml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0095-A58A-4C4D-8AE6-C9B68129B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yml</a:t>
            </a:r>
            <a:r>
              <a:rPr lang="en-US" dirty="0"/>
              <a:t> template file</a:t>
            </a:r>
          </a:p>
          <a:p>
            <a:pPr>
              <a:buFontTx/>
              <a:buChar char="-"/>
            </a:pPr>
            <a:r>
              <a:rPr lang="en-US" dirty="0"/>
              <a:t>Specifies all containers we want to run and their parameters + some additional settings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</a:t>
            </a:r>
            <a:r>
              <a:rPr lang="nl-BE" dirty="0" err="1"/>
              <a:t>eneral</a:t>
            </a:r>
            <a:r>
              <a:rPr lang="nl-BE" dirty="0"/>
              <a:t> </a:t>
            </a:r>
            <a:r>
              <a:rPr lang="nl-BE" dirty="0" err="1"/>
              <a:t>structure</a:t>
            </a:r>
            <a:r>
              <a:rPr lang="nl-BE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F7789-EACA-45C7-B958-98E0F36E6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36" y="2894902"/>
            <a:ext cx="1141254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95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E880-6D3B-40B0-BC76-9408EA65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compose.yml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5400-5F5E-4826-8D2F-579A0FC0C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69" y="946394"/>
            <a:ext cx="11383107" cy="1717501"/>
          </a:xfrm>
        </p:spPr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mysql</a:t>
            </a:r>
            <a:r>
              <a:rPr lang="en-US" dirty="0"/>
              <a:t> database service</a:t>
            </a:r>
            <a:br>
              <a:rPr lang="en-US" dirty="0"/>
            </a:br>
            <a:r>
              <a:rPr lang="en-US" dirty="0">
                <a:hlinkClick r:id="rId2"/>
              </a:rPr>
              <a:t>https://hub.docker.com/_/mysql</a:t>
            </a:r>
            <a:endParaRPr lang="en-US" dirty="0"/>
          </a:p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D58A9-D2FB-4A12-8524-BE7BCB843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519" y="2833979"/>
            <a:ext cx="7049484" cy="302937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48B68AD-8606-4BB3-A728-A2AA13A94487}"/>
              </a:ext>
            </a:extLst>
          </p:cNvPr>
          <p:cNvGrpSpPr/>
          <p:nvPr/>
        </p:nvGrpSpPr>
        <p:grpSpPr>
          <a:xfrm>
            <a:off x="9387920" y="278481"/>
            <a:ext cx="2591399" cy="2000305"/>
            <a:chOff x="4704932" y="3952859"/>
            <a:chExt cx="2591399" cy="200030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AFC385-8B4C-4255-B52A-1993CD9E1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4932" y="3952859"/>
              <a:ext cx="2591399" cy="2000305"/>
            </a:xfrm>
            <a:prstGeom prst="rect">
              <a:avLst/>
            </a:prstGeom>
          </p:spPr>
        </p:pic>
        <p:pic>
          <p:nvPicPr>
            <p:cNvPr id="8" name="Picture 6" descr="MySQL icon PNG and SVG Vector Free Download">
              <a:extLst>
                <a:ext uri="{FF2B5EF4-FFF2-40B4-BE49-F238E27FC236}">
                  <a16:creationId xmlns:a16="http://schemas.microsoft.com/office/drawing/2014/main" id="{206F12A0-D027-40A6-8EB5-046314CC8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4716" y="4508052"/>
              <a:ext cx="1060299" cy="724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A0372A-1075-4E0D-A846-82E050C588EE}"/>
              </a:ext>
            </a:extLst>
          </p:cNvPr>
          <p:cNvSpPr/>
          <p:nvPr/>
        </p:nvSpPr>
        <p:spPr>
          <a:xfrm>
            <a:off x="3954522" y="4512470"/>
            <a:ext cx="919482" cy="1180798"/>
          </a:xfrm>
          <a:custGeom>
            <a:avLst/>
            <a:gdLst>
              <a:gd name="connsiteX0" fmla="*/ 558755 w 919482"/>
              <a:gd name="connsiteY0" fmla="*/ 1158488 h 1180798"/>
              <a:gd name="connsiteX1" fmla="*/ 307085 w 919482"/>
              <a:gd name="connsiteY1" fmla="*/ 1141710 h 1180798"/>
              <a:gd name="connsiteX2" fmla="*/ 21860 w 919482"/>
              <a:gd name="connsiteY2" fmla="*/ 797761 h 1180798"/>
              <a:gd name="connsiteX3" fmla="*/ 55416 w 919482"/>
              <a:gd name="connsiteY3" fmla="*/ 327978 h 1180798"/>
              <a:gd name="connsiteX4" fmla="*/ 340641 w 919482"/>
              <a:gd name="connsiteY4" fmla="*/ 51141 h 1180798"/>
              <a:gd name="connsiteX5" fmla="*/ 919482 w 919482"/>
              <a:gd name="connsiteY5" fmla="*/ 807 h 118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82" h="1180798">
                <a:moveTo>
                  <a:pt x="558755" y="1158488"/>
                </a:moveTo>
                <a:cubicBezTo>
                  <a:pt x="477661" y="1180159"/>
                  <a:pt x="396567" y="1201831"/>
                  <a:pt x="307085" y="1141710"/>
                </a:cubicBezTo>
                <a:cubicBezTo>
                  <a:pt x="217602" y="1081589"/>
                  <a:pt x="63805" y="933383"/>
                  <a:pt x="21860" y="797761"/>
                </a:cubicBezTo>
                <a:cubicBezTo>
                  <a:pt x="-20085" y="662139"/>
                  <a:pt x="2286" y="452415"/>
                  <a:pt x="55416" y="327978"/>
                </a:cubicBezTo>
                <a:cubicBezTo>
                  <a:pt x="108546" y="203541"/>
                  <a:pt x="196630" y="105669"/>
                  <a:pt x="340641" y="51141"/>
                </a:cubicBezTo>
                <a:cubicBezTo>
                  <a:pt x="484652" y="-3387"/>
                  <a:pt x="702067" y="-1290"/>
                  <a:pt x="919482" y="8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5E715-4F14-4D45-964D-AC472DAABC19}"/>
              </a:ext>
            </a:extLst>
          </p:cNvPr>
          <p:cNvSpPr txBox="1"/>
          <p:nvPr/>
        </p:nvSpPr>
        <p:spPr>
          <a:xfrm>
            <a:off x="43001" y="4512470"/>
            <a:ext cx="3868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local volume to store the data of the database. My database is preserved when the container is stopped</a:t>
            </a:r>
            <a:endParaRPr lang="nl-B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29FA32-B6E5-48EF-B917-B6AA26937A11}"/>
              </a:ext>
            </a:extLst>
          </p:cNvPr>
          <p:cNvCxnSpPr>
            <a:cxnSpLocks/>
          </p:cNvCxnSpPr>
          <p:nvPr/>
        </p:nvCxnSpPr>
        <p:spPr>
          <a:xfrm>
            <a:off x="7768206" y="4966283"/>
            <a:ext cx="8630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437A61-376C-46AB-8570-0634AB791E95}"/>
              </a:ext>
            </a:extLst>
          </p:cNvPr>
          <p:cNvCxnSpPr/>
          <p:nvPr/>
        </p:nvCxnSpPr>
        <p:spPr>
          <a:xfrm>
            <a:off x="7474591" y="4211273"/>
            <a:ext cx="1384183" cy="595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DA0FEC-7AF5-46F3-BAF6-7A9E0A552A2B}"/>
              </a:ext>
            </a:extLst>
          </p:cNvPr>
          <p:cNvSpPr txBox="1"/>
          <p:nvPr/>
        </p:nvSpPr>
        <p:spPr>
          <a:xfrm>
            <a:off x="8631252" y="4806891"/>
            <a:ext cx="351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See the </a:t>
            </a:r>
            <a:r>
              <a:rPr lang="en-US" dirty="0" err="1">
                <a:solidFill>
                  <a:srgbClr val="FF0000"/>
                </a:solidFill>
              </a:rPr>
              <a:t>Dockerhub</a:t>
            </a:r>
            <a:r>
              <a:rPr lang="en-US" dirty="0">
                <a:solidFill>
                  <a:srgbClr val="FF0000"/>
                </a:solidFill>
              </a:rPr>
              <a:t> page of </a:t>
            </a:r>
            <a:r>
              <a:rPr lang="en-US" dirty="0" err="1">
                <a:solidFill>
                  <a:srgbClr val="FF0000"/>
                </a:solidFill>
              </a:rPr>
              <a:t>mysql</a:t>
            </a:r>
            <a:r>
              <a:rPr lang="en-US" dirty="0">
                <a:solidFill>
                  <a:srgbClr val="FF0000"/>
                </a:solidFill>
              </a:rPr>
              <a:t> to discover the required settings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FD8695-7FF5-4960-8E3E-2B762A978DF3}"/>
              </a:ext>
            </a:extLst>
          </p:cNvPr>
          <p:cNvSpPr/>
          <p:nvPr/>
        </p:nvSpPr>
        <p:spPr>
          <a:xfrm>
            <a:off x="4385569" y="3151572"/>
            <a:ext cx="639192" cy="4705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CCA180-A4A6-46A5-AC22-FE1ED82A339A}"/>
              </a:ext>
            </a:extLst>
          </p:cNvPr>
          <p:cNvCxnSpPr>
            <a:stCxn id="18" idx="6"/>
          </p:cNvCxnSpPr>
          <p:nvPr/>
        </p:nvCxnSpPr>
        <p:spPr>
          <a:xfrm flipV="1">
            <a:off x="5024761" y="3293616"/>
            <a:ext cx="968661" cy="9321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4FD552-E8C8-4B13-ADC4-20AEE669F79F}"/>
              </a:ext>
            </a:extLst>
          </p:cNvPr>
          <p:cNvSpPr txBox="1"/>
          <p:nvPr/>
        </p:nvSpPr>
        <p:spPr>
          <a:xfrm>
            <a:off x="6026717" y="3059668"/>
            <a:ext cx="283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Each service is given a name</a:t>
            </a:r>
            <a:endParaRPr lang="nl-B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23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E880-6D3B-40B0-BC76-9408EA65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compose.yml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5400-5F5E-4826-8D2F-579A0FC0C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69" y="946394"/>
            <a:ext cx="11383107" cy="1717501"/>
          </a:xfrm>
        </p:spPr>
        <p:txBody>
          <a:bodyPr/>
          <a:lstStyle/>
          <a:p>
            <a:r>
              <a:rPr lang="en-US" dirty="0"/>
              <a:t>Adding phpMyAdmin</a:t>
            </a:r>
            <a:br>
              <a:rPr lang="en-US" dirty="0"/>
            </a:br>
            <a:r>
              <a:rPr lang="en-US" dirty="0">
                <a:hlinkClick r:id="rId2"/>
              </a:rPr>
              <a:t>https://hub.docker.com/r/phpmyadmin/phpmyadmin/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3FAFA4-A1C6-4410-B875-33846D0E05AA}"/>
              </a:ext>
            </a:extLst>
          </p:cNvPr>
          <p:cNvGrpSpPr/>
          <p:nvPr/>
        </p:nvGrpSpPr>
        <p:grpSpPr>
          <a:xfrm>
            <a:off x="9279652" y="215344"/>
            <a:ext cx="2499919" cy="1929690"/>
            <a:chOff x="8416907" y="4066487"/>
            <a:chExt cx="2499919" cy="192969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FC28528-821A-4E0A-BB19-1C50FC813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6907" y="4066487"/>
              <a:ext cx="2499919" cy="1929690"/>
            </a:xfrm>
            <a:prstGeom prst="rect">
              <a:avLst/>
            </a:prstGeom>
          </p:spPr>
        </p:pic>
        <p:pic>
          <p:nvPicPr>
            <p:cNvPr id="22" name="Picture 8" descr="logo">
              <a:extLst>
                <a:ext uri="{FF2B5EF4-FFF2-40B4-BE49-F238E27FC236}">
                  <a16:creationId xmlns:a16="http://schemas.microsoft.com/office/drawing/2014/main" id="{F1617287-2136-486B-AE39-6E10DF7C60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1243" y="4572392"/>
              <a:ext cx="1112090" cy="653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7706FF2-8E16-454E-B1AC-B390E3003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24" y="2663895"/>
            <a:ext cx="4185918" cy="347733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B78823-D0C9-4D9E-97D3-46D188F8A771}"/>
              </a:ext>
            </a:extLst>
          </p:cNvPr>
          <p:cNvCxnSpPr/>
          <p:nvPr/>
        </p:nvCxnSpPr>
        <p:spPr>
          <a:xfrm>
            <a:off x="2228295" y="4332303"/>
            <a:ext cx="29118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2AF980-915D-4BE8-B87F-345E371270E9}"/>
              </a:ext>
            </a:extLst>
          </p:cNvPr>
          <p:cNvSpPr txBox="1"/>
          <p:nvPr/>
        </p:nvSpPr>
        <p:spPr>
          <a:xfrm>
            <a:off x="5273336" y="4147637"/>
            <a:ext cx="561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this container after the one for the </a:t>
            </a:r>
            <a:r>
              <a:rPr lang="en-US" dirty="0" err="1"/>
              <a:t>mysql</a:t>
            </a:r>
            <a:r>
              <a:rPr lang="en-US" dirty="0"/>
              <a:t> database</a:t>
            </a:r>
            <a:endParaRPr lang="nl-B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A3AB0D-E2F0-4B73-97F8-8465E4B2CD50}"/>
              </a:ext>
            </a:extLst>
          </p:cNvPr>
          <p:cNvCxnSpPr>
            <a:cxnSpLocks/>
          </p:cNvCxnSpPr>
          <p:nvPr/>
        </p:nvCxnSpPr>
        <p:spPr>
          <a:xfrm>
            <a:off x="2718047" y="5283693"/>
            <a:ext cx="24221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8069C9-C636-4D90-BE0F-40E6F9BBC40C}"/>
              </a:ext>
            </a:extLst>
          </p:cNvPr>
          <p:cNvSpPr txBox="1"/>
          <p:nvPr/>
        </p:nvSpPr>
        <p:spPr>
          <a:xfrm>
            <a:off x="5360499" y="4822028"/>
            <a:ext cx="516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ports such that we can connect to this service</a:t>
            </a:r>
            <a:br>
              <a:rPr lang="en-US" dirty="0"/>
            </a:br>
            <a:r>
              <a:rPr lang="en-US" dirty="0"/>
              <a:t>Note that no ports were mapped for the </a:t>
            </a:r>
            <a:r>
              <a:rPr lang="en-US" dirty="0" err="1"/>
              <a:t>mysql</a:t>
            </a:r>
            <a:r>
              <a:rPr lang="en-US" dirty="0"/>
              <a:t> container and we will be unable to reach it directly</a:t>
            </a:r>
            <a:endParaRPr lang="nl-B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E1B48D-D0F1-472E-A32F-849AE102E749}"/>
              </a:ext>
            </a:extLst>
          </p:cNvPr>
          <p:cNvCxnSpPr>
            <a:cxnSpLocks/>
          </p:cNvCxnSpPr>
          <p:nvPr/>
        </p:nvCxnSpPr>
        <p:spPr>
          <a:xfrm>
            <a:off x="3155154" y="5929869"/>
            <a:ext cx="1985017" cy="306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DA38D7-72C6-4A63-B895-A3EAD1D68B92}"/>
              </a:ext>
            </a:extLst>
          </p:cNvPr>
          <p:cNvSpPr txBox="1"/>
          <p:nvPr/>
        </p:nvSpPr>
        <p:spPr>
          <a:xfrm>
            <a:off x="5273336" y="5964306"/>
            <a:ext cx="6579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address of the database</a:t>
            </a:r>
          </a:p>
          <a:p>
            <a:r>
              <a:rPr lang="en-US" dirty="0" err="1"/>
              <a:t>db</a:t>
            </a:r>
            <a:r>
              <a:rPr lang="en-US" dirty="0"/>
              <a:t> will resolve to the private IP address given to the </a:t>
            </a:r>
            <a:r>
              <a:rPr lang="en-US" dirty="0" err="1"/>
              <a:t>mysql</a:t>
            </a:r>
            <a:r>
              <a:rPr lang="en-US" dirty="0"/>
              <a:t> container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73216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62DD-064A-48B4-B579-49CBBFCA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compose.yml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CF50-77C1-444C-AB13-45B6B3E2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69" y="946395"/>
            <a:ext cx="11383107" cy="1539354"/>
          </a:xfrm>
        </p:spPr>
        <p:txBody>
          <a:bodyPr/>
          <a:lstStyle/>
          <a:p>
            <a:r>
              <a:rPr lang="en-US" dirty="0"/>
              <a:t>php website</a:t>
            </a:r>
            <a:br>
              <a:rPr lang="en-US" dirty="0"/>
            </a:br>
            <a:r>
              <a:rPr lang="en-US" dirty="0">
                <a:hlinkClick r:id="rId2"/>
              </a:rPr>
              <a:t>https://hub.docker.com/_/php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5A86A-8D81-4216-B3A9-B40622E69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47" y="2713489"/>
            <a:ext cx="4297225" cy="2808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A748EA-7922-4753-A4D1-0C7EB0789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487" y="3792997"/>
            <a:ext cx="7478866" cy="17289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0F9BF4-BDC5-4D7B-8952-259D76449AF9}"/>
              </a:ext>
            </a:extLst>
          </p:cNvPr>
          <p:cNvCxnSpPr/>
          <p:nvPr/>
        </p:nvCxnSpPr>
        <p:spPr>
          <a:xfrm>
            <a:off x="3568823" y="3429000"/>
            <a:ext cx="181992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49127B-70A7-4335-9533-A71A423FCC09}"/>
              </a:ext>
            </a:extLst>
          </p:cNvPr>
          <p:cNvSpPr txBox="1"/>
          <p:nvPr/>
        </p:nvSpPr>
        <p:spPr>
          <a:xfrm>
            <a:off x="5444381" y="3038371"/>
            <a:ext cx="6564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 custom </a:t>
            </a:r>
            <a:r>
              <a:rPr lang="en-US" dirty="0" err="1"/>
              <a:t>Dockerfile</a:t>
            </a:r>
            <a:r>
              <a:rPr lang="en-US" dirty="0"/>
              <a:t>. Provide docker-compose with the  location</a:t>
            </a:r>
            <a:br>
              <a:rPr lang="en-US" dirty="0"/>
            </a:br>
            <a:r>
              <a:rPr lang="en-US" dirty="0"/>
              <a:t>of the </a:t>
            </a:r>
            <a:r>
              <a:rPr lang="en-US" dirty="0" err="1"/>
              <a:t>Dockerfile</a:t>
            </a:r>
            <a:endParaRPr lang="nl-BE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3FB3B4F-58E1-44E1-83CC-44A5C013238E}"/>
              </a:ext>
            </a:extLst>
          </p:cNvPr>
          <p:cNvSpPr/>
          <p:nvPr/>
        </p:nvSpPr>
        <p:spPr>
          <a:xfrm>
            <a:off x="4978467" y="4776186"/>
            <a:ext cx="1076104" cy="1344544"/>
          </a:xfrm>
          <a:custGeom>
            <a:avLst/>
            <a:gdLst>
              <a:gd name="connsiteX0" fmla="*/ 410279 w 1076104"/>
              <a:gd name="connsiteY0" fmla="*/ 0 h 1344544"/>
              <a:gd name="connsiteX1" fmla="*/ 108438 w 1076104"/>
              <a:gd name="connsiteY1" fmla="*/ 355107 h 1344544"/>
              <a:gd name="connsiteX2" fmla="*/ 19661 w 1076104"/>
              <a:gd name="connsiteY2" fmla="*/ 941033 h 1344544"/>
              <a:gd name="connsiteX3" fmla="*/ 454667 w 1076104"/>
              <a:gd name="connsiteY3" fmla="*/ 1287263 h 1344544"/>
              <a:gd name="connsiteX4" fmla="*/ 1076104 w 1076104"/>
              <a:gd name="connsiteY4" fmla="*/ 1340529 h 134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04" h="1344544">
                <a:moveTo>
                  <a:pt x="410279" y="0"/>
                </a:moveTo>
                <a:cubicBezTo>
                  <a:pt x="291910" y="99134"/>
                  <a:pt x="173541" y="198268"/>
                  <a:pt x="108438" y="355107"/>
                </a:cubicBezTo>
                <a:cubicBezTo>
                  <a:pt x="43335" y="511946"/>
                  <a:pt x="-38044" y="785674"/>
                  <a:pt x="19661" y="941033"/>
                </a:cubicBezTo>
                <a:cubicBezTo>
                  <a:pt x="77366" y="1096392"/>
                  <a:pt x="278593" y="1220680"/>
                  <a:pt x="454667" y="1287263"/>
                </a:cubicBezTo>
                <a:cubicBezTo>
                  <a:pt x="630741" y="1353846"/>
                  <a:pt x="853422" y="1347187"/>
                  <a:pt x="1076104" y="1340529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B7AC0-EFC9-493D-A890-0D1E44440ECE}"/>
              </a:ext>
            </a:extLst>
          </p:cNvPr>
          <p:cNvSpPr txBox="1"/>
          <p:nvPr/>
        </p:nvSpPr>
        <p:spPr>
          <a:xfrm>
            <a:off x="6096000" y="5936064"/>
            <a:ext cx="599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to install “drivers” for </a:t>
            </a:r>
            <a:r>
              <a:rPr lang="en-US" dirty="0" err="1"/>
              <a:t>mysql</a:t>
            </a:r>
            <a:r>
              <a:rPr lang="en-US" dirty="0"/>
              <a:t> in the default php image</a:t>
            </a:r>
            <a:endParaRPr lang="nl-BE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50C13B-CE25-431A-8EA6-D1AC3B832E7C}"/>
              </a:ext>
            </a:extLst>
          </p:cNvPr>
          <p:cNvSpPr/>
          <p:nvPr/>
        </p:nvSpPr>
        <p:spPr>
          <a:xfrm>
            <a:off x="503197" y="4731798"/>
            <a:ext cx="331304" cy="1162975"/>
          </a:xfrm>
          <a:custGeom>
            <a:avLst/>
            <a:gdLst>
              <a:gd name="connsiteX0" fmla="*/ 331304 w 331304"/>
              <a:gd name="connsiteY0" fmla="*/ 0 h 1162975"/>
              <a:gd name="connsiteX1" fmla="*/ 38341 w 331304"/>
              <a:gd name="connsiteY1" fmla="*/ 301841 h 1162975"/>
              <a:gd name="connsiteX2" fmla="*/ 29463 w 331304"/>
              <a:gd name="connsiteY2" fmla="*/ 807868 h 1162975"/>
              <a:gd name="connsiteX3" fmla="*/ 278038 w 331304"/>
              <a:gd name="connsiteY3" fmla="*/ 1162975 h 116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304" h="1162975">
                <a:moveTo>
                  <a:pt x="331304" y="0"/>
                </a:moveTo>
                <a:cubicBezTo>
                  <a:pt x="209976" y="83598"/>
                  <a:pt x="88648" y="167196"/>
                  <a:pt x="38341" y="301841"/>
                </a:cubicBezTo>
                <a:cubicBezTo>
                  <a:pt x="-11966" y="436486"/>
                  <a:pt x="-10486" y="664346"/>
                  <a:pt x="29463" y="807868"/>
                </a:cubicBezTo>
                <a:cubicBezTo>
                  <a:pt x="69412" y="951390"/>
                  <a:pt x="173725" y="1057182"/>
                  <a:pt x="278038" y="116297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4D72D-8FFB-4DB8-9BDD-8F621EF66021}"/>
              </a:ext>
            </a:extLst>
          </p:cNvPr>
          <p:cNvSpPr txBox="1"/>
          <p:nvPr/>
        </p:nvSpPr>
        <p:spPr>
          <a:xfrm>
            <a:off x="58314" y="5993345"/>
            <a:ext cx="278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 based on local files</a:t>
            </a:r>
            <a:endParaRPr lang="nl-B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60B532-E673-4530-89FF-F78FF73EFB85}"/>
              </a:ext>
            </a:extLst>
          </p:cNvPr>
          <p:cNvGrpSpPr/>
          <p:nvPr/>
        </p:nvGrpSpPr>
        <p:grpSpPr>
          <a:xfrm>
            <a:off x="9390212" y="62840"/>
            <a:ext cx="2499919" cy="1929690"/>
            <a:chOff x="993586" y="3952859"/>
            <a:chExt cx="2499919" cy="192969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DA0FEEB-F38E-498D-9403-EEA03D028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3586" y="3952859"/>
              <a:ext cx="2499919" cy="1929690"/>
            </a:xfrm>
            <a:prstGeom prst="rect">
              <a:avLst/>
            </a:prstGeom>
          </p:spPr>
        </p:pic>
        <p:pic>
          <p:nvPicPr>
            <p:cNvPr id="15" name="Picture 2" descr="Website - Free web icons">
              <a:extLst>
                <a:ext uri="{FF2B5EF4-FFF2-40B4-BE49-F238E27FC236}">
                  <a16:creationId xmlns:a16="http://schemas.microsoft.com/office/drawing/2014/main" id="{8DF43D20-3646-4A71-8FB5-C587BF8F33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3518" y="4419971"/>
              <a:ext cx="805451" cy="805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4333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8D9F-E1A0-4E10-9803-08A133D2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docker compose up/down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F7E1-56F6-41DB-96C7-41E398C6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69" y="946394"/>
            <a:ext cx="11383107" cy="7314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Start the application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&gt; docker compose –f &lt; filename&gt; up &lt;options&gt;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295B2-BA04-4EBA-A2D1-DCD2235DC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63" y="1805734"/>
            <a:ext cx="10399018" cy="189711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CD84BE-D75A-4F47-82C0-5B1F3A10C9BE}"/>
              </a:ext>
            </a:extLst>
          </p:cNvPr>
          <p:cNvCxnSpPr/>
          <p:nvPr/>
        </p:nvCxnSpPr>
        <p:spPr>
          <a:xfrm>
            <a:off x="5993422" y="2547888"/>
            <a:ext cx="23071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9D411D-DF50-4998-B1D9-B392B4B71375}"/>
              </a:ext>
            </a:extLst>
          </p:cNvPr>
          <p:cNvSpPr txBox="1"/>
          <p:nvPr/>
        </p:nvSpPr>
        <p:spPr>
          <a:xfrm>
            <a:off x="8300621" y="2363222"/>
            <a:ext cx="24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Default network created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094BC3-D715-45C3-A866-DAB748B1D773}"/>
              </a:ext>
            </a:extLst>
          </p:cNvPr>
          <p:cNvCxnSpPr>
            <a:cxnSpLocks/>
          </p:cNvCxnSpPr>
          <p:nvPr/>
        </p:nvCxnSpPr>
        <p:spPr>
          <a:xfrm>
            <a:off x="5993422" y="2877842"/>
            <a:ext cx="7092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47D8D8-9E38-4B81-80DB-8770218B8218}"/>
              </a:ext>
            </a:extLst>
          </p:cNvPr>
          <p:cNvSpPr txBox="1"/>
          <p:nvPr/>
        </p:nvSpPr>
        <p:spPr>
          <a:xfrm>
            <a:off x="6889071" y="2675746"/>
            <a:ext cx="3481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Db is created first as the other two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services depend on it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0124A32-C610-4BAD-81A9-4D5C14417639}"/>
              </a:ext>
            </a:extLst>
          </p:cNvPr>
          <p:cNvSpPr txBox="1">
            <a:spLocks/>
          </p:cNvSpPr>
          <p:nvPr/>
        </p:nvSpPr>
        <p:spPr>
          <a:xfrm>
            <a:off x="301868" y="4030496"/>
            <a:ext cx="11383107" cy="731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Stop the application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F0"/>
                </a:solidFill>
              </a:rPr>
              <a:t>&gt; docker compose –f &lt; filename&gt; down</a:t>
            </a:r>
            <a:endParaRPr lang="nl-B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01DA6A-33FC-4B29-8DFB-EB74941A7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63" y="4866521"/>
            <a:ext cx="9828080" cy="17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51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6E61-F09A-45FF-9D59-EADCB0F9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nl-BE" dirty="0"/>
          </a:p>
        </p:txBody>
      </p:sp>
      <p:pic>
        <p:nvPicPr>
          <p:cNvPr id="4" name="Picture 4" descr="Docker Compose - an orchestration tool for spinning up multi-container  distributed applications with Docker">
            <a:extLst>
              <a:ext uri="{FF2B5EF4-FFF2-40B4-BE49-F238E27FC236}">
                <a16:creationId xmlns:a16="http://schemas.microsoft.com/office/drawing/2014/main" id="{94ECF764-6FE0-4D0B-A916-382205EFC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780" y="1689743"/>
            <a:ext cx="6499487" cy="312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41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6EBC-C68F-484B-ABA7-58A19415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05FE-3827-4682-875E-1F665075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package</a:t>
            </a:r>
            <a:r>
              <a:rPr lang="en-US" b="1" dirty="0"/>
              <a:t> </a:t>
            </a:r>
            <a:r>
              <a:rPr lang="en-US" dirty="0"/>
              <a:t>containing everything needed to run your application:</a:t>
            </a:r>
          </a:p>
          <a:p>
            <a:endParaRPr lang="en-US" dirty="0"/>
          </a:p>
          <a:p>
            <a:pPr lvl="1"/>
            <a:r>
              <a:rPr lang="en-US" dirty="0"/>
              <a:t>An operating system (e.g. Ubuntu 22.10)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With the required software installed (e.g. R, Python)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With the required packages installed (e.g. </a:t>
            </a:r>
            <a:r>
              <a:rPr lang="en-US" dirty="0" err="1"/>
              <a:t>tidyverse</a:t>
            </a:r>
            <a:r>
              <a:rPr lang="en-US" dirty="0"/>
              <a:t>, pandas)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Containing the code required to run your application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Building a container gives you almost full control of the execution environment. If the containerized application works on your computer, it will probably work remotely.</a:t>
            </a:r>
          </a:p>
        </p:txBody>
      </p:sp>
      <p:pic>
        <p:nvPicPr>
          <p:cNvPr id="2052" name="Picture 4" descr="Understanding Docker Containers | Stephen AfamO's Blog">
            <a:extLst>
              <a:ext uri="{FF2B5EF4-FFF2-40B4-BE49-F238E27FC236}">
                <a16:creationId xmlns:a16="http://schemas.microsoft.com/office/drawing/2014/main" id="{A4D1FB55-52CC-4723-AD5D-7B8DF1370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156" y="1645356"/>
            <a:ext cx="67532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68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9FE3-678C-49C8-B27E-CB51F310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registries	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91D4-59C3-42E0-AB51-D3049D249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69" y="946394"/>
            <a:ext cx="11383107" cy="52502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Containers are stored in container registries.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workshop you have downloaded containers from Docker Hub and stored your containers in your local repository (own machine).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upload your containers to a container registry, you have to:</a:t>
            </a:r>
          </a:p>
          <a:p>
            <a:pPr lvl="1">
              <a:buFontTx/>
              <a:buChar char="-"/>
            </a:pPr>
            <a:r>
              <a:rPr lang="en-US" dirty="0"/>
              <a:t>Create an account with the registry (Docker Hub has a free option)</a:t>
            </a:r>
          </a:p>
          <a:p>
            <a:pPr lvl="1">
              <a:buFontTx/>
              <a:buChar char="-"/>
            </a:pPr>
            <a:r>
              <a:rPr lang="en-US" dirty="0"/>
              <a:t>Login the </a:t>
            </a:r>
            <a:r>
              <a:rPr lang="en-US" dirty="0" err="1"/>
              <a:t>the</a:t>
            </a:r>
            <a:r>
              <a:rPr lang="en-US" dirty="0"/>
              <a:t> container registry</a:t>
            </a:r>
          </a:p>
          <a:p>
            <a:pPr lvl="1">
              <a:buFontTx/>
              <a:buChar char="-"/>
            </a:pPr>
            <a:r>
              <a:rPr lang="en-US" dirty="0"/>
              <a:t>Name and tag your image in a specific format prescribed by the container registry</a:t>
            </a:r>
          </a:p>
          <a:p>
            <a:pPr lvl="1">
              <a:buFontTx/>
              <a:buChar char="-"/>
            </a:pPr>
            <a:r>
              <a:rPr lang="en-US" dirty="0"/>
              <a:t>Push your image to the container registry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27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5C79-7A6C-42FE-B99E-0202A742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registries	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7697-F58D-4E0A-8074-7EB280F3A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docker tag &lt;image&gt;:&lt;tag&gt; &lt;new name&gt;:&lt;tag&gt; </a:t>
            </a:r>
            <a:r>
              <a:rPr lang="en-US" dirty="0"/>
              <a:t>Add a name/tag to an existing local image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docker login &lt;options&gt; &lt;server&gt; </a:t>
            </a:r>
            <a:r>
              <a:rPr lang="en-US" dirty="0"/>
              <a:t>Login to a container registry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docker push &lt;image name&gt; </a:t>
            </a:r>
            <a:r>
              <a:rPr lang="en-US" dirty="0"/>
              <a:t>Upload an image to a container registry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00BE7-F6E6-4290-98B7-916C99BA9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24" y="2478088"/>
            <a:ext cx="10668968" cy="40869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DC4BFB-A5AB-4A73-BC93-9C6E821CD75D}"/>
              </a:ext>
            </a:extLst>
          </p:cNvPr>
          <p:cNvSpPr/>
          <p:nvPr/>
        </p:nvSpPr>
        <p:spPr>
          <a:xfrm>
            <a:off x="4953739" y="2478088"/>
            <a:ext cx="2219417" cy="281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468FCE0-DD95-4805-AAE2-39CDE004131C}"/>
              </a:ext>
            </a:extLst>
          </p:cNvPr>
          <p:cNvSpPr/>
          <p:nvPr/>
        </p:nvSpPr>
        <p:spPr>
          <a:xfrm>
            <a:off x="5450533" y="2759334"/>
            <a:ext cx="444240" cy="330656"/>
          </a:xfrm>
          <a:custGeom>
            <a:avLst/>
            <a:gdLst>
              <a:gd name="connsiteX0" fmla="*/ 71378 w 444240"/>
              <a:gd name="connsiteY0" fmla="*/ 0 h 330656"/>
              <a:gd name="connsiteX1" fmla="*/ 356 w 444240"/>
              <a:gd name="connsiteY1" fmla="*/ 177553 h 330656"/>
              <a:gd name="connsiteX2" fmla="*/ 98011 w 444240"/>
              <a:gd name="connsiteY2" fmla="*/ 319596 h 330656"/>
              <a:gd name="connsiteX3" fmla="*/ 444240 w 444240"/>
              <a:gd name="connsiteY3" fmla="*/ 310718 h 33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240" h="330656">
                <a:moveTo>
                  <a:pt x="71378" y="0"/>
                </a:moveTo>
                <a:cubicBezTo>
                  <a:pt x="33647" y="62143"/>
                  <a:pt x="-4083" y="124287"/>
                  <a:pt x="356" y="177553"/>
                </a:cubicBezTo>
                <a:cubicBezTo>
                  <a:pt x="4795" y="230819"/>
                  <a:pt x="24030" y="297402"/>
                  <a:pt x="98011" y="319596"/>
                </a:cubicBezTo>
                <a:cubicBezTo>
                  <a:pt x="171992" y="341790"/>
                  <a:pt x="308116" y="326254"/>
                  <a:pt x="444240" y="310718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D0440-B085-4F04-AFE6-D173666CBA94}"/>
              </a:ext>
            </a:extLst>
          </p:cNvPr>
          <p:cNvSpPr txBox="1"/>
          <p:nvPr/>
        </p:nvSpPr>
        <p:spPr>
          <a:xfrm>
            <a:off x="5993422" y="2795406"/>
            <a:ext cx="392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Tag image in the format for Docker Hub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&lt;account name&gt;/&lt;image name&gt;:&lt;tag&gt;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24776-103F-4FEB-9F45-8942D83B031F}"/>
              </a:ext>
            </a:extLst>
          </p:cNvPr>
          <p:cNvSpPr/>
          <p:nvPr/>
        </p:nvSpPr>
        <p:spPr>
          <a:xfrm>
            <a:off x="3107950" y="2672539"/>
            <a:ext cx="1064200" cy="212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364486-07C8-4EBB-99C2-3500B9849139}"/>
              </a:ext>
            </a:extLst>
          </p:cNvPr>
          <p:cNvCxnSpPr/>
          <p:nvPr/>
        </p:nvCxnSpPr>
        <p:spPr>
          <a:xfrm>
            <a:off x="3604334" y="2885243"/>
            <a:ext cx="2491666" cy="1686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F03DE9-10C3-42A3-9E90-88ECBC4067D7}"/>
              </a:ext>
            </a:extLst>
          </p:cNvPr>
          <p:cNvSpPr txBox="1"/>
          <p:nvPr/>
        </p:nvSpPr>
        <p:spPr>
          <a:xfrm>
            <a:off x="6168922" y="4323322"/>
            <a:ext cx="4952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Docker Hub is the default registry.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If you want to connect to a different registry you have to specify the server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1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F1D5-4AA0-452D-8F50-BB9DB28F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1AD5-2649-404C-B3AE-872CA208E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69" y="946394"/>
            <a:ext cx="11383107" cy="57792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Docker is a platform for creating and running containers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Dockerfile</a:t>
            </a:r>
            <a:r>
              <a:rPr lang="en-US" dirty="0"/>
              <a:t>: Text file specifying how the container for your application should look (OS, packages, required files, …)</a:t>
            </a:r>
          </a:p>
          <a:p>
            <a:endParaRPr lang="en-US" dirty="0"/>
          </a:p>
          <a:p>
            <a:r>
              <a:rPr lang="en-US" dirty="0"/>
              <a:t>Docker image: An immutable prototype of a container for your application</a:t>
            </a:r>
          </a:p>
          <a:p>
            <a:endParaRPr lang="en-US" dirty="0"/>
          </a:p>
          <a:p>
            <a:r>
              <a:rPr lang="en-US" dirty="0"/>
              <a:t>Docker container: A running version of your application</a:t>
            </a:r>
          </a:p>
          <a:p>
            <a:endParaRPr lang="en-US" dirty="0"/>
          </a:p>
        </p:txBody>
      </p:sp>
      <p:pic>
        <p:nvPicPr>
          <p:cNvPr id="3074" name="Picture 2" descr="Understand Dockerfile. Dockerfile is the basic concept for… | by Rocky Chen  | The Startup | Medium">
            <a:extLst>
              <a:ext uri="{FF2B5EF4-FFF2-40B4-BE49-F238E27FC236}">
                <a16:creationId xmlns:a16="http://schemas.microsoft.com/office/drawing/2014/main" id="{D10DB6E6-0C6B-4FC6-90FA-E2A9B989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73" y="990784"/>
            <a:ext cx="10156054" cy="33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84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2B10-1CA7-47A4-9888-FA5C00B9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today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2C58-CEF0-4446-91CD-956B98A0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How to write a </a:t>
            </a:r>
            <a:r>
              <a:rPr lang="en-US" dirty="0" err="1"/>
              <a:t>dockerfile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Docker image:</a:t>
            </a:r>
          </a:p>
          <a:p>
            <a:pPr lvl="1"/>
            <a:r>
              <a:rPr lang="en-US" dirty="0"/>
              <a:t>How to build a </a:t>
            </a:r>
            <a:r>
              <a:rPr lang="en-US" dirty="0" err="1"/>
              <a:t>dockerfile</a:t>
            </a:r>
            <a:r>
              <a:rPr lang="en-US" dirty="0"/>
              <a:t> into a docker image</a:t>
            </a:r>
          </a:p>
          <a:p>
            <a:pPr lvl="1"/>
            <a:r>
              <a:rPr lang="en-US" dirty="0"/>
              <a:t>How to manage local images</a:t>
            </a:r>
          </a:p>
          <a:p>
            <a:endParaRPr lang="en-US" dirty="0"/>
          </a:p>
          <a:p>
            <a:r>
              <a:rPr lang="en-US" dirty="0"/>
              <a:t>Docker container:</a:t>
            </a:r>
          </a:p>
          <a:p>
            <a:pPr lvl="1"/>
            <a:r>
              <a:rPr lang="en-US" dirty="0"/>
              <a:t>How to run a container based on a docker image</a:t>
            </a:r>
          </a:p>
          <a:p>
            <a:pPr lvl="1"/>
            <a:r>
              <a:rPr lang="en-US" dirty="0"/>
              <a:t>How to manage running containers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457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37C7-8FC5-425E-8CCF-1D0F5A7A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BE23-BDDB-44D2-9257-0BE8424BC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Docker is most often used as a CLI. Docker manages images and containers which is reflected in the syntax of the CLI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&gt; docker image &lt; subcommand &gt;</a:t>
            </a:r>
          </a:p>
          <a:p>
            <a:pPr marL="0" indent="0">
              <a:buNone/>
            </a:pPr>
            <a:r>
              <a:rPr lang="en-US" dirty="0"/>
              <a:t>Manage local docker images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&gt; docker container &lt; subcommand &gt;</a:t>
            </a:r>
          </a:p>
          <a:p>
            <a:pPr marL="0" indent="0">
              <a:buNone/>
            </a:pPr>
            <a:r>
              <a:rPr lang="en-US" dirty="0"/>
              <a:t>Manage local docker containers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practice, the main command is often omitted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&gt; docker container run &lt; param 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&gt; docker run &lt; param &gt;</a:t>
            </a:r>
          </a:p>
        </p:txBody>
      </p:sp>
    </p:spTree>
    <p:extLst>
      <p:ext uri="{BB962C8B-B14F-4D97-AF65-F5344CB8AC3E}">
        <p14:creationId xmlns:p14="http://schemas.microsoft.com/office/powerpoint/2010/main" val="180098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7EBB-6C73-4F67-8EF0-2F0FD253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docker container run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9F0C-2D81-4C7A-82C2-8B872D82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a container using an existing image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&gt; docker container run &lt;options&gt;  &lt;image name&gt;:&lt;tag&gt;  &lt;command&gt;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4AEFB-F0C0-423B-8D3C-1B8560D6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46" y="2235756"/>
            <a:ext cx="8952181" cy="1555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9C6A2A-99DD-459E-B731-0C84FC73DC0C}"/>
              </a:ext>
            </a:extLst>
          </p:cNvPr>
          <p:cNvSpPr/>
          <p:nvPr/>
        </p:nvSpPr>
        <p:spPr>
          <a:xfrm>
            <a:off x="2698812" y="2467993"/>
            <a:ext cx="2130640" cy="301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FD88CF-31FE-4308-B6D6-358CBEC75A87}"/>
              </a:ext>
            </a:extLst>
          </p:cNvPr>
          <p:cNvSpPr/>
          <p:nvPr/>
        </p:nvSpPr>
        <p:spPr>
          <a:xfrm>
            <a:off x="5893776" y="2218063"/>
            <a:ext cx="1350403" cy="301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A78EE-8F94-42C5-A6E8-DF793D00DB60}"/>
              </a:ext>
            </a:extLst>
          </p:cNvPr>
          <p:cNvSpPr txBox="1"/>
          <p:nvPr/>
        </p:nvSpPr>
        <p:spPr>
          <a:xfrm>
            <a:off x="5368030" y="1851935"/>
            <a:ext cx="248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 name without tag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50CE7-EC92-40C4-90FD-C97B32C34AAC}"/>
              </a:ext>
            </a:extLst>
          </p:cNvPr>
          <p:cNvSpPr txBox="1"/>
          <p:nvPr/>
        </p:nvSpPr>
        <p:spPr>
          <a:xfrm>
            <a:off x="5166804" y="2786000"/>
            <a:ext cx="411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docker automatically adds the tag “latest”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6602E0-CCF0-41DB-BFFE-1DA430658CA6}"/>
              </a:ext>
            </a:extLst>
          </p:cNvPr>
          <p:cNvSpPr/>
          <p:nvPr/>
        </p:nvSpPr>
        <p:spPr>
          <a:xfrm>
            <a:off x="4829452" y="2831884"/>
            <a:ext cx="337352" cy="155710"/>
          </a:xfrm>
          <a:custGeom>
            <a:avLst/>
            <a:gdLst>
              <a:gd name="connsiteX0" fmla="*/ 337352 w 337352"/>
              <a:gd name="connsiteY0" fmla="*/ 142042 h 155710"/>
              <a:gd name="connsiteX1" fmla="*/ 124287 w 337352"/>
              <a:gd name="connsiteY1" fmla="*/ 142042 h 155710"/>
              <a:gd name="connsiteX2" fmla="*/ 0 w 337352"/>
              <a:gd name="connsiteY2" fmla="*/ 0 h 15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352" h="155710">
                <a:moveTo>
                  <a:pt x="337352" y="142042"/>
                </a:moveTo>
                <a:cubicBezTo>
                  <a:pt x="258932" y="153879"/>
                  <a:pt x="180512" y="165716"/>
                  <a:pt x="124287" y="142042"/>
                </a:cubicBezTo>
                <a:cubicBezTo>
                  <a:pt x="68062" y="118368"/>
                  <a:pt x="34031" y="59184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38F3E4-1442-402A-B030-2A36B41AC3B8}"/>
              </a:ext>
            </a:extLst>
          </p:cNvPr>
          <p:cNvCxnSpPr>
            <a:cxnSpLocks/>
          </p:cNvCxnSpPr>
          <p:nvPr/>
        </p:nvCxnSpPr>
        <p:spPr>
          <a:xfrm flipH="1">
            <a:off x="301869" y="2618913"/>
            <a:ext cx="1597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77A89A-41E8-44EE-89ED-784D48F0B1B1}"/>
              </a:ext>
            </a:extLst>
          </p:cNvPr>
          <p:cNvCxnSpPr>
            <a:cxnSpLocks/>
          </p:cNvCxnSpPr>
          <p:nvPr/>
        </p:nvCxnSpPr>
        <p:spPr>
          <a:xfrm>
            <a:off x="301869" y="2618913"/>
            <a:ext cx="0" cy="1620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EE9A56-140F-4C86-83DB-18342C88A216}"/>
              </a:ext>
            </a:extLst>
          </p:cNvPr>
          <p:cNvCxnSpPr/>
          <p:nvPr/>
        </p:nvCxnSpPr>
        <p:spPr>
          <a:xfrm>
            <a:off x="301869" y="4239087"/>
            <a:ext cx="408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649341-7813-41BC-AB95-052C45C4AA34}"/>
              </a:ext>
            </a:extLst>
          </p:cNvPr>
          <p:cNvSpPr txBox="1"/>
          <p:nvPr/>
        </p:nvSpPr>
        <p:spPr>
          <a:xfrm>
            <a:off x="870011" y="4054421"/>
            <a:ext cx="10237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docker cannot find the image locally, it will automatically try to download the image from </a:t>
            </a:r>
            <a:r>
              <a:rPr lang="en-US" dirty="0" err="1"/>
              <a:t>Dockerhub</a:t>
            </a:r>
            <a:endParaRPr lang="en-US" dirty="0"/>
          </a:p>
          <a:p>
            <a:r>
              <a:rPr lang="nl-BE" dirty="0">
                <a:hlinkClick r:id="rId3"/>
              </a:rPr>
              <a:t>https://hub.docker.com/_/&lt;image_name&gt;</a:t>
            </a:r>
            <a:r>
              <a:rPr lang="nl-BE" dirty="0"/>
              <a:t> </a:t>
            </a:r>
          </a:p>
          <a:p>
            <a:endParaRPr lang="en-US" dirty="0"/>
          </a:p>
          <a:p>
            <a:r>
              <a:rPr lang="en-US" dirty="0"/>
              <a:t>When you google “docker” + “image name” this is usually the first page you find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048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7EBB-6C73-4F67-8EF0-2F0FD253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docker container run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9F0C-2D81-4C7A-82C2-8B872D82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a container using an existing image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&gt; docker container run &lt;options&gt;  &lt;image name&gt;:&lt;tag&gt;  &lt;command&gt;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E3B9F-2EA0-4FDF-803D-4433541C1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892" y="1949679"/>
            <a:ext cx="8390776" cy="6413245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B74CC84D-8351-4FAD-A87D-686EDBE8D48E}"/>
              </a:ext>
            </a:extLst>
          </p:cNvPr>
          <p:cNvSpPr/>
          <p:nvPr/>
        </p:nvSpPr>
        <p:spPr>
          <a:xfrm>
            <a:off x="2867487" y="2201662"/>
            <a:ext cx="426129" cy="115409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82E72-9777-4794-B4B8-368E3845B0E0}"/>
              </a:ext>
            </a:extLst>
          </p:cNvPr>
          <p:cNvSpPr txBox="1"/>
          <p:nvPr/>
        </p:nvSpPr>
        <p:spPr>
          <a:xfrm>
            <a:off x="99646" y="2455544"/>
            <a:ext cx="255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from the docker run command</a:t>
            </a:r>
            <a:endParaRPr lang="nl-BE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EBFD31D-A94D-4B72-AC80-EB09F0A92124}"/>
              </a:ext>
            </a:extLst>
          </p:cNvPr>
          <p:cNvSpPr/>
          <p:nvPr/>
        </p:nvSpPr>
        <p:spPr>
          <a:xfrm>
            <a:off x="2867487" y="3587900"/>
            <a:ext cx="426129" cy="32701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859EB5-B3DC-4146-94F8-8B843455032C}"/>
              </a:ext>
            </a:extLst>
          </p:cNvPr>
          <p:cNvSpPr txBox="1"/>
          <p:nvPr/>
        </p:nvSpPr>
        <p:spPr>
          <a:xfrm>
            <a:off x="99646" y="4833135"/>
            <a:ext cx="255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Logs from the container are streamed to the terminal</a:t>
            </a:r>
          </a:p>
        </p:txBody>
      </p:sp>
    </p:spTree>
    <p:extLst>
      <p:ext uri="{BB962C8B-B14F-4D97-AF65-F5344CB8AC3E}">
        <p14:creationId xmlns:p14="http://schemas.microsoft.com/office/powerpoint/2010/main" val="47954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2058</Words>
  <Application>Microsoft Office PowerPoint</Application>
  <PresentationFormat>Widescreen</PresentationFormat>
  <Paragraphs>303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Office Theme</vt:lpstr>
      <vt:lpstr>PowerPoint Presentation</vt:lpstr>
      <vt:lpstr>Problem statement</vt:lpstr>
      <vt:lpstr>Problem statement</vt:lpstr>
      <vt:lpstr>What is a container?</vt:lpstr>
      <vt:lpstr>What is Docker?</vt:lpstr>
      <vt:lpstr>What you will learn today</vt:lpstr>
      <vt:lpstr>Docker CLI</vt:lpstr>
      <vt:lpstr>&gt; docker container run</vt:lpstr>
      <vt:lpstr>&gt; docker container run</vt:lpstr>
      <vt:lpstr>&gt; docker container run options</vt:lpstr>
      <vt:lpstr>&gt; docker container run</vt:lpstr>
      <vt:lpstr>&gt; docker container run</vt:lpstr>
      <vt:lpstr>&gt; docker container run</vt:lpstr>
      <vt:lpstr>&gt; docker container ps</vt:lpstr>
      <vt:lpstr>&gt; docker container stop/rm</vt:lpstr>
      <vt:lpstr>Exercises</vt:lpstr>
      <vt:lpstr>Container ports</vt:lpstr>
      <vt:lpstr>Container ports</vt:lpstr>
      <vt:lpstr>Volumes</vt:lpstr>
      <vt:lpstr>&gt; docker exec</vt:lpstr>
      <vt:lpstr>Exercises</vt:lpstr>
      <vt:lpstr>Writing a Dockerfile</vt:lpstr>
      <vt:lpstr>Writing a Dockerfile</vt:lpstr>
      <vt:lpstr>Writing a Dockerfile</vt:lpstr>
      <vt:lpstr>&gt; Docker image build</vt:lpstr>
      <vt:lpstr>Order of layers</vt:lpstr>
      <vt:lpstr>Order of layers</vt:lpstr>
      <vt:lpstr>Order of layers</vt:lpstr>
      <vt:lpstr>Order of layers</vt:lpstr>
      <vt:lpstr>Order of layers</vt:lpstr>
      <vt:lpstr>Exercises</vt:lpstr>
      <vt:lpstr>Container orchestration</vt:lpstr>
      <vt:lpstr>Container orchestration</vt:lpstr>
      <vt:lpstr>compose.yml</vt:lpstr>
      <vt:lpstr>compose.yml</vt:lpstr>
      <vt:lpstr>compose.yml</vt:lpstr>
      <vt:lpstr>compose.yml</vt:lpstr>
      <vt:lpstr>&gt; docker compose up/down</vt:lpstr>
      <vt:lpstr>Exercises</vt:lpstr>
      <vt:lpstr>Container registries </vt:lpstr>
      <vt:lpstr>Container registries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Crèvecoeur</dc:creator>
  <cp:lastModifiedBy>Jonas Crèvecoeur</cp:lastModifiedBy>
  <cp:revision>50</cp:revision>
  <dcterms:created xsi:type="dcterms:W3CDTF">2022-11-30T09:50:33Z</dcterms:created>
  <dcterms:modified xsi:type="dcterms:W3CDTF">2022-12-09T12:42:57Z</dcterms:modified>
</cp:coreProperties>
</file>