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A5EE70D-18A3-4DFA-BEE5-363783BC3BC3}"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44022A6-F6A9-4DD7-B632-66FBA324281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6E3F051-4D26-406F-A59E-8B5FADAC69FA}"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9E51E9E-7232-493E-A45D-28C6F942049D}"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4DB1507-4C4A-4449-B901-2BCB452F37B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CA52A5D-DEC6-4C00-A385-31FA34B493E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7198418-9BAD-4B0B-8303-7A1F99F0B89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4EFAB02-BC45-45A1-A142-A1D913D045F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6DBA295-B7D1-49BB-B5DF-660187663CD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BD6BE62-5018-4BD1-87B2-93F852074FE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8427BEE-6EAD-448A-B9AC-CE49E2E40BE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6A0A59A-D04B-4E94-866B-D275D6729C1E}"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8CD38151-A7FA-4902-9E2D-272BE4AEBA4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3657600" y="86040"/>
            <a:ext cx="2619000" cy="1742760"/>
          </a:xfrm>
          <a:prstGeom prst="rect">
            <a:avLst/>
          </a:prstGeom>
          <a:ln w="0">
            <a:noFill/>
          </a:ln>
        </p:spPr>
      </p:pic>
      <p:sp>
        <p:nvSpPr>
          <p:cNvPr id="42" name=""/>
          <p:cNvSpPr txBox="1"/>
          <p:nvPr/>
        </p:nvSpPr>
        <p:spPr>
          <a:xfrm>
            <a:off x="1600200" y="2057400"/>
            <a:ext cx="7315200" cy="685080"/>
          </a:xfrm>
          <a:prstGeom prst="rect">
            <a:avLst/>
          </a:prstGeom>
          <a:noFill/>
          <a:ln w="0">
            <a:noFill/>
          </a:ln>
        </p:spPr>
        <p:txBody>
          <a:bodyPr lIns="90000" rIns="90000" tIns="45000" bIns="45000" anchor="t">
            <a:noAutofit/>
          </a:bodyPr>
          <a:p>
            <a:r>
              <a:rPr b="1" i="1" lang="en-US" sz="2100" spc="-1" strike="noStrike">
                <a:solidFill>
                  <a:srgbClr val="000000"/>
                </a:solidFill>
                <a:latin typeface="Arial"/>
              </a:rPr>
              <a:t>Software Engineering Project – E-commerce Application                                       (shopNow)</a:t>
            </a:r>
            <a:endParaRPr b="0" lang="en-US" sz="2100" spc="-1" strike="noStrike">
              <a:solidFill>
                <a:srgbClr val="000000"/>
              </a:solidFill>
              <a:latin typeface="Arial"/>
            </a:endParaRPr>
          </a:p>
        </p:txBody>
      </p:sp>
      <p:sp>
        <p:nvSpPr>
          <p:cNvPr id="43" name=""/>
          <p:cNvSpPr txBox="1"/>
          <p:nvPr/>
        </p:nvSpPr>
        <p:spPr>
          <a:xfrm>
            <a:off x="2286000" y="3498480"/>
            <a:ext cx="6629400" cy="387720"/>
          </a:xfrm>
          <a:prstGeom prst="rect">
            <a:avLst/>
          </a:prstGeom>
          <a:noFill/>
          <a:ln w="0">
            <a:noFill/>
          </a:ln>
        </p:spPr>
        <p:txBody>
          <a:bodyPr lIns="90000" rIns="90000" tIns="45000" bIns="45000" anchor="t">
            <a:noAutofit/>
          </a:bodyPr>
          <a:p>
            <a:r>
              <a:rPr b="0" lang="en-US" sz="2100" spc="-1" strike="noStrike">
                <a:solidFill>
                  <a:srgbClr val="000000"/>
                </a:solidFill>
                <a:latin typeface="Arial"/>
              </a:rPr>
              <a:t>Prepared by: Jonas Figu &amp; Kristjan Haderi</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1" lang="en-US" sz="3200" spc="-1" strike="noStrike" u="sng">
                <a:solidFill>
                  <a:srgbClr val="000000"/>
                </a:solidFill>
                <a:uFillTx/>
                <a:latin typeface="Arial"/>
                <a:ea typeface="Microsoft YaHei"/>
              </a:rPr>
              <a:t>Introduction – Purpose &amp; Scope</a:t>
            </a:r>
            <a:endParaRPr b="0" lang="en-US" sz="3200" spc="-1" strike="noStrike">
              <a:solidFill>
                <a:srgbClr val="000000"/>
              </a:solidFill>
              <a:latin typeface="Arial"/>
            </a:endParaRPr>
          </a:p>
        </p:txBody>
      </p:sp>
      <p:sp>
        <p:nvSpPr>
          <p:cNvPr id="45" name="PlaceHolder 2"/>
          <p:cNvSpPr>
            <a:spLocks noGrp="1"/>
          </p:cNvSpPr>
          <p:nvPr>
            <p:ph/>
          </p:nvPr>
        </p:nvSpPr>
        <p:spPr>
          <a:xfrm>
            <a:off x="228600" y="1326600"/>
            <a:ext cx="9601200" cy="3931200"/>
          </a:xfrm>
          <a:prstGeom prst="rect">
            <a:avLst/>
          </a:prstGeom>
          <a:noFill/>
          <a:ln w="0">
            <a:noFill/>
          </a:ln>
        </p:spPr>
        <p:txBody>
          <a:bodyPr lIns="0" rIns="0" tIns="0" bIns="0" anchor="t">
            <a:normAutofit fontScale="80000"/>
          </a:bodyPr>
          <a:p>
            <a:pPr indent="0">
              <a:spcBef>
                <a:spcPts val="1417"/>
              </a:spcBef>
              <a:buNone/>
            </a:pPr>
            <a:r>
              <a:rPr b="0" i="1" lang="en-US" sz="2100" spc="-1" strike="noStrike">
                <a:solidFill>
                  <a:srgbClr val="000000"/>
                </a:solidFill>
                <a:latin typeface="Arial"/>
                <a:ea typeface="Microsoft YaHei"/>
              </a:rPr>
              <a:t>- shopNow is a</a:t>
            </a:r>
            <a:r>
              <a:rPr b="0" lang="en-US" sz="2100" spc="-1" strike="noStrike">
                <a:solidFill>
                  <a:srgbClr val="000000"/>
                </a:solidFill>
                <a:latin typeface="Arial"/>
                <a:ea typeface="Microsoft YaHei"/>
              </a:rPr>
              <a:t> Platform for online shopping, providing a comfortable and fun shopping experience for customers and empowering businesses to establish and grow their online presence.</a:t>
            </a:r>
            <a:endParaRPr b="0" lang="en-US" sz="2100" spc="-1" strike="noStrike">
              <a:solidFill>
                <a:srgbClr val="000000"/>
              </a:solidFill>
              <a:latin typeface="Arial"/>
            </a:endParaRPr>
          </a:p>
          <a:p>
            <a:pPr indent="0">
              <a:spcBef>
                <a:spcPts val="1417"/>
              </a:spcBef>
              <a:buNone/>
            </a:pPr>
            <a:r>
              <a:rPr b="0" lang="en-US" sz="2100" spc="-1" strike="noStrike">
                <a:solidFill>
                  <a:srgbClr val="000000"/>
                </a:solidFill>
                <a:latin typeface="Arial"/>
                <a:ea typeface="Microsoft YaHei"/>
              </a:rPr>
              <a:t>- This project is designed to be useful to both individuals seeking to purchase online &amp; businesses seeking to sell online.</a:t>
            </a:r>
            <a:endParaRPr b="0" lang="en-US" sz="2100" spc="-1" strike="noStrike">
              <a:solidFill>
                <a:srgbClr val="000000"/>
              </a:solidFill>
              <a:latin typeface="Arial"/>
            </a:endParaRPr>
          </a:p>
          <a:p>
            <a:pPr indent="0">
              <a:spcBef>
                <a:spcPts val="1417"/>
              </a:spcBef>
              <a:buNone/>
            </a:pPr>
            <a:r>
              <a:rPr b="0" lang="en-US" sz="2100" spc="-1" strike="noStrike">
                <a:solidFill>
                  <a:srgbClr val="000000"/>
                </a:solidFill>
                <a:latin typeface="Arial"/>
                <a:ea typeface="Microsoft YaHei"/>
              </a:rPr>
              <a:t>- As for the Customers, this platform will offer a user-friendly interface and a wide selection of products, providing a convenient shopping experience. Customers can easily browse and compare products, read reviews and ratings, and make secure transactions, all from the comfort of their homes. </a:t>
            </a:r>
            <a:endParaRPr b="0" lang="en-US" sz="2100" spc="-1" strike="noStrike">
              <a:solidFill>
                <a:srgbClr val="000000"/>
              </a:solidFill>
              <a:latin typeface="Arial"/>
            </a:endParaRPr>
          </a:p>
          <a:p>
            <a:pPr indent="0">
              <a:spcBef>
                <a:spcPts val="1417"/>
              </a:spcBef>
              <a:buNone/>
            </a:pPr>
            <a:r>
              <a:rPr b="0" lang="en-US" sz="2100" spc="-1" strike="noStrike">
                <a:solidFill>
                  <a:srgbClr val="000000"/>
                </a:solidFill>
                <a:latin typeface="Arial"/>
                <a:ea typeface="Microsoft YaHei"/>
              </a:rPr>
              <a:t>As for the businesses, it will offer a cost-effective easily accessible platform to showcase and sell their products. It will provide tools for inventory management, order tracking, and customer engagement.</a:t>
            </a:r>
            <a:endParaRPr b="0" lang="en-US" sz="2100" spc="-1" strike="noStrike">
              <a:solidFill>
                <a:srgbClr val="000000"/>
              </a:solidFill>
              <a:latin typeface="Arial"/>
            </a:endParaRPr>
          </a:p>
          <a:p>
            <a:pPr indent="0">
              <a:spcBef>
                <a:spcPts val="1417"/>
              </a:spcBef>
              <a:buNone/>
            </a:pPr>
            <a:r>
              <a:rPr b="0" lang="en-US" sz="2100" spc="-1" strike="noStrike">
                <a:solidFill>
                  <a:srgbClr val="000000"/>
                </a:solidFill>
                <a:latin typeface="Arial"/>
                <a:ea typeface="Microsoft YaHei"/>
              </a:rPr>
              <a:t>As for the Developers and Technology Enthusiasts, they can contribute to the project, customize features, and build integrations, leveraging the power of open-source software development to drive innovation in the e-commerce space. </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0"/>
            <a:ext cx="9071640" cy="946440"/>
          </a:xfrm>
          <a:prstGeom prst="rect">
            <a:avLst/>
          </a:prstGeom>
          <a:noFill/>
          <a:ln w="0">
            <a:noFill/>
          </a:ln>
        </p:spPr>
        <p:txBody>
          <a:bodyPr lIns="0" rIns="0" tIns="0" bIns="0" anchor="ctr">
            <a:noAutofit/>
          </a:bodyPr>
          <a:p>
            <a:pPr indent="0" algn="ctr">
              <a:buNone/>
            </a:pPr>
            <a:r>
              <a:rPr b="1" lang="en-US" sz="3200" spc="-1" strike="noStrike" u="sng">
                <a:solidFill>
                  <a:srgbClr val="000000"/>
                </a:solidFill>
                <a:uFillTx/>
                <a:latin typeface="Arial"/>
              </a:rPr>
              <a:t>Overall Description</a:t>
            </a:r>
            <a:endParaRPr b="0" lang="en-US" sz="3200" spc="-1" strike="noStrike">
              <a:solidFill>
                <a:srgbClr val="000000"/>
              </a:solidFill>
              <a:latin typeface="Arial"/>
            </a:endParaRPr>
          </a:p>
        </p:txBody>
      </p:sp>
      <p:sp>
        <p:nvSpPr>
          <p:cNvPr id="47" name="PlaceHolder 2"/>
          <p:cNvSpPr>
            <a:spLocks noGrp="1"/>
          </p:cNvSpPr>
          <p:nvPr>
            <p:ph/>
          </p:nvPr>
        </p:nvSpPr>
        <p:spPr>
          <a:xfrm>
            <a:off x="228600" y="685800"/>
            <a:ext cx="9829800" cy="4800600"/>
          </a:xfrm>
          <a:prstGeom prst="rect">
            <a:avLst/>
          </a:prstGeom>
          <a:noFill/>
          <a:ln w="0">
            <a:noFill/>
          </a:ln>
        </p:spPr>
        <p:txBody>
          <a:bodyPr lIns="0" rIns="0" tIns="0" bIns="0" anchor="t">
            <a:normAutofit fontScale="74000"/>
          </a:bodyPr>
          <a:p>
            <a:pPr marL="319680" indent="0">
              <a:spcBef>
                <a:spcPts val="1417"/>
              </a:spcBef>
              <a:buNone/>
            </a:pPr>
            <a:r>
              <a:rPr b="0" lang="en-US" sz="3200" spc="-1" strike="noStrike">
                <a:solidFill>
                  <a:srgbClr val="000000"/>
                </a:solidFill>
                <a:latin typeface="Arial"/>
              </a:rPr>
              <a:t>- </a:t>
            </a:r>
            <a:r>
              <a:rPr b="0" i="1" lang="en-US" sz="2000" spc="-1" strike="noStrike">
                <a:solidFill>
                  <a:srgbClr val="000000"/>
                </a:solidFill>
                <a:latin typeface="Arial"/>
                <a:ea typeface="Microsoft YaHei"/>
              </a:rPr>
              <a:t>Product Perspective: </a:t>
            </a:r>
            <a:r>
              <a:rPr b="0" lang="en-US" sz="2000" spc="-1" strike="noStrike">
                <a:solidFill>
                  <a:srgbClr val="000000"/>
                </a:solidFill>
                <a:latin typeface="Arial"/>
                <a:ea typeface="Microsoft YaHei"/>
              </a:rPr>
              <a:t>This project is a standalone online marketplace platform that connects buyers and sellers, facilitating smooth transactions and providing a good shopping experience. It will integrate essential functionalities such as product listings, shopping cart management, secure payment gateways, and inventory management. </a:t>
            </a:r>
            <a:endParaRPr b="0" lang="en-US" sz="2000" spc="-1" strike="noStrike">
              <a:solidFill>
                <a:srgbClr val="000000"/>
              </a:solidFill>
              <a:latin typeface="Arial"/>
            </a:endParaRPr>
          </a:p>
          <a:p>
            <a:pPr marL="319680" indent="0">
              <a:spcBef>
                <a:spcPts val="1417"/>
              </a:spcBef>
              <a:buNone/>
            </a:pPr>
            <a:r>
              <a:rPr b="0" lang="en-US" sz="2200" spc="-1" strike="noStrike">
                <a:solidFill>
                  <a:srgbClr val="000000"/>
                </a:solidFill>
                <a:latin typeface="Arial"/>
                <a:ea typeface="Microsoft YaHei"/>
              </a:rPr>
              <a:t>- </a:t>
            </a:r>
            <a:r>
              <a:rPr b="0" i="1" lang="en-US" sz="2000" spc="-1" strike="noStrike">
                <a:solidFill>
                  <a:srgbClr val="000000"/>
                </a:solidFill>
                <a:latin typeface="Arial"/>
                <a:ea typeface="Microsoft YaHei"/>
              </a:rPr>
              <a:t>Product Functions:</a:t>
            </a:r>
            <a:r>
              <a:rPr b="0" lang="en-US" sz="2200" spc="-1" strike="noStrike">
                <a:solidFill>
                  <a:srgbClr val="000000"/>
                </a:solidFill>
                <a:latin typeface="Arial"/>
                <a:ea typeface="Microsoft YaHei"/>
              </a:rPr>
              <a:t> </a:t>
            </a:r>
            <a:endParaRPr b="0" lang="en-US" sz="2200" spc="-1" strike="noStrike">
              <a:solidFill>
                <a:srgbClr val="000000"/>
              </a:solidFill>
              <a:latin typeface="Arial"/>
            </a:endParaRPr>
          </a:p>
          <a:p>
            <a:pPr indent="0">
              <a:spcBef>
                <a:spcPts val="1417"/>
              </a:spcBef>
              <a:buNone/>
            </a:pPr>
            <a:r>
              <a:rPr b="0" lang="en-US" sz="1800" spc="-1" strike="noStrike">
                <a:solidFill>
                  <a:srgbClr val="000000"/>
                </a:solidFill>
                <a:latin typeface="Arial"/>
                <a:ea typeface="Microsoft YaHei"/>
              </a:rPr>
              <a:t>  </a:t>
            </a:r>
            <a:r>
              <a:rPr b="0" lang="en-US" sz="2000" spc="-1" strike="noStrike">
                <a:solidFill>
                  <a:srgbClr val="000000"/>
                </a:solidFill>
                <a:latin typeface="Arial"/>
                <a:ea typeface="Microsoft YaHei"/>
              </a:rPr>
              <a:t> </a:t>
            </a:r>
            <a:r>
              <a:rPr b="0" lang="en-US" sz="2000" spc="-1" strike="noStrike">
                <a:solidFill>
                  <a:srgbClr val="000000"/>
                </a:solidFill>
                <a:latin typeface="Arial"/>
                <a:ea typeface="Microsoft YaHei"/>
              </a:rPr>
              <a:t>1. User registration and authentication.</a:t>
            </a:r>
            <a:endParaRPr b="0" lang="en-US" sz="2000" spc="-1" strike="noStrike">
              <a:solidFill>
                <a:srgbClr val="000000"/>
              </a:solidFill>
              <a:latin typeface="Arial"/>
            </a:endParaRPr>
          </a:p>
          <a:p>
            <a:pPr indent="0">
              <a:spcBef>
                <a:spcPts val="1417"/>
              </a:spcBef>
              <a:buNone/>
            </a:pPr>
            <a:r>
              <a:rPr b="0" lang="en-US" sz="2000" spc="-1" strike="noStrike">
                <a:solidFill>
                  <a:srgbClr val="000000"/>
                </a:solidFill>
                <a:latin typeface="Arial"/>
                <a:ea typeface="Microsoft YaHei"/>
              </a:rPr>
              <a:t>   </a:t>
            </a:r>
            <a:r>
              <a:rPr b="0" lang="en-US" sz="2000" spc="-1" strike="noStrike">
                <a:solidFill>
                  <a:srgbClr val="000000"/>
                </a:solidFill>
                <a:latin typeface="Arial"/>
                <a:ea typeface="Microsoft YaHei"/>
              </a:rPr>
              <a:t>2. Product browsing, searching, and filtering.</a:t>
            </a:r>
            <a:endParaRPr b="0" lang="en-US" sz="2000" spc="-1" strike="noStrike">
              <a:solidFill>
                <a:srgbClr val="000000"/>
              </a:solidFill>
              <a:latin typeface="Arial"/>
            </a:endParaRPr>
          </a:p>
          <a:p>
            <a:pPr indent="0">
              <a:spcBef>
                <a:spcPts val="1417"/>
              </a:spcBef>
              <a:buNone/>
            </a:pPr>
            <a:r>
              <a:rPr b="0" lang="en-US" sz="2000" spc="-1" strike="noStrike">
                <a:solidFill>
                  <a:srgbClr val="000000"/>
                </a:solidFill>
                <a:latin typeface="Arial"/>
                <a:ea typeface="Microsoft YaHei"/>
              </a:rPr>
              <a:t>   </a:t>
            </a:r>
            <a:r>
              <a:rPr b="0" lang="en-US" sz="2000" spc="-1" strike="noStrike">
                <a:solidFill>
                  <a:srgbClr val="000000"/>
                </a:solidFill>
                <a:latin typeface="Arial"/>
                <a:ea typeface="Microsoft YaHei"/>
              </a:rPr>
              <a:t>3. Product listings with detailed descriptions, images, and pricing information.</a:t>
            </a:r>
            <a:endParaRPr b="0" lang="en-US" sz="2000" spc="-1" strike="noStrike">
              <a:solidFill>
                <a:srgbClr val="000000"/>
              </a:solidFill>
              <a:latin typeface="Arial"/>
            </a:endParaRPr>
          </a:p>
          <a:p>
            <a:pPr indent="0">
              <a:spcBef>
                <a:spcPts val="1417"/>
              </a:spcBef>
              <a:buNone/>
            </a:pPr>
            <a:r>
              <a:rPr b="0" lang="en-US" sz="2000" spc="-1" strike="noStrike">
                <a:solidFill>
                  <a:srgbClr val="000000"/>
                </a:solidFill>
                <a:latin typeface="Arial"/>
                <a:ea typeface="Microsoft YaHei"/>
              </a:rPr>
              <a:t>   </a:t>
            </a:r>
            <a:r>
              <a:rPr b="0" lang="en-US" sz="2000" spc="-1" strike="noStrike">
                <a:solidFill>
                  <a:srgbClr val="000000"/>
                </a:solidFill>
                <a:latin typeface="Arial"/>
                <a:ea typeface="Microsoft YaHei"/>
              </a:rPr>
              <a:t>4. Shopping cart management, allowing users to add, edit, and remove items.</a:t>
            </a:r>
            <a:endParaRPr b="0" lang="en-US" sz="2000" spc="-1" strike="noStrike">
              <a:solidFill>
                <a:srgbClr val="000000"/>
              </a:solidFill>
              <a:latin typeface="Arial"/>
            </a:endParaRPr>
          </a:p>
          <a:p>
            <a:pPr indent="0">
              <a:spcBef>
                <a:spcPts val="1417"/>
              </a:spcBef>
              <a:buNone/>
            </a:pPr>
            <a:r>
              <a:rPr b="0" lang="en-US" sz="2000" spc="-1" strike="noStrike">
                <a:solidFill>
                  <a:srgbClr val="000000"/>
                </a:solidFill>
                <a:latin typeface="Arial"/>
                <a:ea typeface="Microsoft YaHei"/>
              </a:rPr>
              <a:t>   </a:t>
            </a:r>
            <a:r>
              <a:rPr b="0" lang="en-US" sz="2000" spc="-1" strike="noStrike">
                <a:solidFill>
                  <a:srgbClr val="000000"/>
                </a:solidFill>
                <a:latin typeface="Arial"/>
                <a:ea typeface="Microsoft YaHei"/>
              </a:rPr>
              <a:t>5. Secure payment processing through various payment gateways.</a:t>
            </a:r>
            <a:endParaRPr b="0" lang="en-US" sz="2000" spc="-1" strike="noStrike">
              <a:solidFill>
                <a:srgbClr val="000000"/>
              </a:solidFill>
              <a:latin typeface="Arial"/>
            </a:endParaRPr>
          </a:p>
          <a:p>
            <a:pPr indent="0">
              <a:spcBef>
                <a:spcPts val="1417"/>
              </a:spcBef>
              <a:buNone/>
            </a:pPr>
            <a:r>
              <a:rPr b="0" lang="en-US" sz="2000" spc="-1" strike="noStrike">
                <a:solidFill>
                  <a:srgbClr val="000000"/>
                </a:solidFill>
                <a:latin typeface="Arial"/>
                <a:ea typeface="Microsoft YaHei"/>
              </a:rPr>
              <a:t>   </a:t>
            </a:r>
            <a:r>
              <a:rPr b="0" lang="en-US" sz="2000" spc="-1" strike="noStrike">
                <a:solidFill>
                  <a:srgbClr val="000000"/>
                </a:solidFill>
                <a:latin typeface="Arial"/>
                <a:ea typeface="Microsoft YaHei"/>
              </a:rPr>
              <a:t>6. Order tracking and status updates.</a:t>
            </a:r>
            <a:endParaRPr b="0" lang="en-US" sz="2000" spc="-1" strike="noStrike">
              <a:solidFill>
                <a:srgbClr val="000000"/>
              </a:solidFill>
              <a:latin typeface="Arial"/>
            </a:endParaRPr>
          </a:p>
          <a:p>
            <a:pPr indent="0">
              <a:spcBef>
                <a:spcPts val="1417"/>
              </a:spcBef>
              <a:buNone/>
            </a:pPr>
            <a:r>
              <a:rPr b="0" lang="en-US" sz="2000" spc="-1" strike="noStrike">
                <a:solidFill>
                  <a:srgbClr val="000000"/>
                </a:solidFill>
                <a:latin typeface="Arial"/>
                <a:ea typeface="Microsoft YaHei"/>
              </a:rPr>
              <a:t>   </a:t>
            </a:r>
            <a:r>
              <a:rPr b="0" lang="en-US" sz="2000" spc="-1" strike="noStrike">
                <a:solidFill>
                  <a:srgbClr val="000000"/>
                </a:solidFill>
                <a:latin typeface="Arial"/>
                <a:ea typeface="Microsoft YaHei"/>
              </a:rPr>
              <a:t>7. Customer reviews and ratings for products and sellers.</a:t>
            </a:r>
            <a:endParaRPr b="0" lang="en-US" sz="2000" spc="-1" strike="noStrike">
              <a:solidFill>
                <a:srgbClr val="000000"/>
              </a:solidFill>
              <a:latin typeface="Arial"/>
            </a:endParaRPr>
          </a:p>
          <a:p>
            <a:pPr indent="0">
              <a:spcBef>
                <a:spcPts val="1417"/>
              </a:spcBef>
              <a:buNone/>
            </a:pPr>
            <a:r>
              <a:rPr b="0" lang="en-US" sz="2000" spc="-1" strike="noStrike">
                <a:solidFill>
                  <a:srgbClr val="000000"/>
                </a:solidFill>
                <a:latin typeface="Arial"/>
                <a:ea typeface="Microsoft YaHei"/>
              </a:rPr>
              <a:t>   </a:t>
            </a:r>
            <a:r>
              <a:rPr b="0" lang="en-US" sz="2000" spc="-1" strike="noStrike">
                <a:solidFill>
                  <a:srgbClr val="000000"/>
                </a:solidFill>
                <a:latin typeface="Arial"/>
                <a:ea typeface="Microsoft YaHei"/>
              </a:rPr>
              <a:t>8. Inventory management for sellers, including stock tracking and updates.</a:t>
            </a:r>
            <a:endParaRPr b="0" lang="en-US" sz="2000" spc="-1" strike="noStrike">
              <a:solidFill>
                <a:srgbClr val="000000"/>
              </a:solidFill>
              <a:latin typeface="Arial"/>
            </a:endParaRPr>
          </a:p>
          <a:p>
            <a:pPr indent="0">
              <a:spcBef>
                <a:spcPts val="1417"/>
              </a:spcBef>
              <a:buNone/>
            </a:pPr>
            <a:r>
              <a:rPr b="0" lang="en-US" sz="2000" spc="-1" strike="noStrike">
                <a:solidFill>
                  <a:srgbClr val="000000"/>
                </a:solidFill>
                <a:latin typeface="Arial"/>
                <a:ea typeface="Microsoft YaHei"/>
              </a:rPr>
              <a:t>   </a:t>
            </a:r>
            <a:r>
              <a:rPr b="0" lang="en-US" sz="2000" spc="-1" strike="noStrike">
                <a:solidFill>
                  <a:srgbClr val="000000"/>
                </a:solidFill>
                <a:latin typeface="Arial"/>
                <a:ea typeface="Microsoft YaHei"/>
              </a:rPr>
              <a:t>9. Seller analytics and reporting.</a:t>
            </a:r>
            <a:endParaRPr b="0" lang="en-US" sz="2000" spc="-1" strike="noStrike">
              <a:solidFill>
                <a:srgbClr val="000000"/>
              </a:solidFill>
              <a:latin typeface="Arial"/>
            </a:endParaRPr>
          </a:p>
          <a:p>
            <a:pPr indent="0">
              <a:spcBef>
                <a:spcPts val="1417"/>
              </a:spcBef>
              <a:buNone/>
            </a:pPr>
            <a:r>
              <a:rPr b="0" lang="en-US" sz="2000" spc="-1" strike="noStrike">
                <a:solidFill>
                  <a:srgbClr val="000000"/>
                </a:solidFill>
                <a:latin typeface="Arial"/>
                <a:ea typeface="Microsoft YaHei"/>
              </a:rPr>
              <a:t>10. Admin panel for platform management, user moderation, and content control.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0"/>
            <a:ext cx="9071640" cy="946440"/>
          </a:xfrm>
          <a:prstGeom prst="rect">
            <a:avLst/>
          </a:prstGeom>
          <a:noFill/>
          <a:ln w="0">
            <a:noFill/>
          </a:ln>
        </p:spPr>
        <p:txBody>
          <a:bodyPr lIns="0" rIns="0" tIns="0" bIns="0" anchor="ctr">
            <a:noAutofit/>
          </a:bodyPr>
          <a:p>
            <a:pPr indent="0" algn="ctr">
              <a:buNone/>
            </a:pPr>
            <a:r>
              <a:rPr b="1" lang="en-US" sz="3200" spc="-1" strike="noStrike" u="sng">
                <a:solidFill>
                  <a:srgbClr val="000000"/>
                </a:solidFill>
                <a:uFillTx/>
                <a:latin typeface="Arial"/>
              </a:rPr>
              <a:t>Overall Description</a:t>
            </a:r>
            <a:endParaRPr b="0" lang="en-US" sz="3200" spc="-1" strike="noStrike">
              <a:solidFill>
                <a:srgbClr val="000000"/>
              </a:solidFill>
              <a:latin typeface="Arial"/>
            </a:endParaRPr>
          </a:p>
        </p:txBody>
      </p:sp>
      <p:sp>
        <p:nvSpPr>
          <p:cNvPr id="49" name="PlaceHolder 2"/>
          <p:cNvSpPr>
            <a:spLocks noGrp="1"/>
          </p:cNvSpPr>
          <p:nvPr>
            <p:ph/>
          </p:nvPr>
        </p:nvSpPr>
        <p:spPr>
          <a:xfrm>
            <a:off x="228600" y="685800"/>
            <a:ext cx="9829800" cy="4800600"/>
          </a:xfrm>
          <a:prstGeom prst="rect">
            <a:avLst/>
          </a:prstGeom>
          <a:noFill/>
          <a:ln w="0">
            <a:noFill/>
          </a:ln>
        </p:spPr>
        <p:txBody>
          <a:bodyPr lIns="0" rIns="0" tIns="0" bIns="0" anchor="t">
            <a:normAutofit/>
          </a:bodyPr>
          <a:p>
            <a:pPr marL="432000" indent="0">
              <a:spcBef>
                <a:spcPts val="1417"/>
              </a:spcBef>
              <a:buNone/>
            </a:pPr>
            <a:r>
              <a:rPr b="0" lang="en-US" sz="3600" spc="-1" strike="noStrike">
                <a:solidFill>
                  <a:srgbClr val="000000"/>
                </a:solidFill>
                <a:latin typeface="Arial"/>
              </a:rPr>
              <a:t>- </a:t>
            </a:r>
            <a:r>
              <a:rPr b="0" i="1" lang="en-US" sz="2100" spc="-1" strike="noStrike">
                <a:solidFill>
                  <a:srgbClr val="000000"/>
                </a:solidFill>
                <a:latin typeface="Arial"/>
                <a:ea typeface="Microsoft YaHei"/>
              </a:rPr>
              <a:t>User Classes and Characteristics: </a:t>
            </a:r>
            <a:endParaRPr b="0" lang="en-US" sz="2100" spc="-1" strike="noStrike">
              <a:solidFill>
                <a:srgbClr val="000000"/>
              </a:solidFill>
              <a:latin typeface="Arial"/>
            </a:endParaRPr>
          </a:p>
          <a:p>
            <a:pPr marL="432000" indent="0">
              <a:spcBef>
                <a:spcPts val="1417"/>
              </a:spcBef>
              <a:buNone/>
            </a:pPr>
            <a:r>
              <a:rPr b="0" lang="en-US" sz="1800" spc="-1" strike="noStrike" u="sng">
                <a:solidFill>
                  <a:srgbClr val="000000"/>
                </a:solidFill>
                <a:uFillTx/>
                <a:latin typeface="Arial"/>
                <a:ea typeface="Microsoft YaHei"/>
              </a:rPr>
              <a:t>Customers</a:t>
            </a:r>
            <a:r>
              <a:rPr b="0" lang="en-US" sz="1800" spc="-1" strike="noStrike">
                <a:solidFill>
                  <a:srgbClr val="000000"/>
                </a:solidFill>
                <a:latin typeface="Arial"/>
                <a:ea typeface="Microsoft YaHei"/>
              </a:rPr>
              <a:t>: Individuals or businesses looking to purchase products online, seeking convenience, a wide variety of choices, and secure transactions.                                              </a:t>
            </a:r>
            <a:r>
              <a:rPr b="0" lang="en-US" sz="1800" spc="-1" strike="noStrike" u="sng">
                <a:solidFill>
                  <a:srgbClr val="000000"/>
                </a:solidFill>
                <a:uFillTx/>
                <a:latin typeface="Arial"/>
                <a:ea typeface="Microsoft YaHei"/>
              </a:rPr>
              <a:t>Sellers:</a:t>
            </a:r>
            <a:r>
              <a:rPr b="0" lang="en-US" sz="1800" spc="-1" strike="noStrike">
                <a:solidFill>
                  <a:srgbClr val="000000"/>
                </a:solidFill>
                <a:latin typeface="Arial"/>
                <a:ea typeface="Microsoft YaHei"/>
              </a:rPr>
              <a:t> Individuals, small businesses, or large enterprises offering products for sale, aiming to expand their customer base and streamline their sales operations.                                       </a:t>
            </a:r>
            <a:r>
              <a:rPr b="0" lang="en-US" sz="1800" spc="-1" strike="noStrike" u="sng">
                <a:solidFill>
                  <a:srgbClr val="000000"/>
                </a:solidFill>
                <a:uFillTx/>
                <a:latin typeface="Arial"/>
                <a:ea typeface="Microsoft YaHei"/>
              </a:rPr>
              <a:t>Administrators: </a:t>
            </a:r>
            <a:r>
              <a:rPr b="0" lang="en-US" sz="1800" spc="-1" strike="noStrike">
                <a:solidFill>
                  <a:srgbClr val="000000"/>
                </a:solidFill>
                <a:latin typeface="Arial"/>
                <a:ea typeface="Microsoft YaHei"/>
              </a:rPr>
              <a:t>Platform administrators responsible for managing the overall system, monitoring user activities, and ensuring the platform's smooth operation.</a:t>
            </a:r>
            <a:endParaRPr b="0" lang="en-US" sz="1800" spc="-1" strike="noStrike">
              <a:solidFill>
                <a:srgbClr val="000000"/>
              </a:solidFill>
              <a:latin typeface="Arial"/>
            </a:endParaRPr>
          </a:p>
          <a:p>
            <a:pPr indent="0">
              <a:spcBef>
                <a:spcPts val="1417"/>
              </a:spcBef>
              <a:buNone/>
            </a:pPr>
            <a:r>
              <a:rPr b="0" i="1" lang="en-US" sz="1500" spc="-1" strike="noStrike">
                <a:solidFill>
                  <a:srgbClr val="000000"/>
                </a:solidFill>
                <a:latin typeface="Arial"/>
                <a:ea typeface="Microsoft YaHei"/>
              </a:rPr>
              <a:t>- </a:t>
            </a:r>
            <a:r>
              <a:rPr b="0" i="1" lang="en-US" sz="2000" spc="-1" strike="noStrike">
                <a:solidFill>
                  <a:srgbClr val="000000"/>
                </a:solidFill>
                <a:latin typeface="Arial"/>
                <a:ea typeface="Microsoft YaHei"/>
              </a:rPr>
              <a:t>Operating Environment</a:t>
            </a:r>
            <a:r>
              <a:rPr b="0" i="1" lang="en-US" sz="1500" spc="-1" strike="noStrike">
                <a:solidFill>
                  <a:srgbClr val="000000"/>
                </a:solidFill>
                <a:latin typeface="Arial"/>
                <a:ea typeface="Microsoft YaHei"/>
              </a:rPr>
              <a:t>: </a:t>
            </a:r>
            <a:endParaRPr b="0" lang="en-US" sz="1500" spc="-1" strike="noStrike">
              <a:solidFill>
                <a:srgbClr val="000000"/>
              </a:solidFill>
              <a:latin typeface="Arial"/>
            </a:endParaRPr>
          </a:p>
          <a:p>
            <a:pPr indent="0">
              <a:spcBef>
                <a:spcPts val="1417"/>
              </a:spcBef>
              <a:buNone/>
            </a:pPr>
            <a:r>
              <a:rPr b="0" lang="en-US" sz="1800" spc="-1" strike="noStrike">
                <a:solidFill>
                  <a:srgbClr val="000000"/>
                </a:solidFill>
                <a:latin typeface="Arial"/>
                <a:ea typeface="Microsoft YaHei"/>
              </a:rPr>
              <a:t>This E-commerce platform will operate in a web-based environment, accessible through standard web browsers on desktop and mobile devices. It will utilize web technologies such as HTML, CSS, and JavaScript for the user interface, and PHP as the backend technology for server-side functionality. The platform will leverage secure communication protocols (e.g., HTTPS) and integrate with trusted third-party payment gateways to ensure data privacy and security.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1" lang="en-US" sz="3600" spc="-1" strike="noStrike" u="sng">
                <a:solidFill>
                  <a:srgbClr val="000000"/>
                </a:solidFill>
                <a:uFillTx/>
                <a:latin typeface="Arial"/>
              </a:rPr>
              <a:t>Requirements</a:t>
            </a:r>
            <a:endParaRPr b="0" lang="en-US" sz="3600" spc="-1" strike="noStrike">
              <a:solidFill>
                <a:srgbClr val="000000"/>
              </a:solidFill>
              <a:latin typeface="Arial"/>
            </a:endParaRPr>
          </a:p>
        </p:txBody>
      </p:sp>
      <p:sp>
        <p:nvSpPr>
          <p:cNvPr id="51" name="PlaceHolder 2"/>
          <p:cNvSpPr>
            <a:spLocks noGrp="1"/>
          </p:cNvSpPr>
          <p:nvPr>
            <p:ph/>
          </p:nvPr>
        </p:nvSpPr>
        <p:spPr>
          <a:xfrm>
            <a:off x="228600" y="1172520"/>
            <a:ext cx="9601200" cy="4085280"/>
          </a:xfrm>
          <a:prstGeom prst="rect">
            <a:avLst/>
          </a:prstGeom>
          <a:noFill/>
          <a:ln w="0">
            <a:noFill/>
          </a:ln>
        </p:spPr>
        <p:txBody>
          <a:bodyPr lIns="0" rIns="0" tIns="0" bIns="0" anchor="t">
            <a:normAutofit fontScale="87000"/>
          </a:bodyPr>
          <a:p>
            <a:pPr marL="391680" indent="0">
              <a:buNone/>
              <a:tabLst>
                <a:tab algn="l" pos="450360"/>
              </a:tabLst>
            </a:pPr>
            <a:r>
              <a:rPr b="0" lang="en-US" sz="1400" spc="-1" strike="noStrike">
                <a:solidFill>
                  <a:srgbClr val="000000"/>
                </a:solidFill>
                <a:latin typeface="Arial"/>
              </a:rPr>
              <a:t>1.</a:t>
            </a:r>
            <a:r>
              <a:rPr b="0" lang="en-US" sz="2400" spc="-1" strike="noStrike">
                <a:solidFill>
                  <a:srgbClr val="000000"/>
                </a:solidFill>
                <a:latin typeface="Arial"/>
              </a:rPr>
              <a:t> User Registration and Login: Users should be able to create accounts, log in securely, and manage their profile information.</a:t>
            </a:r>
            <a:endParaRPr b="0" lang="en-US" sz="2400" spc="-1" strike="noStrike">
              <a:solidFill>
                <a:srgbClr val="000000"/>
              </a:solidFill>
              <a:latin typeface="Arial"/>
            </a:endParaRPr>
          </a:p>
          <a:p>
            <a:pPr marL="391680" indent="0">
              <a:buNone/>
              <a:tabLst>
                <a:tab algn="l" pos="450360"/>
              </a:tabLst>
            </a:pPr>
            <a:r>
              <a:rPr b="0" lang="en-US" sz="2400" spc="-1" strike="noStrike">
                <a:solidFill>
                  <a:srgbClr val="000000"/>
                </a:solidFill>
                <a:latin typeface="Arial"/>
              </a:rPr>
              <a:t>2. Product Listings: Users should be able to view detailed product descriptions, images, pricing information, and seller ratings.</a:t>
            </a:r>
            <a:endParaRPr b="0" lang="en-US" sz="2400" spc="-1" strike="noStrike">
              <a:solidFill>
                <a:srgbClr val="000000"/>
              </a:solidFill>
              <a:latin typeface="Arial"/>
            </a:endParaRPr>
          </a:p>
          <a:p>
            <a:pPr marL="391680" indent="0">
              <a:buNone/>
              <a:tabLst>
                <a:tab algn="l" pos="450360"/>
              </a:tabLst>
            </a:pPr>
            <a:r>
              <a:rPr b="0" lang="en-US" sz="2400" spc="-1" strike="noStrike">
                <a:solidFill>
                  <a:srgbClr val="000000"/>
                </a:solidFill>
                <a:latin typeface="Arial"/>
              </a:rPr>
              <a:t>3. Shopping Cart Management: Users should be able to add products to their cart, edit quantities, and remove items easily.</a:t>
            </a:r>
            <a:endParaRPr b="0" lang="en-US" sz="2400" spc="-1" strike="noStrike">
              <a:solidFill>
                <a:srgbClr val="000000"/>
              </a:solidFill>
              <a:latin typeface="Arial"/>
            </a:endParaRPr>
          </a:p>
          <a:p>
            <a:pPr marL="391680" indent="0">
              <a:buNone/>
              <a:tabLst>
                <a:tab algn="l" pos="450360"/>
              </a:tabLst>
            </a:pPr>
            <a:r>
              <a:rPr b="0" lang="en-US" sz="2400" spc="-1" strike="noStrike">
                <a:solidFill>
                  <a:srgbClr val="000000"/>
                </a:solidFill>
                <a:latin typeface="Arial"/>
              </a:rPr>
              <a:t>4. Payment Processing: Users should be able to select preferred payment methods, enter payment details securely, and receive confirmation of successful transactions.</a:t>
            </a:r>
            <a:endParaRPr b="0" lang="en-US" sz="2400" spc="-1" strike="noStrike">
              <a:solidFill>
                <a:srgbClr val="000000"/>
              </a:solidFill>
              <a:latin typeface="Arial"/>
            </a:endParaRPr>
          </a:p>
          <a:p>
            <a:pPr marL="391680" indent="0">
              <a:buNone/>
              <a:tabLst>
                <a:tab algn="l" pos="450360"/>
              </a:tabLst>
            </a:pPr>
            <a:r>
              <a:rPr b="0" lang="en-US" sz="2400" spc="-1" strike="noStrike">
                <a:solidFill>
                  <a:srgbClr val="000000"/>
                </a:solidFill>
                <a:latin typeface="Arial"/>
              </a:rPr>
              <a:t>5. Order Tracking: Users should be able to track the status of their orders, view shipment details, and receive notifications.</a:t>
            </a:r>
            <a:endParaRPr b="0" lang="en-US" sz="2400" spc="-1" strike="noStrike">
              <a:solidFill>
                <a:srgbClr val="000000"/>
              </a:solidFill>
              <a:latin typeface="Arial"/>
            </a:endParaRPr>
          </a:p>
          <a:p>
            <a:pPr marL="391680" indent="0">
              <a:spcBef>
                <a:spcPts val="1417"/>
              </a:spcBef>
              <a:buNone/>
              <a:tabLst>
                <a:tab algn="l" pos="450360"/>
              </a:tabLst>
            </a:pPr>
            <a:r>
              <a:rPr b="0" lang="en-US" sz="2400" spc="-1" strike="noStrike">
                <a:solidFill>
                  <a:srgbClr val="000000"/>
                </a:solidFill>
                <a:latin typeface="Arial"/>
              </a:rPr>
              <a:t>6. Seller Dashboard: Sellers should have a dedicated dashboard to manage their inventory, update product information, track sales, and access analytics.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0"/>
            <a:ext cx="9071640" cy="946440"/>
          </a:xfrm>
          <a:prstGeom prst="rect">
            <a:avLst/>
          </a:prstGeom>
          <a:noFill/>
          <a:ln w="0">
            <a:noFill/>
          </a:ln>
        </p:spPr>
        <p:txBody>
          <a:bodyPr lIns="0" rIns="0" tIns="0" bIns="0" anchor="ctr">
            <a:noAutofit/>
          </a:bodyPr>
          <a:p>
            <a:pPr indent="0" algn="ctr">
              <a:buNone/>
            </a:pPr>
            <a:r>
              <a:rPr b="1" lang="en-US" sz="2600" spc="-1" strike="noStrike" u="sng">
                <a:solidFill>
                  <a:srgbClr val="000000"/>
                </a:solidFill>
                <a:uFillTx/>
                <a:latin typeface="Arial"/>
              </a:rPr>
              <a:t>System Features</a:t>
            </a:r>
            <a:endParaRPr b="0" lang="en-US" sz="2600" spc="-1" strike="noStrike">
              <a:solidFill>
                <a:srgbClr val="000000"/>
              </a:solidFill>
              <a:latin typeface="Arial"/>
            </a:endParaRPr>
          </a:p>
        </p:txBody>
      </p:sp>
      <p:sp>
        <p:nvSpPr>
          <p:cNvPr id="53" name="PlaceHolder 2"/>
          <p:cNvSpPr>
            <a:spLocks noGrp="1"/>
          </p:cNvSpPr>
          <p:nvPr>
            <p:ph/>
          </p:nvPr>
        </p:nvSpPr>
        <p:spPr>
          <a:xfrm>
            <a:off x="228600" y="685800"/>
            <a:ext cx="9601200" cy="4800600"/>
          </a:xfrm>
          <a:prstGeom prst="rect">
            <a:avLst/>
          </a:prstGeom>
          <a:noFill/>
          <a:ln w="0">
            <a:noFill/>
          </a:ln>
        </p:spPr>
        <p:txBody>
          <a:bodyPr lIns="0" rIns="0" tIns="0" bIns="0" anchor="t">
            <a:normAutofit/>
          </a:bodyPr>
          <a:p>
            <a:pPr marL="432000" indent="0">
              <a:spcBef>
                <a:spcPts val="1417"/>
              </a:spcBef>
              <a:buNone/>
            </a:pPr>
            <a:r>
              <a:rPr b="0" i="1" lang="en-US" sz="2200" spc="-1" strike="noStrike">
                <a:solidFill>
                  <a:srgbClr val="000000"/>
                </a:solidFill>
                <a:latin typeface="Arial"/>
              </a:rPr>
              <a:t>1.User Registration and Authentication:</a:t>
            </a:r>
            <a:endParaRPr b="0" lang="en-US" sz="2200" spc="-1" strike="noStrike">
              <a:solidFill>
                <a:srgbClr val="000000"/>
              </a:solidFill>
              <a:latin typeface="Arial"/>
            </a:endParaRPr>
          </a:p>
          <a:p>
            <a:pPr marL="900360" indent="0">
              <a:buNone/>
              <a:tabLst>
                <a:tab algn="l" pos="900360"/>
              </a:tabLst>
            </a:pPr>
            <a:r>
              <a:rPr b="0" lang="en-US" sz="2000" spc="-1" strike="noStrike">
                <a:solidFill>
                  <a:srgbClr val="000000"/>
                </a:solidFill>
                <a:latin typeface="Arial"/>
              </a:rPr>
              <a:t>Allow users to create accounts, providing necessary information for registration.</a:t>
            </a:r>
            <a:endParaRPr b="0" lang="en-US" sz="2000" spc="-1" strike="noStrike">
              <a:solidFill>
                <a:srgbClr val="000000"/>
              </a:solidFill>
              <a:latin typeface="Arial"/>
            </a:endParaRPr>
          </a:p>
          <a:p>
            <a:pPr marL="900360" indent="0">
              <a:buNone/>
              <a:tabLst>
                <a:tab algn="l" pos="900360"/>
              </a:tabLst>
            </a:pPr>
            <a:r>
              <a:rPr b="0" lang="en-US" sz="2000" spc="-1" strike="noStrike">
                <a:solidFill>
                  <a:srgbClr val="000000"/>
                </a:solidFill>
                <a:latin typeface="Arial"/>
              </a:rPr>
              <a:t>Implement secure authentication mechanisms, such as password hashing and account verification.</a:t>
            </a:r>
            <a:endParaRPr b="0" lang="en-US" sz="2000" spc="-1" strike="noStrike">
              <a:solidFill>
                <a:srgbClr val="000000"/>
              </a:solidFill>
              <a:latin typeface="Arial"/>
            </a:endParaRPr>
          </a:p>
          <a:p>
            <a:pPr marL="900360" indent="0">
              <a:buNone/>
              <a:tabLst>
                <a:tab algn="l" pos="900360"/>
              </a:tabLst>
            </a:pPr>
            <a:r>
              <a:rPr b="0" i="1" lang="en-US" sz="2200" spc="-1" strike="noStrike">
                <a:solidFill>
                  <a:srgbClr val="000000"/>
                </a:solidFill>
                <a:latin typeface="Arial"/>
              </a:rPr>
              <a:t>2. Product Listings and Search by category:</a:t>
            </a:r>
            <a:endParaRPr b="0" lang="en-US" sz="2200" spc="-1" strike="noStrike">
              <a:solidFill>
                <a:srgbClr val="000000"/>
              </a:solidFill>
              <a:latin typeface="Arial"/>
            </a:endParaRPr>
          </a:p>
          <a:p>
            <a:pPr marL="900360" indent="0">
              <a:buNone/>
              <a:tabLst>
                <a:tab algn="l" pos="900360"/>
              </a:tabLst>
            </a:pPr>
            <a:r>
              <a:rPr b="0" lang="en-US" sz="2000" spc="-1" strike="noStrike">
                <a:solidFill>
                  <a:srgbClr val="000000"/>
                </a:solidFill>
                <a:latin typeface="Arial"/>
              </a:rPr>
              <a:t>Enable sellers to create detailed product listings with descriptions, images, and pricing information.</a:t>
            </a:r>
            <a:endParaRPr b="0" lang="en-US" sz="2000" spc="-1" strike="noStrike">
              <a:solidFill>
                <a:srgbClr val="000000"/>
              </a:solidFill>
              <a:latin typeface="Arial"/>
            </a:endParaRPr>
          </a:p>
          <a:p>
            <a:pPr marL="900360" indent="0">
              <a:buNone/>
              <a:tabLst>
                <a:tab algn="l" pos="900360"/>
              </a:tabLst>
            </a:pPr>
            <a:r>
              <a:rPr b="0" i="1" lang="en-US" sz="2200" spc="-1" strike="noStrike">
                <a:solidFill>
                  <a:srgbClr val="000000"/>
                </a:solidFill>
                <a:latin typeface="Arial"/>
              </a:rPr>
              <a:t>3. Shopping Cart Management:</a:t>
            </a:r>
            <a:endParaRPr b="0" lang="en-US" sz="2200" spc="-1" strike="noStrike">
              <a:solidFill>
                <a:srgbClr val="000000"/>
              </a:solidFill>
              <a:latin typeface="Arial"/>
            </a:endParaRPr>
          </a:p>
          <a:p>
            <a:pPr marL="900360" indent="0">
              <a:buNone/>
              <a:tabLst>
                <a:tab algn="l" pos="900360"/>
              </a:tabLst>
            </a:pPr>
            <a:r>
              <a:rPr b="0" lang="en-US" sz="2000" spc="-1" strike="noStrike">
                <a:solidFill>
                  <a:srgbClr val="000000"/>
                </a:solidFill>
                <a:latin typeface="Arial"/>
              </a:rPr>
              <a:t>Allow users to add products to their shopping cart, modify quantities, and remove items as needed.</a:t>
            </a:r>
            <a:endParaRPr b="0" lang="en-US" sz="2000" spc="-1" strike="noStrike">
              <a:solidFill>
                <a:srgbClr val="000000"/>
              </a:solidFill>
              <a:latin typeface="Arial"/>
            </a:endParaRPr>
          </a:p>
          <a:p>
            <a:pPr marL="900360" indent="0">
              <a:buNone/>
              <a:tabLst>
                <a:tab algn="l" pos="900360"/>
              </a:tabLst>
            </a:pPr>
            <a:r>
              <a:rPr b="0" lang="en-US" sz="2000" spc="-1" strike="noStrike">
                <a:solidFill>
                  <a:srgbClr val="000000"/>
                </a:solidFill>
                <a:latin typeface="Arial"/>
              </a:rPr>
              <a:t>Calculate and display the total cost of items in the cart.</a:t>
            </a:r>
            <a:endParaRPr b="0" lang="en-US" sz="2000" spc="-1" strike="noStrike">
              <a:solidFill>
                <a:srgbClr val="000000"/>
              </a:solidFill>
              <a:latin typeface="Arial"/>
            </a:endParaRPr>
          </a:p>
          <a:p>
            <a:pPr marL="900360" indent="0">
              <a:buNone/>
              <a:tabLst>
                <a:tab algn="l" pos="900360"/>
              </a:tabLst>
            </a:pPr>
            <a:r>
              <a:rPr b="0" i="1" lang="en-US" sz="2400" spc="-1" strike="noStrike">
                <a:solidFill>
                  <a:srgbClr val="000000"/>
                </a:solidFill>
                <a:latin typeface="Arial"/>
              </a:rPr>
              <a:t>4. Inventory Management:</a:t>
            </a:r>
            <a:endParaRPr b="0" lang="en-US" sz="2400" spc="-1" strike="noStrike">
              <a:solidFill>
                <a:srgbClr val="000000"/>
              </a:solidFill>
              <a:latin typeface="Arial"/>
            </a:endParaRPr>
          </a:p>
          <a:p>
            <a:pPr marL="900360" indent="0">
              <a:buNone/>
              <a:tabLst>
                <a:tab algn="l" pos="900360"/>
              </a:tabLst>
            </a:pPr>
            <a:r>
              <a:rPr b="0" lang="en-US" sz="2000" spc="-1" strike="noStrike">
                <a:solidFill>
                  <a:srgbClr val="000000"/>
                </a:solidFill>
                <a:latin typeface="Arial"/>
              </a:rPr>
              <a:t>Enable sellers to manage their product inventory</a:t>
            </a:r>
            <a:endParaRPr b="0" lang="en-US" sz="2000" spc="-1" strike="noStrike">
              <a:solidFill>
                <a:srgbClr val="000000"/>
              </a:solidFill>
              <a:latin typeface="Arial"/>
            </a:endParaRPr>
          </a:p>
          <a:p>
            <a:pPr marL="900360" indent="0">
              <a:buNone/>
              <a:tabLst>
                <a:tab algn="l" pos="900360"/>
              </a:tabLst>
            </a:pPr>
            <a:r>
              <a:rPr b="0" lang="en-US" sz="2000" spc="-1" strike="noStrike">
                <a:solidFill>
                  <a:srgbClr val="000000"/>
                </a:solidFill>
                <a:latin typeface="Arial"/>
              </a:rPr>
              <a:t>Provide sellers with tools to update product availability and manage pricing dynamically.</a:t>
            </a:r>
            <a:endParaRPr b="0" lang="en-US" sz="2000" spc="-1" strike="noStrike">
              <a:solidFill>
                <a:srgbClr val="000000"/>
              </a:solidFill>
              <a:latin typeface="Arial"/>
            </a:endParaRPr>
          </a:p>
          <a:p>
            <a:pPr marL="900360" indent="0">
              <a:buNone/>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0"/>
            <a:ext cx="9071640" cy="946440"/>
          </a:xfrm>
          <a:prstGeom prst="rect">
            <a:avLst/>
          </a:prstGeom>
          <a:noFill/>
          <a:ln w="0">
            <a:noFill/>
          </a:ln>
        </p:spPr>
        <p:txBody>
          <a:bodyPr lIns="0" rIns="0" tIns="0" bIns="0" anchor="ctr">
            <a:noAutofit/>
          </a:bodyPr>
          <a:p>
            <a:pPr indent="0" algn="ctr">
              <a:buNone/>
            </a:pPr>
            <a:r>
              <a:rPr b="1" lang="en-US" sz="2600" spc="-1" strike="noStrike" u="sng">
                <a:solidFill>
                  <a:srgbClr val="000000"/>
                </a:solidFill>
                <a:uFillTx/>
                <a:latin typeface="Arial"/>
              </a:rPr>
              <a:t>System Features</a:t>
            </a:r>
            <a:endParaRPr b="0" lang="en-US" sz="2600" spc="-1" strike="noStrike">
              <a:solidFill>
                <a:srgbClr val="000000"/>
              </a:solidFill>
              <a:latin typeface="Arial"/>
            </a:endParaRPr>
          </a:p>
        </p:txBody>
      </p:sp>
      <p:sp>
        <p:nvSpPr>
          <p:cNvPr id="55" name="PlaceHolder 2"/>
          <p:cNvSpPr>
            <a:spLocks noGrp="1"/>
          </p:cNvSpPr>
          <p:nvPr>
            <p:ph/>
          </p:nvPr>
        </p:nvSpPr>
        <p:spPr>
          <a:xfrm>
            <a:off x="228600" y="685800"/>
            <a:ext cx="9601200" cy="4800600"/>
          </a:xfrm>
          <a:prstGeom prst="rect">
            <a:avLst/>
          </a:prstGeom>
          <a:noFill/>
          <a:ln w="0">
            <a:noFill/>
          </a:ln>
        </p:spPr>
        <p:txBody>
          <a:bodyPr lIns="0" rIns="0" tIns="0" bIns="0" anchor="t">
            <a:normAutofit fontScale="95000"/>
          </a:bodyPr>
          <a:p>
            <a:pPr marL="410400" indent="0">
              <a:spcBef>
                <a:spcPts val="1417"/>
              </a:spcBef>
              <a:buNone/>
            </a:pPr>
            <a:r>
              <a:rPr b="0" lang="en-US" sz="2000" spc="-1" strike="noStrike">
                <a:solidFill>
                  <a:srgbClr val="000000"/>
                </a:solidFill>
                <a:latin typeface="Arial"/>
              </a:rPr>
              <a:t>.</a:t>
            </a:r>
            <a:endParaRPr b="0" lang="en-US" sz="2000" spc="-1" strike="noStrike">
              <a:solidFill>
                <a:srgbClr val="000000"/>
              </a:solidFill>
              <a:latin typeface="Arial"/>
            </a:endParaRPr>
          </a:p>
          <a:p>
            <a:pPr marL="410400" indent="0">
              <a:spcBef>
                <a:spcPts val="1417"/>
              </a:spcBef>
              <a:buNone/>
            </a:pPr>
            <a:r>
              <a:rPr b="0" i="1" lang="en-US" sz="2200" spc="-1" strike="noStrike">
                <a:solidFill>
                  <a:srgbClr val="000000"/>
                </a:solidFill>
                <a:latin typeface="Arial"/>
              </a:rPr>
              <a:t>5. Seller Analytics and Reporting:</a:t>
            </a:r>
            <a:endParaRPr b="0" lang="en-US" sz="2200" spc="-1" strike="noStrike">
              <a:solidFill>
                <a:srgbClr val="000000"/>
              </a:solidFill>
              <a:latin typeface="Arial"/>
            </a:endParaRPr>
          </a:p>
          <a:p>
            <a:pPr marL="855000" indent="0">
              <a:buNone/>
              <a:tabLst>
                <a:tab algn="l" pos="900360"/>
              </a:tabLst>
            </a:pPr>
            <a:r>
              <a:rPr b="0" lang="en-US" sz="2000" spc="-1" strike="noStrike">
                <a:solidFill>
                  <a:srgbClr val="000000"/>
                </a:solidFill>
                <a:latin typeface="Arial"/>
              </a:rPr>
              <a:t>Offer sellers insights into sales performance, revenue, popular products, and customer behavior through comprehensive analytics and reporting features.</a:t>
            </a:r>
            <a:endParaRPr b="0" lang="en-US" sz="2000" spc="-1" strike="noStrike">
              <a:solidFill>
                <a:srgbClr val="000000"/>
              </a:solidFill>
              <a:latin typeface="Arial"/>
            </a:endParaRPr>
          </a:p>
          <a:p>
            <a:pPr marL="855000" indent="0">
              <a:buNone/>
              <a:tabLst>
                <a:tab algn="l" pos="900360"/>
              </a:tabLst>
            </a:pPr>
            <a:r>
              <a:rPr b="0" lang="en-US" sz="2000" spc="-1" strike="noStrike">
                <a:solidFill>
                  <a:srgbClr val="000000"/>
                </a:solidFill>
                <a:latin typeface="Arial"/>
              </a:rPr>
              <a:t>Generate reports on sales, inventory, and customer metrics to assist sellers in making informed business decisions.</a:t>
            </a:r>
            <a:endParaRPr b="0" lang="en-US" sz="2000" spc="-1" strike="noStrike">
              <a:solidFill>
                <a:srgbClr val="000000"/>
              </a:solidFill>
              <a:latin typeface="Arial"/>
            </a:endParaRPr>
          </a:p>
          <a:p>
            <a:pPr marL="855000" indent="0">
              <a:buNone/>
            </a:pPr>
            <a:r>
              <a:rPr b="0" i="1" lang="en-US" sz="2200" spc="-1" strike="noStrike">
                <a:solidFill>
                  <a:srgbClr val="000000"/>
                </a:solidFill>
                <a:latin typeface="Arial"/>
              </a:rPr>
              <a:t>6. Admin Panel:</a:t>
            </a:r>
            <a:endParaRPr b="0" lang="en-US" sz="2200" spc="-1" strike="noStrike">
              <a:solidFill>
                <a:srgbClr val="000000"/>
              </a:solidFill>
              <a:latin typeface="Arial"/>
            </a:endParaRPr>
          </a:p>
          <a:p>
            <a:pPr marL="855000" indent="0">
              <a:buNone/>
              <a:tabLst>
                <a:tab algn="l" pos="900360"/>
              </a:tabLst>
            </a:pPr>
            <a:r>
              <a:rPr b="0" lang="en-US" sz="2000" spc="-1" strike="noStrike">
                <a:solidFill>
                  <a:srgbClr val="000000"/>
                </a:solidFill>
                <a:latin typeface="Arial"/>
              </a:rPr>
              <a:t>Provide an administrative panel for platform administrators to manage user accounts, review and moderate listings etc...</a:t>
            </a:r>
            <a:endParaRPr b="0" lang="en-US" sz="2000" spc="-1" strike="noStrike">
              <a:solidFill>
                <a:srgbClr val="000000"/>
              </a:solidFill>
              <a:latin typeface="Arial"/>
            </a:endParaRPr>
          </a:p>
          <a:p>
            <a:pPr marL="855000" indent="0">
              <a:buNone/>
              <a:tabLst>
                <a:tab algn="l" pos="900360"/>
              </a:tabLst>
            </a:pPr>
            <a:r>
              <a:rPr b="0" lang="en-US" sz="2000" spc="-1" strike="noStrike">
                <a:solidFill>
                  <a:srgbClr val="000000"/>
                </a:solidFill>
                <a:latin typeface="Arial"/>
              </a:rPr>
              <a:t>Implement content control mechanisms to prevent fraudulent or inappropriate content.</a:t>
            </a:r>
            <a:endParaRPr b="0" lang="en-US" sz="2000" spc="-1" strike="noStrike">
              <a:solidFill>
                <a:srgbClr val="000000"/>
              </a:solidFill>
              <a:latin typeface="Arial"/>
            </a:endParaRPr>
          </a:p>
          <a:p>
            <a:pPr marL="855000" indent="0">
              <a:buNone/>
            </a:pPr>
            <a:r>
              <a:rPr b="0" i="1" lang="en-US" sz="2200" spc="-1" strike="noStrike">
                <a:solidFill>
                  <a:srgbClr val="000000"/>
                </a:solidFill>
                <a:latin typeface="Arial"/>
              </a:rPr>
              <a:t>7. Responsive Design and Mobile Support:</a:t>
            </a:r>
            <a:endParaRPr b="0" lang="en-US" sz="2200" spc="-1" strike="noStrike">
              <a:solidFill>
                <a:srgbClr val="000000"/>
              </a:solidFill>
              <a:latin typeface="Arial"/>
            </a:endParaRPr>
          </a:p>
          <a:p>
            <a:pPr marL="855000" indent="0">
              <a:buNone/>
              <a:tabLst>
                <a:tab algn="l" pos="900360"/>
              </a:tabLst>
            </a:pPr>
            <a:r>
              <a:rPr b="0" lang="en-US" sz="2000" spc="-1" strike="noStrike">
                <a:solidFill>
                  <a:srgbClr val="000000"/>
                </a:solidFill>
                <a:latin typeface="Arial"/>
              </a:rPr>
              <a:t>Ensures that the platform is accessible and provides optimal user experience across different devices, including desktops, laptops, tablets, and smartphones.</a:t>
            </a:r>
            <a:endParaRPr b="0" lang="en-US" sz="2000" spc="-1" strike="noStrike">
              <a:solidFill>
                <a:srgbClr val="000000"/>
              </a:solidFill>
              <a:latin typeface="Arial"/>
            </a:endParaRPr>
          </a:p>
          <a:p>
            <a:pPr marL="855000" indent="0">
              <a:spcBef>
                <a:spcPts val="1417"/>
              </a:spcBef>
              <a:buNone/>
              <a:tabLst>
                <a:tab algn="l" pos="900360"/>
              </a:tabLst>
            </a:pPr>
            <a:r>
              <a:rPr b="0" lang="en-US" sz="2000" spc="-1" strike="noStrike">
                <a:solidFill>
                  <a:srgbClr val="000000"/>
                </a:solidFill>
                <a:latin typeface="Arial"/>
              </a:rPr>
              <a:t>Implements a responsive design that adapts to various screen sizes and resolutions.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p:nvPr>
        </p:nvSpPr>
        <p:spPr>
          <a:xfrm>
            <a:off x="457200" y="2198160"/>
            <a:ext cx="9071640" cy="3288240"/>
          </a:xfrm>
          <a:prstGeom prst="rect">
            <a:avLst/>
          </a:prstGeom>
          <a:noFill/>
          <a:ln w="0">
            <a:noFill/>
          </a:ln>
        </p:spPr>
        <p:txBody>
          <a:bodyPr lIns="0" rIns="0" tIns="0" bIns="0" anchor="t">
            <a:normAutofit/>
          </a:bodyPr>
          <a:p>
            <a:pPr marL="432000" indent="0">
              <a:spcBef>
                <a:spcPts val="1417"/>
              </a:spcBef>
              <a:buNone/>
            </a:pPr>
            <a:r>
              <a:rPr b="1" lang="en-US" sz="4400" spc="-1" strike="noStrike">
                <a:solidFill>
                  <a:srgbClr val="000000"/>
                </a:solidFill>
                <a:latin typeface="Arial"/>
              </a:rPr>
              <a:t>Website and Code Presentation</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p:nvPr>
        </p:nvSpPr>
        <p:spPr>
          <a:xfrm>
            <a:off x="457200" y="2198160"/>
            <a:ext cx="9071640" cy="3288240"/>
          </a:xfrm>
          <a:prstGeom prst="rect">
            <a:avLst/>
          </a:prstGeom>
          <a:noFill/>
          <a:ln w="0">
            <a:noFill/>
          </a:ln>
        </p:spPr>
        <p:txBody>
          <a:bodyPr lIns="0" rIns="0" tIns="0" bIns="0" anchor="t">
            <a:normAutofit/>
          </a:bodyPr>
          <a:p>
            <a:pPr marL="432000" indent="0">
              <a:spcBef>
                <a:spcPts val="1417"/>
              </a:spcBef>
              <a:buNone/>
            </a:pPr>
            <a:r>
              <a:rPr b="1" lang="en-US" sz="4400" spc="-1" strike="noStrike">
                <a:solidFill>
                  <a:srgbClr val="000000"/>
                </a:solidFill>
                <a:latin typeface="Arial"/>
              </a:rPr>
              <a:t>Thank You! </a:t>
            </a:r>
            <a:endParaRPr b="0" lang="en-US" sz="4400" spc="-1" strike="noStrike">
              <a:solidFill>
                <a:srgbClr val="000000"/>
              </a:solidFill>
              <a:latin typeface="Arial"/>
            </a:endParaRPr>
          </a:p>
          <a:p>
            <a:pPr marL="432000" indent="0">
              <a:spcBef>
                <a:spcPts val="1417"/>
              </a:spcBef>
              <a:buNone/>
            </a:pPr>
            <a:endParaRPr b="0" lang="en-US" sz="4400" spc="-1" strike="noStrike">
              <a:solidFill>
                <a:srgbClr val="000000"/>
              </a:solidFill>
              <a:latin typeface="Arial"/>
            </a:endParaRPr>
          </a:p>
          <a:p>
            <a:pPr marL="432000" indent="0">
              <a:spcBef>
                <a:spcPts val="1417"/>
              </a:spcBef>
              <a:buNone/>
            </a:pPr>
            <a:r>
              <a:rPr b="1" lang="en-US" sz="4400" spc="-1" strike="noStrike">
                <a:solidFill>
                  <a:srgbClr val="000000"/>
                </a:solidFill>
                <a:latin typeface="Arial"/>
              </a:rPr>
              <a:t>Questions??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TotalTime>
  <Application>LibreOffice/7.4.3.2$Windows_X86_64 LibreOffice_project/1048a8393ae2eeec98dff31b5c133c5f1d08b890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2023-06-06T13:43:00Z</dcterms:modified>
  <cp:revision>54</cp:revision>
  <dc:subject/>
  <dc:title/>
</cp:coreProperties>
</file>