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3" r:id="rId3"/>
    <p:sldId id="344" r:id="rId4"/>
    <p:sldId id="390" r:id="rId5"/>
    <p:sldId id="381" r:id="rId6"/>
    <p:sldId id="383" r:id="rId7"/>
    <p:sldId id="384" r:id="rId8"/>
    <p:sldId id="385" r:id="rId9"/>
    <p:sldId id="386" r:id="rId10"/>
    <p:sldId id="387" r:id="rId11"/>
    <p:sldId id="388" r:id="rId12"/>
    <p:sldId id="401" r:id="rId13"/>
    <p:sldId id="389" r:id="rId14"/>
    <p:sldId id="403" r:id="rId15"/>
    <p:sldId id="37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ED787-ECF9-4317-9B3F-01368C487912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9BCC3-7EAB-4662-B118-F1D740721A4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>
            <a:fillRect/>
          </a:stretch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246253" y="2678805"/>
            <a:ext cx="5808371" cy="831157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003958"/>
                </a:solidFill>
                <a:latin typeface="Impact" panose="020B0806030902050204" pitchFamily="34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522658" y="4845969"/>
            <a:ext cx="6553229" cy="476226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rgbClr val="003958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Professor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4050" y="4554895"/>
            <a:ext cx="8762236" cy="2121676"/>
          </a:xfrm>
        </p:spPr>
        <p:txBody>
          <a:bodyPr>
            <a:normAutofit/>
          </a:bodyPr>
          <a:lstStyle>
            <a:lvl1pPr>
              <a:defRPr sz="6000" b="1">
                <a:solidFill>
                  <a:srgbClr val="003958"/>
                </a:solidFill>
                <a:latin typeface="Impact" panose="020B0806030902050204" pitchFamily="34" charset="0"/>
              </a:defRPr>
            </a:lvl1pPr>
          </a:lstStyle>
          <a:p>
            <a:r>
              <a:rPr lang="pt-BR" dirty="0"/>
              <a:t>Assunto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265" y="0"/>
            <a:ext cx="5715000" cy="39528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43950" y="0"/>
            <a:ext cx="344805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66398" y="5892800"/>
            <a:ext cx="1600200" cy="935266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fld id="{F4E6BF57-4B4C-490B-A6E3-54A944D4DF6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1880057"/>
            <a:ext cx="10356483" cy="4491713"/>
          </a:xfrm>
        </p:spPr>
        <p:txBody>
          <a:bodyPr/>
          <a:lstStyle>
            <a:lvl1pPr marL="0" indent="0">
              <a:buNone/>
              <a:defRPr sz="2400" u="none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Digite aqui</a:t>
            </a:r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idx="13" hasCustomPrompt="1"/>
          </p:nvPr>
        </p:nvSpPr>
        <p:spPr>
          <a:xfrm>
            <a:off x="831850" y="356058"/>
            <a:ext cx="11200493" cy="1182909"/>
          </a:xfrm>
        </p:spPr>
        <p:txBody>
          <a:bodyPr>
            <a:normAutofit/>
          </a:bodyPr>
          <a:lstStyle>
            <a:lvl1pPr marL="0" indent="0">
              <a:buNone/>
              <a:defRPr sz="4800" u="none">
                <a:solidFill>
                  <a:srgbClr val="003958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Título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66398" y="5892800"/>
            <a:ext cx="1600200" cy="935266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fld id="{F4E6BF57-4B4C-490B-A6E3-54A944D4DF6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sp>
        <p:nvSpPr>
          <p:cNvPr id="12" name="Espaço Reservado para Texto 2"/>
          <p:cNvSpPr>
            <a:spLocks noGrp="1"/>
          </p:cNvSpPr>
          <p:nvPr>
            <p:ph type="body" idx="13" hasCustomPrompt="1"/>
          </p:nvPr>
        </p:nvSpPr>
        <p:spPr>
          <a:xfrm>
            <a:off x="831850" y="356058"/>
            <a:ext cx="11200493" cy="1182909"/>
          </a:xfrm>
        </p:spPr>
        <p:txBody>
          <a:bodyPr>
            <a:normAutofit/>
          </a:bodyPr>
          <a:lstStyle>
            <a:lvl1pPr marL="0" indent="0">
              <a:buNone/>
              <a:defRPr sz="4800" u="none">
                <a:solidFill>
                  <a:srgbClr val="003958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9" name="Espaço Reservado para Tex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66398" y="5892800"/>
            <a:ext cx="1600200" cy="935266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fld id="{F4E6BF57-4B4C-490B-A6E3-54A944D4DF6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sp>
        <p:nvSpPr>
          <p:cNvPr id="12" name="Espaço Reservado para Texto 2"/>
          <p:cNvSpPr>
            <a:spLocks noGrp="1"/>
          </p:cNvSpPr>
          <p:nvPr>
            <p:ph type="body" idx="13" hasCustomPrompt="1"/>
          </p:nvPr>
        </p:nvSpPr>
        <p:spPr>
          <a:xfrm>
            <a:off x="831850" y="356058"/>
            <a:ext cx="11200493" cy="1182909"/>
          </a:xfrm>
        </p:spPr>
        <p:txBody>
          <a:bodyPr>
            <a:normAutofit/>
          </a:bodyPr>
          <a:lstStyle>
            <a:lvl1pPr marL="0" indent="0">
              <a:buNone/>
              <a:defRPr sz="4800" u="none">
                <a:solidFill>
                  <a:srgbClr val="003958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66398" y="5892800"/>
            <a:ext cx="1600200" cy="935266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fld id="{F4E6BF57-4B4C-490B-A6E3-54A944D4DF6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sp>
        <p:nvSpPr>
          <p:cNvPr id="12" name="Espaço Reservado para Texto 2"/>
          <p:cNvSpPr>
            <a:spLocks noGrp="1"/>
          </p:cNvSpPr>
          <p:nvPr>
            <p:ph type="body" idx="13" hasCustomPrompt="1"/>
          </p:nvPr>
        </p:nvSpPr>
        <p:spPr>
          <a:xfrm>
            <a:off x="831850" y="356058"/>
            <a:ext cx="11200493" cy="1182909"/>
          </a:xfrm>
        </p:spPr>
        <p:txBody>
          <a:bodyPr>
            <a:normAutofit/>
          </a:bodyPr>
          <a:lstStyle>
            <a:lvl1pPr marL="0" indent="0">
              <a:buNone/>
              <a:defRPr sz="4800" u="none">
                <a:solidFill>
                  <a:srgbClr val="003958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2612571"/>
            <a:ext cx="5181600" cy="356439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2612571"/>
            <a:ext cx="5181600" cy="356439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idx="14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BF57-4B4C-490B-A6E3-54A944D4DF6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83655" y="2573020"/>
            <a:ext cx="5808345" cy="1358900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/>
              <a:t>IoT II - Wifi Manager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83655" y="4612005"/>
            <a:ext cx="3898265" cy="170243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Filipi B. Piucco</a:t>
            </a:r>
          </a:p>
          <a:p>
            <a:pPr algn="l"/>
            <a:r>
              <a:rPr lang="pt-BR" dirty="0"/>
              <a:t>Jonas P. Geremias</a:t>
            </a:r>
          </a:p>
          <a:p>
            <a:pPr algn="l"/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694"/>
    </mc:Choice>
    <mc:Fallback xmlns="">
      <p:transition spd="slow" advTm="9769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31850" y="1376717"/>
            <a:ext cx="10356483" cy="4998916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/>
              <a:t>Funcionamento</a:t>
            </a:r>
          </a:p>
          <a:p>
            <a:pPr>
              <a:buFont typeface="Arial" panose="020B0604020202020204" pitchFamily="34" charset="0"/>
            </a:pPr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chemeClr val="tx1"/>
                </a:solidFill>
              </a:rPr>
              <a:t>LED Status:</a:t>
            </a:r>
            <a:r>
              <a:rPr lang="pt-BR" sz="2600" dirty="0">
                <a:solidFill>
                  <a:schemeClr val="tx1"/>
                </a:solidFill>
              </a:rPr>
              <a:t> Foi criada uma </a:t>
            </a:r>
            <a:r>
              <a:rPr lang="pt-BR" sz="2600" b="1" dirty="0">
                <a:solidFill>
                  <a:srgbClr val="002060"/>
                </a:solidFill>
              </a:rPr>
              <a:t>biblioteca</a:t>
            </a:r>
            <a:r>
              <a:rPr lang="pt-BR" sz="2600" dirty="0">
                <a:solidFill>
                  <a:schemeClr val="tx1"/>
                </a:solidFill>
              </a:rPr>
              <a:t> com modos de piscadas diferentes para o LED. No código atual, foi usado apenas o modo de </a:t>
            </a:r>
            <a:r>
              <a:rPr lang="pt-BR" sz="2600" b="1" dirty="0">
                <a:solidFill>
                  <a:srgbClr val="002060"/>
                </a:solidFill>
              </a:rPr>
              <a:t>piscada lenta</a:t>
            </a:r>
            <a:r>
              <a:rPr lang="pt-BR" sz="2600" dirty="0">
                <a:solidFill>
                  <a:schemeClr val="tx1"/>
                </a:solidFill>
              </a:rPr>
              <a:t> para indicar que a tarefa de aplicação está rodando em </a:t>
            </a:r>
            <a:r>
              <a:rPr lang="pt-BR" sz="2600" b="1" dirty="0">
                <a:solidFill>
                  <a:srgbClr val="002060"/>
                </a:solidFill>
              </a:rPr>
              <a:t>paralelo ao serviço Wi-Fi</a:t>
            </a:r>
            <a:r>
              <a:rPr lang="pt-BR" sz="2600" dirty="0">
                <a:solidFill>
                  <a:schemeClr val="tx1"/>
                </a:solidFill>
              </a:rPr>
              <a:t>.</a:t>
            </a:r>
          </a:p>
          <a:p>
            <a:pPr lvl="1" algn="just">
              <a:buFont typeface="Arial" panose="020B0604020202020204" pitchFamily="34" charset="0"/>
            </a:pPr>
            <a:endParaRPr lang="pt-BR" sz="2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chemeClr val="tx1"/>
                </a:solidFill>
              </a:rPr>
              <a:t>Aplicação: </a:t>
            </a:r>
            <a:r>
              <a:rPr lang="pt-BR" sz="2600" dirty="0">
                <a:solidFill>
                  <a:schemeClr val="tx1"/>
                </a:solidFill>
              </a:rPr>
              <a:t>Este </a:t>
            </a:r>
            <a:r>
              <a:rPr lang="pt-BR" sz="2600" b="1" dirty="0">
                <a:solidFill>
                  <a:srgbClr val="002060"/>
                </a:solidFill>
              </a:rPr>
              <a:t>serviço</a:t>
            </a:r>
            <a:r>
              <a:rPr lang="pt-BR" sz="2600" dirty="0">
                <a:solidFill>
                  <a:schemeClr val="tx1"/>
                </a:solidFill>
              </a:rPr>
              <a:t> de configuração e conexão Wi-Fi, são </a:t>
            </a:r>
            <a:r>
              <a:rPr lang="pt-BR" sz="2600" b="1" dirty="0">
                <a:solidFill>
                  <a:srgbClr val="002060"/>
                </a:solidFill>
              </a:rPr>
              <a:t>serviços base e secundários na aplicação de IoT</a:t>
            </a:r>
            <a:r>
              <a:rPr lang="pt-BR" sz="2600" dirty="0">
                <a:solidFill>
                  <a:schemeClr val="tx1"/>
                </a:solidFill>
              </a:rPr>
              <a:t>. </a:t>
            </a:r>
            <a:r>
              <a:rPr lang="pt-BR" sz="2600" b="1" dirty="0">
                <a:solidFill>
                  <a:srgbClr val="002060"/>
                </a:solidFill>
              </a:rPr>
              <a:t>Dispensando</a:t>
            </a:r>
            <a:r>
              <a:rPr lang="pt-BR" sz="2600" dirty="0">
                <a:solidFill>
                  <a:schemeClr val="tx1"/>
                </a:solidFill>
              </a:rPr>
              <a:t> o uso de </a:t>
            </a:r>
            <a:r>
              <a:rPr lang="pt-BR" sz="2600" b="1" dirty="0">
                <a:solidFill>
                  <a:srgbClr val="002060"/>
                </a:solidFill>
              </a:rPr>
              <a:t>Botôes em GPIOs e Telas</a:t>
            </a:r>
            <a:r>
              <a:rPr lang="pt-BR" sz="2600" dirty="0">
                <a:solidFill>
                  <a:schemeClr val="tx1"/>
                </a:solidFill>
              </a:rPr>
              <a:t>, usando um </a:t>
            </a:r>
            <a:r>
              <a:rPr lang="pt-BR" sz="2600" b="1" dirty="0">
                <a:solidFill>
                  <a:srgbClr val="002060"/>
                </a:solidFill>
              </a:rPr>
              <a:t>smartphone</a:t>
            </a:r>
            <a:r>
              <a:rPr lang="pt-BR" sz="2600" dirty="0">
                <a:solidFill>
                  <a:schemeClr val="tx1"/>
                </a:solidFill>
              </a:rPr>
              <a:t> e assim deixando uma aplicação bem mais compacta.</a:t>
            </a:r>
          </a:p>
        </p:txBody>
      </p:sp>
      <p:sp>
        <p:nvSpPr>
          <p:cNvPr id="7" name="Espaço Reservado para Texto 3"/>
          <p:cNvSpPr txBox="1"/>
          <p:nvPr/>
        </p:nvSpPr>
        <p:spPr>
          <a:xfrm>
            <a:off x="831850" y="722315"/>
            <a:ext cx="3580759" cy="93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u="none" kern="1200">
                <a:solidFill>
                  <a:srgbClr val="003958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ym typeface="+mn-ea"/>
              </a:rPr>
              <a:t>Wifi Manager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57"/>
    </mc:Choice>
    <mc:Fallback xmlns="">
      <p:transition spd="slow" advTm="12955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31850" y="1376717"/>
            <a:ext cx="10356483" cy="4998916"/>
          </a:xfrm>
        </p:spPr>
        <p:txBody>
          <a:bodyPr>
            <a:normAutofit fontScale="97500" lnSpcReduction="10000"/>
          </a:bodyPr>
          <a:lstStyle/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/>
              <a:t>Funcionamento</a:t>
            </a:r>
            <a:endParaRPr lang="pt-BR" sz="3600" dirty="0"/>
          </a:p>
          <a:p>
            <a:pPr>
              <a:buFont typeface="Arial" panose="020B0604020202020204" pitchFamily="34" charset="0"/>
            </a:pPr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90" b="1" dirty="0">
                <a:solidFill>
                  <a:schemeClr val="tx1"/>
                </a:solidFill>
              </a:rPr>
              <a:t>Front End:</a:t>
            </a:r>
            <a:r>
              <a:rPr lang="pt-BR" sz="2890" dirty="0">
                <a:solidFill>
                  <a:schemeClr val="tx1"/>
                </a:solidFill>
              </a:rPr>
              <a:t> No </a:t>
            </a:r>
            <a:r>
              <a:rPr lang="pt-BR" sz="2890" b="1" dirty="0">
                <a:solidFill>
                  <a:srgbClr val="002060"/>
                </a:solidFill>
              </a:rPr>
              <a:t>Front End</a:t>
            </a:r>
            <a:r>
              <a:rPr lang="pt-BR" sz="2890" dirty="0">
                <a:solidFill>
                  <a:schemeClr val="tx1"/>
                </a:solidFill>
              </a:rPr>
              <a:t> foi utilizado um </a:t>
            </a:r>
            <a:r>
              <a:rPr lang="pt-BR" sz="2890" b="1" dirty="0">
                <a:solidFill>
                  <a:schemeClr val="tx1"/>
                </a:solidFill>
              </a:rPr>
              <a:t>framework</a:t>
            </a:r>
            <a:r>
              <a:rPr lang="pt-BR" sz="2890" dirty="0">
                <a:solidFill>
                  <a:schemeClr val="tx1"/>
                </a:solidFill>
              </a:rPr>
              <a:t> chamado mini.css com algumas alterações, </a:t>
            </a:r>
            <a:r>
              <a:rPr lang="pt-BR" sz="2890" b="1" dirty="0">
                <a:solidFill>
                  <a:srgbClr val="002060"/>
                </a:solidFill>
              </a:rPr>
              <a:t>facilitando</a:t>
            </a:r>
            <a:r>
              <a:rPr lang="pt-BR" sz="2890" dirty="0">
                <a:solidFill>
                  <a:schemeClr val="tx1"/>
                </a:solidFill>
              </a:rPr>
              <a:t> no desenvolvimento das </a:t>
            </a:r>
            <a:r>
              <a:rPr lang="pt-BR" sz="2890" b="1" dirty="0">
                <a:solidFill>
                  <a:srgbClr val="002060"/>
                </a:solidFill>
              </a:rPr>
              <a:t>telas</a:t>
            </a:r>
            <a:r>
              <a:rPr lang="pt-BR" sz="2890" dirty="0">
                <a:solidFill>
                  <a:schemeClr val="tx1"/>
                </a:solidFill>
              </a:rPr>
              <a:t> do WEB Server. Este foi escolhido com base no seu tamanho e no que ele possui, como </a:t>
            </a:r>
            <a:r>
              <a:rPr lang="pt-BR" sz="2890" b="1" dirty="0">
                <a:solidFill>
                  <a:srgbClr val="002060"/>
                </a:solidFill>
              </a:rPr>
              <a:t>Grids e estilos de botões</a:t>
            </a:r>
            <a:r>
              <a:rPr lang="pt-BR" sz="2890" dirty="0">
                <a:solidFill>
                  <a:schemeClr val="tx1"/>
                </a:solidFill>
              </a:rPr>
              <a:t>. Pode ser escolhido ou criada uma </a:t>
            </a:r>
            <a:r>
              <a:rPr lang="pt-BR" sz="2890" b="1" dirty="0">
                <a:solidFill>
                  <a:srgbClr val="002060"/>
                </a:solidFill>
              </a:rPr>
              <a:t>biblioteca</a:t>
            </a:r>
            <a:r>
              <a:rPr lang="pt-BR" sz="2890" dirty="0">
                <a:solidFill>
                  <a:schemeClr val="tx1"/>
                </a:solidFill>
              </a:rPr>
              <a:t> de estilos conforme demanda do projeto, </a:t>
            </a:r>
            <a:r>
              <a:rPr lang="pt-BR" sz="2890" b="1" dirty="0">
                <a:solidFill>
                  <a:srgbClr val="002060"/>
                </a:solidFill>
              </a:rPr>
              <a:t>mas sempre cuidando com o espaço de memória do Chip</a:t>
            </a:r>
            <a:r>
              <a:rPr lang="pt-BR" sz="2890" dirty="0">
                <a:solidFill>
                  <a:schemeClr val="tx1"/>
                </a:solidFill>
              </a:rPr>
              <a:t>. Também foi adicionado o arquivo </a:t>
            </a:r>
            <a:r>
              <a:rPr lang="pt-BR" sz="2890" b="1" dirty="0">
                <a:solidFill>
                  <a:srgbClr val="002060"/>
                </a:solidFill>
              </a:rPr>
              <a:t>manifest.json</a:t>
            </a:r>
            <a:r>
              <a:rPr lang="pt-BR" sz="2890" dirty="0">
                <a:solidFill>
                  <a:schemeClr val="tx1"/>
                </a:solidFill>
              </a:rPr>
              <a:t> para ser possível criar um icone na tela inicial do smartphone e abrir a aplicação em tela cheia, parecido com um aplicativo.</a:t>
            </a:r>
            <a:endParaRPr lang="pt-BR" sz="289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890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3"/>
          <p:cNvSpPr txBox="1"/>
          <p:nvPr/>
        </p:nvSpPr>
        <p:spPr>
          <a:xfrm>
            <a:off x="831850" y="722315"/>
            <a:ext cx="3580759" cy="93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u="none" kern="1200">
                <a:solidFill>
                  <a:srgbClr val="003958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ym typeface="+mn-ea"/>
              </a:rPr>
              <a:t>Wifi Manager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57"/>
    </mc:Choice>
    <mc:Fallback xmlns="">
      <p:transition spd="slow" advTm="12955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3"/>
          </p:nvPr>
        </p:nvSpPr>
        <p:spPr>
          <a:xfrm>
            <a:off x="831850" y="2700655"/>
            <a:ext cx="5753735" cy="1575435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/>
              <a:t>Vamos ao código</a:t>
            </a:r>
            <a:endParaRPr lang="pt-BR" sz="3600" dirty="0"/>
          </a:p>
          <a:p>
            <a:pPr>
              <a:buFont typeface="Arial" panose="020B0604020202020204" pitchFamily="34" charset="0"/>
            </a:pPr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890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3"/>
          <p:cNvSpPr txBox="1"/>
          <p:nvPr/>
        </p:nvSpPr>
        <p:spPr>
          <a:xfrm>
            <a:off x="831850" y="722315"/>
            <a:ext cx="3580759" cy="93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u="none" kern="1200">
                <a:solidFill>
                  <a:srgbClr val="003958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ym typeface="+mn-ea"/>
              </a:rPr>
              <a:t>Wifi Manager</a:t>
            </a:r>
            <a:endParaRPr lang="en-US" b="1" dirty="0"/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1880" y="722630"/>
            <a:ext cx="5514975" cy="5530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57"/>
    </mc:Choice>
    <mc:Fallback xmlns="">
      <p:transition spd="slow" advTm="12955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31850" y="1376717"/>
            <a:ext cx="10356483" cy="4998916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>
                <a:sym typeface="+mn-ea"/>
              </a:rPr>
              <a:t>Conclusão</a:t>
            </a:r>
            <a:endParaRPr lang="pt-BR" sz="3600" dirty="0"/>
          </a:p>
          <a:p>
            <a:pPr lvl="1" algn="just">
              <a:buFont typeface="Arial" panose="020B0604020202020204" pitchFamily="34" charset="0"/>
            </a:pPr>
            <a:r>
              <a:rPr lang="pt-BR" sz="2600" dirty="0"/>
              <a:t>	</a:t>
            </a:r>
            <a:r>
              <a:rPr lang="pt-BR" sz="2600" dirty="0">
                <a:solidFill>
                  <a:schemeClr val="tx1"/>
                </a:solidFill>
              </a:rPr>
              <a:t>Este projeto </a:t>
            </a:r>
            <a:r>
              <a:rPr lang="pt-BR" sz="2600" b="1" dirty="0">
                <a:solidFill>
                  <a:srgbClr val="002060"/>
                </a:solidFill>
              </a:rPr>
              <a:t>comprova</a:t>
            </a:r>
            <a:r>
              <a:rPr lang="pt-BR" sz="2600" dirty="0">
                <a:solidFill>
                  <a:schemeClr val="tx1"/>
                </a:solidFill>
              </a:rPr>
              <a:t> a necessidade de </a:t>
            </a:r>
            <a:r>
              <a:rPr lang="pt-BR" sz="2600" b="1" dirty="0">
                <a:solidFill>
                  <a:srgbClr val="002060"/>
                </a:solidFill>
              </a:rPr>
              <a:t>engenheiros da computação na área de IoT e sistemas embarcados</a:t>
            </a:r>
            <a:r>
              <a:rPr lang="pt-BR" sz="2600" dirty="0">
                <a:solidFill>
                  <a:schemeClr val="tx1"/>
                </a:solidFill>
              </a:rPr>
              <a:t> pois é um trabalho que </a:t>
            </a:r>
            <a:r>
              <a:rPr lang="pt-BR" sz="2600" b="1" dirty="0">
                <a:solidFill>
                  <a:srgbClr val="002060"/>
                </a:solidFill>
              </a:rPr>
              <a:t>uniu muitas das linguagens e conceito de comunicação de dados usados pelo engenheiro da computação alinhado a área de hardware</a:t>
            </a:r>
            <a:r>
              <a:rPr lang="pt-BR" sz="2600" dirty="0">
                <a:solidFill>
                  <a:schemeClr val="tx1"/>
                </a:solidFill>
              </a:rPr>
              <a:t>.</a:t>
            </a:r>
          </a:p>
          <a:p>
            <a:pPr lvl="1" algn="just">
              <a:buFont typeface="Arial" panose="020B0604020202020204" pitchFamily="34" charset="0"/>
            </a:pPr>
            <a:endParaRPr lang="pt-BR" sz="2600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</a:pPr>
            <a:r>
              <a:rPr lang="pt-BR" sz="2600" dirty="0">
                <a:solidFill>
                  <a:schemeClr val="tx1"/>
                </a:solidFill>
              </a:rPr>
              <a:t>	Como </a:t>
            </a:r>
            <a:r>
              <a:rPr lang="pt-BR" sz="2600" b="1" dirty="0">
                <a:solidFill>
                  <a:srgbClr val="002060"/>
                </a:solidFill>
              </a:rPr>
              <a:t>Sugestão</a:t>
            </a:r>
            <a:r>
              <a:rPr lang="pt-BR" sz="2600" dirty="0">
                <a:solidFill>
                  <a:schemeClr val="tx1"/>
                </a:solidFill>
              </a:rPr>
              <a:t>, fica a criação de um aplicativo mobile com </a:t>
            </a:r>
            <a:r>
              <a:rPr lang="pt-BR" sz="2600" b="1" dirty="0">
                <a:solidFill>
                  <a:srgbClr val="002060"/>
                </a:solidFill>
              </a:rPr>
              <a:t>framework multiplataforma</a:t>
            </a:r>
            <a:r>
              <a:rPr lang="pt-BR" sz="2600" dirty="0">
                <a:solidFill>
                  <a:schemeClr val="tx1"/>
                </a:solidFill>
              </a:rPr>
              <a:t>, liberando a necessidade de </a:t>
            </a:r>
            <a:r>
              <a:rPr lang="pt-BR" sz="2600" b="1" dirty="0">
                <a:solidFill>
                  <a:srgbClr val="002060"/>
                </a:solidFill>
              </a:rPr>
              <a:t>lógicas de tela e ocupação de memória por arquivos estáticos</a:t>
            </a:r>
            <a:r>
              <a:rPr lang="pt-BR" sz="2600" dirty="0">
                <a:solidFill>
                  <a:schemeClr val="tx1"/>
                </a:solidFill>
              </a:rPr>
              <a:t>, mantendo apenas as rotas de configurações. Porém, se a aplicação é pequena, pode ser usado este projeto como base para desenvolvimentos futuros.</a:t>
            </a:r>
          </a:p>
          <a:p>
            <a:pPr lvl="1" algn="just">
              <a:buFont typeface="Arial" panose="020B0604020202020204" pitchFamily="34" charset="0"/>
            </a:pP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3"/>
          <p:cNvSpPr txBox="1"/>
          <p:nvPr/>
        </p:nvSpPr>
        <p:spPr>
          <a:xfrm>
            <a:off x="831850" y="722315"/>
            <a:ext cx="3580759" cy="93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u="none" kern="1200">
                <a:solidFill>
                  <a:srgbClr val="003958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ym typeface="+mn-ea"/>
              </a:rPr>
              <a:t>Wifi Manager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57"/>
    </mc:Choice>
    <mc:Fallback xmlns="">
      <p:transition spd="slow" advTm="12955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31850" y="1661020"/>
            <a:ext cx="10356483" cy="49989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https://www.espressif.com/en/products/socs/esp8266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https://minicss.org/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https://www.freertos.org/</a:t>
            </a:r>
          </a:p>
        </p:txBody>
      </p:sp>
      <p:sp>
        <p:nvSpPr>
          <p:cNvPr id="7" name="Espaço Reservado para Texto 3"/>
          <p:cNvSpPr txBox="1"/>
          <p:nvPr/>
        </p:nvSpPr>
        <p:spPr>
          <a:xfrm>
            <a:off x="831850" y="722315"/>
            <a:ext cx="3580759" cy="93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u="none" kern="1200">
                <a:solidFill>
                  <a:srgbClr val="003958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>
                <a:sym typeface="+mn-ea"/>
              </a:rPr>
              <a:t>Referências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699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57"/>
    </mc:Choice>
    <mc:Fallback xmlns="">
      <p:transition spd="slow" advTm="12955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172379" y="2408564"/>
            <a:ext cx="5350836" cy="2289272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sz="8800" b="1" dirty="0">
                <a:solidFill>
                  <a:srgbClr val="003958"/>
                </a:solidFill>
              </a:rPr>
              <a:t>Obrigado!</a:t>
            </a:r>
            <a:endParaRPr lang="pt-BR" sz="7200" b="1" dirty="0">
              <a:solidFill>
                <a:srgbClr val="00395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57"/>
    </mc:Choice>
    <mc:Fallback xmlns="">
      <p:transition spd="slow" advTm="12955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9600" dirty="0">
                <a:sym typeface="+mn-ea"/>
              </a:rPr>
              <a:t>Wifi Manager</a:t>
            </a:r>
            <a:endParaRPr lang="pt-BR" sz="9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06"/>
    </mc:Choice>
    <mc:Fallback xmlns="">
      <p:transition spd="slow" advTm="341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3"/>
          <p:cNvSpPr txBox="1"/>
          <p:nvPr/>
        </p:nvSpPr>
        <p:spPr>
          <a:xfrm>
            <a:off x="831850" y="722315"/>
            <a:ext cx="3580759" cy="93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u="none" kern="1200">
                <a:solidFill>
                  <a:srgbClr val="003958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ym typeface="+mn-ea"/>
              </a:rPr>
              <a:t>Wifi Manager</a:t>
            </a:r>
            <a:endParaRPr lang="en-US" b="1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8580" y="875030"/>
            <a:ext cx="2566670" cy="5560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57"/>
    </mc:Choice>
    <mc:Fallback xmlns="">
      <p:transition spd="slow" advTm="12955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31850" y="1376717"/>
            <a:ext cx="10356483" cy="4998916"/>
          </a:xfrm>
        </p:spPr>
        <p:txBody>
          <a:bodyPr>
            <a:normAutofit fontScale="77500" lnSpcReduction="10000"/>
          </a:bodyPr>
          <a:lstStyle/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/>
              <a:t>Conceitos abordados no Projeto</a:t>
            </a:r>
          </a:p>
          <a:p>
            <a:pPr>
              <a:buFont typeface="Arial" panose="020B0604020202020204" pitchFamily="34" charset="0"/>
            </a:pPr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90" dirty="0">
                <a:solidFill>
                  <a:schemeClr val="tx1"/>
                </a:solidFill>
              </a:rPr>
              <a:t>Controle de GPIO - Piscadas de LED.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90" dirty="0">
                <a:solidFill>
                  <a:schemeClr val="tx1"/>
                </a:solidFill>
              </a:rPr>
              <a:t>Timer.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90" dirty="0">
                <a:solidFill>
                  <a:schemeClr val="tx1"/>
                </a:solidFill>
              </a:rPr>
              <a:t>Memória NVS.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90" dirty="0">
                <a:solidFill>
                  <a:schemeClr val="tx1"/>
                </a:solidFill>
              </a:rPr>
              <a:t>Funções, struct, enum, mutex, tasks, event groups.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90" dirty="0">
                <a:solidFill>
                  <a:schemeClr val="tx1"/>
                </a:solidFill>
              </a:rPr>
              <a:t>Wifi modo AP.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90" dirty="0">
                <a:solidFill>
                  <a:schemeClr val="tx1"/>
                </a:solidFill>
              </a:rPr>
              <a:t>Wifi modo STA.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90" dirty="0">
                <a:solidFill>
                  <a:schemeClr val="tx1"/>
                </a:solidFill>
              </a:rPr>
              <a:t>Wifi modo Procura.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90" dirty="0">
                <a:solidFill>
                  <a:schemeClr val="tx1"/>
                </a:solidFill>
              </a:rPr>
              <a:t>Servidor Web.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90" dirty="0">
                <a:solidFill>
                  <a:schemeClr val="tx1"/>
                </a:solidFill>
              </a:rPr>
              <a:t>Criação e tratamento de JSONs.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90" dirty="0">
                <a:solidFill>
                  <a:schemeClr val="tx1"/>
                </a:solidFill>
              </a:rPr>
              <a:t>HTML, CSS e JS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90" dirty="0">
                <a:solidFill>
                  <a:schemeClr val="tx1"/>
                </a:solidFill>
              </a:rPr>
              <a:t>LOG</a:t>
            </a:r>
          </a:p>
          <a:p>
            <a:pPr lvl="1">
              <a:buFont typeface="Arial" panose="020B0604020202020204" pitchFamily="34" charset="0"/>
            </a:pPr>
            <a:endParaRPr lang="pt-BR" sz="2890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3"/>
          <p:cNvSpPr txBox="1"/>
          <p:nvPr/>
        </p:nvSpPr>
        <p:spPr>
          <a:xfrm>
            <a:off x="831850" y="722315"/>
            <a:ext cx="3580759" cy="93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u="none" kern="1200">
                <a:solidFill>
                  <a:srgbClr val="003958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ym typeface="+mn-ea"/>
              </a:rPr>
              <a:t>Wifi Manager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57"/>
    </mc:Choice>
    <mc:Fallback xmlns="">
      <p:transition spd="slow" advTm="12955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31850" y="1376717"/>
            <a:ext cx="10356483" cy="4998916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/>
              <a:t>Funcionamento</a:t>
            </a:r>
          </a:p>
          <a:p>
            <a:pPr>
              <a:buFont typeface="Arial" panose="020B0604020202020204" pitchFamily="34" charset="0"/>
            </a:pPr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chemeClr val="tx1"/>
                </a:solidFill>
              </a:rPr>
              <a:t>Conexão com AP:</a:t>
            </a:r>
            <a:r>
              <a:rPr lang="pt-BR" sz="2600" dirty="0">
                <a:solidFill>
                  <a:schemeClr val="tx1"/>
                </a:solidFill>
              </a:rPr>
              <a:t> O presente projeto, criado para o</a:t>
            </a:r>
            <a:r>
              <a:rPr lang="pt-BR" sz="2600" b="1" dirty="0">
                <a:solidFill>
                  <a:schemeClr val="accent1"/>
                </a:solidFill>
              </a:rPr>
              <a:t> </a:t>
            </a:r>
            <a:r>
              <a:rPr lang="pt-BR" sz="2600" b="1" dirty="0">
                <a:solidFill>
                  <a:srgbClr val="002060"/>
                </a:solidFill>
              </a:rPr>
              <a:t>ESP8266 (Wemos D1)</a:t>
            </a:r>
            <a:r>
              <a:rPr lang="pt-BR" sz="2600" dirty="0">
                <a:solidFill>
                  <a:schemeClr val="tx1"/>
                </a:solidFill>
              </a:rPr>
              <a:t>, gera um ponto de acesso chamado </a:t>
            </a:r>
            <a:r>
              <a:rPr lang="pt-BR" sz="2600" b="1" dirty="0">
                <a:solidFill>
                  <a:srgbClr val="002060"/>
                </a:solidFill>
              </a:rPr>
              <a:t>"WiFi-Manager"</a:t>
            </a:r>
            <a:r>
              <a:rPr lang="pt-BR" sz="2600" dirty="0">
                <a:solidFill>
                  <a:schemeClr val="tx1"/>
                </a:solidFill>
              </a:rPr>
              <a:t> e a senha é </a:t>
            </a:r>
            <a:r>
              <a:rPr lang="pt-BR" sz="2600" b="1" dirty="0">
                <a:solidFill>
                  <a:srgbClr val="002060"/>
                </a:solidFill>
              </a:rPr>
              <a:t>"wifimanager"</a:t>
            </a:r>
            <a:r>
              <a:rPr lang="pt-BR" sz="2600" dirty="0">
                <a:solidFill>
                  <a:schemeClr val="tx1"/>
                </a:solidFill>
              </a:rPr>
              <a:t>, para acessar o </a:t>
            </a:r>
            <a:r>
              <a:rPr lang="pt-BR" sz="2600" b="1" dirty="0">
                <a:solidFill>
                  <a:srgbClr val="002060"/>
                </a:solidFill>
              </a:rPr>
              <a:t>Web Server</a:t>
            </a:r>
            <a:r>
              <a:rPr lang="pt-BR" sz="2600" dirty="0">
                <a:solidFill>
                  <a:schemeClr val="tx1"/>
                </a:solidFill>
              </a:rPr>
              <a:t>, deve ser conectado no seu ponto de acesso e inserir no navegador o </a:t>
            </a:r>
            <a:r>
              <a:rPr lang="pt-BR" sz="2600" b="1" dirty="0">
                <a:solidFill>
                  <a:srgbClr val="002060"/>
                </a:solidFill>
              </a:rPr>
              <a:t>endereço IP 10.0.0.1</a:t>
            </a:r>
            <a:r>
              <a:rPr lang="pt-BR" sz="2600" dirty="0">
                <a:solidFill>
                  <a:schemeClr val="tx1"/>
                </a:solidFill>
              </a:rPr>
              <a:t>, este IP foi fixado no código e não existe configuração deste parâmetro.</a:t>
            </a:r>
          </a:p>
          <a:p>
            <a:pPr lvl="1" algn="just">
              <a:buFont typeface="Arial" panose="020B0604020202020204" pitchFamily="34" charset="0"/>
            </a:pPr>
            <a:endParaRPr lang="pt-BR" sz="2600" dirty="0">
              <a:solidFill>
                <a:schemeClr val="tx1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chemeClr val="tx1"/>
                </a:solidFill>
              </a:rPr>
              <a:t>WEB Server:  </a:t>
            </a:r>
            <a:r>
              <a:rPr lang="pt-BR" sz="2600" dirty="0">
                <a:solidFill>
                  <a:schemeClr val="tx1"/>
                </a:solidFill>
              </a:rPr>
              <a:t>Na página inicial existe as opções de </a:t>
            </a:r>
            <a:r>
              <a:rPr lang="pt-BR" sz="2600" b="1" dirty="0">
                <a:solidFill>
                  <a:srgbClr val="002060"/>
                </a:solidFill>
              </a:rPr>
              <a:t>tempo real</a:t>
            </a:r>
            <a:r>
              <a:rPr lang="pt-BR" sz="2600" dirty="0">
                <a:solidFill>
                  <a:schemeClr val="tx1"/>
                </a:solidFill>
              </a:rPr>
              <a:t>, </a:t>
            </a:r>
            <a:r>
              <a:rPr lang="pt-BR" sz="2600" b="1" dirty="0">
                <a:solidFill>
                  <a:srgbClr val="002060"/>
                </a:solidFill>
              </a:rPr>
              <a:t>configuração Wifi</a:t>
            </a:r>
            <a:r>
              <a:rPr lang="pt-BR" sz="2600" dirty="0">
                <a:solidFill>
                  <a:schemeClr val="tx1"/>
                </a:solidFill>
              </a:rPr>
              <a:t> e </a:t>
            </a:r>
            <a:r>
              <a:rPr lang="pt-BR" sz="2600" b="1" dirty="0">
                <a:solidFill>
                  <a:srgbClr val="002060"/>
                </a:solidFill>
              </a:rPr>
              <a:t>configuração do módulo</a:t>
            </a:r>
            <a:r>
              <a:rPr lang="pt-BR" sz="2600" dirty="0">
                <a:solidFill>
                  <a:schemeClr val="tx1"/>
                </a:solidFill>
              </a:rPr>
              <a:t> e </a:t>
            </a:r>
            <a:r>
              <a:rPr lang="pt-BR" sz="2600" b="1" dirty="0">
                <a:solidFill>
                  <a:srgbClr val="002060"/>
                </a:solidFill>
              </a:rPr>
              <a:t>Reiniciar dispositivo</a:t>
            </a:r>
          </a:p>
          <a:p>
            <a:pPr lvl="1" algn="just">
              <a:buFont typeface="Arial" panose="020B0604020202020204" pitchFamily="34" charset="0"/>
            </a:pPr>
            <a:endParaRPr lang="pt-BR" sz="2600" b="1" dirty="0">
              <a:solidFill>
                <a:srgbClr val="0070C0"/>
              </a:solidFill>
            </a:endParaRPr>
          </a:p>
          <a:p>
            <a:pPr lvl="1">
              <a:buFont typeface="Arial" panose="020B0604020202020204" pitchFamily="34" charset="0"/>
            </a:pP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3"/>
          <p:cNvSpPr txBox="1"/>
          <p:nvPr/>
        </p:nvSpPr>
        <p:spPr>
          <a:xfrm>
            <a:off x="831850" y="722315"/>
            <a:ext cx="3580759" cy="93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u="none" kern="1200">
                <a:solidFill>
                  <a:srgbClr val="003958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ym typeface="+mn-ea"/>
              </a:rPr>
              <a:t>Wifi Manager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57"/>
    </mc:Choice>
    <mc:Fallback xmlns="">
      <p:transition spd="slow" advTm="12955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31850" y="1376717"/>
            <a:ext cx="10356483" cy="4998916"/>
          </a:xfrm>
        </p:spPr>
        <p:txBody>
          <a:bodyPr>
            <a:normAutofit fontScale="90000" lnSpcReduction="10000"/>
          </a:bodyPr>
          <a:lstStyle/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/>
              <a:t>Funcionamento</a:t>
            </a:r>
            <a:endParaRPr lang="pt-BR" sz="3600" dirty="0"/>
          </a:p>
          <a:p>
            <a:pPr>
              <a:buFont typeface="Arial" panose="020B0604020202020204" pitchFamily="34" charset="0"/>
            </a:pPr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90" b="1" dirty="0">
                <a:solidFill>
                  <a:schemeClr val="tx1"/>
                </a:solidFill>
              </a:rPr>
              <a:t>Tempo Real:</a:t>
            </a:r>
            <a:r>
              <a:rPr lang="pt-BR" sz="2890" dirty="0">
                <a:solidFill>
                  <a:schemeClr val="tx1"/>
                </a:solidFill>
              </a:rPr>
              <a:t> Exibe variáveis da aplicação, essa tela é apenas um exemplo basico de tela de tempo real com </a:t>
            </a:r>
            <a:r>
              <a:rPr lang="pt-BR" sz="2890" b="1" dirty="0">
                <a:solidFill>
                  <a:srgbClr val="002060"/>
                </a:solidFill>
              </a:rPr>
              <a:t>requisições fetch</a:t>
            </a:r>
            <a:r>
              <a:rPr lang="pt-BR" sz="2890" dirty="0">
                <a:solidFill>
                  <a:schemeClr val="tx1"/>
                </a:solidFill>
              </a:rPr>
              <a:t> e dados do </a:t>
            </a:r>
            <a:r>
              <a:rPr lang="pt-BR" sz="2890" b="1" dirty="0">
                <a:solidFill>
                  <a:srgbClr val="002060"/>
                </a:solidFill>
              </a:rPr>
              <a:t>tipo JSON</a:t>
            </a:r>
            <a:r>
              <a:rPr lang="pt-BR" sz="2890" dirty="0">
                <a:solidFill>
                  <a:schemeClr val="tx1"/>
                </a:solidFill>
              </a:rPr>
              <a:t>.</a:t>
            </a:r>
          </a:p>
          <a:p>
            <a:pPr lvl="1" algn="just">
              <a:buFont typeface="Arial" panose="020B0604020202020204" pitchFamily="34" charset="0"/>
            </a:pPr>
            <a:endParaRPr lang="pt-BR" sz="2890" dirty="0">
              <a:solidFill>
                <a:schemeClr val="tx1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90" b="1" dirty="0">
                <a:solidFill>
                  <a:schemeClr val="tx1"/>
                </a:solidFill>
              </a:rPr>
              <a:t>Configurar Wi-Fi:  </a:t>
            </a:r>
            <a:r>
              <a:rPr lang="pt-BR" sz="2890" dirty="0">
                <a:solidFill>
                  <a:schemeClr val="tx1"/>
                </a:solidFill>
              </a:rPr>
              <a:t>Pode ser definido </a:t>
            </a:r>
            <a:r>
              <a:rPr lang="pt-BR" sz="2890" b="1" dirty="0">
                <a:solidFill>
                  <a:srgbClr val="002060"/>
                </a:solidFill>
              </a:rPr>
              <a:t>até 5 Wi-Fi</a:t>
            </a:r>
            <a:r>
              <a:rPr lang="pt-BR" sz="2890" dirty="0">
                <a:solidFill>
                  <a:schemeClr val="tx1"/>
                </a:solidFill>
              </a:rPr>
              <a:t> para o ESP8266 usar no </a:t>
            </a:r>
            <a:r>
              <a:rPr lang="pt-BR" sz="2890" b="1" dirty="0">
                <a:solidFill>
                  <a:srgbClr val="002060"/>
                </a:solidFill>
              </a:rPr>
              <a:t>modo de auto procura</a:t>
            </a:r>
            <a:r>
              <a:rPr lang="pt-BR" sz="2890" dirty="0">
                <a:solidFill>
                  <a:schemeClr val="tx1"/>
                </a:solidFill>
              </a:rPr>
              <a:t>. Podendo ser difinido a conexão com </a:t>
            </a:r>
            <a:r>
              <a:rPr lang="pt-BR" sz="2890" b="1" dirty="0">
                <a:solidFill>
                  <a:srgbClr val="002060"/>
                </a:solidFill>
              </a:rPr>
              <a:t>IP fixo</a:t>
            </a:r>
            <a:r>
              <a:rPr lang="pt-BR" sz="2890" dirty="0">
                <a:solidFill>
                  <a:schemeClr val="tx1"/>
                </a:solidFill>
              </a:rPr>
              <a:t> ou </a:t>
            </a:r>
            <a:r>
              <a:rPr lang="pt-BR" sz="2890" b="1" dirty="0">
                <a:solidFill>
                  <a:srgbClr val="002060"/>
                </a:solidFill>
              </a:rPr>
              <a:t>dinâmico</a:t>
            </a:r>
            <a:r>
              <a:rPr lang="pt-BR" sz="2890" dirty="0">
                <a:solidFill>
                  <a:schemeClr val="tx1"/>
                </a:solidFill>
              </a:rPr>
              <a:t>. Nesta tela tem o </a:t>
            </a:r>
            <a:r>
              <a:rPr lang="pt-BR" sz="2890" b="1" dirty="0">
                <a:solidFill>
                  <a:srgbClr val="002060"/>
                </a:solidFill>
              </a:rPr>
              <a:t>botão Procurar</a:t>
            </a:r>
            <a:r>
              <a:rPr lang="pt-BR" sz="2890" dirty="0">
                <a:solidFill>
                  <a:schemeClr val="tx1"/>
                </a:solidFill>
              </a:rPr>
              <a:t>, que realiza a pesquisa de Wi-Fi e </a:t>
            </a:r>
            <a:r>
              <a:rPr lang="pt-BR" sz="2890" b="1" dirty="0">
                <a:solidFill>
                  <a:srgbClr val="002060"/>
                </a:solidFill>
              </a:rPr>
              <a:t>lista</a:t>
            </a:r>
            <a:r>
              <a:rPr lang="pt-BR" sz="2890" dirty="0">
                <a:solidFill>
                  <a:schemeClr val="tx1"/>
                </a:solidFill>
              </a:rPr>
              <a:t> para seleção, exibindo o </a:t>
            </a:r>
            <a:r>
              <a:rPr lang="pt-BR" sz="2890" b="1" dirty="0">
                <a:solidFill>
                  <a:srgbClr val="002060"/>
                </a:solidFill>
              </a:rPr>
              <a:t>nome</a:t>
            </a:r>
            <a:r>
              <a:rPr lang="pt-BR" sz="2890" dirty="0">
                <a:solidFill>
                  <a:schemeClr val="tx1"/>
                </a:solidFill>
              </a:rPr>
              <a:t> e </a:t>
            </a:r>
            <a:r>
              <a:rPr lang="pt-BR" sz="2890" b="1" dirty="0">
                <a:solidFill>
                  <a:srgbClr val="002060"/>
                </a:solidFill>
              </a:rPr>
              <a:t>potência</a:t>
            </a:r>
            <a:r>
              <a:rPr lang="pt-BR" sz="2890" dirty="0">
                <a:solidFill>
                  <a:schemeClr val="tx1"/>
                </a:solidFill>
              </a:rPr>
              <a:t> de sinal. Por fim, existe a </a:t>
            </a:r>
            <a:r>
              <a:rPr lang="pt-BR" sz="2890" b="1" dirty="0">
                <a:solidFill>
                  <a:srgbClr val="002060"/>
                </a:solidFill>
              </a:rPr>
              <a:t>senha de configuração</a:t>
            </a:r>
            <a:r>
              <a:rPr lang="pt-BR" sz="2890" dirty="0">
                <a:solidFill>
                  <a:schemeClr val="tx1"/>
                </a:solidFill>
              </a:rPr>
              <a:t> que deve ser enviada para aplicar as alterações, essa senha pode ser configurada nas configurações do módulo e por padrão é "1234".</a:t>
            </a:r>
          </a:p>
          <a:p>
            <a:pPr lvl="1">
              <a:buFont typeface="Arial" panose="020B0604020202020204" pitchFamily="34" charset="0"/>
            </a:pPr>
            <a:endParaRPr lang="pt-BR" sz="2890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3"/>
          <p:cNvSpPr txBox="1"/>
          <p:nvPr/>
        </p:nvSpPr>
        <p:spPr>
          <a:xfrm>
            <a:off x="831850" y="722315"/>
            <a:ext cx="3580759" cy="93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u="none" kern="1200">
                <a:solidFill>
                  <a:srgbClr val="003958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ym typeface="+mn-ea"/>
              </a:rPr>
              <a:t>Wifi Manager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57"/>
    </mc:Choice>
    <mc:Fallback xmlns="">
      <p:transition spd="slow" advTm="12955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31850" y="1376717"/>
            <a:ext cx="10356483" cy="4998916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/>
              <a:t>Funcionamento</a:t>
            </a:r>
          </a:p>
          <a:p>
            <a:pPr>
              <a:buFont typeface="Arial" panose="020B0604020202020204" pitchFamily="34" charset="0"/>
            </a:pPr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chemeClr val="tx1"/>
                </a:solidFill>
              </a:rPr>
              <a:t>Configurar Módulo:</a:t>
            </a:r>
            <a:r>
              <a:rPr lang="pt-BR" sz="2600" dirty="0">
                <a:solidFill>
                  <a:schemeClr val="tx1"/>
                </a:solidFill>
              </a:rPr>
              <a:t> Nesta tela é possível alterar o </a:t>
            </a:r>
            <a:r>
              <a:rPr lang="pt-BR" sz="2600" b="1" dirty="0">
                <a:solidFill>
                  <a:srgbClr val="002060"/>
                </a:solidFill>
              </a:rPr>
              <a:t>nome do AP</a:t>
            </a:r>
            <a:r>
              <a:rPr lang="pt-BR" sz="2600" dirty="0">
                <a:solidFill>
                  <a:schemeClr val="tx1"/>
                </a:solidFill>
              </a:rPr>
              <a:t> e mudar a </a:t>
            </a:r>
            <a:r>
              <a:rPr lang="pt-BR" sz="2600" b="1" dirty="0">
                <a:solidFill>
                  <a:srgbClr val="002060"/>
                </a:solidFill>
              </a:rPr>
              <a:t>senha de configuração</a:t>
            </a:r>
            <a:r>
              <a:rPr lang="pt-BR" sz="2600" dirty="0">
                <a:solidFill>
                  <a:schemeClr val="tx1"/>
                </a:solidFill>
              </a:rPr>
              <a:t> ("1234"), a senha do AP é fixa, podendo ser implementada essa configuração futuramente.</a:t>
            </a:r>
          </a:p>
          <a:p>
            <a:pPr lvl="1" algn="just">
              <a:buFont typeface="Arial" panose="020B0604020202020204" pitchFamily="34" charset="0"/>
            </a:pPr>
            <a:endParaRPr lang="pt-BR" sz="2600" dirty="0">
              <a:solidFill>
                <a:schemeClr val="tx1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chemeClr val="tx1"/>
                </a:solidFill>
              </a:rPr>
              <a:t>Reiniciar Módulo:  </a:t>
            </a:r>
            <a:r>
              <a:rPr lang="pt-BR" sz="2600" dirty="0">
                <a:solidFill>
                  <a:schemeClr val="tx1"/>
                </a:solidFill>
              </a:rPr>
              <a:t>Nos casos de </a:t>
            </a:r>
            <a:r>
              <a:rPr lang="pt-BR" sz="2600" b="1" dirty="0">
                <a:solidFill>
                  <a:srgbClr val="002060"/>
                </a:solidFill>
              </a:rPr>
              <a:t>desconexão</a:t>
            </a:r>
            <a:r>
              <a:rPr lang="pt-BR" sz="2600" dirty="0">
                <a:solidFill>
                  <a:schemeClr val="tx1"/>
                </a:solidFill>
              </a:rPr>
              <a:t> de Wi-Fi, em casos de </a:t>
            </a:r>
            <a:r>
              <a:rPr lang="pt-BR" sz="2600" b="1" dirty="0">
                <a:solidFill>
                  <a:srgbClr val="002060"/>
                </a:solidFill>
              </a:rPr>
              <a:t>remover</a:t>
            </a:r>
            <a:r>
              <a:rPr lang="pt-BR" sz="2600" dirty="0">
                <a:solidFill>
                  <a:schemeClr val="tx1"/>
                </a:solidFill>
              </a:rPr>
              <a:t> o Wi-Fi das configurações, ou da mudança do nome do AP, é necessário </a:t>
            </a:r>
            <a:r>
              <a:rPr lang="pt-BR" sz="2600" b="1" dirty="0">
                <a:solidFill>
                  <a:srgbClr val="002060"/>
                </a:solidFill>
              </a:rPr>
              <a:t>reiniciar o módulo</a:t>
            </a:r>
            <a:r>
              <a:rPr lang="pt-BR" sz="26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</a:pP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3"/>
          <p:cNvSpPr txBox="1"/>
          <p:nvPr/>
        </p:nvSpPr>
        <p:spPr>
          <a:xfrm>
            <a:off x="831850" y="722315"/>
            <a:ext cx="3580759" cy="93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u="none" kern="1200">
                <a:solidFill>
                  <a:srgbClr val="003958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ym typeface="+mn-ea"/>
              </a:rPr>
              <a:t>Wifi Manager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57"/>
    </mc:Choice>
    <mc:Fallback xmlns="">
      <p:transition spd="slow" advTm="12955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31850" y="1376717"/>
            <a:ext cx="10356483" cy="4998916"/>
          </a:xfrm>
        </p:spPr>
        <p:txBody>
          <a:bodyPr>
            <a:normAutofit fontScale="97500" lnSpcReduction="10000"/>
          </a:bodyPr>
          <a:lstStyle/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/>
              <a:t>Funcionamento</a:t>
            </a:r>
            <a:endParaRPr lang="pt-BR" sz="3600" dirty="0"/>
          </a:p>
          <a:p>
            <a:pPr>
              <a:buFont typeface="Arial" panose="020B0604020202020204" pitchFamily="34" charset="0"/>
            </a:pPr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90" b="1" dirty="0">
                <a:solidFill>
                  <a:schemeClr val="tx1"/>
                </a:solidFill>
              </a:rPr>
              <a:t>Modo STA - Auto Procura:</a:t>
            </a:r>
            <a:r>
              <a:rPr lang="pt-BR" sz="2890" dirty="0">
                <a:solidFill>
                  <a:schemeClr val="tx1"/>
                </a:solidFill>
              </a:rPr>
              <a:t> Ao </a:t>
            </a:r>
            <a:r>
              <a:rPr lang="pt-BR" sz="2890" b="1" dirty="0">
                <a:solidFill>
                  <a:srgbClr val="002060"/>
                </a:solidFill>
              </a:rPr>
              <a:t>ligar</a:t>
            </a:r>
            <a:r>
              <a:rPr lang="pt-BR" sz="2890" dirty="0">
                <a:solidFill>
                  <a:schemeClr val="tx1"/>
                </a:solidFill>
              </a:rPr>
              <a:t> o módulo, ele inicia o </a:t>
            </a:r>
            <a:r>
              <a:rPr lang="pt-BR" sz="2890" b="1" dirty="0">
                <a:solidFill>
                  <a:srgbClr val="002060"/>
                </a:solidFill>
              </a:rPr>
              <a:t>serviço de procura</a:t>
            </a:r>
            <a:r>
              <a:rPr lang="pt-BR" sz="2890" dirty="0">
                <a:solidFill>
                  <a:schemeClr val="tx1"/>
                </a:solidFill>
              </a:rPr>
              <a:t> e </a:t>
            </a:r>
            <a:r>
              <a:rPr lang="pt-BR" sz="2890" b="1" dirty="0">
                <a:solidFill>
                  <a:srgbClr val="002060"/>
                </a:solidFill>
              </a:rPr>
              <a:t>conexão automática</a:t>
            </a:r>
            <a:r>
              <a:rPr lang="pt-BR" sz="2890" dirty="0">
                <a:solidFill>
                  <a:schemeClr val="tx1"/>
                </a:solidFill>
              </a:rPr>
              <a:t>, de acordo com as 5 Wi-Fi configurados. Ele </a:t>
            </a:r>
            <a:r>
              <a:rPr lang="pt-BR" sz="2890" b="1" dirty="0">
                <a:solidFill>
                  <a:srgbClr val="002060"/>
                </a:solidFill>
              </a:rPr>
              <a:t>escaneia os Canais 10 vezes com interva-lo de 2,5 segundos e depois aguarda 1 minuto para realizar a procura novamente</a:t>
            </a:r>
            <a:r>
              <a:rPr lang="pt-BR" sz="2890" dirty="0">
                <a:solidFill>
                  <a:schemeClr val="tx1"/>
                </a:solidFill>
              </a:rPr>
              <a:t>. Se ele </a:t>
            </a:r>
            <a:r>
              <a:rPr lang="pt-BR" sz="2890" b="1" dirty="0">
                <a:solidFill>
                  <a:srgbClr val="002060"/>
                </a:solidFill>
              </a:rPr>
              <a:t>encontrar</a:t>
            </a:r>
            <a:r>
              <a:rPr lang="pt-BR" sz="2890" dirty="0">
                <a:solidFill>
                  <a:schemeClr val="tx1"/>
                </a:solidFill>
              </a:rPr>
              <a:t> um Wi-Fi mas a senha for </a:t>
            </a:r>
            <a:r>
              <a:rPr lang="pt-BR" sz="2890" b="1" dirty="0">
                <a:solidFill>
                  <a:srgbClr val="002060"/>
                </a:solidFill>
              </a:rPr>
              <a:t>incorreta</a:t>
            </a:r>
            <a:r>
              <a:rPr lang="pt-BR" sz="2890" dirty="0">
                <a:solidFill>
                  <a:schemeClr val="tx1"/>
                </a:solidFill>
              </a:rPr>
              <a:t>, ele </a:t>
            </a:r>
            <a:r>
              <a:rPr lang="pt-BR" sz="2890" b="1" dirty="0">
                <a:solidFill>
                  <a:srgbClr val="002060"/>
                </a:solidFill>
              </a:rPr>
              <a:t>rejeita</a:t>
            </a:r>
            <a:r>
              <a:rPr lang="pt-BR" sz="2890" dirty="0">
                <a:solidFill>
                  <a:schemeClr val="tx1"/>
                </a:solidFill>
              </a:rPr>
              <a:t> o ponto de acesso no próximo loop de procura, para uma possivel conexão com outro ponto de acesso. Uma vez </a:t>
            </a:r>
            <a:r>
              <a:rPr lang="pt-BR" sz="2890" b="1" dirty="0">
                <a:solidFill>
                  <a:srgbClr val="002060"/>
                </a:solidFill>
              </a:rPr>
              <a:t>conectado</a:t>
            </a:r>
            <a:r>
              <a:rPr lang="pt-BR" sz="2890" dirty="0">
                <a:solidFill>
                  <a:schemeClr val="tx1"/>
                </a:solidFill>
              </a:rPr>
              <a:t> pode ser acessado o WEB Server através do IP configurado inserido no navegador, ex.: "192.168.1.245".</a:t>
            </a:r>
          </a:p>
        </p:txBody>
      </p:sp>
      <p:sp>
        <p:nvSpPr>
          <p:cNvPr id="7" name="Espaço Reservado para Texto 3"/>
          <p:cNvSpPr txBox="1"/>
          <p:nvPr/>
        </p:nvSpPr>
        <p:spPr>
          <a:xfrm>
            <a:off x="831850" y="722315"/>
            <a:ext cx="3580759" cy="93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u="none" kern="1200">
                <a:solidFill>
                  <a:srgbClr val="003958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ym typeface="+mn-ea"/>
              </a:rPr>
              <a:t>Wifi Manager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57"/>
    </mc:Choice>
    <mc:Fallback xmlns="">
      <p:transition spd="slow" advTm="12955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31850" y="1376717"/>
            <a:ext cx="10356483" cy="4998916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/>
              <a:t>Funcionamento</a:t>
            </a:r>
          </a:p>
          <a:p>
            <a:pPr>
              <a:buFont typeface="Arial" panose="020B0604020202020204" pitchFamily="34" charset="0"/>
            </a:pPr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chemeClr val="tx1"/>
                </a:solidFill>
              </a:rPr>
              <a:t>NVS:</a:t>
            </a:r>
            <a:r>
              <a:rPr lang="pt-BR" sz="2600" dirty="0">
                <a:solidFill>
                  <a:schemeClr val="tx1"/>
                </a:solidFill>
              </a:rPr>
              <a:t> Todos os parâmetros configuraveis via WEB Server são </a:t>
            </a:r>
            <a:r>
              <a:rPr lang="pt-BR" sz="2600" b="1" dirty="0">
                <a:solidFill>
                  <a:srgbClr val="002060"/>
                </a:solidFill>
              </a:rPr>
              <a:t>armazenados na Flash embarcada do módulo</a:t>
            </a:r>
            <a:r>
              <a:rPr lang="pt-BR" sz="2600" dirty="0">
                <a:solidFill>
                  <a:schemeClr val="tx1"/>
                </a:solidFill>
              </a:rPr>
              <a:t>, que por ser </a:t>
            </a:r>
            <a:r>
              <a:rPr lang="pt-BR" sz="2600" b="1" dirty="0">
                <a:solidFill>
                  <a:srgbClr val="002060"/>
                </a:solidFill>
              </a:rPr>
              <a:t>não volátil</a:t>
            </a:r>
            <a:r>
              <a:rPr lang="pt-BR" sz="2600" dirty="0">
                <a:solidFill>
                  <a:schemeClr val="tx1"/>
                </a:solidFill>
              </a:rPr>
              <a:t>, não são perdidas quando o módulo é desligado.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600" dirty="0">
              <a:solidFill>
                <a:schemeClr val="tx1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chemeClr val="tx1"/>
                </a:solidFill>
              </a:rPr>
              <a:t>Timer: </a:t>
            </a:r>
            <a:r>
              <a:rPr lang="pt-BR" sz="2600" dirty="0">
                <a:solidFill>
                  <a:schemeClr val="tx1"/>
                </a:solidFill>
              </a:rPr>
              <a:t>Para a </a:t>
            </a:r>
            <a:r>
              <a:rPr lang="pt-BR" sz="2600" b="1" dirty="0">
                <a:solidFill>
                  <a:srgbClr val="002060"/>
                </a:solidFill>
              </a:rPr>
              <a:t>contagem de tempo</a:t>
            </a:r>
            <a:r>
              <a:rPr lang="pt-BR" sz="2600" dirty="0">
                <a:solidFill>
                  <a:schemeClr val="tx1"/>
                </a:solidFill>
              </a:rPr>
              <a:t> correta em funções com necessidade de contagem de tempo </a:t>
            </a:r>
            <a:r>
              <a:rPr lang="pt-BR" sz="2600" b="1" dirty="0">
                <a:solidFill>
                  <a:srgbClr val="002060"/>
                </a:solidFill>
              </a:rPr>
              <a:t>mesmo com a tarefa inativa</a:t>
            </a:r>
            <a:r>
              <a:rPr lang="pt-BR" sz="2600" dirty="0">
                <a:solidFill>
                  <a:schemeClr val="tx1"/>
                </a:solidFill>
              </a:rPr>
              <a:t>, foi implementado o </a:t>
            </a:r>
            <a:r>
              <a:rPr lang="pt-BR" sz="2600" b="1" dirty="0">
                <a:solidFill>
                  <a:srgbClr val="002060"/>
                </a:solidFill>
              </a:rPr>
              <a:t>hw_timer</a:t>
            </a:r>
            <a:r>
              <a:rPr lang="pt-BR" sz="2600" dirty="0">
                <a:solidFill>
                  <a:schemeClr val="tx1"/>
                </a:solidFill>
              </a:rPr>
              <a:t> configurado para estouro a cada 1 ms.</a:t>
            </a:r>
          </a:p>
        </p:txBody>
      </p:sp>
      <p:sp>
        <p:nvSpPr>
          <p:cNvPr id="7" name="Espaço Reservado para Texto 3"/>
          <p:cNvSpPr txBox="1"/>
          <p:nvPr/>
        </p:nvSpPr>
        <p:spPr>
          <a:xfrm>
            <a:off x="831850" y="722315"/>
            <a:ext cx="3580759" cy="93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u="none" kern="1200">
                <a:solidFill>
                  <a:srgbClr val="003958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ym typeface="+mn-ea"/>
              </a:rPr>
              <a:t>Wifi Manager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57"/>
    </mc:Choice>
    <mc:Fallback xmlns="">
      <p:transition spd="slow" advTm="129557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Engenharia da Computação</Template>
  <TotalTime>25</TotalTime>
  <Words>877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Impact</vt:lpstr>
      <vt:lpstr>Tema do Office</vt:lpstr>
      <vt:lpstr>IoT II - Wifi Manager </vt:lpstr>
      <vt:lpstr>Wifi Manager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Basilio Marcelo</dc:creator>
  <cp:lastModifiedBy>jonas geremias</cp:lastModifiedBy>
  <cp:revision>235</cp:revision>
  <dcterms:created xsi:type="dcterms:W3CDTF">2019-02-19T21:17:00Z</dcterms:created>
  <dcterms:modified xsi:type="dcterms:W3CDTF">2020-12-10T23:30:16Z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1046-11.2.0.9747</vt:lpwstr>
  </property>
</Properties>
</file>